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53"/>
  </p:notesMasterIdLst>
  <p:handoutMasterIdLst>
    <p:handoutMasterId r:id="rId54"/>
  </p:handoutMasterIdLst>
  <p:sldIdLst>
    <p:sldId id="256" r:id="rId2"/>
    <p:sldId id="320" r:id="rId3"/>
    <p:sldId id="345" r:id="rId4"/>
    <p:sldId id="336" r:id="rId5"/>
    <p:sldId id="335" r:id="rId6"/>
    <p:sldId id="312" r:id="rId7"/>
    <p:sldId id="310" r:id="rId8"/>
    <p:sldId id="281" r:id="rId9"/>
    <p:sldId id="280" r:id="rId10"/>
    <p:sldId id="299" r:id="rId11"/>
    <p:sldId id="325" r:id="rId12"/>
    <p:sldId id="300" r:id="rId13"/>
    <p:sldId id="338" r:id="rId14"/>
    <p:sldId id="339" r:id="rId15"/>
    <p:sldId id="340" r:id="rId16"/>
    <p:sldId id="337" r:id="rId17"/>
    <p:sldId id="326" r:id="rId18"/>
    <p:sldId id="304" r:id="rId19"/>
    <p:sldId id="341" r:id="rId20"/>
    <p:sldId id="342" r:id="rId21"/>
    <p:sldId id="343" r:id="rId22"/>
    <p:sldId id="327" r:id="rId23"/>
    <p:sldId id="328" r:id="rId24"/>
    <p:sldId id="329" r:id="rId25"/>
    <p:sldId id="306" r:id="rId26"/>
    <p:sldId id="330" r:id="rId27"/>
    <p:sldId id="305" r:id="rId28"/>
    <p:sldId id="331" r:id="rId29"/>
    <p:sldId id="347" r:id="rId30"/>
    <p:sldId id="346" r:id="rId31"/>
    <p:sldId id="315" r:id="rId32"/>
    <p:sldId id="344" r:id="rId33"/>
    <p:sldId id="348" r:id="rId34"/>
    <p:sldId id="349" r:id="rId35"/>
    <p:sldId id="350" r:id="rId36"/>
    <p:sldId id="351" r:id="rId37"/>
    <p:sldId id="352" r:id="rId38"/>
    <p:sldId id="353" r:id="rId39"/>
    <p:sldId id="354" r:id="rId40"/>
    <p:sldId id="355" r:id="rId41"/>
    <p:sldId id="356" r:id="rId42"/>
    <p:sldId id="398" r:id="rId43"/>
    <p:sldId id="399" r:id="rId44"/>
    <p:sldId id="400" r:id="rId45"/>
    <p:sldId id="357" r:id="rId46"/>
    <p:sldId id="358" r:id="rId47"/>
    <p:sldId id="359" r:id="rId48"/>
    <p:sldId id="360" r:id="rId49"/>
    <p:sldId id="361" r:id="rId50"/>
    <p:sldId id="376" r:id="rId51"/>
    <p:sldId id="309" r:id="rId52"/>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29" autoAdjust="0"/>
    <p:restoredTop sz="94660"/>
  </p:normalViewPr>
  <p:slideViewPr>
    <p:cSldViewPr>
      <p:cViewPr varScale="1">
        <p:scale>
          <a:sx n="104" d="100"/>
          <a:sy n="104" d="100"/>
        </p:scale>
        <p:origin x="100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5A8F786D-97C7-40DA-8EAC-4DA0ECF52FE9}" type="datetimeFigureOut">
              <a:rPr lang="en-US"/>
              <a:pPr>
                <a:defRPr/>
              </a:pPr>
              <a:t>3/4/2024</a:t>
            </a:fld>
            <a:endParaRPr lang="en-US"/>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A86C7064-48C9-4ABE-924E-E0BB90FB30FB}" type="slidenum">
              <a:rPr lang="en-US"/>
              <a:pPr>
                <a:defRPr/>
              </a:pPr>
              <a:t>‹#›</a:t>
            </a:fld>
            <a:endParaRPr lang="en-US"/>
          </a:p>
        </p:txBody>
      </p:sp>
    </p:spTree>
    <p:extLst>
      <p:ext uri="{BB962C8B-B14F-4D97-AF65-F5344CB8AC3E}">
        <p14:creationId xmlns:p14="http://schemas.microsoft.com/office/powerpoint/2010/main" val="23430389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440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F2F7FC60-BFFD-4FAB-BE42-4445FCE448A2}" type="slidenum">
              <a:rPr lang="cs-CZ"/>
              <a:pPr>
                <a:defRPr/>
              </a:pPr>
              <a:t>‹#›</a:t>
            </a:fld>
            <a:endParaRPr lang="cs-CZ"/>
          </a:p>
        </p:txBody>
      </p:sp>
    </p:spTree>
    <p:extLst>
      <p:ext uri="{BB962C8B-B14F-4D97-AF65-F5344CB8AC3E}">
        <p14:creationId xmlns:p14="http://schemas.microsoft.com/office/powerpoint/2010/main" val="28176749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miter lim="800000"/>
            <a:headEnd/>
            <a:tailEnd/>
          </a:ln>
        </p:spPr>
        <p:txBody>
          <a:bodyPr/>
          <a:lstStyle/>
          <a:p>
            <a:fld id="{D2B1B2AB-FCB7-4859-A52F-2F8F5B06FE29}" type="slidenum">
              <a:rPr lang="cs-CZ" smtClean="0"/>
              <a:pPr/>
              <a:t>1</a:t>
            </a:fld>
            <a:endParaRPr lang="cs-CZ"/>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a:p>
        </p:txBody>
      </p:sp>
    </p:spTree>
    <p:extLst>
      <p:ext uri="{BB962C8B-B14F-4D97-AF65-F5344CB8AC3E}">
        <p14:creationId xmlns:p14="http://schemas.microsoft.com/office/powerpoint/2010/main" val="177433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miter lim="800000"/>
            <a:headEnd/>
            <a:tailEnd/>
          </a:ln>
        </p:spPr>
        <p:txBody>
          <a:bodyPr/>
          <a:lstStyle/>
          <a:p>
            <a:fld id="{0F86781C-7EB5-4C08-834C-3D051D601D99}" type="slidenum">
              <a:rPr lang="cs-CZ" smtClean="0"/>
              <a:pPr/>
              <a:t>8</a:t>
            </a:fld>
            <a:endParaRPr lang="cs-CZ"/>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endParaRPr lang="en-US"/>
          </a:p>
        </p:txBody>
      </p:sp>
    </p:spTree>
    <p:extLst>
      <p:ext uri="{BB962C8B-B14F-4D97-AF65-F5344CB8AC3E}">
        <p14:creationId xmlns:p14="http://schemas.microsoft.com/office/powerpoint/2010/main" val="2473814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miter lim="800000"/>
            <a:headEnd/>
            <a:tailEnd/>
          </a:ln>
        </p:spPr>
        <p:txBody>
          <a:bodyPr/>
          <a:lstStyle/>
          <a:p>
            <a:fld id="{B47D250A-A5E3-4F8D-B45D-C89E0D4E1A79}" type="slidenum">
              <a:rPr lang="cs-CZ" smtClean="0"/>
              <a:pPr/>
              <a:t>9</a:t>
            </a:fld>
            <a:endParaRPr lang="cs-CZ"/>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US"/>
          </a:p>
        </p:txBody>
      </p:sp>
    </p:spTree>
    <p:extLst>
      <p:ext uri="{BB962C8B-B14F-4D97-AF65-F5344CB8AC3E}">
        <p14:creationId xmlns:p14="http://schemas.microsoft.com/office/powerpoint/2010/main" val="3339234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lze upravit styl předlohy.</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22E555C-F1EB-4CD5-A60E-2F1AD22537CC}" type="slidenum">
              <a:rPr lang="cs-CZ" smtClean="0"/>
              <a:pPr>
                <a:defRPr/>
              </a:pPr>
              <a:t>‹#›</a:t>
            </a:fld>
            <a:endParaRPr lang="cs-CZ"/>
          </a:p>
        </p:txBody>
      </p:sp>
    </p:spTree>
    <p:extLst>
      <p:ext uri="{BB962C8B-B14F-4D97-AF65-F5344CB8AC3E}">
        <p14:creationId xmlns:p14="http://schemas.microsoft.com/office/powerpoint/2010/main" val="1410511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7F3C0F2-B535-4DB9-B316-586E544183DD}" type="slidenum">
              <a:rPr lang="cs-CZ" smtClean="0"/>
              <a:pPr>
                <a:defRPr/>
              </a:pPr>
              <a:t>‹#›</a:t>
            </a:fld>
            <a:endParaRPr lang="cs-CZ"/>
          </a:p>
        </p:txBody>
      </p:sp>
    </p:spTree>
    <p:extLst>
      <p:ext uri="{BB962C8B-B14F-4D97-AF65-F5344CB8AC3E}">
        <p14:creationId xmlns:p14="http://schemas.microsoft.com/office/powerpoint/2010/main" val="2060493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8007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FE103B81-A6BD-475C-B3EE-DE9622411EC6}" type="slidenum">
              <a:rPr lang="cs-CZ" smtClean="0"/>
              <a:pPr>
                <a:defRPr/>
              </a:pPr>
              <a:t>‹#›</a:t>
            </a:fld>
            <a:endParaRPr lang="cs-CZ"/>
          </a:p>
        </p:txBody>
      </p:sp>
    </p:spTree>
    <p:extLst>
      <p:ext uri="{BB962C8B-B14F-4D97-AF65-F5344CB8AC3E}">
        <p14:creationId xmlns:p14="http://schemas.microsoft.com/office/powerpoint/2010/main" val="35859510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r>
              <a:rPr lang="en-US" noProof="0"/>
              <a:t>CDS446 - The Ideology of Populism</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540000" y="1692002"/>
            <a:ext cx="8064900" cy="4139998"/>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70494" y="6062549"/>
            <a:ext cx="631435" cy="580919"/>
          </a:xfrm>
          <a:prstGeom prst="rect">
            <a:avLst/>
          </a:prstGeom>
        </p:spPr>
      </p:pic>
    </p:spTree>
    <p:extLst>
      <p:ext uri="{BB962C8B-B14F-4D97-AF65-F5344CB8AC3E}">
        <p14:creationId xmlns:p14="http://schemas.microsoft.com/office/powerpoint/2010/main" val="1625049504"/>
      </p:ext>
    </p:extLst>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B08F779-B789-406B-8CE9-962E90EBF621}" type="slidenum">
              <a:rPr lang="cs-CZ" smtClean="0"/>
              <a:pPr>
                <a:defRPr/>
              </a:pPr>
              <a:t>‹#›</a:t>
            </a:fld>
            <a:endParaRPr lang="cs-CZ"/>
          </a:p>
        </p:txBody>
      </p:sp>
    </p:spTree>
    <p:extLst>
      <p:ext uri="{BB962C8B-B14F-4D97-AF65-F5344CB8AC3E}">
        <p14:creationId xmlns:p14="http://schemas.microsoft.com/office/powerpoint/2010/main" val="453613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9"/>
            <a:ext cx="7886700" cy="2852737"/>
          </a:xfrm>
        </p:spPr>
        <p:txBody>
          <a:bodyPr anchor="b"/>
          <a:lstStyle>
            <a:lvl1pPr>
              <a:defRPr sz="4500"/>
            </a:lvl1pPr>
          </a:lstStyle>
          <a:p>
            <a:r>
              <a:rPr lang="cs-CZ"/>
              <a:t>Kliknutím lze upravit styl.</a:t>
            </a:r>
          </a:p>
        </p:txBody>
      </p:sp>
      <p:sp>
        <p:nvSpPr>
          <p:cNvPr id="3" name="Zástupný symbol pro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385EDDBA-BE24-438F-9403-9469ADE82DAF}" type="slidenum">
              <a:rPr lang="cs-CZ" smtClean="0"/>
              <a:pPr>
                <a:defRPr/>
              </a:pPr>
              <a:t>‹#›</a:t>
            </a:fld>
            <a:endParaRPr lang="cs-CZ"/>
          </a:p>
        </p:txBody>
      </p:sp>
    </p:spTree>
    <p:extLst>
      <p:ext uri="{BB962C8B-B14F-4D97-AF65-F5344CB8AC3E}">
        <p14:creationId xmlns:p14="http://schemas.microsoft.com/office/powerpoint/2010/main" val="3465500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87F7B54D-689B-400B-BB83-F2278B8A9D91}" type="slidenum">
              <a:rPr lang="cs-CZ" smtClean="0"/>
              <a:pPr>
                <a:defRPr/>
              </a:pPr>
              <a:t>‹#›</a:t>
            </a:fld>
            <a:endParaRPr lang="cs-CZ"/>
          </a:p>
        </p:txBody>
      </p:sp>
    </p:spTree>
    <p:extLst>
      <p:ext uri="{BB962C8B-B14F-4D97-AF65-F5344CB8AC3E}">
        <p14:creationId xmlns:p14="http://schemas.microsoft.com/office/powerpoint/2010/main" val="3187278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6"/>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Kliknutím lze upravit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391"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CAE9E6A9-1DA4-4F95-8449-5ECEBB95F424}" type="slidenum">
              <a:rPr lang="cs-CZ" smtClean="0"/>
              <a:pPr>
                <a:defRPr/>
              </a:pPr>
              <a:t>‹#›</a:t>
            </a:fld>
            <a:endParaRPr lang="cs-CZ"/>
          </a:p>
        </p:txBody>
      </p:sp>
    </p:spTree>
    <p:extLst>
      <p:ext uri="{BB962C8B-B14F-4D97-AF65-F5344CB8AC3E}">
        <p14:creationId xmlns:p14="http://schemas.microsoft.com/office/powerpoint/2010/main" val="1202626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A5F051A6-9D27-48BF-8455-E57DD2E82E33}" type="slidenum">
              <a:rPr lang="cs-CZ" smtClean="0"/>
              <a:pPr>
                <a:defRPr/>
              </a:pPr>
              <a:t>‹#›</a:t>
            </a:fld>
            <a:endParaRPr lang="cs-CZ"/>
          </a:p>
        </p:txBody>
      </p:sp>
    </p:spTree>
    <p:extLst>
      <p:ext uri="{BB962C8B-B14F-4D97-AF65-F5344CB8AC3E}">
        <p14:creationId xmlns:p14="http://schemas.microsoft.com/office/powerpoint/2010/main" val="2655076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3C922957-249D-4AC8-9016-C5E40923D7CB}" type="slidenum">
              <a:rPr lang="cs-CZ" smtClean="0"/>
              <a:pPr>
                <a:defRPr/>
              </a:pPr>
              <a:t>‹#›</a:t>
            </a:fld>
            <a:endParaRPr lang="cs-CZ"/>
          </a:p>
        </p:txBody>
      </p:sp>
    </p:spTree>
    <p:extLst>
      <p:ext uri="{BB962C8B-B14F-4D97-AF65-F5344CB8AC3E}">
        <p14:creationId xmlns:p14="http://schemas.microsoft.com/office/powerpoint/2010/main" val="14761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CA406951-5B15-48EB-A02A-6295FE19FA83}" type="slidenum">
              <a:rPr lang="cs-CZ" smtClean="0"/>
              <a:pPr>
                <a:defRPr/>
              </a:pPr>
              <a:t>‹#›</a:t>
            </a:fld>
            <a:endParaRPr lang="cs-CZ"/>
          </a:p>
        </p:txBody>
      </p:sp>
    </p:spTree>
    <p:extLst>
      <p:ext uri="{BB962C8B-B14F-4D97-AF65-F5344CB8AC3E}">
        <p14:creationId xmlns:p14="http://schemas.microsoft.com/office/powerpoint/2010/main" val="2384472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cs-CZ"/>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98D433F3-8957-4932-B5CB-F1120F7B03EC}" type="slidenum">
              <a:rPr lang="cs-CZ" smtClean="0"/>
              <a:pPr>
                <a:defRPr/>
              </a:pPr>
              <a:t>‹#›</a:t>
            </a:fld>
            <a:endParaRPr lang="cs-CZ"/>
          </a:p>
        </p:txBody>
      </p:sp>
    </p:spTree>
    <p:extLst>
      <p:ext uri="{BB962C8B-B14F-4D97-AF65-F5344CB8AC3E}">
        <p14:creationId xmlns:p14="http://schemas.microsoft.com/office/powerpoint/2010/main" val="1734175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cs-CZ"/>
          </a:p>
        </p:txBody>
      </p:sp>
      <p:sp>
        <p:nvSpPr>
          <p:cNvPr id="5" name="Zástupný symbol pro zápatí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cs-CZ"/>
          </a:p>
        </p:txBody>
      </p:sp>
      <p:sp>
        <p:nvSpPr>
          <p:cNvPr id="6" name="Zástupný symbol pro číslo snímk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3394848B-8932-4AF5-BBA0-B302DA5EE3B5}" type="slidenum">
              <a:rPr lang="cs-CZ" smtClean="0"/>
              <a:pPr>
                <a:defRPr/>
              </a:pPr>
              <a:t>‹#›</a:t>
            </a:fld>
            <a:endParaRPr lang="cs-CZ"/>
          </a:p>
        </p:txBody>
      </p:sp>
    </p:spTree>
    <p:extLst>
      <p:ext uri="{BB962C8B-B14F-4D97-AF65-F5344CB8AC3E}">
        <p14:creationId xmlns:p14="http://schemas.microsoft.com/office/powerpoint/2010/main" val="93516773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png"/><Relationship Id="rId1" Type="http://schemas.openxmlformats.org/officeDocument/2006/relationships/slideLayout" Target="../slideLayouts/slideLayout12.xml"/><Relationship Id="rId4" Type="http://schemas.openxmlformats.org/officeDocument/2006/relationships/image" Target="../media/image9.jpg"/></Relationships>
</file>

<file path=ppt/slides/_rels/slide2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10.jpg"/><Relationship Id="rId4" Type="http://schemas.openxmlformats.org/officeDocument/2006/relationships/image" Target="../media/image9.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10.jpg"/><Relationship Id="rId4" Type="http://schemas.openxmlformats.org/officeDocument/2006/relationships/image" Target="../media/image9.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image" Target="../media/image11.jpg"/><Relationship Id="rId5" Type="http://schemas.openxmlformats.org/officeDocument/2006/relationships/image" Target="../media/image10.jpg"/><Relationship Id="rId4" Type="http://schemas.openxmlformats.org/officeDocument/2006/relationships/image" Target="../media/image9.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12.xml"/><Relationship Id="rId4" Type="http://schemas.openxmlformats.org/officeDocument/2006/relationships/image" Target="../media/image14.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fontAlgn="auto" hangingPunct="1">
              <a:spcAft>
                <a:spcPts val="0"/>
              </a:spcAft>
              <a:defRPr/>
            </a:pPr>
            <a:r>
              <a:rPr lang="en-US" dirty="0"/>
              <a:t>Populism: </a:t>
            </a:r>
            <a:r>
              <a:rPr lang="cs-CZ" dirty="0" err="1"/>
              <a:t>definition</a:t>
            </a:r>
            <a:r>
              <a:rPr lang="cs-CZ" dirty="0"/>
              <a:t> and </a:t>
            </a:r>
            <a:r>
              <a:rPr lang="cs-CZ" dirty="0" err="1"/>
              <a:t>theoretical</a:t>
            </a:r>
            <a:r>
              <a:rPr lang="cs-CZ" dirty="0"/>
              <a:t> </a:t>
            </a:r>
            <a:r>
              <a:rPr lang="cs-CZ" dirty="0" err="1"/>
              <a:t>approaches</a:t>
            </a:r>
            <a:endParaRPr lang="cs-CZ" dirty="0"/>
          </a:p>
        </p:txBody>
      </p:sp>
      <p:sp>
        <p:nvSpPr>
          <p:cNvPr id="9219" name="Rectangle 3"/>
          <p:cNvSpPr>
            <a:spLocks noGrp="1" noChangeArrowheads="1"/>
          </p:cNvSpPr>
          <p:nvPr>
            <p:ph type="subTitle" idx="1"/>
          </p:nvPr>
        </p:nvSpPr>
        <p:spPr/>
        <p:txBody>
          <a:bodyPr/>
          <a:lstStyle/>
          <a:p>
            <a:pPr marR="0" eaLnBrk="1" hangingPunct="1"/>
            <a:endParaRPr lang="cs-CZ" dirty="0"/>
          </a:p>
          <a:p>
            <a:pPr marR="0" eaLnBrk="1" hangingPunct="1"/>
            <a:r>
              <a:rPr lang="cs-CZ" dirty="0"/>
              <a:t>POLb1111 </a:t>
            </a:r>
            <a:r>
              <a:rPr lang="cs-CZ" dirty="0" err="1"/>
              <a:t>Populism</a:t>
            </a:r>
            <a:r>
              <a:rPr lang="cs-CZ" dirty="0"/>
              <a:t> and </a:t>
            </a:r>
            <a:r>
              <a:rPr lang="cs-CZ" dirty="0" err="1"/>
              <a:t>political</a:t>
            </a:r>
            <a:r>
              <a:rPr lang="cs-CZ" dirty="0"/>
              <a:t> </a:t>
            </a:r>
            <a:r>
              <a:rPr lang="cs-CZ" dirty="0" err="1"/>
              <a:t>parties</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Autofit/>
          </a:bodyPr>
          <a:lstStyle/>
          <a:p>
            <a:r>
              <a:rPr lang="en-US" sz="3000" dirty="0"/>
              <a:t>ANALYTICAL CORE OF POPULISM</a:t>
            </a:r>
            <a:endParaRPr lang="cs-CZ" sz="3000" dirty="0"/>
          </a:p>
        </p:txBody>
      </p:sp>
      <p:sp>
        <p:nvSpPr>
          <p:cNvPr id="2" name="Zástupný symbol pro obsah 1"/>
          <p:cNvSpPr>
            <a:spLocks noGrp="1"/>
          </p:cNvSpPr>
          <p:nvPr>
            <p:ph idx="1"/>
          </p:nvPr>
        </p:nvSpPr>
        <p:spPr/>
        <p:txBody>
          <a:bodyPr>
            <a:normAutofit fontScale="92500"/>
          </a:bodyPr>
          <a:lstStyle/>
          <a:p>
            <a:r>
              <a:rPr lang="cs-CZ" sz="2400" dirty="0" err="1"/>
              <a:t>Deconstruction</a:t>
            </a:r>
            <a:r>
              <a:rPr lang="cs-CZ" sz="2400" dirty="0"/>
              <a:t> </a:t>
            </a:r>
            <a:r>
              <a:rPr lang="cs-CZ" sz="2400" dirty="0" err="1"/>
              <a:t>of</a:t>
            </a:r>
            <a:r>
              <a:rPr lang="cs-CZ" sz="2400" dirty="0"/>
              <a:t> </a:t>
            </a:r>
            <a:r>
              <a:rPr lang="cs-CZ" sz="2400" dirty="0" err="1"/>
              <a:t>the</a:t>
            </a:r>
            <a:r>
              <a:rPr lang="cs-CZ" sz="2400" dirty="0"/>
              <a:t> </a:t>
            </a:r>
            <a:r>
              <a:rPr lang="cs-CZ" sz="2400" dirty="0" err="1"/>
              <a:t>definition</a:t>
            </a:r>
            <a:r>
              <a:rPr lang="cs-CZ" sz="2400" dirty="0"/>
              <a:t> (</a:t>
            </a:r>
            <a:r>
              <a:rPr lang="cs-CZ" sz="2400" dirty="0" err="1"/>
              <a:t>Rooduijn</a:t>
            </a:r>
            <a:r>
              <a:rPr lang="cs-CZ" sz="2400" dirty="0"/>
              <a:t> 2016, </a:t>
            </a:r>
            <a:r>
              <a:rPr lang="cs-CZ" sz="2400" dirty="0" err="1"/>
              <a:t>see</a:t>
            </a:r>
            <a:r>
              <a:rPr lang="cs-CZ" sz="2400" dirty="0"/>
              <a:t> </a:t>
            </a:r>
            <a:r>
              <a:rPr lang="cs-CZ" sz="2400" dirty="0" err="1"/>
              <a:t>also</a:t>
            </a:r>
            <a:r>
              <a:rPr lang="cs-CZ" sz="2400" dirty="0"/>
              <a:t> </a:t>
            </a:r>
            <a:r>
              <a:rPr lang="cs-CZ" sz="2400" dirty="0" err="1"/>
              <a:t>Deiwiks</a:t>
            </a:r>
            <a:r>
              <a:rPr lang="cs-CZ" sz="2400" dirty="0"/>
              <a:t> 2009, </a:t>
            </a:r>
            <a:r>
              <a:rPr lang="cs-CZ" sz="2400" dirty="0" err="1"/>
              <a:t>Stanley</a:t>
            </a:r>
            <a:r>
              <a:rPr lang="cs-CZ" sz="2400" dirty="0"/>
              <a:t> 2008, Muller 2016):</a:t>
            </a:r>
          </a:p>
          <a:p>
            <a:r>
              <a:rPr lang="cs-CZ" sz="2400" dirty="0"/>
              <a:t>Muller (2016): </a:t>
            </a:r>
            <a:r>
              <a:rPr lang="cs-CZ" sz="2400" i="1" dirty="0" err="1"/>
              <a:t>moralistic</a:t>
            </a:r>
            <a:r>
              <a:rPr lang="cs-CZ" sz="2400" i="1" dirty="0"/>
              <a:t> </a:t>
            </a:r>
            <a:r>
              <a:rPr lang="cs-CZ" sz="2400" i="1" dirty="0" err="1"/>
              <a:t>imagination</a:t>
            </a:r>
            <a:r>
              <a:rPr lang="cs-CZ" sz="2400" i="1" dirty="0"/>
              <a:t> </a:t>
            </a:r>
            <a:r>
              <a:rPr lang="cs-CZ" sz="2400" i="1" dirty="0" err="1"/>
              <a:t>of</a:t>
            </a:r>
            <a:r>
              <a:rPr lang="cs-CZ" sz="2400" i="1" dirty="0"/>
              <a:t> </a:t>
            </a:r>
            <a:r>
              <a:rPr lang="cs-CZ" sz="2400" i="1" dirty="0" err="1"/>
              <a:t>politics</a:t>
            </a:r>
            <a:endParaRPr lang="cs-CZ" sz="2400" dirty="0"/>
          </a:p>
          <a:p>
            <a:endParaRPr lang="cs-CZ" sz="2400" dirty="0"/>
          </a:p>
          <a:p>
            <a:pPr marL="457200" indent="-457200">
              <a:buFont typeface="+mj-lt"/>
              <a:buAutoNum type="arabicPeriod"/>
            </a:pPr>
            <a:r>
              <a:rPr lang="cs-CZ" sz="2400" dirty="0" err="1"/>
              <a:t>The</a:t>
            </a:r>
            <a:r>
              <a:rPr lang="cs-CZ" sz="2400" dirty="0"/>
              <a:t> </a:t>
            </a:r>
            <a:r>
              <a:rPr lang="cs-CZ" sz="2400" dirty="0" err="1"/>
              <a:t>people</a:t>
            </a:r>
            <a:r>
              <a:rPr lang="cs-CZ" sz="2400" dirty="0"/>
              <a:t> as a </a:t>
            </a:r>
            <a:r>
              <a:rPr lang="cs-CZ" sz="2400" dirty="0" err="1">
                <a:solidFill>
                  <a:srgbClr val="FF0000"/>
                </a:solidFill>
              </a:rPr>
              <a:t>homogeneous</a:t>
            </a:r>
            <a:r>
              <a:rPr lang="cs-CZ" sz="2400" dirty="0">
                <a:solidFill>
                  <a:srgbClr val="FF0000"/>
                </a:solidFill>
              </a:rPr>
              <a:t> </a:t>
            </a:r>
            <a:r>
              <a:rPr lang="cs-CZ" sz="2400" dirty="0" err="1">
                <a:solidFill>
                  <a:srgbClr val="FF0000"/>
                </a:solidFill>
              </a:rPr>
              <a:t>group</a:t>
            </a:r>
            <a:r>
              <a:rPr lang="cs-CZ" sz="2400" dirty="0"/>
              <a:t> – </a:t>
            </a:r>
            <a:r>
              <a:rPr lang="cs-CZ" sz="2400" dirty="0" err="1"/>
              <a:t>the</a:t>
            </a:r>
            <a:r>
              <a:rPr lang="cs-CZ" sz="2400" dirty="0"/>
              <a:t> </a:t>
            </a:r>
            <a:r>
              <a:rPr lang="cs-CZ" sz="2400" dirty="0" err="1"/>
              <a:t>people</a:t>
            </a:r>
            <a:r>
              <a:rPr lang="cs-CZ" sz="2400" dirty="0"/>
              <a:t> and </a:t>
            </a:r>
            <a:r>
              <a:rPr lang="cs-CZ" sz="2400" dirty="0" err="1"/>
              <a:t>the</a:t>
            </a:r>
            <a:r>
              <a:rPr lang="cs-CZ" sz="2400" dirty="0"/>
              <a:t> </a:t>
            </a:r>
            <a:r>
              <a:rPr lang="cs-CZ" sz="2400" dirty="0" err="1"/>
              <a:t>elite</a:t>
            </a:r>
            <a:endParaRPr lang="cs-CZ" sz="2400" dirty="0"/>
          </a:p>
          <a:p>
            <a:pPr marL="457200" indent="-457200">
              <a:buFont typeface="+mj-lt"/>
              <a:buAutoNum type="arabicPeriod"/>
            </a:pPr>
            <a:endParaRPr lang="cs-CZ" sz="2400" dirty="0"/>
          </a:p>
          <a:p>
            <a:pPr marL="457200" indent="-457200">
              <a:buFont typeface="+mj-lt"/>
              <a:buAutoNum type="arabicPeriod"/>
            </a:pPr>
            <a:r>
              <a:rPr lang="cs-CZ" sz="2400" dirty="0" err="1">
                <a:solidFill>
                  <a:srgbClr val="FF0000"/>
                </a:solidFill>
              </a:rPr>
              <a:t>Denigration</a:t>
            </a:r>
            <a:r>
              <a:rPr lang="cs-CZ" sz="2400" dirty="0">
                <a:solidFill>
                  <a:srgbClr val="FF0000"/>
                </a:solidFill>
              </a:rPr>
              <a:t> </a:t>
            </a:r>
            <a:r>
              <a:rPr lang="cs-CZ" sz="2400" dirty="0" err="1">
                <a:solidFill>
                  <a:srgbClr val="FF0000"/>
                </a:solidFill>
              </a:rPr>
              <a:t>of</a:t>
            </a:r>
            <a:r>
              <a:rPr lang="cs-CZ" sz="2400" dirty="0">
                <a:solidFill>
                  <a:srgbClr val="FF0000"/>
                </a:solidFill>
              </a:rPr>
              <a:t> </a:t>
            </a:r>
            <a:r>
              <a:rPr lang="cs-CZ" sz="2400" dirty="0" err="1">
                <a:solidFill>
                  <a:srgbClr val="FF0000"/>
                </a:solidFill>
              </a:rPr>
              <a:t>the</a:t>
            </a:r>
            <a:r>
              <a:rPr lang="cs-CZ" sz="2400" dirty="0">
                <a:solidFill>
                  <a:srgbClr val="FF0000"/>
                </a:solidFill>
              </a:rPr>
              <a:t> </a:t>
            </a:r>
            <a:r>
              <a:rPr lang="cs-CZ" sz="2400" dirty="0" err="1">
                <a:solidFill>
                  <a:srgbClr val="FF0000"/>
                </a:solidFill>
              </a:rPr>
              <a:t>elites</a:t>
            </a:r>
            <a:r>
              <a:rPr lang="cs-CZ" sz="2400" dirty="0">
                <a:solidFill>
                  <a:srgbClr val="FF0000"/>
                </a:solidFill>
              </a:rPr>
              <a:t> </a:t>
            </a:r>
          </a:p>
          <a:p>
            <a:pPr marL="457200" indent="-457200">
              <a:buFont typeface="+mj-lt"/>
              <a:buAutoNum type="arabicPeriod"/>
            </a:pPr>
            <a:endParaRPr lang="cs-CZ" sz="2400" dirty="0"/>
          </a:p>
          <a:p>
            <a:pPr marL="457200" indent="-457200">
              <a:buFont typeface="+mj-lt"/>
              <a:buAutoNum type="arabicPeriod"/>
            </a:pPr>
            <a:r>
              <a:rPr lang="cs-CZ" sz="2400" dirty="0" err="1"/>
              <a:t>The</a:t>
            </a:r>
            <a:r>
              <a:rPr lang="cs-CZ" sz="2400" dirty="0"/>
              <a:t> </a:t>
            </a:r>
            <a:r>
              <a:rPr lang="cs-CZ" sz="2400" dirty="0" err="1">
                <a:solidFill>
                  <a:srgbClr val="FF0000"/>
                </a:solidFill>
              </a:rPr>
              <a:t>antagonistic</a:t>
            </a:r>
            <a:r>
              <a:rPr lang="cs-CZ" sz="2400" dirty="0">
                <a:solidFill>
                  <a:srgbClr val="FF0000"/>
                </a:solidFill>
              </a:rPr>
              <a:t> </a:t>
            </a:r>
            <a:r>
              <a:rPr lang="cs-CZ" sz="2400" dirty="0" err="1">
                <a:solidFill>
                  <a:srgbClr val="FF0000"/>
                </a:solidFill>
              </a:rPr>
              <a:t>relationship</a:t>
            </a:r>
            <a:r>
              <a:rPr lang="cs-CZ" sz="2400" dirty="0">
                <a:solidFill>
                  <a:srgbClr val="FF0000"/>
                </a:solidFill>
              </a:rPr>
              <a:t> </a:t>
            </a:r>
            <a:r>
              <a:rPr lang="cs-CZ" sz="2400" dirty="0" err="1"/>
              <a:t>between</a:t>
            </a:r>
            <a:r>
              <a:rPr lang="cs-CZ" sz="2400" dirty="0"/>
              <a:t> </a:t>
            </a:r>
            <a:r>
              <a:rPr lang="cs-CZ" sz="2400" dirty="0" err="1"/>
              <a:t>the</a:t>
            </a:r>
            <a:r>
              <a:rPr lang="cs-CZ" sz="2400" dirty="0"/>
              <a:t> </a:t>
            </a:r>
            <a:r>
              <a:rPr lang="cs-CZ" sz="2400" dirty="0" err="1"/>
              <a:t>elites</a:t>
            </a:r>
            <a:r>
              <a:rPr lang="cs-CZ" sz="2400" dirty="0"/>
              <a:t> and </a:t>
            </a:r>
            <a:r>
              <a:rPr lang="cs-CZ" sz="2400" dirty="0" err="1"/>
              <a:t>the</a:t>
            </a:r>
            <a:r>
              <a:rPr lang="cs-CZ" sz="2400" dirty="0"/>
              <a:t> </a:t>
            </a:r>
            <a:r>
              <a:rPr lang="cs-CZ" sz="2400" dirty="0" err="1"/>
              <a:t>people</a:t>
            </a:r>
            <a:endParaRPr lang="cs-CZ" sz="2400" dirty="0"/>
          </a:p>
          <a:p>
            <a:pPr marL="457200" indent="-457200">
              <a:buFont typeface="+mj-lt"/>
              <a:buAutoNum type="arabicPeriod"/>
            </a:pPr>
            <a:endParaRPr lang="cs-CZ" sz="2400" dirty="0"/>
          </a:p>
          <a:p>
            <a:pPr marL="457200" indent="-457200">
              <a:buFont typeface="+mj-lt"/>
              <a:buAutoNum type="arabicPeriod"/>
            </a:pPr>
            <a:r>
              <a:rPr lang="cs-CZ" sz="2400" dirty="0" err="1"/>
              <a:t>The</a:t>
            </a:r>
            <a:r>
              <a:rPr lang="cs-CZ" sz="2400" dirty="0"/>
              <a:t> idea </a:t>
            </a:r>
            <a:r>
              <a:rPr lang="cs-CZ" sz="2400" dirty="0" err="1"/>
              <a:t>of</a:t>
            </a:r>
            <a:r>
              <a:rPr lang="cs-CZ" sz="2400" dirty="0"/>
              <a:t> </a:t>
            </a:r>
            <a:r>
              <a:rPr lang="cs-CZ" sz="2400" dirty="0">
                <a:solidFill>
                  <a:srgbClr val="FF0000"/>
                </a:solidFill>
              </a:rPr>
              <a:t>(</a:t>
            </a:r>
            <a:r>
              <a:rPr lang="cs-CZ" sz="2400" dirty="0" err="1">
                <a:solidFill>
                  <a:srgbClr val="FF0000"/>
                </a:solidFill>
              </a:rPr>
              <a:t>restoration</a:t>
            </a:r>
            <a:r>
              <a:rPr lang="cs-CZ" sz="2400" dirty="0">
                <a:solidFill>
                  <a:srgbClr val="FF0000"/>
                </a:solidFill>
              </a:rPr>
              <a:t>) </a:t>
            </a:r>
            <a:r>
              <a:rPr lang="cs-CZ" sz="2400" dirty="0" err="1">
                <a:solidFill>
                  <a:srgbClr val="FF0000"/>
                </a:solidFill>
              </a:rPr>
              <a:t>of</a:t>
            </a:r>
            <a:r>
              <a:rPr lang="cs-CZ" sz="2400" dirty="0">
                <a:solidFill>
                  <a:srgbClr val="FF0000"/>
                </a:solidFill>
              </a:rPr>
              <a:t> </a:t>
            </a:r>
            <a:r>
              <a:rPr lang="cs-CZ" sz="2400" dirty="0" err="1">
                <a:solidFill>
                  <a:srgbClr val="FF0000"/>
                </a:solidFill>
              </a:rPr>
              <a:t>popular</a:t>
            </a:r>
            <a:r>
              <a:rPr lang="cs-CZ" sz="2400" dirty="0">
                <a:solidFill>
                  <a:srgbClr val="FF0000"/>
                </a:solidFill>
              </a:rPr>
              <a:t> </a:t>
            </a:r>
            <a:r>
              <a:rPr lang="cs-CZ" sz="2400" dirty="0" err="1">
                <a:solidFill>
                  <a:srgbClr val="FF0000"/>
                </a:solidFill>
              </a:rPr>
              <a:t>sovereignty</a:t>
            </a:r>
            <a:endParaRPr lang="cs-CZ" sz="2400" dirty="0">
              <a:solidFill>
                <a:srgbClr val="FF0000"/>
              </a:solidFill>
            </a:endParaRPr>
          </a:p>
          <a:p>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10</a:t>
            </a:fld>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endParaRPr lang="cs-CZ"/>
          </a:p>
        </p:txBody>
      </p:sp>
      <p:sp>
        <p:nvSpPr>
          <p:cNvPr id="9" name="Zástupný symbol pro obsah 8"/>
          <p:cNvSpPr>
            <a:spLocks noGrp="1"/>
          </p:cNvSpPr>
          <p:nvPr>
            <p:ph idx="1"/>
          </p:nvPr>
        </p:nvSpPr>
        <p:spPr/>
        <p:txBody>
          <a:bodyPr/>
          <a:lstStyle/>
          <a:p>
            <a:endParaRPr lang="cs-CZ"/>
          </a:p>
        </p:txBody>
      </p:sp>
      <p:sp>
        <p:nvSpPr>
          <p:cNvPr id="5" name="Rovnoramenný trojúhelník 4"/>
          <p:cNvSpPr/>
          <p:nvPr/>
        </p:nvSpPr>
        <p:spPr bwMode="auto">
          <a:xfrm>
            <a:off x="2004129" y="1467612"/>
            <a:ext cx="4895019" cy="3902202"/>
          </a:xfrm>
          <a:prstGeom prst="triangle">
            <a:avLst/>
          </a:prstGeom>
          <a:noFill/>
          <a:ln w="38100" cap="flat" cmpd="sng" algn="ctr">
            <a:solidFill>
              <a:srgbClr val="0000DC"/>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a:latin typeface="Tahoma" pitchFamily="34" charset="0"/>
            </a:endParaRPr>
          </a:p>
        </p:txBody>
      </p:sp>
      <p:sp>
        <p:nvSpPr>
          <p:cNvPr id="6" name="TextovéPole 5"/>
          <p:cNvSpPr txBox="1"/>
          <p:nvPr/>
        </p:nvSpPr>
        <p:spPr>
          <a:xfrm>
            <a:off x="3442716" y="1121364"/>
            <a:ext cx="1844802" cy="369332"/>
          </a:xfrm>
          <a:prstGeom prst="rect">
            <a:avLst/>
          </a:prstGeom>
          <a:noFill/>
        </p:spPr>
        <p:txBody>
          <a:bodyPr wrap="square" rtlCol="0">
            <a:spAutoFit/>
          </a:bodyPr>
          <a:lstStyle/>
          <a:p>
            <a:pPr algn="ctr"/>
            <a:r>
              <a:rPr lang="cs-CZ" dirty="0" err="1"/>
              <a:t>Political</a:t>
            </a:r>
            <a:r>
              <a:rPr lang="cs-CZ" dirty="0"/>
              <a:t> </a:t>
            </a:r>
            <a:r>
              <a:rPr lang="cs-CZ" dirty="0" err="1"/>
              <a:t>elites</a:t>
            </a:r>
            <a:endParaRPr lang="cs-CZ" dirty="0"/>
          </a:p>
        </p:txBody>
      </p:sp>
      <p:sp>
        <p:nvSpPr>
          <p:cNvPr id="7" name="TextovéPole 6"/>
          <p:cNvSpPr txBox="1"/>
          <p:nvPr/>
        </p:nvSpPr>
        <p:spPr>
          <a:xfrm>
            <a:off x="1234440" y="5447258"/>
            <a:ext cx="1159002" cy="369332"/>
          </a:xfrm>
          <a:prstGeom prst="rect">
            <a:avLst/>
          </a:prstGeom>
          <a:noFill/>
        </p:spPr>
        <p:txBody>
          <a:bodyPr wrap="square" rtlCol="0">
            <a:spAutoFit/>
          </a:bodyPr>
          <a:lstStyle/>
          <a:p>
            <a:r>
              <a:rPr lang="cs-CZ" dirty="0" err="1"/>
              <a:t>People</a:t>
            </a:r>
            <a:endParaRPr lang="cs-CZ" dirty="0"/>
          </a:p>
        </p:txBody>
      </p:sp>
      <p:sp>
        <p:nvSpPr>
          <p:cNvPr id="8" name="TextovéPole 7"/>
          <p:cNvSpPr txBox="1"/>
          <p:nvPr/>
        </p:nvSpPr>
        <p:spPr>
          <a:xfrm>
            <a:off x="6659118" y="5393581"/>
            <a:ext cx="1153242" cy="369332"/>
          </a:xfrm>
          <a:prstGeom prst="rect">
            <a:avLst/>
          </a:prstGeom>
          <a:noFill/>
        </p:spPr>
        <p:txBody>
          <a:bodyPr wrap="square" rtlCol="0">
            <a:spAutoFit/>
          </a:bodyPr>
          <a:lstStyle/>
          <a:p>
            <a:r>
              <a:rPr lang="cs-CZ" dirty="0" err="1"/>
              <a:t>Populists</a:t>
            </a:r>
            <a:endParaRPr lang="cs-CZ" dirty="0"/>
          </a:p>
        </p:txBody>
      </p:sp>
    </p:spTree>
    <p:extLst>
      <p:ext uri="{BB962C8B-B14F-4D97-AF65-F5344CB8AC3E}">
        <p14:creationId xmlns:p14="http://schemas.microsoft.com/office/powerpoint/2010/main" val="1171536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000" dirty="0"/>
              <a:t>THE </a:t>
            </a:r>
            <a:r>
              <a:rPr lang="en-US" sz="3000" dirty="0"/>
              <a:t>‘</a:t>
            </a:r>
            <a:r>
              <a:rPr lang="cs-CZ" sz="3000" dirty="0"/>
              <a:t> PURE </a:t>
            </a:r>
            <a:r>
              <a:rPr lang="en-US" sz="3000" dirty="0"/>
              <a:t>PEOPLE’ AS A HOMOGENEOUS GROUP</a:t>
            </a:r>
            <a:endParaRPr lang="cs-CZ" sz="3000" dirty="0"/>
          </a:p>
        </p:txBody>
      </p:sp>
      <p:sp>
        <p:nvSpPr>
          <p:cNvPr id="2" name="Zástupný symbol pro obsah 1"/>
          <p:cNvSpPr>
            <a:spLocks noGrp="1"/>
          </p:cNvSpPr>
          <p:nvPr>
            <p:ph idx="1"/>
          </p:nvPr>
        </p:nvSpPr>
        <p:spPr>
          <a:xfrm>
            <a:off x="628650" y="1412776"/>
            <a:ext cx="7886700" cy="5184575"/>
          </a:xfrm>
        </p:spPr>
        <p:txBody>
          <a:bodyPr>
            <a:normAutofit/>
          </a:bodyPr>
          <a:lstStyle/>
          <a:p>
            <a:r>
              <a:rPr lang="cs-CZ" sz="2400" dirty="0" err="1"/>
              <a:t>Crucial</a:t>
            </a:r>
            <a:r>
              <a:rPr lang="cs-CZ" sz="2400" dirty="0"/>
              <a:t> </a:t>
            </a:r>
            <a:r>
              <a:rPr lang="en-US" sz="2400" dirty="0"/>
              <a:t>importance for populism</a:t>
            </a:r>
          </a:p>
          <a:p>
            <a:endParaRPr lang="cs-CZ" sz="2400" dirty="0"/>
          </a:p>
          <a:p>
            <a:r>
              <a:rPr lang="en-US" sz="2400" dirty="0" err="1"/>
              <a:t>Refus</a:t>
            </a:r>
            <a:r>
              <a:rPr lang="cs-CZ" sz="2400" dirty="0"/>
              <a:t>al </a:t>
            </a:r>
            <a:r>
              <a:rPr lang="cs-CZ" sz="2400" dirty="0" err="1"/>
              <a:t>of</a:t>
            </a:r>
            <a:r>
              <a:rPr lang="en-US" sz="2400" dirty="0"/>
              <a:t> div</a:t>
            </a:r>
            <a:r>
              <a:rPr lang="cs-CZ" sz="2400" dirty="0" err="1"/>
              <a:t>ision</a:t>
            </a:r>
            <a:r>
              <a:rPr lang="cs-CZ" sz="2400" dirty="0"/>
              <a:t> </a:t>
            </a:r>
            <a:r>
              <a:rPr lang="cs-CZ" sz="2400" dirty="0" err="1"/>
              <a:t>of</a:t>
            </a:r>
            <a:r>
              <a:rPr lang="cs-CZ" sz="2400" dirty="0"/>
              <a:t> </a:t>
            </a:r>
            <a:r>
              <a:rPr lang="en-US" sz="2400" dirty="0"/>
              <a:t>society into different groups</a:t>
            </a:r>
            <a:r>
              <a:rPr lang="cs-CZ" sz="2400" dirty="0"/>
              <a:t> (</a:t>
            </a:r>
            <a:r>
              <a:rPr lang="en-US" sz="2400" dirty="0" err="1"/>
              <a:t>antipluralist</a:t>
            </a:r>
            <a:r>
              <a:rPr lang="cs-CZ" sz="2400" dirty="0"/>
              <a:t> – </a:t>
            </a:r>
            <a:r>
              <a:rPr lang="cs-CZ" sz="2400" dirty="0" err="1"/>
              <a:t>next</a:t>
            </a:r>
            <a:r>
              <a:rPr lang="cs-CZ" sz="2400" dirty="0"/>
              <a:t> </a:t>
            </a:r>
            <a:r>
              <a:rPr lang="cs-CZ" sz="2400" dirty="0" err="1"/>
              <a:t>lecture</a:t>
            </a:r>
            <a:r>
              <a:rPr lang="cs-CZ" sz="2400" dirty="0"/>
              <a:t>)</a:t>
            </a:r>
            <a:endParaRPr lang="en-US" sz="2400" dirty="0"/>
          </a:p>
          <a:p>
            <a:endParaRPr lang="cs-CZ" sz="2400" dirty="0"/>
          </a:p>
          <a:p>
            <a:r>
              <a:rPr lang="cs-CZ" sz="2400" dirty="0" err="1"/>
              <a:t>How</a:t>
            </a:r>
            <a:r>
              <a:rPr lang="cs-CZ" sz="2400" dirty="0"/>
              <a:t> </a:t>
            </a:r>
            <a:r>
              <a:rPr lang="en-US" sz="2400" dirty="0"/>
              <a:t>is</a:t>
            </a:r>
            <a:r>
              <a:rPr lang="cs-CZ" sz="2400" dirty="0"/>
              <a:t> </a:t>
            </a:r>
            <a:r>
              <a:rPr lang="en-US" sz="2400" dirty="0"/>
              <a:t>the </a:t>
            </a:r>
            <a:r>
              <a:rPr lang="cs-CZ" sz="2400" dirty="0" err="1"/>
              <a:t>people</a:t>
            </a:r>
            <a:r>
              <a:rPr lang="cs-CZ" sz="2400" dirty="0"/>
              <a:t> </a:t>
            </a:r>
            <a:r>
              <a:rPr lang="cs-CZ" sz="2400" dirty="0" err="1"/>
              <a:t>defined</a:t>
            </a:r>
            <a:r>
              <a:rPr lang="cs-CZ" sz="2400" dirty="0"/>
              <a:t> – </a:t>
            </a:r>
            <a:r>
              <a:rPr lang="cs-CZ" sz="2400" dirty="0" err="1"/>
              <a:t>an</a:t>
            </a:r>
            <a:r>
              <a:rPr lang="cs-CZ" sz="2400" dirty="0"/>
              <a:t> </a:t>
            </a:r>
            <a:r>
              <a:rPr lang="cs-CZ" sz="2400" dirty="0" err="1"/>
              <a:t>empty</a:t>
            </a:r>
            <a:r>
              <a:rPr lang="cs-CZ" sz="2400" dirty="0"/>
              <a:t> </a:t>
            </a:r>
            <a:r>
              <a:rPr lang="cs-CZ" sz="2400" dirty="0" err="1"/>
              <a:t>signifier</a:t>
            </a:r>
            <a:r>
              <a:rPr lang="cs-CZ" sz="2400" dirty="0"/>
              <a:t>?</a:t>
            </a:r>
          </a:p>
          <a:p>
            <a:endParaRPr lang="cs-CZ" sz="2400" dirty="0">
              <a:solidFill>
                <a:srgbClr val="FF0000"/>
              </a:solidFill>
            </a:endParaRPr>
          </a:p>
          <a:p>
            <a:r>
              <a:rPr lang="cs-CZ" sz="2400" dirty="0" err="1">
                <a:solidFill>
                  <a:srgbClr val="FF0000"/>
                </a:solidFill>
              </a:rPr>
              <a:t>Purity</a:t>
            </a:r>
            <a:r>
              <a:rPr lang="cs-CZ" sz="2400" dirty="0"/>
              <a:t> as </a:t>
            </a:r>
            <a:r>
              <a:rPr lang="cs-CZ" sz="2400" dirty="0" err="1"/>
              <a:t>the</a:t>
            </a:r>
            <a:r>
              <a:rPr lang="cs-CZ" sz="2400" dirty="0"/>
              <a:t> most single </a:t>
            </a:r>
            <a:r>
              <a:rPr lang="cs-CZ" sz="2400" dirty="0" err="1"/>
              <a:t>important</a:t>
            </a:r>
            <a:r>
              <a:rPr lang="cs-CZ" sz="2400" dirty="0"/>
              <a:t> </a:t>
            </a:r>
            <a:r>
              <a:rPr lang="cs-CZ" sz="2400" dirty="0" err="1"/>
              <a:t>characteristic</a:t>
            </a:r>
            <a:r>
              <a:rPr lang="cs-CZ" sz="2400" dirty="0"/>
              <a:t> </a:t>
            </a:r>
            <a:r>
              <a:rPr lang="cs-CZ" sz="2400" dirty="0" err="1"/>
              <a:t>of</a:t>
            </a:r>
            <a:r>
              <a:rPr lang="cs-CZ" sz="2400" dirty="0"/>
              <a:t> </a:t>
            </a:r>
            <a:r>
              <a:rPr lang="cs-CZ" sz="2400" dirty="0" err="1"/>
              <a:t>the</a:t>
            </a:r>
            <a:r>
              <a:rPr lang="cs-CZ" sz="2400" dirty="0"/>
              <a:t> </a:t>
            </a:r>
            <a:r>
              <a:rPr lang="cs-CZ" sz="2400" dirty="0" err="1"/>
              <a:t>people</a:t>
            </a:r>
            <a:endParaRPr lang="cs-CZ" sz="2400" dirty="0"/>
          </a:p>
          <a:p>
            <a:endParaRPr lang="cs-CZ" sz="2400" dirty="0"/>
          </a:p>
          <a:p>
            <a:r>
              <a:rPr lang="en-US" sz="2400" dirty="0"/>
              <a:t>Taggart: </a:t>
            </a:r>
            <a:r>
              <a:rPr lang="en-US" sz="2400" i="1" dirty="0"/>
              <a:t>heartland</a:t>
            </a:r>
            <a:r>
              <a:rPr lang="cs-CZ" sz="2400" dirty="0"/>
              <a:t>, </a:t>
            </a:r>
            <a:r>
              <a:rPr lang="cs-CZ" sz="2400" i="1" dirty="0" err="1"/>
              <a:t>idealized</a:t>
            </a:r>
            <a:r>
              <a:rPr lang="cs-CZ" sz="2400" i="1" dirty="0"/>
              <a:t> </a:t>
            </a:r>
            <a:r>
              <a:rPr lang="cs-CZ" sz="2400" i="1" dirty="0" err="1"/>
              <a:t>conception</a:t>
            </a:r>
            <a:r>
              <a:rPr lang="cs-CZ" sz="2400" i="1" dirty="0"/>
              <a:t> </a:t>
            </a:r>
            <a:r>
              <a:rPr lang="cs-CZ" sz="2400" i="1" dirty="0" err="1"/>
              <a:t>of</a:t>
            </a:r>
            <a:r>
              <a:rPr lang="cs-CZ" sz="2400" i="1" dirty="0"/>
              <a:t> </a:t>
            </a:r>
            <a:r>
              <a:rPr lang="cs-CZ" sz="2400" i="1" dirty="0" err="1"/>
              <a:t>the</a:t>
            </a:r>
            <a:r>
              <a:rPr lang="cs-CZ" sz="2400" i="1" dirty="0"/>
              <a:t> </a:t>
            </a:r>
            <a:r>
              <a:rPr lang="cs-CZ" sz="2400" i="1" dirty="0" err="1"/>
              <a:t>community</a:t>
            </a:r>
            <a:r>
              <a:rPr lang="cs-CZ" sz="2400" i="1" dirty="0"/>
              <a:t> </a:t>
            </a:r>
            <a:endParaRPr lang="cs-CZ" sz="2400"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12</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2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8" end="8"/>
                                            </p:txEl>
                                          </p:spTgt>
                                        </p:tgtEl>
                                        <p:attrNameLst>
                                          <p:attrName>style.visibility</p:attrName>
                                        </p:attrNameLst>
                                      </p:cBhvr>
                                      <p:to>
                                        <p:strVal val="visible"/>
                                      </p:to>
                                    </p:set>
                                    <p:anim calcmode="lin" valueType="num">
                                      <p:cBhvr additive="base">
                                        <p:cTn id="11" dur="20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Class</a:t>
            </a:r>
            <a:r>
              <a:rPr lang="cs-CZ" dirty="0"/>
              <a:t> </a:t>
            </a:r>
            <a:r>
              <a:rPr lang="cs-CZ" dirty="0" err="1"/>
              <a:t>task</a:t>
            </a:r>
            <a:r>
              <a:rPr lang="cs-CZ" dirty="0"/>
              <a:t>!!!</a:t>
            </a:r>
          </a:p>
        </p:txBody>
      </p:sp>
      <p:sp>
        <p:nvSpPr>
          <p:cNvPr id="3" name="Zástupný symbol pro obsah 2"/>
          <p:cNvSpPr>
            <a:spLocks noGrp="1"/>
          </p:cNvSpPr>
          <p:nvPr>
            <p:ph idx="1"/>
          </p:nvPr>
        </p:nvSpPr>
        <p:spPr/>
        <p:txBody>
          <a:bodyPr/>
          <a:lstStyle/>
          <a:p>
            <a:pPr marL="0" indent="0">
              <a:buNone/>
            </a:pPr>
            <a:r>
              <a:rPr lang="cs-CZ" dirty="0" err="1"/>
              <a:t>Imagine</a:t>
            </a:r>
            <a:r>
              <a:rPr lang="cs-CZ" dirty="0"/>
              <a:t> </a:t>
            </a:r>
            <a:r>
              <a:rPr lang="cs-CZ" dirty="0" err="1"/>
              <a:t>you</a:t>
            </a:r>
            <a:r>
              <a:rPr lang="cs-CZ" dirty="0"/>
              <a:t> are a </a:t>
            </a:r>
            <a:r>
              <a:rPr lang="cs-CZ" dirty="0" err="1"/>
              <a:t>populist</a:t>
            </a:r>
            <a:r>
              <a:rPr lang="cs-CZ" dirty="0"/>
              <a:t> leader </a:t>
            </a:r>
            <a:r>
              <a:rPr lang="cs-CZ" dirty="0" err="1"/>
              <a:t>coming</a:t>
            </a:r>
            <a:r>
              <a:rPr lang="cs-CZ" dirty="0"/>
              <a:t> </a:t>
            </a:r>
            <a:r>
              <a:rPr lang="cs-CZ" dirty="0" err="1"/>
              <a:t>from</a:t>
            </a:r>
            <a:r>
              <a:rPr lang="cs-CZ" dirty="0"/>
              <a:t>:</a:t>
            </a:r>
          </a:p>
          <a:p>
            <a:pPr marL="0" indent="0">
              <a:buNone/>
            </a:pPr>
            <a:endParaRPr lang="cs-CZ" dirty="0"/>
          </a:p>
          <a:p>
            <a:pPr marL="457200" indent="-457200">
              <a:buAutoNum type="alphaLcParenR"/>
            </a:pPr>
            <a:r>
              <a:rPr lang="cs-CZ" dirty="0" err="1"/>
              <a:t>The</a:t>
            </a:r>
            <a:r>
              <a:rPr lang="cs-CZ" dirty="0"/>
              <a:t> United </a:t>
            </a:r>
            <a:r>
              <a:rPr lang="cs-CZ" dirty="0" err="1"/>
              <a:t>States</a:t>
            </a:r>
            <a:endParaRPr lang="cs-CZ" dirty="0"/>
          </a:p>
          <a:p>
            <a:pPr marL="457200" indent="-457200">
              <a:buAutoNum type="alphaLcParenR"/>
            </a:pPr>
            <a:r>
              <a:rPr lang="cs-CZ" dirty="0"/>
              <a:t>Italy</a:t>
            </a:r>
          </a:p>
          <a:p>
            <a:pPr marL="457200" indent="-457200">
              <a:buAutoNum type="alphaLcParenR"/>
            </a:pPr>
            <a:r>
              <a:rPr lang="cs-CZ" dirty="0" err="1"/>
              <a:t>Poland</a:t>
            </a:r>
            <a:endParaRPr lang="cs-CZ" dirty="0"/>
          </a:p>
          <a:p>
            <a:pPr marL="457200" indent="-457200">
              <a:buAutoNum type="alphaLcParenR"/>
            </a:pPr>
            <a:r>
              <a:rPr lang="cs-CZ" dirty="0"/>
              <a:t>Czech Republic</a:t>
            </a:r>
          </a:p>
          <a:p>
            <a:pPr marL="457200" indent="-457200">
              <a:buAutoNum type="alphaLcParenR"/>
            </a:pPr>
            <a:r>
              <a:rPr lang="cs-CZ" dirty="0" err="1"/>
              <a:t>The</a:t>
            </a:r>
            <a:r>
              <a:rPr lang="cs-CZ" dirty="0"/>
              <a:t> United </a:t>
            </a:r>
            <a:r>
              <a:rPr lang="cs-CZ" dirty="0" err="1"/>
              <a:t>Kingdom</a:t>
            </a:r>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13</a:t>
            </a:fld>
            <a:endParaRPr lang="cs-CZ"/>
          </a:p>
        </p:txBody>
      </p:sp>
    </p:spTree>
    <p:extLst>
      <p:ext uri="{BB962C8B-B14F-4D97-AF65-F5344CB8AC3E}">
        <p14:creationId xmlns:p14="http://schemas.microsoft.com/office/powerpoint/2010/main" val="4161961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pPr marL="0" indent="0" algn="ctr">
              <a:lnSpc>
                <a:spcPct val="250000"/>
              </a:lnSpc>
              <a:buNone/>
            </a:pPr>
            <a:r>
              <a:rPr lang="cs-CZ" sz="3000" dirty="0" err="1"/>
              <a:t>How</a:t>
            </a:r>
            <a:r>
              <a:rPr lang="cs-CZ" sz="3000" dirty="0"/>
              <a:t> </a:t>
            </a:r>
            <a:r>
              <a:rPr lang="cs-CZ" sz="3000" dirty="0" err="1"/>
              <a:t>would</a:t>
            </a:r>
            <a:r>
              <a:rPr lang="cs-CZ" sz="3000" dirty="0"/>
              <a:t> </a:t>
            </a:r>
            <a:r>
              <a:rPr lang="cs-CZ" sz="3000" dirty="0" err="1"/>
              <a:t>you</a:t>
            </a:r>
            <a:r>
              <a:rPr lang="cs-CZ" sz="3000" dirty="0"/>
              <a:t> </a:t>
            </a:r>
            <a:r>
              <a:rPr lang="cs-CZ" sz="3000" dirty="0" err="1"/>
              <a:t>define</a:t>
            </a:r>
            <a:r>
              <a:rPr lang="cs-CZ" sz="3000" dirty="0"/>
              <a:t> </a:t>
            </a:r>
            <a:r>
              <a:rPr lang="cs-CZ" sz="3000" dirty="0" err="1"/>
              <a:t>the</a:t>
            </a:r>
            <a:r>
              <a:rPr lang="cs-CZ" sz="3000" dirty="0"/>
              <a:t> „</a:t>
            </a:r>
            <a:r>
              <a:rPr lang="cs-CZ" sz="3000" dirty="0" err="1"/>
              <a:t>pure</a:t>
            </a:r>
            <a:r>
              <a:rPr lang="cs-CZ" sz="3000" dirty="0"/>
              <a:t> </a:t>
            </a:r>
            <a:r>
              <a:rPr lang="cs-CZ" sz="3000" dirty="0" err="1"/>
              <a:t>people</a:t>
            </a:r>
            <a:r>
              <a:rPr lang="cs-CZ" sz="3000" dirty="0"/>
              <a:t>“ </a:t>
            </a:r>
            <a:r>
              <a:rPr lang="cs-CZ" sz="3000" dirty="0" err="1"/>
              <a:t>or</a:t>
            </a:r>
            <a:r>
              <a:rPr lang="cs-CZ" sz="3000" dirty="0"/>
              <a:t> a </a:t>
            </a:r>
            <a:r>
              <a:rPr lang="cs-CZ" sz="3000" dirty="0" err="1"/>
              <a:t>member</a:t>
            </a:r>
            <a:r>
              <a:rPr lang="cs-CZ" sz="3000" dirty="0"/>
              <a:t> </a:t>
            </a:r>
            <a:r>
              <a:rPr lang="cs-CZ" sz="3000" dirty="0" err="1"/>
              <a:t>of</a:t>
            </a:r>
            <a:r>
              <a:rPr lang="cs-CZ" sz="3000" dirty="0"/>
              <a:t> </a:t>
            </a:r>
            <a:r>
              <a:rPr lang="cs-CZ" sz="3000" i="1" dirty="0" err="1"/>
              <a:t>your</a:t>
            </a:r>
            <a:r>
              <a:rPr lang="cs-CZ" sz="3000" dirty="0"/>
              <a:t> </a:t>
            </a:r>
            <a:r>
              <a:rPr lang="cs-CZ" sz="3000" dirty="0" err="1"/>
              <a:t>heartland</a:t>
            </a:r>
            <a:r>
              <a:rPr lang="cs-CZ" sz="3000" dirty="0"/>
              <a:t>?</a:t>
            </a:r>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14</a:t>
            </a:fld>
            <a:endParaRPr lang="cs-CZ"/>
          </a:p>
        </p:txBody>
      </p:sp>
    </p:spTree>
    <p:extLst>
      <p:ext uri="{BB962C8B-B14F-4D97-AF65-F5344CB8AC3E}">
        <p14:creationId xmlns:p14="http://schemas.microsoft.com/office/powerpoint/2010/main" val="118178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1 bonus point! (5 </a:t>
            </a:r>
            <a:r>
              <a:rPr lang="cs-CZ" dirty="0" err="1"/>
              <a:t>minutes</a:t>
            </a:r>
            <a:r>
              <a:rPr lang="cs-CZ" dirty="0"/>
              <a:t> to </a:t>
            </a:r>
            <a:r>
              <a:rPr lang="cs-CZ" dirty="0" err="1"/>
              <a:t>complete</a:t>
            </a:r>
            <a:r>
              <a:rPr lang="cs-CZ" dirty="0"/>
              <a:t> </a:t>
            </a:r>
            <a:r>
              <a:rPr lang="cs-CZ" dirty="0" err="1"/>
              <a:t>the</a:t>
            </a:r>
            <a:r>
              <a:rPr lang="cs-CZ" dirty="0"/>
              <a:t> </a:t>
            </a:r>
            <a:r>
              <a:rPr lang="cs-CZ" dirty="0" err="1"/>
              <a:t>task</a:t>
            </a:r>
            <a:r>
              <a:rPr lang="cs-CZ" dirty="0"/>
              <a:t>)</a:t>
            </a:r>
          </a:p>
        </p:txBody>
      </p:sp>
      <p:pic>
        <p:nvPicPr>
          <p:cNvPr id="5" name="Zástupný symbol pro obsah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09875" y="1704409"/>
            <a:ext cx="3524250" cy="3524250"/>
          </a:xfrm>
        </p:spPr>
      </p:pic>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15</a:t>
            </a:fld>
            <a:endParaRPr lang="cs-CZ"/>
          </a:p>
        </p:txBody>
      </p:sp>
    </p:spTree>
    <p:extLst>
      <p:ext uri="{BB962C8B-B14F-4D97-AF65-F5344CB8AC3E}">
        <p14:creationId xmlns:p14="http://schemas.microsoft.com/office/powerpoint/2010/main" val="1654803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t>THE </a:t>
            </a:r>
            <a:r>
              <a:rPr lang="en-US" sz="3600" dirty="0"/>
              <a:t>‘</a:t>
            </a:r>
            <a:r>
              <a:rPr lang="cs-CZ" sz="3600" dirty="0"/>
              <a:t> PURE </a:t>
            </a:r>
            <a:r>
              <a:rPr lang="en-US" sz="3600" dirty="0"/>
              <a:t>PEOPLE’ AS A HOMOGENEOUS GROUP</a:t>
            </a:r>
            <a:endParaRPr lang="cs-CZ" dirty="0"/>
          </a:p>
        </p:txBody>
      </p:sp>
      <p:sp>
        <p:nvSpPr>
          <p:cNvPr id="3" name="Zástupný symbol pro obsah 2"/>
          <p:cNvSpPr>
            <a:spLocks noGrp="1"/>
          </p:cNvSpPr>
          <p:nvPr>
            <p:ph idx="1"/>
          </p:nvPr>
        </p:nvSpPr>
        <p:spPr/>
        <p:txBody>
          <a:bodyPr/>
          <a:lstStyle/>
          <a:p>
            <a:r>
              <a:rPr lang="cs-CZ" sz="2000" dirty="0" err="1"/>
              <a:t>Culturally</a:t>
            </a:r>
            <a:r>
              <a:rPr lang="cs-CZ" sz="2000" dirty="0"/>
              <a:t>/</a:t>
            </a:r>
            <a:r>
              <a:rPr lang="cs-CZ" sz="2000" dirty="0" err="1"/>
              <a:t>politically</a:t>
            </a:r>
            <a:r>
              <a:rPr lang="cs-CZ" sz="2000" dirty="0"/>
              <a:t> </a:t>
            </a:r>
            <a:r>
              <a:rPr lang="cs-CZ" sz="2000" dirty="0" err="1"/>
              <a:t>determined</a:t>
            </a:r>
            <a:r>
              <a:rPr lang="cs-CZ" sz="2000" dirty="0"/>
              <a:t> </a:t>
            </a:r>
            <a:r>
              <a:rPr lang="cs-CZ" sz="2000" dirty="0" err="1"/>
              <a:t>content</a:t>
            </a:r>
            <a:r>
              <a:rPr lang="cs-CZ" sz="2000" dirty="0"/>
              <a:t> </a:t>
            </a:r>
            <a:r>
              <a:rPr lang="cs-CZ" sz="2000" dirty="0" err="1"/>
              <a:t>of</a:t>
            </a:r>
            <a:r>
              <a:rPr lang="cs-CZ" sz="2000" dirty="0"/>
              <a:t> </a:t>
            </a:r>
            <a:r>
              <a:rPr lang="cs-CZ" sz="2000" dirty="0" err="1"/>
              <a:t>the</a:t>
            </a:r>
            <a:r>
              <a:rPr lang="cs-CZ" sz="2000" dirty="0"/>
              <a:t> </a:t>
            </a:r>
            <a:r>
              <a:rPr lang="en-US" sz="2000" dirty="0"/>
              <a:t>“people”</a:t>
            </a:r>
            <a:endParaRPr lang="cs-CZ" sz="2000" dirty="0"/>
          </a:p>
          <a:p>
            <a:endParaRPr lang="cs-CZ" sz="2000" dirty="0">
              <a:solidFill>
                <a:srgbClr val="FF0000"/>
              </a:solidFill>
            </a:endParaRPr>
          </a:p>
          <a:p>
            <a:r>
              <a:rPr lang="cs-CZ" sz="2000" dirty="0">
                <a:solidFill>
                  <a:srgbClr val="FF0000"/>
                </a:solidFill>
              </a:rPr>
              <a:t>As </a:t>
            </a:r>
            <a:r>
              <a:rPr lang="cs-CZ" sz="2000" dirty="0" err="1">
                <a:solidFill>
                  <a:srgbClr val="FF0000"/>
                </a:solidFill>
              </a:rPr>
              <a:t>the</a:t>
            </a:r>
            <a:r>
              <a:rPr lang="cs-CZ" sz="2000" dirty="0">
                <a:solidFill>
                  <a:srgbClr val="FF0000"/>
                </a:solidFill>
              </a:rPr>
              <a:t> sovereign </a:t>
            </a:r>
            <a:r>
              <a:rPr lang="cs-CZ" sz="2000" dirty="0"/>
              <a:t>– </a:t>
            </a:r>
            <a:r>
              <a:rPr lang="cs-CZ" sz="2000" i="1" dirty="0" err="1"/>
              <a:t>demos</a:t>
            </a:r>
            <a:r>
              <a:rPr lang="cs-CZ" sz="2000" dirty="0"/>
              <a:t>, </a:t>
            </a:r>
            <a:r>
              <a:rPr lang="cs-CZ" sz="2000" dirty="0" err="1"/>
              <a:t>against</a:t>
            </a:r>
            <a:r>
              <a:rPr lang="cs-CZ" sz="2000" dirty="0"/>
              <a:t> </a:t>
            </a:r>
            <a:r>
              <a:rPr lang="cs-CZ" sz="2000" dirty="0" err="1"/>
              <a:t>principles</a:t>
            </a:r>
            <a:r>
              <a:rPr lang="cs-CZ" sz="2000" dirty="0"/>
              <a:t> </a:t>
            </a:r>
            <a:r>
              <a:rPr lang="cs-CZ" sz="2000" dirty="0" err="1"/>
              <a:t>of</a:t>
            </a:r>
            <a:r>
              <a:rPr lang="cs-CZ" sz="2000" dirty="0"/>
              <a:t> </a:t>
            </a:r>
            <a:r>
              <a:rPr lang="cs-CZ" sz="2000" dirty="0" err="1"/>
              <a:t>liberal</a:t>
            </a:r>
            <a:r>
              <a:rPr lang="cs-CZ" sz="2000" dirty="0"/>
              <a:t> and </a:t>
            </a:r>
            <a:r>
              <a:rPr lang="cs-CZ" sz="2000" dirty="0" err="1"/>
              <a:t>representative</a:t>
            </a:r>
            <a:r>
              <a:rPr lang="cs-CZ" sz="2000" dirty="0"/>
              <a:t> </a:t>
            </a:r>
            <a:r>
              <a:rPr lang="cs-CZ" sz="2000" dirty="0" err="1"/>
              <a:t>democracy</a:t>
            </a:r>
            <a:endParaRPr lang="cs-CZ" sz="2000" dirty="0"/>
          </a:p>
          <a:p>
            <a:endParaRPr lang="en-US" sz="2000" dirty="0">
              <a:solidFill>
                <a:srgbClr val="FF0000"/>
              </a:solidFill>
            </a:endParaRPr>
          </a:p>
          <a:p>
            <a:r>
              <a:rPr lang="cs-CZ" sz="2000" dirty="0">
                <a:solidFill>
                  <a:srgbClr val="FF0000"/>
                </a:solidFill>
              </a:rPr>
              <a:t>As a </a:t>
            </a:r>
            <a:r>
              <a:rPr lang="cs-CZ" sz="2000" dirty="0" err="1">
                <a:solidFill>
                  <a:srgbClr val="FF0000"/>
                </a:solidFill>
              </a:rPr>
              <a:t>nation</a:t>
            </a:r>
            <a:r>
              <a:rPr lang="cs-CZ" sz="2000" dirty="0">
                <a:solidFill>
                  <a:srgbClr val="FF0000"/>
                </a:solidFill>
              </a:rPr>
              <a:t> </a:t>
            </a:r>
            <a:r>
              <a:rPr lang="cs-CZ" sz="2000" dirty="0"/>
              <a:t>– </a:t>
            </a:r>
            <a:r>
              <a:rPr lang="cs-CZ" sz="2000" dirty="0" err="1"/>
              <a:t>ethnos</a:t>
            </a:r>
            <a:r>
              <a:rPr lang="cs-CZ" sz="2000" dirty="0"/>
              <a:t>, </a:t>
            </a:r>
            <a:r>
              <a:rPr lang="cs-CZ" sz="2000" dirty="0" err="1"/>
              <a:t>populism</a:t>
            </a:r>
            <a:r>
              <a:rPr lang="cs-CZ" sz="2000" dirty="0"/>
              <a:t> = </a:t>
            </a:r>
            <a:r>
              <a:rPr lang="cs-CZ" sz="2000" dirty="0" err="1"/>
              <a:t>nationalism</a:t>
            </a:r>
            <a:r>
              <a:rPr lang="cs-CZ" sz="2000" dirty="0"/>
              <a:t> (?), vs. </a:t>
            </a:r>
            <a:r>
              <a:rPr lang="cs-CZ" sz="2000" dirty="0" err="1"/>
              <a:t>foreigners</a:t>
            </a:r>
            <a:r>
              <a:rPr lang="cs-CZ" sz="2000" dirty="0"/>
              <a:t>, </a:t>
            </a:r>
            <a:r>
              <a:rPr lang="cs-CZ" sz="2000" dirty="0" err="1"/>
              <a:t>immigrants</a:t>
            </a:r>
            <a:r>
              <a:rPr lang="cs-CZ" sz="2000" dirty="0"/>
              <a:t> </a:t>
            </a:r>
            <a:r>
              <a:rPr lang="cs-CZ" sz="2000" dirty="0" err="1"/>
              <a:t>etc</a:t>
            </a:r>
            <a:r>
              <a:rPr lang="cs-CZ" sz="2000" dirty="0"/>
              <a:t>.</a:t>
            </a:r>
          </a:p>
          <a:p>
            <a:endParaRPr lang="en-US" sz="2000" dirty="0">
              <a:solidFill>
                <a:srgbClr val="FF0000"/>
              </a:solidFill>
            </a:endParaRPr>
          </a:p>
          <a:p>
            <a:r>
              <a:rPr lang="cs-CZ" sz="2000" dirty="0">
                <a:solidFill>
                  <a:srgbClr val="FF0000"/>
                </a:solidFill>
              </a:rPr>
              <a:t>As a </a:t>
            </a:r>
            <a:r>
              <a:rPr lang="cs-CZ" sz="2000" dirty="0" err="1">
                <a:solidFill>
                  <a:srgbClr val="FF0000"/>
                </a:solidFill>
              </a:rPr>
              <a:t>class</a:t>
            </a:r>
            <a:r>
              <a:rPr lang="cs-CZ" sz="2000" dirty="0">
                <a:solidFill>
                  <a:srgbClr val="FF0000"/>
                </a:solidFill>
              </a:rPr>
              <a:t> </a:t>
            </a:r>
            <a:r>
              <a:rPr lang="cs-CZ" sz="2000" dirty="0"/>
              <a:t>– </a:t>
            </a:r>
            <a:r>
              <a:rPr lang="en-US" sz="2000" dirty="0"/>
              <a:t>‘</a:t>
            </a:r>
            <a:r>
              <a:rPr lang="cs-CZ" sz="2000" dirty="0" err="1"/>
              <a:t>working</a:t>
            </a:r>
            <a:r>
              <a:rPr lang="cs-CZ" sz="2000" dirty="0"/>
              <a:t> </a:t>
            </a:r>
            <a:r>
              <a:rPr lang="cs-CZ" sz="2000" dirty="0" err="1"/>
              <a:t>people</a:t>
            </a:r>
            <a:r>
              <a:rPr lang="en-US" sz="2000" dirty="0"/>
              <a:t>’</a:t>
            </a:r>
            <a:r>
              <a:rPr lang="cs-CZ" sz="2000" dirty="0"/>
              <a:t>, </a:t>
            </a:r>
            <a:r>
              <a:rPr lang="cs-CZ" sz="2000" dirty="0" err="1"/>
              <a:t>the</a:t>
            </a:r>
            <a:r>
              <a:rPr lang="cs-CZ" sz="2000" dirty="0"/>
              <a:t> </a:t>
            </a:r>
            <a:r>
              <a:rPr lang="en-US" sz="2000" dirty="0"/>
              <a:t>‘</a:t>
            </a:r>
            <a:r>
              <a:rPr lang="cs-CZ" sz="2000" dirty="0"/>
              <a:t>99 per cent</a:t>
            </a:r>
            <a:r>
              <a:rPr lang="en-US" sz="2000" dirty="0"/>
              <a:t>’</a:t>
            </a:r>
            <a:r>
              <a:rPr lang="cs-CZ" sz="2000" dirty="0"/>
              <a:t> vs. </a:t>
            </a:r>
            <a:r>
              <a:rPr lang="en-US" sz="2000" dirty="0"/>
              <a:t>‘</a:t>
            </a:r>
            <a:r>
              <a:rPr lang="cs-CZ" sz="2000" dirty="0" err="1"/>
              <a:t>the</a:t>
            </a:r>
            <a:r>
              <a:rPr lang="cs-CZ" sz="2000" dirty="0"/>
              <a:t> </a:t>
            </a:r>
            <a:r>
              <a:rPr lang="cs-CZ" sz="2000" dirty="0" err="1"/>
              <a:t>rich</a:t>
            </a:r>
            <a:r>
              <a:rPr lang="en-US" sz="2000" dirty="0"/>
              <a:t>’</a:t>
            </a:r>
            <a:r>
              <a:rPr lang="cs-CZ" sz="2000" dirty="0"/>
              <a:t>, </a:t>
            </a:r>
            <a:r>
              <a:rPr lang="cs-CZ" sz="2000" dirty="0" err="1"/>
              <a:t>the</a:t>
            </a:r>
            <a:r>
              <a:rPr lang="cs-CZ" sz="2000" dirty="0"/>
              <a:t> </a:t>
            </a:r>
            <a:r>
              <a:rPr lang="en-US" sz="2000" dirty="0"/>
              <a:t>‘</a:t>
            </a:r>
            <a:r>
              <a:rPr lang="cs-CZ" sz="2000" dirty="0"/>
              <a:t>1 per cent</a:t>
            </a:r>
            <a:r>
              <a:rPr lang="en-US" sz="2000" dirty="0"/>
              <a:t>’</a:t>
            </a:r>
            <a:r>
              <a:rPr lang="cs-CZ" sz="2000" dirty="0"/>
              <a:t>, </a:t>
            </a:r>
            <a:r>
              <a:rPr lang="cs-CZ" sz="2000" dirty="0" err="1"/>
              <a:t>exploitation</a:t>
            </a:r>
            <a:r>
              <a:rPr lang="cs-CZ" sz="2000" dirty="0"/>
              <a:t> </a:t>
            </a:r>
            <a:r>
              <a:rPr lang="cs-CZ" sz="2000" dirty="0" err="1"/>
              <a:t>the</a:t>
            </a:r>
            <a:r>
              <a:rPr lang="cs-CZ" sz="2000" dirty="0"/>
              <a:t> </a:t>
            </a:r>
            <a:r>
              <a:rPr lang="cs-CZ" sz="2000" dirty="0" err="1"/>
              <a:t>lower</a:t>
            </a:r>
            <a:r>
              <a:rPr lang="cs-CZ" sz="2000" dirty="0"/>
              <a:t> </a:t>
            </a:r>
            <a:r>
              <a:rPr lang="cs-CZ" sz="2000" dirty="0" err="1"/>
              <a:t>class</a:t>
            </a:r>
            <a:endParaRPr lang="en-US" sz="2000" dirty="0"/>
          </a:p>
          <a:p>
            <a:endParaRPr lang="en-US" sz="2000" dirty="0"/>
          </a:p>
          <a:p>
            <a:r>
              <a:rPr lang="en-US" sz="2000" dirty="0"/>
              <a:t>BUT related to the host ideology </a:t>
            </a:r>
            <a:r>
              <a:rPr lang="cs-CZ" sz="2000" dirty="0"/>
              <a:t>(</a:t>
            </a:r>
            <a:r>
              <a:rPr lang="cs-CZ" sz="2000" dirty="0" err="1"/>
              <a:t>see</a:t>
            </a:r>
            <a:r>
              <a:rPr lang="cs-CZ" sz="2000" dirty="0"/>
              <a:t> </a:t>
            </a:r>
            <a:r>
              <a:rPr lang="cs-CZ" sz="2000" dirty="0" err="1"/>
              <a:t>later</a:t>
            </a:r>
            <a:r>
              <a:rPr lang="cs-CZ" sz="2000" dirty="0"/>
              <a:t>) </a:t>
            </a:r>
          </a:p>
          <a:p>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16</a:t>
            </a:fld>
            <a:endParaRPr lang="cs-CZ"/>
          </a:p>
        </p:txBody>
      </p:sp>
    </p:spTree>
    <p:extLst>
      <p:ext uri="{BB962C8B-B14F-4D97-AF65-F5344CB8AC3E}">
        <p14:creationId xmlns:p14="http://schemas.microsoft.com/office/powerpoint/2010/main" val="1471631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pic>
        <p:nvPicPr>
          <p:cNvPr id="3" name="Zástupný symbol pro obsah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9501" y="4278094"/>
            <a:ext cx="2050256" cy="1250156"/>
          </a:xfrm>
        </p:spPr>
      </p:pic>
      <p:sp>
        <p:nvSpPr>
          <p:cNvPr id="5" name="Rovnoramenný trojúhelník 4"/>
          <p:cNvSpPr/>
          <p:nvPr/>
        </p:nvSpPr>
        <p:spPr bwMode="auto">
          <a:xfrm>
            <a:off x="2004129" y="1467612"/>
            <a:ext cx="4895019" cy="3902202"/>
          </a:xfrm>
          <a:prstGeom prst="triangle">
            <a:avLst/>
          </a:prstGeom>
          <a:noFill/>
          <a:ln w="38100" cap="flat" cmpd="sng" algn="ctr">
            <a:solidFill>
              <a:srgbClr val="0000DC"/>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a:latin typeface="Tahoma" pitchFamily="34" charset="0"/>
            </a:endParaRPr>
          </a:p>
        </p:txBody>
      </p:sp>
      <p:sp>
        <p:nvSpPr>
          <p:cNvPr id="6" name="TextovéPole 5"/>
          <p:cNvSpPr txBox="1"/>
          <p:nvPr/>
        </p:nvSpPr>
        <p:spPr>
          <a:xfrm>
            <a:off x="3442716" y="1121364"/>
            <a:ext cx="1844802" cy="369332"/>
          </a:xfrm>
          <a:prstGeom prst="rect">
            <a:avLst/>
          </a:prstGeom>
          <a:noFill/>
        </p:spPr>
        <p:txBody>
          <a:bodyPr wrap="square" rtlCol="0">
            <a:spAutoFit/>
          </a:bodyPr>
          <a:lstStyle/>
          <a:p>
            <a:pPr algn="ctr"/>
            <a:r>
              <a:rPr lang="cs-CZ" dirty="0" err="1"/>
              <a:t>Political</a:t>
            </a:r>
            <a:r>
              <a:rPr lang="cs-CZ" dirty="0"/>
              <a:t> </a:t>
            </a:r>
            <a:r>
              <a:rPr lang="cs-CZ" dirty="0" err="1"/>
              <a:t>elites</a:t>
            </a:r>
            <a:endParaRPr lang="cs-CZ" dirty="0"/>
          </a:p>
        </p:txBody>
      </p:sp>
      <p:sp>
        <p:nvSpPr>
          <p:cNvPr id="7" name="TextovéPole 6"/>
          <p:cNvSpPr txBox="1"/>
          <p:nvPr/>
        </p:nvSpPr>
        <p:spPr>
          <a:xfrm>
            <a:off x="1234440" y="5447258"/>
            <a:ext cx="1159002" cy="369332"/>
          </a:xfrm>
          <a:prstGeom prst="rect">
            <a:avLst/>
          </a:prstGeom>
          <a:noFill/>
        </p:spPr>
        <p:txBody>
          <a:bodyPr wrap="square" rtlCol="0">
            <a:spAutoFit/>
          </a:bodyPr>
          <a:lstStyle/>
          <a:p>
            <a:r>
              <a:rPr lang="cs-CZ" dirty="0" err="1"/>
              <a:t>People</a:t>
            </a:r>
            <a:endParaRPr lang="cs-CZ" dirty="0"/>
          </a:p>
        </p:txBody>
      </p:sp>
      <p:sp>
        <p:nvSpPr>
          <p:cNvPr id="8" name="TextovéPole 7"/>
          <p:cNvSpPr txBox="1"/>
          <p:nvPr/>
        </p:nvSpPr>
        <p:spPr>
          <a:xfrm>
            <a:off x="6659118" y="5393581"/>
            <a:ext cx="1153242" cy="369332"/>
          </a:xfrm>
          <a:prstGeom prst="rect">
            <a:avLst/>
          </a:prstGeom>
          <a:noFill/>
        </p:spPr>
        <p:txBody>
          <a:bodyPr wrap="square" rtlCol="0">
            <a:spAutoFit/>
          </a:bodyPr>
          <a:lstStyle/>
          <a:p>
            <a:r>
              <a:rPr lang="cs-CZ" dirty="0" err="1"/>
              <a:t>Populists</a:t>
            </a:r>
            <a:endParaRPr lang="cs-CZ" dirty="0"/>
          </a:p>
        </p:txBody>
      </p:sp>
    </p:spTree>
    <p:extLst>
      <p:ext uri="{BB962C8B-B14F-4D97-AF65-F5344CB8AC3E}">
        <p14:creationId xmlns:p14="http://schemas.microsoft.com/office/powerpoint/2010/main" val="1207520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en-US" dirty="0"/>
              <a:t>D</a:t>
            </a:r>
            <a:r>
              <a:rPr lang="cs-CZ" dirty="0"/>
              <a:t>E</a:t>
            </a:r>
            <a:r>
              <a:rPr lang="en-US" dirty="0"/>
              <a:t>NIGRATION OF THE ELITES</a:t>
            </a:r>
            <a:endParaRPr lang="cs-CZ" dirty="0"/>
          </a:p>
        </p:txBody>
      </p:sp>
      <p:sp>
        <p:nvSpPr>
          <p:cNvPr id="2" name="Zástupný symbol pro obsah 1"/>
          <p:cNvSpPr>
            <a:spLocks noGrp="1"/>
          </p:cNvSpPr>
          <p:nvPr>
            <p:ph idx="1"/>
          </p:nvPr>
        </p:nvSpPr>
        <p:spPr/>
        <p:txBody>
          <a:bodyPr>
            <a:normAutofit/>
          </a:bodyPr>
          <a:lstStyle/>
          <a:p>
            <a:r>
              <a:rPr lang="en-US" sz="2400" dirty="0"/>
              <a:t>Establishment</a:t>
            </a:r>
            <a:r>
              <a:rPr lang="cs-CZ" sz="2400" dirty="0"/>
              <a:t>/</a:t>
            </a:r>
            <a:r>
              <a:rPr lang="cs-CZ" sz="2400" dirty="0" err="1"/>
              <a:t>elites</a:t>
            </a:r>
            <a:r>
              <a:rPr lang="en-US" sz="2400" dirty="0"/>
              <a:t> as a collective, monolithic entity</a:t>
            </a:r>
          </a:p>
          <a:p>
            <a:r>
              <a:rPr lang="cs-CZ" sz="2400" dirty="0"/>
              <a:t>C</a:t>
            </a:r>
            <a:r>
              <a:rPr lang="en-US" sz="2400" dirty="0" err="1"/>
              <a:t>riticism</a:t>
            </a:r>
            <a:r>
              <a:rPr lang="en-US" sz="2400" dirty="0"/>
              <a:t> targeting </a:t>
            </a:r>
            <a:r>
              <a:rPr lang="cs-CZ" sz="2400" i="1" dirty="0" err="1"/>
              <a:t>all</a:t>
            </a:r>
            <a:r>
              <a:rPr lang="cs-CZ" sz="2400" i="1" dirty="0"/>
              <a:t> </a:t>
            </a:r>
            <a:r>
              <a:rPr lang="cs-CZ" sz="2400" i="1" dirty="0" err="1"/>
              <a:t>the</a:t>
            </a:r>
            <a:r>
              <a:rPr lang="cs-CZ" sz="2400" i="1" dirty="0"/>
              <a:t> </a:t>
            </a:r>
            <a:r>
              <a:rPr lang="cs-CZ" sz="2400" i="1" dirty="0" err="1"/>
              <a:t>established</a:t>
            </a:r>
            <a:r>
              <a:rPr lang="cs-CZ" sz="2400" i="1" dirty="0"/>
              <a:t> </a:t>
            </a:r>
            <a:r>
              <a:rPr lang="cs-CZ" sz="2400" i="1" dirty="0" err="1"/>
              <a:t>actors</a:t>
            </a:r>
            <a:endParaRPr lang="cs-CZ" sz="2400" i="1" dirty="0"/>
          </a:p>
          <a:p>
            <a:endParaRPr lang="cs-CZ" sz="2400" dirty="0"/>
          </a:p>
          <a:p>
            <a:r>
              <a:rPr lang="en-US" sz="2400" dirty="0"/>
              <a:t>Political parties, businessmen, ‘the rich’, </a:t>
            </a:r>
            <a:r>
              <a:rPr lang="cs-CZ" sz="2400" dirty="0"/>
              <a:t>oligarch</a:t>
            </a:r>
            <a:r>
              <a:rPr lang="en-US" sz="2400" dirty="0"/>
              <a:t>y</a:t>
            </a:r>
            <a:r>
              <a:rPr lang="cs-CZ" sz="2400" dirty="0"/>
              <a:t>, </a:t>
            </a:r>
            <a:r>
              <a:rPr lang="en-US" sz="2400" dirty="0"/>
              <a:t>the ‘1 per cent’, ‘</a:t>
            </a:r>
            <a:r>
              <a:rPr lang="en-US" sz="2400" dirty="0" err="1"/>
              <a:t>champaigne</a:t>
            </a:r>
            <a:r>
              <a:rPr lang="en-US" sz="2400" dirty="0"/>
              <a:t>/drinkers’</a:t>
            </a:r>
            <a:r>
              <a:rPr lang="cs-CZ" sz="2400" dirty="0"/>
              <a:t>, </a:t>
            </a:r>
            <a:r>
              <a:rPr lang="en-US" sz="2400" dirty="0"/>
              <a:t>“latte-drinking, sushi-eating, Volvo-driving, New York Times-reading, Hollywood-loving” liberal elite</a:t>
            </a:r>
            <a:r>
              <a:rPr lang="cs-CZ" sz="2400" dirty="0"/>
              <a:t>s</a:t>
            </a:r>
            <a:r>
              <a:rPr lang="en-US" sz="2400" dirty="0"/>
              <a:t> …</a:t>
            </a:r>
          </a:p>
          <a:p>
            <a:pPr eaLnBrk="1" hangingPunct="1"/>
            <a:r>
              <a:rPr lang="en-US" sz="2400" dirty="0"/>
              <a:t>Particular interests which are in opposition to the interests of the people</a:t>
            </a:r>
          </a:p>
          <a:p>
            <a:pPr eaLnBrk="1" hangingPunct="1"/>
            <a:r>
              <a:rPr lang="en-US" sz="2400" dirty="0"/>
              <a:t>Sabotaging the interests and democratic rights of the people</a:t>
            </a:r>
            <a:endParaRPr lang="cs-CZ" sz="2400" dirty="0"/>
          </a:p>
          <a:p>
            <a:pPr eaLnBrk="1" hangingPunct="1"/>
            <a:r>
              <a:rPr lang="cs-CZ" sz="2400" dirty="0" err="1"/>
              <a:t>Beyond</a:t>
            </a:r>
            <a:r>
              <a:rPr lang="cs-CZ" sz="2400" dirty="0"/>
              <a:t> </a:t>
            </a:r>
            <a:r>
              <a:rPr lang="cs-CZ" sz="2400" dirty="0" err="1"/>
              <a:t>the</a:t>
            </a:r>
            <a:r>
              <a:rPr lang="cs-CZ" sz="2400" dirty="0"/>
              <a:t> </a:t>
            </a:r>
            <a:r>
              <a:rPr lang="cs-CZ" sz="2400" dirty="0" err="1"/>
              <a:t>usual</a:t>
            </a:r>
            <a:r>
              <a:rPr lang="cs-CZ" sz="2400" dirty="0"/>
              <a:t> </a:t>
            </a:r>
            <a:r>
              <a:rPr lang="cs-CZ" sz="2400" dirty="0" err="1"/>
              <a:t>opposition</a:t>
            </a:r>
            <a:endParaRPr lang="cs-CZ" sz="2400" dirty="0"/>
          </a:p>
          <a:p>
            <a:pPr eaLnBrk="1" hangingPunct="1"/>
            <a:endParaRPr lang="en-US" sz="2400"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18</a:t>
            </a:fld>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Class</a:t>
            </a:r>
            <a:r>
              <a:rPr lang="cs-CZ" dirty="0"/>
              <a:t> </a:t>
            </a:r>
            <a:r>
              <a:rPr lang="cs-CZ" dirty="0" err="1"/>
              <a:t>task</a:t>
            </a:r>
            <a:r>
              <a:rPr lang="cs-CZ" dirty="0"/>
              <a:t>!!!</a:t>
            </a:r>
          </a:p>
        </p:txBody>
      </p:sp>
      <p:sp>
        <p:nvSpPr>
          <p:cNvPr id="3" name="Zástupný symbol pro obsah 2"/>
          <p:cNvSpPr>
            <a:spLocks noGrp="1"/>
          </p:cNvSpPr>
          <p:nvPr>
            <p:ph idx="1"/>
          </p:nvPr>
        </p:nvSpPr>
        <p:spPr/>
        <p:txBody>
          <a:bodyPr/>
          <a:lstStyle/>
          <a:p>
            <a:pPr marL="0" indent="0">
              <a:buNone/>
            </a:pPr>
            <a:r>
              <a:rPr lang="cs-CZ" dirty="0" err="1"/>
              <a:t>Imagine</a:t>
            </a:r>
            <a:r>
              <a:rPr lang="cs-CZ" dirty="0"/>
              <a:t> </a:t>
            </a:r>
            <a:r>
              <a:rPr lang="cs-CZ" dirty="0" err="1"/>
              <a:t>you</a:t>
            </a:r>
            <a:r>
              <a:rPr lang="cs-CZ" dirty="0"/>
              <a:t> are a </a:t>
            </a:r>
            <a:r>
              <a:rPr lang="cs-CZ" dirty="0" err="1"/>
              <a:t>populist</a:t>
            </a:r>
            <a:r>
              <a:rPr lang="cs-CZ" dirty="0"/>
              <a:t> leader </a:t>
            </a:r>
            <a:r>
              <a:rPr lang="cs-CZ" dirty="0" err="1"/>
              <a:t>coming</a:t>
            </a:r>
            <a:r>
              <a:rPr lang="cs-CZ" dirty="0"/>
              <a:t> </a:t>
            </a:r>
            <a:r>
              <a:rPr lang="cs-CZ" dirty="0" err="1"/>
              <a:t>from</a:t>
            </a:r>
            <a:r>
              <a:rPr lang="cs-CZ" dirty="0"/>
              <a:t>:</a:t>
            </a:r>
          </a:p>
          <a:p>
            <a:pPr marL="0" indent="0">
              <a:buNone/>
            </a:pPr>
            <a:endParaRPr lang="cs-CZ" dirty="0"/>
          </a:p>
          <a:p>
            <a:pPr marL="457200" indent="-457200">
              <a:buAutoNum type="alphaLcParenR"/>
            </a:pPr>
            <a:r>
              <a:rPr lang="cs-CZ" dirty="0" err="1"/>
              <a:t>The</a:t>
            </a:r>
            <a:r>
              <a:rPr lang="cs-CZ" dirty="0"/>
              <a:t> United </a:t>
            </a:r>
            <a:r>
              <a:rPr lang="cs-CZ" dirty="0" err="1"/>
              <a:t>States</a:t>
            </a:r>
            <a:endParaRPr lang="cs-CZ" dirty="0"/>
          </a:p>
          <a:p>
            <a:pPr marL="457200" indent="-457200">
              <a:buAutoNum type="alphaLcParenR"/>
            </a:pPr>
            <a:r>
              <a:rPr lang="cs-CZ" dirty="0"/>
              <a:t>Italy</a:t>
            </a:r>
          </a:p>
          <a:p>
            <a:pPr marL="457200" indent="-457200">
              <a:buAutoNum type="alphaLcParenR"/>
            </a:pPr>
            <a:r>
              <a:rPr lang="cs-CZ" dirty="0" err="1"/>
              <a:t>Poland</a:t>
            </a:r>
            <a:endParaRPr lang="cs-CZ" dirty="0"/>
          </a:p>
          <a:p>
            <a:pPr marL="457200" indent="-457200">
              <a:buAutoNum type="alphaLcParenR"/>
            </a:pPr>
            <a:r>
              <a:rPr lang="cs-CZ" dirty="0"/>
              <a:t>Czech Republic</a:t>
            </a:r>
          </a:p>
          <a:p>
            <a:pPr marL="457200" indent="-457200">
              <a:buAutoNum type="alphaLcParenR"/>
            </a:pPr>
            <a:r>
              <a:rPr lang="cs-CZ" dirty="0" err="1"/>
              <a:t>The</a:t>
            </a:r>
            <a:r>
              <a:rPr lang="cs-CZ" dirty="0"/>
              <a:t> United </a:t>
            </a:r>
            <a:r>
              <a:rPr lang="cs-CZ" dirty="0" err="1"/>
              <a:t>Kingdom</a:t>
            </a:r>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19</a:t>
            </a:fld>
            <a:endParaRPr lang="cs-CZ"/>
          </a:p>
        </p:txBody>
      </p:sp>
    </p:spTree>
    <p:extLst>
      <p:ext uri="{BB962C8B-B14F-4D97-AF65-F5344CB8AC3E}">
        <p14:creationId xmlns:p14="http://schemas.microsoft.com/office/powerpoint/2010/main" val="2664457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Aims</a:t>
            </a:r>
            <a:r>
              <a:rPr lang="cs-CZ" dirty="0"/>
              <a:t> </a:t>
            </a:r>
            <a:r>
              <a:rPr lang="cs-CZ" dirty="0" err="1"/>
              <a:t>of</a:t>
            </a:r>
            <a:r>
              <a:rPr lang="cs-CZ" dirty="0"/>
              <a:t> </a:t>
            </a:r>
            <a:r>
              <a:rPr lang="cs-CZ" dirty="0" err="1"/>
              <a:t>the</a:t>
            </a:r>
            <a:r>
              <a:rPr lang="cs-CZ" dirty="0"/>
              <a:t> </a:t>
            </a:r>
            <a:r>
              <a:rPr lang="cs-CZ" dirty="0" err="1"/>
              <a:t>lecture</a:t>
            </a:r>
            <a:endParaRPr lang="cs-CZ" dirty="0"/>
          </a:p>
        </p:txBody>
      </p:sp>
      <p:sp>
        <p:nvSpPr>
          <p:cNvPr id="3" name="Zástupný symbol pro obsah 2"/>
          <p:cNvSpPr>
            <a:spLocks noGrp="1"/>
          </p:cNvSpPr>
          <p:nvPr>
            <p:ph idx="1"/>
          </p:nvPr>
        </p:nvSpPr>
        <p:spPr/>
        <p:txBody>
          <a:bodyPr/>
          <a:lstStyle/>
          <a:p>
            <a:endParaRPr lang="cs-CZ" dirty="0"/>
          </a:p>
          <a:p>
            <a:r>
              <a:rPr lang="cs-CZ" dirty="0" err="1"/>
              <a:t>Explain</a:t>
            </a:r>
            <a:r>
              <a:rPr lang="cs-CZ" dirty="0"/>
              <a:t> </a:t>
            </a:r>
            <a:r>
              <a:rPr lang="cs-CZ" dirty="0" err="1"/>
              <a:t>the</a:t>
            </a:r>
            <a:r>
              <a:rPr lang="cs-CZ" dirty="0"/>
              <a:t> </a:t>
            </a:r>
            <a:r>
              <a:rPr lang="cs-CZ" dirty="0" err="1"/>
              <a:t>core</a:t>
            </a:r>
            <a:r>
              <a:rPr lang="cs-CZ" dirty="0"/>
              <a:t> </a:t>
            </a:r>
            <a:r>
              <a:rPr lang="cs-CZ" dirty="0" err="1"/>
              <a:t>features</a:t>
            </a:r>
            <a:r>
              <a:rPr lang="cs-CZ" dirty="0"/>
              <a:t> </a:t>
            </a:r>
            <a:r>
              <a:rPr lang="cs-CZ" dirty="0" err="1"/>
              <a:t>of</a:t>
            </a:r>
            <a:r>
              <a:rPr lang="cs-CZ" dirty="0"/>
              <a:t> </a:t>
            </a:r>
            <a:r>
              <a:rPr lang="cs-CZ" dirty="0" err="1"/>
              <a:t>populism</a:t>
            </a:r>
            <a:r>
              <a:rPr lang="cs-CZ" dirty="0"/>
              <a:t> as a </a:t>
            </a:r>
            <a:r>
              <a:rPr lang="cs-CZ" dirty="0" err="1"/>
              <a:t>distinctive</a:t>
            </a:r>
            <a:r>
              <a:rPr lang="cs-CZ" dirty="0"/>
              <a:t> </a:t>
            </a:r>
            <a:r>
              <a:rPr lang="cs-CZ" dirty="0" err="1"/>
              <a:t>concept</a:t>
            </a:r>
            <a:endParaRPr lang="cs-CZ" dirty="0"/>
          </a:p>
          <a:p>
            <a:endParaRPr lang="cs-CZ" dirty="0"/>
          </a:p>
          <a:p>
            <a:endParaRPr lang="cs-CZ" dirty="0"/>
          </a:p>
          <a:p>
            <a:r>
              <a:rPr lang="cs-CZ" dirty="0" err="1"/>
              <a:t>Briefly</a:t>
            </a:r>
            <a:r>
              <a:rPr lang="cs-CZ" dirty="0"/>
              <a:t> </a:t>
            </a:r>
            <a:r>
              <a:rPr lang="cs-CZ" dirty="0" err="1"/>
              <a:t>introduce</a:t>
            </a:r>
            <a:r>
              <a:rPr lang="cs-CZ" dirty="0"/>
              <a:t> </a:t>
            </a:r>
            <a:r>
              <a:rPr lang="cs-CZ" dirty="0" err="1"/>
              <a:t>different</a:t>
            </a:r>
            <a:r>
              <a:rPr lang="cs-CZ" dirty="0"/>
              <a:t> </a:t>
            </a:r>
            <a:r>
              <a:rPr lang="cs-CZ" dirty="0" err="1"/>
              <a:t>approaches</a:t>
            </a:r>
            <a:r>
              <a:rPr lang="cs-CZ" dirty="0"/>
              <a:t> to </a:t>
            </a:r>
            <a:r>
              <a:rPr lang="cs-CZ" dirty="0" err="1"/>
              <a:t>the</a:t>
            </a:r>
            <a:r>
              <a:rPr lang="cs-CZ" dirty="0"/>
              <a:t> study </a:t>
            </a:r>
            <a:r>
              <a:rPr lang="cs-CZ" dirty="0" err="1"/>
              <a:t>of</a:t>
            </a:r>
            <a:r>
              <a:rPr lang="cs-CZ" dirty="0"/>
              <a:t> </a:t>
            </a:r>
            <a:r>
              <a:rPr lang="cs-CZ" dirty="0" err="1"/>
              <a:t>populism</a:t>
            </a:r>
            <a:endParaRPr lang="cs-CZ" dirty="0"/>
          </a:p>
          <a:p>
            <a:endParaRPr lang="cs-CZ" dirty="0"/>
          </a:p>
          <a:p>
            <a:endParaRPr lang="cs-CZ" dirty="0"/>
          </a:p>
          <a:p>
            <a:r>
              <a:rPr lang="cs-CZ" dirty="0" err="1"/>
              <a:t>Define</a:t>
            </a:r>
            <a:r>
              <a:rPr lang="cs-CZ" dirty="0"/>
              <a:t> </a:t>
            </a:r>
            <a:r>
              <a:rPr lang="cs-CZ" dirty="0" err="1"/>
              <a:t>different</a:t>
            </a:r>
            <a:r>
              <a:rPr lang="cs-CZ" dirty="0"/>
              <a:t> </a:t>
            </a:r>
            <a:r>
              <a:rPr lang="cs-CZ" dirty="0" err="1"/>
              <a:t>types</a:t>
            </a:r>
            <a:r>
              <a:rPr lang="cs-CZ" dirty="0"/>
              <a:t> </a:t>
            </a:r>
            <a:r>
              <a:rPr lang="cs-CZ" dirty="0" err="1"/>
              <a:t>of</a:t>
            </a:r>
            <a:r>
              <a:rPr lang="cs-CZ" dirty="0"/>
              <a:t> </a:t>
            </a:r>
            <a:r>
              <a:rPr lang="cs-CZ" dirty="0" err="1"/>
              <a:t>populism</a:t>
            </a:r>
            <a:endParaRPr lang="cs-CZ" dirty="0"/>
          </a:p>
          <a:p>
            <a:endParaRPr lang="cs-CZ" dirty="0"/>
          </a:p>
          <a:p>
            <a:endParaRPr lang="cs-CZ" dirty="0"/>
          </a:p>
          <a:p>
            <a:endParaRPr lang="cs-CZ" dirty="0"/>
          </a:p>
          <a:p>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2</a:t>
            </a:fld>
            <a:endParaRPr lang="cs-CZ"/>
          </a:p>
        </p:txBody>
      </p:sp>
    </p:spTree>
    <p:extLst>
      <p:ext uri="{BB962C8B-B14F-4D97-AF65-F5344CB8AC3E}">
        <p14:creationId xmlns:p14="http://schemas.microsoft.com/office/powerpoint/2010/main" val="1922146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pPr marL="0" indent="0" algn="ctr">
              <a:lnSpc>
                <a:spcPct val="250000"/>
              </a:lnSpc>
              <a:buNone/>
            </a:pPr>
            <a:r>
              <a:rPr lang="cs-CZ" sz="3000" dirty="0" err="1"/>
              <a:t>How</a:t>
            </a:r>
            <a:r>
              <a:rPr lang="cs-CZ" sz="3000" dirty="0"/>
              <a:t> </a:t>
            </a:r>
            <a:r>
              <a:rPr lang="cs-CZ" sz="3000" dirty="0" err="1"/>
              <a:t>would</a:t>
            </a:r>
            <a:r>
              <a:rPr lang="cs-CZ" sz="3000" dirty="0"/>
              <a:t> </a:t>
            </a:r>
            <a:r>
              <a:rPr lang="cs-CZ" sz="3000" dirty="0" err="1"/>
              <a:t>you</a:t>
            </a:r>
            <a:r>
              <a:rPr lang="cs-CZ" sz="3000" dirty="0"/>
              <a:t> </a:t>
            </a:r>
            <a:r>
              <a:rPr lang="cs-CZ" sz="3000" dirty="0" err="1"/>
              <a:t>define</a:t>
            </a:r>
            <a:r>
              <a:rPr lang="cs-CZ" sz="3000" dirty="0"/>
              <a:t> </a:t>
            </a:r>
            <a:r>
              <a:rPr lang="cs-CZ" sz="3000" dirty="0" err="1"/>
              <a:t>the</a:t>
            </a:r>
            <a:r>
              <a:rPr lang="cs-CZ" sz="3000" dirty="0"/>
              <a:t> </a:t>
            </a:r>
            <a:r>
              <a:rPr lang="cs-CZ" sz="3000" dirty="0" err="1"/>
              <a:t>elites</a:t>
            </a:r>
            <a:r>
              <a:rPr lang="cs-CZ" sz="3000" dirty="0"/>
              <a:t> (and </a:t>
            </a:r>
            <a:r>
              <a:rPr lang="cs-CZ" sz="3000" dirty="0" err="1"/>
              <a:t>why</a:t>
            </a:r>
            <a:r>
              <a:rPr lang="cs-CZ" sz="3000" dirty="0"/>
              <a:t>)?</a:t>
            </a:r>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20</a:t>
            </a:fld>
            <a:endParaRPr lang="cs-CZ"/>
          </a:p>
        </p:txBody>
      </p:sp>
    </p:spTree>
    <p:extLst>
      <p:ext uri="{BB962C8B-B14F-4D97-AF65-F5344CB8AC3E}">
        <p14:creationId xmlns:p14="http://schemas.microsoft.com/office/powerpoint/2010/main" val="2678200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1 bonus point! (5 </a:t>
            </a:r>
            <a:r>
              <a:rPr lang="cs-CZ" dirty="0" err="1"/>
              <a:t>minutes</a:t>
            </a:r>
            <a:r>
              <a:rPr lang="cs-CZ" dirty="0"/>
              <a:t> to </a:t>
            </a:r>
            <a:r>
              <a:rPr lang="cs-CZ" dirty="0" err="1"/>
              <a:t>complete</a:t>
            </a:r>
            <a:r>
              <a:rPr lang="cs-CZ" dirty="0"/>
              <a:t> </a:t>
            </a:r>
            <a:r>
              <a:rPr lang="cs-CZ" dirty="0" err="1"/>
              <a:t>the</a:t>
            </a:r>
            <a:r>
              <a:rPr lang="cs-CZ" dirty="0"/>
              <a:t> </a:t>
            </a:r>
            <a:r>
              <a:rPr lang="cs-CZ" dirty="0" err="1"/>
              <a:t>task</a:t>
            </a:r>
            <a:r>
              <a:rPr lang="cs-CZ" dirty="0"/>
              <a:t>)</a:t>
            </a:r>
          </a:p>
        </p:txBody>
      </p:sp>
      <p:pic>
        <p:nvPicPr>
          <p:cNvPr id="5" name="Zástupný symbol pro obsah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09875" y="1704409"/>
            <a:ext cx="3524250" cy="3524250"/>
          </a:xfrm>
        </p:spPr>
      </p:pic>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21</a:t>
            </a:fld>
            <a:endParaRPr lang="cs-CZ"/>
          </a:p>
        </p:txBody>
      </p:sp>
    </p:spTree>
    <p:extLst>
      <p:ext uri="{BB962C8B-B14F-4D97-AF65-F5344CB8AC3E}">
        <p14:creationId xmlns:p14="http://schemas.microsoft.com/office/powerpoint/2010/main" val="4119433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pic>
        <p:nvPicPr>
          <p:cNvPr id="3" name="Zástupný symbol pro obsah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9501" y="4278094"/>
            <a:ext cx="2050256" cy="1250156"/>
          </a:xfrm>
        </p:spPr>
      </p:pic>
      <p:sp>
        <p:nvSpPr>
          <p:cNvPr id="5" name="Rovnoramenný trojúhelník 4"/>
          <p:cNvSpPr/>
          <p:nvPr/>
        </p:nvSpPr>
        <p:spPr bwMode="auto">
          <a:xfrm>
            <a:off x="2004129" y="1467612"/>
            <a:ext cx="4895019" cy="3902202"/>
          </a:xfrm>
          <a:prstGeom prst="triangle">
            <a:avLst/>
          </a:prstGeom>
          <a:noFill/>
          <a:ln w="38100" cap="flat" cmpd="sng" algn="ctr">
            <a:solidFill>
              <a:srgbClr val="0000DC"/>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a:latin typeface="Tahoma" pitchFamily="34" charset="0"/>
            </a:endParaRPr>
          </a:p>
        </p:txBody>
      </p:sp>
      <p:sp>
        <p:nvSpPr>
          <p:cNvPr id="6" name="TextovéPole 5"/>
          <p:cNvSpPr txBox="1"/>
          <p:nvPr/>
        </p:nvSpPr>
        <p:spPr>
          <a:xfrm>
            <a:off x="3442716" y="1121364"/>
            <a:ext cx="1844802" cy="369332"/>
          </a:xfrm>
          <a:prstGeom prst="rect">
            <a:avLst/>
          </a:prstGeom>
          <a:noFill/>
        </p:spPr>
        <p:txBody>
          <a:bodyPr wrap="square" rtlCol="0">
            <a:spAutoFit/>
          </a:bodyPr>
          <a:lstStyle/>
          <a:p>
            <a:pPr algn="ctr"/>
            <a:r>
              <a:rPr lang="cs-CZ" dirty="0" err="1"/>
              <a:t>Political</a:t>
            </a:r>
            <a:r>
              <a:rPr lang="cs-CZ" dirty="0"/>
              <a:t> </a:t>
            </a:r>
            <a:r>
              <a:rPr lang="cs-CZ" dirty="0" err="1"/>
              <a:t>elites</a:t>
            </a:r>
            <a:endParaRPr lang="cs-CZ" dirty="0"/>
          </a:p>
        </p:txBody>
      </p:sp>
      <p:sp>
        <p:nvSpPr>
          <p:cNvPr id="7" name="TextovéPole 6"/>
          <p:cNvSpPr txBox="1"/>
          <p:nvPr/>
        </p:nvSpPr>
        <p:spPr>
          <a:xfrm>
            <a:off x="1234440" y="5447258"/>
            <a:ext cx="1159002" cy="369332"/>
          </a:xfrm>
          <a:prstGeom prst="rect">
            <a:avLst/>
          </a:prstGeom>
          <a:noFill/>
        </p:spPr>
        <p:txBody>
          <a:bodyPr wrap="square" rtlCol="0">
            <a:spAutoFit/>
          </a:bodyPr>
          <a:lstStyle/>
          <a:p>
            <a:r>
              <a:rPr lang="cs-CZ" dirty="0" err="1"/>
              <a:t>People</a:t>
            </a:r>
            <a:endParaRPr lang="cs-CZ" dirty="0"/>
          </a:p>
        </p:txBody>
      </p:sp>
      <p:sp>
        <p:nvSpPr>
          <p:cNvPr id="8" name="TextovéPole 7"/>
          <p:cNvSpPr txBox="1"/>
          <p:nvPr/>
        </p:nvSpPr>
        <p:spPr>
          <a:xfrm>
            <a:off x="6659118" y="5393581"/>
            <a:ext cx="1153242" cy="369332"/>
          </a:xfrm>
          <a:prstGeom prst="rect">
            <a:avLst/>
          </a:prstGeom>
          <a:noFill/>
        </p:spPr>
        <p:txBody>
          <a:bodyPr wrap="square" rtlCol="0">
            <a:spAutoFit/>
          </a:bodyPr>
          <a:lstStyle/>
          <a:p>
            <a:r>
              <a:rPr lang="cs-CZ" dirty="0" err="1"/>
              <a:t>Populists</a:t>
            </a: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5484" y="1545056"/>
            <a:ext cx="1734434" cy="1154187"/>
          </a:xfrm>
          <a:prstGeom prst="rect">
            <a:avLst/>
          </a:prstGeom>
        </p:spPr>
      </p:pic>
    </p:spTree>
    <p:extLst>
      <p:ext uri="{BB962C8B-B14F-4D97-AF65-F5344CB8AC3E}">
        <p14:creationId xmlns:p14="http://schemas.microsoft.com/office/powerpoint/2010/main" val="25089218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pic>
        <p:nvPicPr>
          <p:cNvPr id="3" name="Zástupný symbol pro obsah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9501" y="4278094"/>
            <a:ext cx="2050256" cy="1250156"/>
          </a:xfrm>
        </p:spPr>
      </p:pic>
      <p:sp>
        <p:nvSpPr>
          <p:cNvPr id="5" name="Rovnoramenný trojúhelník 4"/>
          <p:cNvSpPr/>
          <p:nvPr/>
        </p:nvSpPr>
        <p:spPr bwMode="auto">
          <a:xfrm>
            <a:off x="2004129" y="1467612"/>
            <a:ext cx="4895019" cy="3902202"/>
          </a:xfrm>
          <a:prstGeom prst="triangle">
            <a:avLst/>
          </a:prstGeom>
          <a:noFill/>
          <a:ln w="38100" cap="flat" cmpd="sng" algn="ctr">
            <a:solidFill>
              <a:srgbClr val="0000DC"/>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a:latin typeface="Tahoma" pitchFamily="34" charset="0"/>
            </a:endParaRPr>
          </a:p>
        </p:txBody>
      </p:sp>
      <p:sp>
        <p:nvSpPr>
          <p:cNvPr id="6" name="TextovéPole 5"/>
          <p:cNvSpPr txBox="1"/>
          <p:nvPr/>
        </p:nvSpPr>
        <p:spPr>
          <a:xfrm>
            <a:off x="3442716" y="1121364"/>
            <a:ext cx="1844802" cy="369332"/>
          </a:xfrm>
          <a:prstGeom prst="rect">
            <a:avLst/>
          </a:prstGeom>
          <a:noFill/>
        </p:spPr>
        <p:txBody>
          <a:bodyPr wrap="square" rtlCol="0">
            <a:spAutoFit/>
          </a:bodyPr>
          <a:lstStyle/>
          <a:p>
            <a:pPr algn="ctr"/>
            <a:r>
              <a:rPr lang="cs-CZ" dirty="0" err="1"/>
              <a:t>Political</a:t>
            </a:r>
            <a:r>
              <a:rPr lang="cs-CZ" dirty="0"/>
              <a:t> </a:t>
            </a:r>
            <a:r>
              <a:rPr lang="cs-CZ" dirty="0" err="1"/>
              <a:t>elites</a:t>
            </a:r>
            <a:endParaRPr lang="cs-CZ" dirty="0"/>
          </a:p>
        </p:txBody>
      </p:sp>
      <p:sp>
        <p:nvSpPr>
          <p:cNvPr id="7" name="TextovéPole 6"/>
          <p:cNvSpPr txBox="1"/>
          <p:nvPr/>
        </p:nvSpPr>
        <p:spPr>
          <a:xfrm>
            <a:off x="1234440" y="5447258"/>
            <a:ext cx="1159002" cy="369332"/>
          </a:xfrm>
          <a:prstGeom prst="rect">
            <a:avLst/>
          </a:prstGeom>
          <a:noFill/>
        </p:spPr>
        <p:txBody>
          <a:bodyPr wrap="square" rtlCol="0">
            <a:spAutoFit/>
          </a:bodyPr>
          <a:lstStyle/>
          <a:p>
            <a:r>
              <a:rPr lang="cs-CZ" dirty="0" err="1"/>
              <a:t>People</a:t>
            </a:r>
            <a:endParaRPr lang="cs-CZ" dirty="0"/>
          </a:p>
        </p:txBody>
      </p:sp>
      <p:sp>
        <p:nvSpPr>
          <p:cNvPr id="8" name="TextovéPole 7"/>
          <p:cNvSpPr txBox="1"/>
          <p:nvPr/>
        </p:nvSpPr>
        <p:spPr>
          <a:xfrm>
            <a:off x="6659118" y="5393581"/>
            <a:ext cx="1153242" cy="369332"/>
          </a:xfrm>
          <a:prstGeom prst="rect">
            <a:avLst/>
          </a:prstGeom>
          <a:noFill/>
        </p:spPr>
        <p:txBody>
          <a:bodyPr wrap="square" rtlCol="0">
            <a:spAutoFit/>
          </a:bodyPr>
          <a:lstStyle/>
          <a:p>
            <a:r>
              <a:rPr lang="cs-CZ" dirty="0" err="1"/>
              <a:t>Populists</a:t>
            </a: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5484" y="1545056"/>
            <a:ext cx="1734434" cy="1154187"/>
          </a:xfrm>
          <a:prstGeom prst="rect">
            <a:avLst/>
          </a:prstGeom>
        </p:spPr>
      </p:pic>
      <p:pic>
        <p:nvPicPr>
          <p:cNvPr id="9" name="Obráze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94123" y="1545055"/>
            <a:ext cx="1341989" cy="1341989"/>
          </a:xfrm>
          <a:prstGeom prst="rect">
            <a:avLst/>
          </a:prstGeom>
        </p:spPr>
      </p:pic>
    </p:spTree>
    <p:extLst>
      <p:ext uri="{BB962C8B-B14F-4D97-AF65-F5344CB8AC3E}">
        <p14:creationId xmlns:p14="http://schemas.microsoft.com/office/powerpoint/2010/main" val="35190248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pic>
        <p:nvPicPr>
          <p:cNvPr id="3" name="Zástupný symbol pro obsah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9501" y="4278094"/>
            <a:ext cx="2050256" cy="1250156"/>
          </a:xfrm>
        </p:spPr>
      </p:pic>
      <p:sp>
        <p:nvSpPr>
          <p:cNvPr id="5" name="Rovnoramenný trojúhelník 4"/>
          <p:cNvSpPr/>
          <p:nvPr/>
        </p:nvSpPr>
        <p:spPr bwMode="auto">
          <a:xfrm>
            <a:off x="2004129" y="1467612"/>
            <a:ext cx="4895019" cy="3902202"/>
          </a:xfrm>
          <a:prstGeom prst="triangle">
            <a:avLst/>
          </a:prstGeom>
          <a:noFill/>
          <a:ln w="38100" cap="flat" cmpd="sng" algn="ctr">
            <a:solidFill>
              <a:srgbClr val="0000DC"/>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a:latin typeface="Tahoma" pitchFamily="34" charset="0"/>
            </a:endParaRPr>
          </a:p>
        </p:txBody>
      </p:sp>
      <p:sp>
        <p:nvSpPr>
          <p:cNvPr id="6" name="TextovéPole 5"/>
          <p:cNvSpPr txBox="1"/>
          <p:nvPr/>
        </p:nvSpPr>
        <p:spPr>
          <a:xfrm>
            <a:off x="3442716" y="1121364"/>
            <a:ext cx="1844802" cy="369332"/>
          </a:xfrm>
          <a:prstGeom prst="rect">
            <a:avLst/>
          </a:prstGeom>
          <a:noFill/>
        </p:spPr>
        <p:txBody>
          <a:bodyPr wrap="square" rtlCol="0">
            <a:spAutoFit/>
          </a:bodyPr>
          <a:lstStyle/>
          <a:p>
            <a:pPr algn="ctr"/>
            <a:r>
              <a:rPr lang="cs-CZ" dirty="0" err="1"/>
              <a:t>Political</a:t>
            </a:r>
            <a:r>
              <a:rPr lang="cs-CZ" dirty="0"/>
              <a:t> </a:t>
            </a:r>
            <a:r>
              <a:rPr lang="cs-CZ" dirty="0" err="1"/>
              <a:t>elites</a:t>
            </a:r>
            <a:endParaRPr lang="cs-CZ" dirty="0"/>
          </a:p>
        </p:txBody>
      </p:sp>
      <p:sp>
        <p:nvSpPr>
          <p:cNvPr id="7" name="TextovéPole 6"/>
          <p:cNvSpPr txBox="1"/>
          <p:nvPr/>
        </p:nvSpPr>
        <p:spPr>
          <a:xfrm>
            <a:off x="1234440" y="5447258"/>
            <a:ext cx="1159002" cy="369332"/>
          </a:xfrm>
          <a:prstGeom prst="rect">
            <a:avLst/>
          </a:prstGeom>
          <a:noFill/>
        </p:spPr>
        <p:txBody>
          <a:bodyPr wrap="square" rtlCol="0">
            <a:spAutoFit/>
          </a:bodyPr>
          <a:lstStyle/>
          <a:p>
            <a:r>
              <a:rPr lang="cs-CZ" dirty="0" err="1"/>
              <a:t>People</a:t>
            </a:r>
            <a:endParaRPr lang="cs-CZ" dirty="0"/>
          </a:p>
        </p:txBody>
      </p:sp>
      <p:sp>
        <p:nvSpPr>
          <p:cNvPr id="8" name="TextovéPole 7"/>
          <p:cNvSpPr txBox="1"/>
          <p:nvPr/>
        </p:nvSpPr>
        <p:spPr>
          <a:xfrm>
            <a:off x="6659118" y="5393581"/>
            <a:ext cx="1153242" cy="369332"/>
          </a:xfrm>
          <a:prstGeom prst="rect">
            <a:avLst/>
          </a:prstGeom>
          <a:noFill/>
        </p:spPr>
        <p:txBody>
          <a:bodyPr wrap="square" rtlCol="0">
            <a:spAutoFit/>
          </a:bodyPr>
          <a:lstStyle/>
          <a:p>
            <a:r>
              <a:rPr lang="cs-CZ" dirty="0" err="1"/>
              <a:t>Populists</a:t>
            </a: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5484" y="1545056"/>
            <a:ext cx="1734434" cy="1154187"/>
          </a:xfrm>
          <a:prstGeom prst="rect">
            <a:avLst/>
          </a:prstGeom>
        </p:spPr>
      </p:pic>
      <p:pic>
        <p:nvPicPr>
          <p:cNvPr id="9" name="Obráze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94123" y="1545055"/>
            <a:ext cx="1341989" cy="1341989"/>
          </a:xfrm>
          <a:prstGeom prst="rect">
            <a:avLst/>
          </a:prstGeom>
        </p:spPr>
      </p:pic>
      <p:pic>
        <p:nvPicPr>
          <p:cNvPr id="10" name="Obrázek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87519" y="1545056"/>
            <a:ext cx="1194398" cy="1254391"/>
          </a:xfrm>
          <a:prstGeom prst="rect">
            <a:avLst/>
          </a:prstGeom>
        </p:spPr>
      </p:pic>
    </p:spTree>
    <p:extLst>
      <p:ext uri="{BB962C8B-B14F-4D97-AF65-F5344CB8AC3E}">
        <p14:creationId xmlns:p14="http://schemas.microsoft.com/office/powerpoint/2010/main" val="25016757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300" cap="all" dirty="0" err="1"/>
              <a:t>The</a:t>
            </a:r>
            <a:r>
              <a:rPr lang="cs-CZ" sz="3300" cap="all" dirty="0"/>
              <a:t> </a:t>
            </a:r>
            <a:r>
              <a:rPr lang="cs-CZ" sz="3300" cap="all" dirty="0" err="1"/>
              <a:t>antagonistic</a:t>
            </a:r>
            <a:r>
              <a:rPr lang="cs-CZ" sz="3300" cap="all" dirty="0"/>
              <a:t> </a:t>
            </a:r>
            <a:r>
              <a:rPr lang="cs-CZ" sz="3300" cap="all" dirty="0" err="1"/>
              <a:t>relationship</a:t>
            </a:r>
            <a:r>
              <a:rPr lang="cs-CZ" sz="3300" cap="all" dirty="0"/>
              <a:t> </a:t>
            </a:r>
            <a:r>
              <a:rPr lang="cs-CZ" sz="3300" cap="all" dirty="0" err="1"/>
              <a:t>between</a:t>
            </a:r>
            <a:r>
              <a:rPr lang="cs-CZ" sz="3300" cap="all" dirty="0"/>
              <a:t> </a:t>
            </a:r>
            <a:r>
              <a:rPr lang="cs-CZ" sz="3300" cap="all" dirty="0" err="1"/>
              <a:t>the</a:t>
            </a:r>
            <a:r>
              <a:rPr lang="cs-CZ" sz="3300" cap="all" dirty="0"/>
              <a:t> </a:t>
            </a:r>
            <a:r>
              <a:rPr lang="cs-CZ" sz="3300" cap="all" dirty="0" err="1"/>
              <a:t>people</a:t>
            </a:r>
            <a:r>
              <a:rPr lang="cs-CZ" sz="3300" cap="all" dirty="0"/>
              <a:t> and </a:t>
            </a:r>
            <a:r>
              <a:rPr lang="cs-CZ" sz="3300" cap="all" dirty="0" err="1"/>
              <a:t>the</a:t>
            </a:r>
            <a:r>
              <a:rPr lang="cs-CZ" sz="3300" cap="all" dirty="0"/>
              <a:t> </a:t>
            </a:r>
            <a:r>
              <a:rPr lang="cs-CZ" sz="3300" cap="all" dirty="0" err="1"/>
              <a:t>elite</a:t>
            </a:r>
            <a:endParaRPr lang="cs-CZ" dirty="0"/>
          </a:p>
        </p:txBody>
      </p:sp>
      <p:sp>
        <p:nvSpPr>
          <p:cNvPr id="2" name="Zástupný symbol pro obsah 1"/>
          <p:cNvSpPr>
            <a:spLocks noGrp="1"/>
          </p:cNvSpPr>
          <p:nvPr>
            <p:ph idx="1"/>
          </p:nvPr>
        </p:nvSpPr>
        <p:spPr/>
        <p:txBody>
          <a:bodyPr>
            <a:normAutofit lnSpcReduction="10000"/>
          </a:bodyPr>
          <a:lstStyle/>
          <a:p>
            <a:r>
              <a:rPr lang="cs-CZ" sz="2400" dirty="0" err="1"/>
              <a:t>Manichaean</a:t>
            </a:r>
            <a:r>
              <a:rPr lang="cs-CZ" sz="2400" dirty="0"/>
              <a:t> </a:t>
            </a:r>
            <a:r>
              <a:rPr lang="cs-CZ" sz="2400" dirty="0" err="1"/>
              <a:t>view</a:t>
            </a:r>
            <a:r>
              <a:rPr lang="cs-CZ" sz="2400" dirty="0"/>
              <a:t> (</a:t>
            </a:r>
            <a:r>
              <a:rPr lang="cs-CZ" sz="2400" i="1" dirty="0" err="1">
                <a:solidFill>
                  <a:srgbClr val="FF0000"/>
                </a:solidFill>
              </a:rPr>
              <a:t>moral</a:t>
            </a:r>
            <a:r>
              <a:rPr lang="cs-CZ" sz="2400" i="1" dirty="0">
                <a:solidFill>
                  <a:srgbClr val="FF0000"/>
                </a:solidFill>
              </a:rPr>
              <a:t> </a:t>
            </a:r>
            <a:r>
              <a:rPr lang="cs-CZ" sz="2400" i="1" dirty="0" err="1">
                <a:solidFill>
                  <a:srgbClr val="FF0000"/>
                </a:solidFill>
              </a:rPr>
              <a:t>dimension</a:t>
            </a:r>
            <a:r>
              <a:rPr lang="cs-CZ" sz="2400" dirty="0"/>
              <a:t>, normative </a:t>
            </a:r>
            <a:r>
              <a:rPr lang="cs-CZ" sz="2400" dirty="0" err="1"/>
              <a:t>outlook</a:t>
            </a:r>
            <a:r>
              <a:rPr lang="cs-CZ" sz="2400" dirty="0"/>
              <a:t>)</a:t>
            </a:r>
          </a:p>
          <a:p>
            <a:r>
              <a:rPr lang="cs-CZ" sz="2400" dirty="0" err="1"/>
              <a:t>The</a:t>
            </a:r>
            <a:r>
              <a:rPr lang="cs-CZ" sz="2400" dirty="0"/>
              <a:t> </a:t>
            </a:r>
            <a:r>
              <a:rPr lang="cs-CZ" sz="2400" i="1" dirty="0" err="1"/>
              <a:t>good</a:t>
            </a:r>
            <a:r>
              <a:rPr lang="en-US" sz="2400" dirty="0"/>
              <a:t> (‘pure’)</a:t>
            </a:r>
            <a:r>
              <a:rPr lang="cs-CZ" sz="2400" dirty="0"/>
              <a:t> </a:t>
            </a:r>
            <a:r>
              <a:rPr lang="cs-CZ" sz="2400" dirty="0" err="1"/>
              <a:t>people</a:t>
            </a:r>
            <a:r>
              <a:rPr lang="cs-CZ" sz="2400" dirty="0"/>
              <a:t> </a:t>
            </a:r>
            <a:r>
              <a:rPr lang="cs-CZ" sz="2400" dirty="0" err="1"/>
              <a:t>and</a:t>
            </a:r>
            <a:r>
              <a:rPr lang="cs-CZ" sz="2400" dirty="0"/>
              <a:t> </a:t>
            </a:r>
            <a:r>
              <a:rPr lang="cs-CZ" sz="2400" dirty="0" err="1"/>
              <a:t>the</a:t>
            </a:r>
            <a:r>
              <a:rPr lang="cs-CZ" sz="2400" dirty="0"/>
              <a:t> </a:t>
            </a:r>
            <a:r>
              <a:rPr lang="cs-CZ" sz="2400" i="1" dirty="0" err="1"/>
              <a:t>bad</a:t>
            </a:r>
            <a:r>
              <a:rPr lang="cs-CZ" sz="2400" i="1" dirty="0"/>
              <a:t> </a:t>
            </a:r>
            <a:r>
              <a:rPr lang="cs-CZ" sz="2400" dirty="0" err="1"/>
              <a:t>elite</a:t>
            </a:r>
            <a:endParaRPr lang="cs-CZ" sz="2400" dirty="0"/>
          </a:p>
          <a:p>
            <a:r>
              <a:rPr lang="cs-CZ" sz="2400" dirty="0" err="1"/>
              <a:t>People</a:t>
            </a:r>
            <a:r>
              <a:rPr lang="cs-CZ" sz="2400" dirty="0"/>
              <a:t> </a:t>
            </a:r>
            <a:r>
              <a:rPr lang="cs-CZ" sz="2400" dirty="0" err="1"/>
              <a:t>betrayed</a:t>
            </a:r>
            <a:r>
              <a:rPr lang="cs-CZ" sz="2400" dirty="0"/>
              <a:t> by </a:t>
            </a:r>
            <a:r>
              <a:rPr lang="cs-CZ" sz="2400" dirty="0" err="1"/>
              <a:t>the</a:t>
            </a:r>
            <a:r>
              <a:rPr lang="cs-CZ" sz="2400" dirty="0"/>
              <a:t> </a:t>
            </a:r>
            <a:r>
              <a:rPr lang="cs-CZ" sz="2400" dirty="0" err="1"/>
              <a:t>corrupt</a:t>
            </a:r>
            <a:r>
              <a:rPr lang="cs-CZ" sz="2400" dirty="0"/>
              <a:t> </a:t>
            </a:r>
            <a:r>
              <a:rPr lang="cs-CZ" sz="2400" dirty="0" err="1"/>
              <a:t>elite</a:t>
            </a:r>
            <a:endParaRPr lang="cs-CZ" sz="2400" dirty="0"/>
          </a:p>
          <a:p>
            <a:r>
              <a:rPr lang="en-US" sz="2400" dirty="0"/>
              <a:t>Alienation of the elite, people exploited by the elite</a:t>
            </a:r>
          </a:p>
          <a:p>
            <a:r>
              <a:rPr lang="en-US" sz="2400" dirty="0"/>
              <a:t>P. speak in the name of the ‘oppressed people’</a:t>
            </a:r>
          </a:p>
          <a:p>
            <a:r>
              <a:rPr lang="cs-CZ" sz="2400" dirty="0" err="1"/>
              <a:t>The</a:t>
            </a:r>
            <a:r>
              <a:rPr lang="cs-CZ" sz="2400" dirty="0"/>
              <a:t> </a:t>
            </a:r>
            <a:r>
              <a:rPr lang="cs-CZ" sz="2400" dirty="0" err="1"/>
              <a:t>chief</a:t>
            </a:r>
            <a:r>
              <a:rPr lang="cs-CZ" sz="2400" dirty="0"/>
              <a:t> </a:t>
            </a:r>
            <a:r>
              <a:rPr lang="cs-CZ" sz="2400" dirty="0" err="1"/>
              <a:t>social</a:t>
            </a:r>
            <a:r>
              <a:rPr lang="cs-CZ" sz="2400" dirty="0"/>
              <a:t> div</a:t>
            </a:r>
            <a:r>
              <a:rPr lang="en-US" sz="2400" dirty="0"/>
              <a:t>ide</a:t>
            </a:r>
            <a:r>
              <a:rPr lang="cs-CZ" sz="2400" dirty="0"/>
              <a:t> </a:t>
            </a:r>
            <a:r>
              <a:rPr lang="cs-CZ" sz="2400" dirty="0" err="1"/>
              <a:t>between</a:t>
            </a:r>
            <a:r>
              <a:rPr lang="cs-CZ" sz="2400" dirty="0"/>
              <a:t> </a:t>
            </a:r>
            <a:r>
              <a:rPr lang="cs-CZ" sz="2400" dirty="0" err="1"/>
              <a:t>the</a:t>
            </a:r>
            <a:r>
              <a:rPr lang="cs-CZ" sz="2400" dirty="0"/>
              <a:t> </a:t>
            </a:r>
            <a:r>
              <a:rPr lang="cs-CZ" sz="2400" dirty="0" err="1"/>
              <a:t>governing</a:t>
            </a:r>
            <a:r>
              <a:rPr lang="cs-CZ" sz="2400" dirty="0"/>
              <a:t> and </a:t>
            </a:r>
            <a:r>
              <a:rPr lang="cs-CZ" sz="2400" dirty="0" err="1"/>
              <a:t>the</a:t>
            </a:r>
            <a:r>
              <a:rPr lang="cs-CZ" sz="2400" dirty="0"/>
              <a:t> </a:t>
            </a:r>
            <a:r>
              <a:rPr lang="cs-CZ" sz="2400" dirty="0" err="1"/>
              <a:t>governed</a:t>
            </a:r>
            <a:r>
              <a:rPr lang="en-US" sz="2400" dirty="0"/>
              <a:t> </a:t>
            </a:r>
            <a:r>
              <a:rPr lang="cs-CZ" sz="2400" dirty="0"/>
              <a:t>– </a:t>
            </a:r>
            <a:r>
              <a:rPr lang="cs-CZ" sz="2400" dirty="0" err="1"/>
              <a:t>denial</a:t>
            </a:r>
            <a:r>
              <a:rPr lang="cs-CZ" sz="2400" dirty="0"/>
              <a:t> </a:t>
            </a:r>
            <a:r>
              <a:rPr lang="cs-CZ" sz="2400" dirty="0" err="1"/>
              <a:t>of</a:t>
            </a:r>
            <a:r>
              <a:rPr lang="cs-CZ" sz="2400" dirty="0"/>
              <a:t> </a:t>
            </a:r>
            <a:r>
              <a:rPr lang="cs-CZ" sz="2400" dirty="0" err="1"/>
              <a:t>the</a:t>
            </a:r>
            <a:r>
              <a:rPr lang="cs-CZ" sz="2400" dirty="0"/>
              <a:t> </a:t>
            </a:r>
            <a:r>
              <a:rPr lang="cs-CZ" sz="2400" dirty="0" err="1"/>
              <a:t>old</a:t>
            </a:r>
            <a:r>
              <a:rPr lang="cs-CZ" sz="2400" dirty="0"/>
              <a:t> </a:t>
            </a:r>
            <a:r>
              <a:rPr lang="cs-CZ" sz="2400" dirty="0" err="1"/>
              <a:t>cleavages</a:t>
            </a:r>
            <a:endParaRPr lang="cs-CZ" sz="2400" dirty="0"/>
          </a:p>
          <a:p>
            <a:r>
              <a:rPr lang="cs-CZ" sz="2400" dirty="0" err="1"/>
              <a:t>Aggresive</a:t>
            </a:r>
            <a:r>
              <a:rPr lang="cs-CZ" sz="2400" dirty="0"/>
              <a:t> and/</a:t>
            </a:r>
            <a:r>
              <a:rPr lang="cs-CZ" sz="2400" dirty="0" err="1"/>
              <a:t>or</a:t>
            </a:r>
            <a:r>
              <a:rPr lang="cs-CZ" sz="2400" dirty="0"/>
              <a:t> </a:t>
            </a:r>
            <a:r>
              <a:rPr lang="cs-CZ" sz="2400" dirty="0" err="1"/>
              <a:t>mocking</a:t>
            </a:r>
            <a:r>
              <a:rPr lang="cs-CZ" sz="2400" dirty="0"/>
              <a:t> </a:t>
            </a:r>
            <a:r>
              <a:rPr lang="cs-CZ" sz="2400" dirty="0" err="1"/>
              <a:t>rhetoric</a:t>
            </a:r>
            <a:r>
              <a:rPr lang="cs-CZ" sz="2400" dirty="0"/>
              <a:t> (</a:t>
            </a:r>
            <a:r>
              <a:rPr lang="en-US" sz="2400" dirty="0"/>
              <a:t>‘political class’, ‘dinosaurs’, ‘robber barons’</a:t>
            </a:r>
            <a:r>
              <a:rPr lang="cs-CZ" sz="2400" dirty="0"/>
              <a:t>, </a:t>
            </a:r>
            <a:r>
              <a:rPr lang="en-US" sz="2400" dirty="0"/>
              <a:t>‘thieves’, ‘oligarchy’, ‘godfathers’…)</a:t>
            </a:r>
          </a:p>
          <a:p>
            <a:r>
              <a:rPr lang="en-US" sz="2400" dirty="0"/>
              <a:t>Emphasis on the proclaimed crisis (elite</a:t>
            </a:r>
            <a:r>
              <a:rPr lang="cs-CZ" sz="2400" dirty="0"/>
              <a:t>s</a:t>
            </a:r>
            <a:r>
              <a:rPr lang="en-US" sz="2400" dirty="0"/>
              <a:t> blamed for it) - political, cultural, social</a:t>
            </a:r>
            <a:r>
              <a:rPr lang="cs-CZ" sz="2400" dirty="0"/>
              <a:t>, </a:t>
            </a:r>
            <a:r>
              <a:rPr lang="cs-CZ" sz="2400" dirty="0" err="1"/>
              <a:t>economic</a:t>
            </a:r>
            <a:endParaRPr lang="en-US" sz="2400" dirty="0"/>
          </a:p>
          <a:p>
            <a:endParaRPr lang="en-US" dirty="0"/>
          </a:p>
          <a:p>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25</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2">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pic>
        <p:nvPicPr>
          <p:cNvPr id="3" name="Zástupný symbol pro obsah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9501" y="4278094"/>
            <a:ext cx="2050256" cy="1250156"/>
          </a:xfrm>
        </p:spPr>
      </p:pic>
      <p:sp>
        <p:nvSpPr>
          <p:cNvPr id="5" name="Rovnoramenný trojúhelník 4"/>
          <p:cNvSpPr/>
          <p:nvPr/>
        </p:nvSpPr>
        <p:spPr bwMode="auto">
          <a:xfrm>
            <a:off x="2004129" y="1467612"/>
            <a:ext cx="4895019" cy="3902202"/>
          </a:xfrm>
          <a:prstGeom prst="triangle">
            <a:avLst/>
          </a:prstGeom>
          <a:noFill/>
          <a:ln w="38100" cap="flat" cmpd="sng" algn="ctr">
            <a:solidFill>
              <a:srgbClr val="0000DC"/>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a:latin typeface="Tahoma" pitchFamily="34" charset="0"/>
            </a:endParaRPr>
          </a:p>
        </p:txBody>
      </p:sp>
      <p:sp>
        <p:nvSpPr>
          <p:cNvPr id="6" name="TextovéPole 5"/>
          <p:cNvSpPr txBox="1"/>
          <p:nvPr/>
        </p:nvSpPr>
        <p:spPr>
          <a:xfrm>
            <a:off x="3442716" y="1121364"/>
            <a:ext cx="1844802" cy="369332"/>
          </a:xfrm>
          <a:prstGeom prst="rect">
            <a:avLst/>
          </a:prstGeom>
          <a:noFill/>
        </p:spPr>
        <p:txBody>
          <a:bodyPr wrap="square" rtlCol="0">
            <a:spAutoFit/>
          </a:bodyPr>
          <a:lstStyle/>
          <a:p>
            <a:pPr algn="ctr"/>
            <a:r>
              <a:rPr lang="cs-CZ" dirty="0" err="1"/>
              <a:t>Political</a:t>
            </a:r>
            <a:r>
              <a:rPr lang="cs-CZ" dirty="0"/>
              <a:t> </a:t>
            </a:r>
            <a:r>
              <a:rPr lang="cs-CZ" dirty="0" err="1"/>
              <a:t>elites</a:t>
            </a:r>
            <a:endParaRPr lang="cs-CZ" dirty="0"/>
          </a:p>
        </p:txBody>
      </p:sp>
      <p:sp>
        <p:nvSpPr>
          <p:cNvPr id="7" name="TextovéPole 6"/>
          <p:cNvSpPr txBox="1"/>
          <p:nvPr/>
        </p:nvSpPr>
        <p:spPr>
          <a:xfrm>
            <a:off x="1234440" y="5447258"/>
            <a:ext cx="1159002" cy="369332"/>
          </a:xfrm>
          <a:prstGeom prst="rect">
            <a:avLst/>
          </a:prstGeom>
          <a:noFill/>
        </p:spPr>
        <p:txBody>
          <a:bodyPr wrap="square" rtlCol="0">
            <a:spAutoFit/>
          </a:bodyPr>
          <a:lstStyle/>
          <a:p>
            <a:r>
              <a:rPr lang="cs-CZ" dirty="0" err="1"/>
              <a:t>People</a:t>
            </a:r>
            <a:endParaRPr lang="cs-CZ" dirty="0"/>
          </a:p>
        </p:txBody>
      </p:sp>
      <p:sp>
        <p:nvSpPr>
          <p:cNvPr id="8" name="TextovéPole 7"/>
          <p:cNvSpPr txBox="1"/>
          <p:nvPr/>
        </p:nvSpPr>
        <p:spPr>
          <a:xfrm>
            <a:off x="6659118" y="5393581"/>
            <a:ext cx="1153242" cy="369332"/>
          </a:xfrm>
          <a:prstGeom prst="rect">
            <a:avLst/>
          </a:prstGeom>
          <a:noFill/>
        </p:spPr>
        <p:txBody>
          <a:bodyPr wrap="square" rtlCol="0">
            <a:spAutoFit/>
          </a:bodyPr>
          <a:lstStyle/>
          <a:p>
            <a:r>
              <a:rPr lang="cs-CZ" dirty="0" err="1"/>
              <a:t>Populists</a:t>
            </a: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5484" y="1545056"/>
            <a:ext cx="1734434" cy="1154187"/>
          </a:xfrm>
          <a:prstGeom prst="rect">
            <a:avLst/>
          </a:prstGeom>
        </p:spPr>
      </p:pic>
      <p:pic>
        <p:nvPicPr>
          <p:cNvPr id="9" name="Obráze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94123" y="1545055"/>
            <a:ext cx="1341989" cy="1341989"/>
          </a:xfrm>
          <a:prstGeom prst="rect">
            <a:avLst/>
          </a:prstGeom>
        </p:spPr>
      </p:pic>
      <p:pic>
        <p:nvPicPr>
          <p:cNvPr id="10" name="Obrázek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87519" y="1545056"/>
            <a:ext cx="1194398" cy="1254391"/>
          </a:xfrm>
          <a:prstGeom prst="rect">
            <a:avLst/>
          </a:prstGeom>
        </p:spPr>
      </p:pic>
      <p:cxnSp>
        <p:nvCxnSpPr>
          <p:cNvPr id="11" name="Přímá spojnice 10"/>
          <p:cNvCxnSpPr>
            <a:endCxn id="5" idx="4"/>
          </p:cNvCxnSpPr>
          <p:nvPr/>
        </p:nvCxnSpPr>
        <p:spPr bwMode="auto">
          <a:xfrm>
            <a:off x="1234440" y="3150624"/>
            <a:ext cx="5664708" cy="2219190"/>
          </a:xfrm>
          <a:prstGeom prst="line">
            <a:avLst/>
          </a:prstGeom>
          <a:ln w="63500">
            <a:prstDash val="soli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6455144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400" dirty="0"/>
              <a:t>THE IDEA OF POPULAR SOVEREIGNTY</a:t>
            </a:r>
          </a:p>
        </p:txBody>
      </p:sp>
      <p:sp>
        <p:nvSpPr>
          <p:cNvPr id="2" name="Zástupný symbol pro obsah 1"/>
          <p:cNvSpPr>
            <a:spLocks noGrp="1"/>
          </p:cNvSpPr>
          <p:nvPr>
            <p:ph idx="1"/>
          </p:nvPr>
        </p:nvSpPr>
        <p:spPr>
          <a:xfrm>
            <a:off x="467544" y="1340768"/>
            <a:ext cx="8229600" cy="4882356"/>
          </a:xfrm>
        </p:spPr>
        <p:txBody>
          <a:bodyPr/>
          <a:lstStyle/>
          <a:p>
            <a:endParaRPr lang="cs-CZ" sz="2400" dirty="0"/>
          </a:p>
          <a:p>
            <a:r>
              <a:rPr lang="cs-CZ" sz="2400" dirty="0" err="1"/>
              <a:t>Sovereignty</a:t>
            </a:r>
            <a:r>
              <a:rPr lang="cs-CZ" sz="2400" dirty="0"/>
              <a:t> </a:t>
            </a:r>
            <a:r>
              <a:rPr lang="cs-CZ" sz="2400" dirty="0" err="1"/>
              <a:t>taken</a:t>
            </a:r>
            <a:r>
              <a:rPr lang="cs-CZ" sz="2400" dirty="0"/>
              <a:t> </a:t>
            </a:r>
            <a:r>
              <a:rPr lang="cs-CZ" sz="2400" dirty="0" err="1"/>
              <a:t>away</a:t>
            </a:r>
            <a:r>
              <a:rPr lang="cs-CZ" sz="2400" dirty="0"/>
              <a:t> </a:t>
            </a:r>
            <a:r>
              <a:rPr lang="cs-CZ" sz="2400" dirty="0" err="1"/>
              <a:t>from</a:t>
            </a:r>
            <a:r>
              <a:rPr lang="en-US" sz="2400" dirty="0"/>
              <a:t> the people by the elite - against the representative democracy</a:t>
            </a:r>
            <a:r>
              <a:rPr lang="cs-CZ" sz="2400" dirty="0"/>
              <a:t> (</a:t>
            </a:r>
            <a:r>
              <a:rPr lang="cs-CZ" sz="2400" dirty="0" err="1"/>
              <a:t>next</a:t>
            </a:r>
            <a:r>
              <a:rPr lang="cs-CZ" sz="2400" dirty="0"/>
              <a:t> </a:t>
            </a:r>
            <a:r>
              <a:rPr lang="cs-CZ" sz="2400" dirty="0" err="1"/>
              <a:t>lecture</a:t>
            </a:r>
            <a:r>
              <a:rPr lang="cs-CZ" sz="2400" dirty="0"/>
              <a:t>)</a:t>
            </a:r>
            <a:endParaRPr lang="en-US" sz="2400" dirty="0"/>
          </a:p>
          <a:p>
            <a:pPr eaLnBrk="1" hangingPunct="1"/>
            <a:r>
              <a:rPr lang="en-US" sz="2400" dirty="0"/>
              <a:t>Often proponents of direct democracy (not a defining characteristic</a:t>
            </a:r>
            <a:r>
              <a:rPr lang="cs-CZ" sz="2400" dirty="0"/>
              <a:t> </a:t>
            </a:r>
            <a:r>
              <a:rPr lang="cs-CZ" sz="2400" dirty="0" err="1"/>
              <a:t>of</a:t>
            </a:r>
            <a:r>
              <a:rPr lang="cs-CZ" sz="2400" dirty="0"/>
              <a:t> p.</a:t>
            </a:r>
            <a:r>
              <a:rPr lang="en-US" sz="2400" dirty="0"/>
              <a:t>)</a:t>
            </a:r>
          </a:p>
          <a:p>
            <a:pPr eaLnBrk="1" hangingPunct="1"/>
            <a:r>
              <a:rPr lang="cs-CZ" sz="2400" dirty="0"/>
              <a:t>R</a:t>
            </a:r>
            <a:r>
              <a:rPr lang="en-US" sz="2400" dirty="0" err="1"/>
              <a:t>enewal</a:t>
            </a:r>
            <a:r>
              <a:rPr lang="en-US" sz="2400" dirty="0"/>
              <a:t> of the ‘distorted’ relationship between the elites and the people</a:t>
            </a:r>
          </a:p>
          <a:p>
            <a:r>
              <a:rPr lang="cs-CZ" sz="2400" dirty="0"/>
              <a:t>P</a:t>
            </a:r>
            <a:r>
              <a:rPr lang="en-US" sz="2400" dirty="0" err="1"/>
              <a:t>eople</a:t>
            </a:r>
            <a:r>
              <a:rPr lang="en-US" sz="2400" dirty="0"/>
              <a:t> are fully formed and self-aware</a:t>
            </a:r>
            <a:r>
              <a:rPr lang="cs-CZ" sz="2400" dirty="0"/>
              <a:t> (no </a:t>
            </a:r>
            <a:r>
              <a:rPr lang="cs-CZ" sz="2400" dirty="0" err="1"/>
              <a:t>need</a:t>
            </a:r>
            <a:r>
              <a:rPr lang="cs-CZ" sz="2400" dirty="0"/>
              <a:t> </a:t>
            </a:r>
            <a:r>
              <a:rPr lang="cs-CZ" sz="2400" dirty="0" err="1"/>
              <a:t>for</a:t>
            </a:r>
            <a:r>
              <a:rPr lang="cs-CZ" sz="2400" dirty="0"/>
              <a:t> </a:t>
            </a:r>
            <a:r>
              <a:rPr lang="cs-CZ" sz="2400" dirty="0" err="1"/>
              <a:t>incompetent</a:t>
            </a:r>
            <a:r>
              <a:rPr lang="cs-CZ" sz="2400" dirty="0"/>
              <a:t> </a:t>
            </a:r>
            <a:r>
              <a:rPr lang="cs-CZ" sz="2400" dirty="0" err="1"/>
              <a:t>political</a:t>
            </a:r>
            <a:r>
              <a:rPr lang="cs-CZ" sz="2400" dirty="0"/>
              <a:t> </a:t>
            </a:r>
            <a:r>
              <a:rPr lang="cs-CZ" sz="2400" dirty="0" err="1"/>
              <a:t>elites</a:t>
            </a:r>
            <a:r>
              <a:rPr lang="cs-CZ" sz="2400" dirty="0"/>
              <a:t>)</a:t>
            </a:r>
            <a:endParaRPr lang="en-US" sz="2400" dirty="0"/>
          </a:p>
          <a:p>
            <a:pPr eaLnBrk="1" hangingPunct="1"/>
            <a:r>
              <a:rPr lang="en-US" sz="2400" dirty="0"/>
              <a:t>‘common sense’ as the leading principle (‘votes for us are votes for common sense’</a:t>
            </a:r>
            <a:r>
              <a:rPr lang="cs-CZ" sz="2400" dirty="0"/>
              <a:t> – R. John (VV)</a:t>
            </a:r>
            <a:r>
              <a:rPr lang="en-US" sz="2400" dirty="0"/>
              <a:t>)</a:t>
            </a:r>
          </a:p>
          <a:p>
            <a:pPr eaLnBrk="1" hangingPunct="1">
              <a:defRPr/>
            </a:pPr>
            <a:r>
              <a:rPr lang="cs-CZ" sz="2400" dirty="0"/>
              <a:t>A</a:t>
            </a:r>
            <a:r>
              <a:rPr lang="en-US" sz="2400" dirty="0" err="1"/>
              <a:t>ll</a:t>
            </a:r>
            <a:r>
              <a:rPr lang="en-US" sz="2400" dirty="0"/>
              <a:t> representatives have to do is to listen to the </a:t>
            </a:r>
            <a:r>
              <a:rPr lang="en-US" sz="2400" i="1" dirty="0" err="1"/>
              <a:t>vox</a:t>
            </a:r>
            <a:r>
              <a:rPr lang="en-US" sz="2400" i="1" dirty="0"/>
              <a:t> </a:t>
            </a:r>
            <a:r>
              <a:rPr lang="en-US" sz="2400" i="1" dirty="0" err="1"/>
              <a:t>populi</a:t>
            </a:r>
            <a:endParaRPr lang="en-US" sz="2400" i="1" dirty="0"/>
          </a:p>
          <a:p>
            <a:pPr eaLnBrk="1" hangingPunct="1"/>
            <a:endParaRPr lang="en-US" sz="2800" dirty="0"/>
          </a:p>
          <a:p>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27</a:t>
            </a:fld>
            <a:endParaRPr lang="cs-CZ"/>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pic>
        <p:nvPicPr>
          <p:cNvPr id="3" name="Zástupný symbol pro obsah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9501" y="4278094"/>
            <a:ext cx="2050256" cy="1250156"/>
          </a:xfrm>
        </p:spPr>
      </p:pic>
      <p:sp>
        <p:nvSpPr>
          <p:cNvPr id="5" name="Rovnoramenný trojúhelník 4"/>
          <p:cNvSpPr/>
          <p:nvPr/>
        </p:nvSpPr>
        <p:spPr bwMode="auto">
          <a:xfrm>
            <a:off x="2004129" y="1467612"/>
            <a:ext cx="4895019" cy="3902202"/>
          </a:xfrm>
          <a:prstGeom prst="triangle">
            <a:avLst/>
          </a:prstGeom>
          <a:noFill/>
          <a:ln w="38100" cap="flat" cmpd="sng" algn="ctr">
            <a:solidFill>
              <a:srgbClr val="0000DC"/>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a:latin typeface="Tahoma" pitchFamily="34" charset="0"/>
            </a:endParaRPr>
          </a:p>
        </p:txBody>
      </p:sp>
      <p:sp>
        <p:nvSpPr>
          <p:cNvPr id="6" name="TextovéPole 5"/>
          <p:cNvSpPr txBox="1"/>
          <p:nvPr/>
        </p:nvSpPr>
        <p:spPr>
          <a:xfrm>
            <a:off x="3442716" y="1121364"/>
            <a:ext cx="1844802" cy="369332"/>
          </a:xfrm>
          <a:prstGeom prst="rect">
            <a:avLst/>
          </a:prstGeom>
          <a:noFill/>
        </p:spPr>
        <p:txBody>
          <a:bodyPr wrap="square" rtlCol="0">
            <a:spAutoFit/>
          </a:bodyPr>
          <a:lstStyle/>
          <a:p>
            <a:pPr algn="ctr"/>
            <a:r>
              <a:rPr lang="cs-CZ" dirty="0" err="1"/>
              <a:t>Political</a:t>
            </a:r>
            <a:r>
              <a:rPr lang="cs-CZ" dirty="0"/>
              <a:t> </a:t>
            </a:r>
            <a:r>
              <a:rPr lang="cs-CZ" dirty="0" err="1"/>
              <a:t>elites</a:t>
            </a:r>
            <a:endParaRPr lang="cs-CZ" dirty="0"/>
          </a:p>
        </p:txBody>
      </p:sp>
      <p:sp>
        <p:nvSpPr>
          <p:cNvPr id="7" name="TextovéPole 6"/>
          <p:cNvSpPr txBox="1"/>
          <p:nvPr/>
        </p:nvSpPr>
        <p:spPr>
          <a:xfrm>
            <a:off x="1234440" y="5447258"/>
            <a:ext cx="1159002" cy="369332"/>
          </a:xfrm>
          <a:prstGeom prst="rect">
            <a:avLst/>
          </a:prstGeom>
          <a:noFill/>
        </p:spPr>
        <p:txBody>
          <a:bodyPr wrap="square" rtlCol="0">
            <a:spAutoFit/>
          </a:bodyPr>
          <a:lstStyle/>
          <a:p>
            <a:r>
              <a:rPr lang="cs-CZ" dirty="0" err="1"/>
              <a:t>People</a:t>
            </a:r>
            <a:endParaRPr lang="cs-CZ" dirty="0"/>
          </a:p>
        </p:txBody>
      </p:sp>
      <p:sp>
        <p:nvSpPr>
          <p:cNvPr id="8" name="TextovéPole 7"/>
          <p:cNvSpPr txBox="1"/>
          <p:nvPr/>
        </p:nvSpPr>
        <p:spPr>
          <a:xfrm>
            <a:off x="6659118" y="5393581"/>
            <a:ext cx="1153242" cy="369332"/>
          </a:xfrm>
          <a:prstGeom prst="rect">
            <a:avLst/>
          </a:prstGeom>
          <a:noFill/>
        </p:spPr>
        <p:txBody>
          <a:bodyPr wrap="square" rtlCol="0">
            <a:spAutoFit/>
          </a:bodyPr>
          <a:lstStyle/>
          <a:p>
            <a:r>
              <a:rPr lang="cs-CZ" dirty="0" err="1"/>
              <a:t>Populists</a:t>
            </a: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5484" y="1545056"/>
            <a:ext cx="1734434" cy="1154187"/>
          </a:xfrm>
          <a:prstGeom prst="rect">
            <a:avLst/>
          </a:prstGeom>
        </p:spPr>
      </p:pic>
      <p:pic>
        <p:nvPicPr>
          <p:cNvPr id="9" name="Obráze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94123" y="1545055"/>
            <a:ext cx="1341989" cy="1341989"/>
          </a:xfrm>
          <a:prstGeom prst="rect">
            <a:avLst/>
          </a:prstGeom>
        </p:spPr>
      </p:pic>
      <p:pic>
        <p:nvPicPr>
          <p:cNvPr id="10" name="Obrázek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87519" y="1545056"/>
            <a:ext cx="1194398" cy="1254391"/>
          </a:xfrm>
          <a:prstGeom prst="rect">
            <a:avLst/>
          </a:prstGeom>
        </p:spPr>
      </p:pic>
      <p:cxnSp>
        <p:nvCxnSpPr>
          <p:cNvPr id="11" name="Přímá spojnice 10"/>
          <p:cNvCxnSpPr/>
          <p:nvPr/>
        </p:nvCxnSpPr>
        <p:spPr bwMode="auto">
          <a:xfrm flipV="1">
            <a:off x="1234440" y="3135876"/>
            <a:ext cx="5984896" cy="14748"/>
          </a:xfrm>
          <a:prstGeom prst="line">
            <a:avLst/>
          </a:prstGeom>
          <a:ln w="63500">
            <a:prstDash val="soli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3" name="Obrázek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14126" y="3911352"/>
            <a:ext cx="1678781" cy="1535906"/>
          </a:xfrm>
          <a:prstGeom prst="rect">
            <a:avLst/>
          </a:prstGeom>
        </p:spPr>
      </p:pic>
    </p:spTree>
    <p:extLst>
      <p:ext uri="{BB962C8B-B14F-4D97-AF65-F5344CB8AC3E}">
        <p14:creationId xmlns:p14="http://schemas.microsoft.com/office/powerpoint/2010/main" val="15085492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3" name="Nadpis 2"/>
          <p:cNvSpPr>
            <a:spLocks noGrp="1"/>
          </p:cNvSpPr>
          <p:nvPr>
            <p:ph type="title"/>
          </p:nvPr>
        </p:nvSpPr>
        <p:spPr>
          <a:xfrm>
            <a:off x="617709" y="2462411"/>
            <a:ext cx="7886700" cy="1325563"/>
          </a:xfrm>
        </p:spPr>
        <p:txBody>
          <a:bodyPr>
            <a:normAutofit/>
          </a:bodyPr>
          <a:lstStyle/>
          <a:p>
            <a:pPr algn="ctr"/>
            <a:r>
              <a:rPr lang="cs-CZ" sz="4000" dirty="0" err="1"/>
              <a:t>Types</a:t>
            </a:r>
            <a:r>
              <a:rPr lang="cs-CZ" sz="4000" dirty="0"/>
              <a:t> </a:t>
            </a:r>
            <a:r>
              <a:rPr lang="cs-CZ" sz="4000" dirty="0" err="1"/>
              <a:t>of</a:t>
            </a:r>
            <a:r>
              <a:rPr lang="cs-CZ" sz="4000" dirty="0"/>
              <a:t> </a:t>
            </a:r>
            <a:r>
              <a:rPr lang="cs-CZ" sz="4000" dirty="0" err="1"/>
              <a:t>populism</a:t>
            </a:r>
            <a:endParaRPr lang="cs-CZ" sz="4000" dirty="0"/>
          </a:p>
        </p:txBody>
      </p:sp>
      <p:sp>
        <p:nvSpPr>
          <p:cNvPr id="4" name="Zástupný symbol pro obsah 3"/>
          <p:cNvSpPr>
            <a:spLocks noGrp="1"/>
          </p:cNvSpPr>
          <p:nvPr>
            <p:ph idx="1"/>
          </p:nvPr>
        </p:nvSpPr>
        <p:spPr/>
        <p:txBody>
          <a:bodyPr/>
          <a:lstStyle/>
          <a:p>
            <a:endParaRPr lang="cs-CZ" dirty="0"/>
          </a:p>
        </p:txBody>
      </p:sp>
    </p:spTree>
    <p:extLst>
      <p:ext uri="{BB962C8B-B14F-4D97-AF65-F5344CB8AC3E}">
        <p14:creationId xmlns:p14="http://schemas.microsoft.com/office/powerpoint/2010/main" val="714799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The</a:t>
            </a:r>
            <a:r>
              <a:rPr lang="cs-CZ" dirty="0"/>
              <a:t> </a:t>
            </a:r>
            <a:r>
              <a:rPr lang="cs-CZ" dirty="0" err="1"/>
              <a:t>main</a:t>
            </a:r>
            <a:r>
              <a:rPr lang="cs-CZ" dirty="0"/>
              <a:t> thesis </a:t>
            </a:r>
            <a:r>
              <a:rPr lang="cs-CZ" dirty="0" err="1"/>
              <a:t>is</a:t>
            </a:r>
            <a:r>
              <a:rPr lang="cs-CZ" dirty="0"/>
              <a:t> </a:t>
            </a:r>
            <a:r>
              <a:rPr lang="cs-CZ" dirty="0" err="1"/>
              <a:t>that</a:t>
            </a:r>
            <a:r>
              <a:rPr lang="cs-CZ" dirty="0"/>
              <a:t>…</a:t>
            </a:r>
          </a:p>
        </p:txBody>
      </p:sp>
      <p:sp>
        <p:nvSpPr>
          <p:cNvPr id="3" name="Zástupný symbol pro obsah 2"/>
          <p:cNvSpPr>
            <a:spLocks noGrp="1"/>
          </p:cNvSpPr>
          <p:nvPr>
            <p:ph idx="1"/>
          </p:nvPr>
        </p:nvSpPr>
        <p:spPr>
          <a:xfrm>
            <a:off x="539552" y="1196752"/>
            <a:ext cx="7886700" cy="4351338"/>
          </a:xfrm>
        </p:spPr>
        <p:txBody>
          <a:bodyPr/>
          <a:lstStyle/>
          <a:p>
            <a:pPr marL="0" indent="0">
              <a:buNone/>
            </a:pPr>
            <a:endParaRPr lang="cs-CZ" dirty="0"/>
          </a:p>
          <a:p>
            <a:pPr marL="0" indent="0">
              <a:buNone/>
            </a:pPr>
            <a:endParaRPr lang="cs-CZ" dirty="0"/>
          </a:p>
          <a:p>
            <a:pPr marL="0" indent="0" algn="ctr">
              <a:buNone/>
            </a:pPr>
            <a:r>
              <a:rPr lang="cs-CZ" sz="4500" dirty="0"/>
              <a:t>…</a:t>
            </a:r>
            <a:r>
              <a:rPr lang="cs-CZ" sz="4500" dirty="0" err="1"/>
              <a:t>populism</a:t>
            </a:r>
            <a:r>
              <a:rPr lang="cs-CZ" sz="4500" dirty="0"/>
              <a:t> </a:t>
            </a:r>
            <a:r>
              <a:rPr lang="cs-CZ" sz="4500" dirty="0" err="1"/>
              <a:t>is</a:t>
            </a:r>
            <a:r>
              <a:rPr lang="cs-CZ" sz="4500" dirty="0"/>
              <a:t> </a:t>
            </a:r>
            <a:r>
              <a:rPr lang="cs-CZ" sz="4500" dirty="0" err="1"/>
              <a:t>like</a:t>
            </a:r>
            <a:r>
              <a:rPr lang="cs-CZ" sz="4500" dirty="0"/>
              <a:t> </a:t>
            </a:r>
            <a:r>
              <a:rPr lang="cs-CZ" sz="4500" dirty="0" err="1"/>
              <a:t>arancini</a:t>
            </a:r>
            <a:r>
              <a:rPr lang="cs-CZ" sz="4500" dirty="0"/>
              <a:t>.</a:t>
            </a:r>
          </a:p>
          <a:p>
            <a:pPr marL="0" indent="0" algn="ctr">
              <a:buNone/>
            </a:pPr>
            <a:endParaRPr lang="cs-CZ" sz="4500" dirty="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3</a:t>
            </a:fld>
            <a:endParaRPr lang="cs-CZ"/>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51237" y="2996952"/>
            <a:ext cx="3506713" cy="2337809"/>
          </a:xfrm>
          <a:prstGeom prst="rect">
            <a:avLst/>
          </a:prstGeom>
        </p:spPr>
      </p:pic>
    </p:spTree>
    <p:extLst>
      <p:ext uri="{BB962C8B-B14F-4D97-AF65-F5344CB8AC3E}">
        <p14:creationId xmlns:p14="http://schemas.microsoft.com/office/powerpoint/2010/main" val="210190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1000"/>
                                        <p:tgtEl>
                                          <p:spTgt spid="3">
                                            <p:txEl>
                                              <p:pRg st="2" end="2"/>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Effect transition="in" filter="fade">
                                      <p:cBhvr>
                                        <p:cTn id="1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3" name="Nadpis 2"/>
          <p:cNvSpPr>
            <a:spLocks noGrp="1"/>
          </p:cNvSpPr>
          <p:nvPr>
            <p:ph type="title"/>
          </p:nvPr>
        </p:nvSpPr>
        <p:spPr/>
        <p:txBody>
          <a:bodyPr/>
          <a:lstStyle/>
          <a:p>
            <a:endParaRPr lang="cs-CZ" dirty="0"/>
          </a:p>
        </p:txBody>
      </p:sp>
      <p:sp>
        <p:nvSpPr>
          <p:cNvPr id="4" name="Zástupný symbol pro obsah 3"/>
          <p:cNvSpPr>
            <a:spLocks noGrp="1"/>
          </p:cNvSpPr>
          <p:nvPr>
            <p:ph idx="1"/>
          </p:nvPr>
        </p:nvSpPr>
        <p:spPr>
          <a:xfrm>
            <a:off x="540000" y="1884589"/>
            <a:ext cx="5044372" cy="3104999"/>
          </a:xfrm>
        </p:spPr>
        <p:txBody>
          <a:bodyPr>
            <a:normAutofit/>
          </a:bodyPr>
          <a:lstStyle/>
          <a:p>
            <a:pPr>
              <a:lnSpc>
                <a:spcPct val="100000"/>
              </a:lnSpc>
              <a:spcBef>
                <a:spcPts val="450"/>
              </a:spcBef>
            </a:pPr>
            <a:r>
              <a:rPr lang="en-US" sz="2200" dirty="0">
                <a:solidFill>
                  <a:srgbClr val="FF0000"/>
                </a:solidFill>
              </a:rPr>
              <a:t>thin-cent</a:t>
            </a:r>
            <a:r>
              <a:rPr lang="cs-CZ" sz="2200" dirty="0">
                <a:solidFill>
                  <a:srgbClr val="FF0000"/>
                </a:solidFill>
              </a:rPr>
              <a:t>e</a:t>
            </a:r>
            <a:r>
              <a:rPr lang="en-US" sz="2200" dirty="0">
                <a:solidFill>
                  <a:srgbClr val="FF0000"/>
                </a:solidFill>
              </a:rPr>
              <a:t>red ideology </a:t>
            </a:r>
            <a:r>
              <a:rPr lang="cs-CZ" sz="2200" dirty="0"/>
              <a:t>(</a:t>
            </a:r>
            <a:r>
              <a:rPr lang="cs-CZ" sz="2200" dirty="0" err="1"/>
              <a:t>Freeden</a:t>
            </a:r>
            <a:r>
              <a:rPr lang="cs-CZ" sz="2200" dirty="0"/>
              <a:t> 1996)</a:t>
            </a:r>
            <a:endParaRPr lang="en-US" sz="2200" dirty="0"/>
          </a:p>
          <a:p>
            <a:pPr>
              <a:lnSpc>
                <a:spcPct val="100000"/>
              </a:lnSpc>
              <a:spcBef>
                <a:spcPts val="450"/>
              </a:spcBef>
            </a:pPr>
            <a:r>
              <a:rPr lang="cs-CZ" sz="2200" i="1" dirty="0" err="1"/>
              <a:t>Goes</a:t>
            </a:r>
            <a:r>
              <a:rPr lang="cs-CZ" sz="2200" i="1" dirty="0"/>
              <a:t> </a:t>
            </a:r>
            <a:r>
              <a:rPr lang="cs-CZ" sz="2200" i="1" dirty="0" err="1"/>
              <a:t>together</a:t>
            </a:r>
            <a:r>
              <a:rPr lang="cs-CZ" sz="2200" i="1" dirty="0"/>
              <a:t> </a:t>
            </a:r>
            <a:r>
              <a:rPr lang="en-US" sz="2200" dirty="0"/>
              <a:t>with other thin-centered of full blown ideologies</a:t>
            </a:r>
            <a:r>
              <a:rPr lang="cs-CZ" sz="2200" dirty="0"/>
              <a:t>:</a:t>
            </a:r>
          </a:p>
          <a:p>
            <a:pPr>
              <a:lnSpc>
                <a:spcPct val="100000"/>
              </a:lnSpc>
              <a:spcBef>
                <a:spcPts val="450"/>
              </a:spcBef>
            </a:pPr>
            <a:endParaRPr lang="cs-CZ" sz="2200" dirty="0"/>
          </a:p>
          <a:p>
            <a:pPr>
              <a:lnSpc>
                <a:spcPct val="100000"/>
              </a:lnSpc>
              <a:spcBef>
                <a:spcPts val="450"/>
              </a:spcBef>
            </a:pPr>
            <a:r>
              <a:rPr lang="cs-CZ" sz="2200" dirty="0" err="1"/>
              <a:t>Populist</a:t>
            </a:r>
            <a:r>
              <a:rPr lang="cs-CZ" sz="2200" dirty="0"/>
              <a:t> </a:t>
            </a:r>
            <a:r>
              <a:rPr lang="cs-CZ" sz="2200" dirty="0" err="1"/>
              <a:t>radical</a:t>
            </a:r>
            <a:r>
              <a:rPr lang="cs-CZ" sz="2200" dirty="0"/>
              <a:t> </a:t>
            </a:r>
            <a:r>
              <a:rPr lang="cs-CZ" sz="2200" dirty="0" err="1"/>
              <a:t>right</a:t>
            </a:r>
            <a:r>
              <a:rPr lang="cs-CZ" sz="2200" dirty="0"/>
              <a:t> (Lega, </a:t>
            </a:r>
            <a:r>
              <a:rPr lang="cs-CZ" sz="2200" dirty="0" err="1"/>
              <a:t>National</a:t>
            </a:r>
            <a:r>
              <a:rPr lang="cs-CZ" sz="2200" dirty="0"/>
              <a:t> </a:t>
            </a:r>
            <a:r>
              <a:rPr lang="cs-CZ" sz="2200" dirty="0" err="1"/>
              <a:t>Rally</a:t>
            </a:r>
            <a:r>
              <a:rPr lang="cs-CZ" sz="2200" dirty="0"/>
              <a:t>, </a:t>
            </a:r>
            <a:r>
              <a:rPr lang="cs-CZ" sz="2200" dirty="0" err="1"/>
              <a:t>Bolsonaro</a:t>
            </a:r>
            <a:r>
              <a:rPr lang="cs-CZ" sz="2200" dirty="0"/>
              <a:t>) </a:t>
            </a:r>
          </a:p>
          <a:p>
            <a:pPr>
              <a:lnSpc>
                <a:spcPct val="100000"/>
              </a:lnSpc>
              <a:spcBef>
                <a:spcPts val="450"/>
              </a:spcBef>
            </a:pPr>
            <a:r>
              <a:rPr lang="cs-CZ" sz="2200" dirty="0" err="1"/>
              <a:t>Populist</a:t>
            </a:r>
            <a:r>
              <a:rPr lang="cs-CZ" sz="2200" dirty="0"/>
              <a:t> </a:t>
            </a:r>
            <a:r>
              <a:rPr lang="cs-CZ" sz="2200" dirty="0" err="1"/>
              <a:t>radical</a:t>
            </a:r>
            <a:r>
              <a:rPr lang="cs-CZ" sz="2200" dirty="0"/>
              <a:t> </a:t>
            </a:r>
            <a:r>
              <a:rPr lang="cs-CZ" sz="2200" dirty="0" err="1"/>
              <a:t>left</a:t>
            </a:r>
            <a:r>
              <a:rPr lang="cs-CZ" sz="2200" dirty="0"/>
              <a:t> (</a:t>
            </a:r>
            <a:r>
              <a:rPr lang="cs-CZ" sz="2200" dirty="0" err="1"/>
              <a:t>Podemos</a:t>
            </a:r>
            <a:r>
              <a:rPr lang="cs-CZ" sz="2200" dirty="0"/>
              <a:t>, </a:t>
            </a:r>
            <a:r>
              <a:rPr lang="cs-CZ" sz="2200" dirty="0" err="1"/>
              <a:t>Syriza</a:t>
            </a:r>
            <a:r>
              <a:rPr lang="cs-CZ" sz="2200" dirty="0"/>
              <a:t>)</a:t>
            </a:r>
          </a:p>
          <a:p>
            <a:pPr>
              <a:lnSpc>
                <a:spcPct val="100000"/>
              </a:lnSpc>
              <a:spcBef>
                <a:spcPts val="450"/>
              </a:spcBef>
            </a:pPr>
            <a:r>
              <a:rPr lang="en-US" sz="2200" dirty="0"/>
              <a:t>Centrist populist parties </a:t>
            </a:r>
            <a:r>
              <a:rPr lang="cs-CZ" sz="2200" dirty="0"/>
              <a:t>(ANO, M5S)</a:t>
            </a:r>
          </a:p>
          <a:p>
            <a:endParaRPr lang="cs-CZ" sz="2200"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4372" y="2383215"/>
            <a:ext cx="3237313" cy="2107747"/>
          </a:xfrm>
          <a:prstGeom prst="rect">
            <a:avLst/>
          </a:prstGeom>
        </p:spPr>
      </p:pic>
      <p:pic>
        <p:nvPicPr>
          <p:cNvPr id="6" name="Obráze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4371" y="2383213"/>
            <a:ext cx="3237313" cy="2107748"/>
          </a:xfrm>
          <a:prstGeom prst="rect">
            <a:avLst/>
          </a:prstGeom>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84370" y="2164091"/>
            <a:ext cx="3559630" cy="2483935"/>
          </a:xfrm>
          <a:prstGeom prst="rect">
            <a:avLst/>
          </a:prstGeom>
        </p:spPr>
      </p:pic>
    </p:spTree>
    <p:extLst>
      <p:ext uri="{BB962C8B-B14F-4D97-AF65-F5344CB8AC3E}">
        <p14:creationId xmlns:p14="http://schemas.microsoft.com/office/powerpoint/2010/main" val="1178077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150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nodeType="clickEffect">
                                  <p:stCondLst>
                                    <p:cond delay="0"/>
                                  </p:stCondLst>
                                  <p:childTnLst>
                                    <p:animEffect transition="out" filter="fade">
                                      <p:cBhvr>
                                        <p:cTn id="10" dur="2000"/>
                                        <p:tgtEl>
                                          <p:spTgt spid="5"/>
                                        </p:tgtEl>
                                      </p:cBhvr>
                                    </p:animEffect>
                                    <p:set>
                                      <p:cBhvr>
                                        <p:cTn id="11" dur="1" fill="hold">
                                          <p:stCondLst>
                                            <p:cond delay="1999"/>
                                          </p:stCondLst>
                                        </p:cTn>
                                        <p:tgtEl>
                                          <p:spTgt spid="5"/>
                                        </p:tgtEl>
                                        <p:attrNameLst>
                                          <p:attrName>style.visibility</p:attrName>
                                        </p:attrNameLst>
                                      </p:cBhvr>
                                      <p:to>
                                        <p:strVal val="hidden"/>
                                      </p:to>
                                    </p:set>
                                  </p:childTnLst>
                                </p:cTn>
                              </p:par>
                              <p:par>
                                <p:cTn id="12" presetID="10" presetClass="entr" presetSubtype="0" fill="hold"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2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nodeType="clickEffect">
                                  <p:stCondLst>
                                    <p:cond delay="0"/>
                                  </p:stCondLst>
                                  <p:childTnLst>
                                    <p:animEffect transition="out" filter="fade">
                                      <p:cBhvr>
                                        <p:cTn id="18" dur="2000"/>
                                        <p:tgtEl>
                                          <p:spTgt spid="6"/>
                                        </p:tgtEl>
                                      </p:cBhvr>
                                    </p:animEffect>
                                    <p:set>
                                      <p:cBhvr>
                                        <p:cTn id="19" dur="1" fill="hold">
                                          <p:stCondLst>
                                            <p:cond delay="1999"/>
                                          </p:stCondLst>
                                        </p:cTn>
                                        <p:tgtEl>
                                          <p:spTgt spid="6"/>
                                        </p:tgtEl>
                                        <p:attrNameLst>
                                          <p:attrName>style.visibility</p:attrName>
                                        </p:attrNameLst>
                                      </p:cBhvr>
                                      <p:to>
                                        <p:strVal val="hidden"/>
                                      </p:to>
                                    </p:set>
                                  </p:childTnLst>
                                </p:cTn>
                              </p:par>
                              <p:par>
                                <p:cTn id="20" presetID="10"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3298" y="22527"/>
            <a:ext cx="7886700" cy="886193"/>
          </a:xfrm>
        </p:spPr>
        <p:txBody>
          <a:bodyPr>
            <a:normAutofit fontScale="90000"/>
          </a:bodyPr>
          <a:lstStyle/>
          <a:p>
            <a:r>
              <a:rPr lang="cs-CZ" dirty="0"/>
              <a:t>Typology </a:t>
            </a:r>
            <a:r>
              <a:rPr lang="cs-CZ" dirty="0" err="1"/>
              <a:t>of</a:t>
            </a:r>
            <a:r>
              <a:rPr lang="cs-CZ" dirty="0"/>
              <a:t> </a:t>
            </a:r>
            <a:r>
              <a:rPr lang="cs-CZ" dirty="0" err="1"/>
              <a:t>populism</a:t>
            </a:r>
            <a:r>
              <a:rPr lang="cs-CZ" dirty="0"/>
              <a:t> (</a:t>
            </a:r>
            <a:r>
              <a:rPr lang="cs-CZ" dirty="0" err="1"/>
              <a:t>based</a:t>
            </a:r>
            <a:r>
              <a:rPr lang="cs-CZ" dirty="0"/>
              <a:t> on </a:t>
            </a:r>
            <a:r>
              <a:rPr lang="cs-CZ" dirty="0" err="1"/>
              <a:t>Pauwels</a:t>
            </a:r>
            <a:r>
              <a:rPr lang="cs-CZ" dirty="0"/>
              <a:t> 2014; Havlík, </a:t>
            </a:r>
            <a:r>
              <a:rPr lang="cs-CZ" dirty="0" err="1"/>
              <a:t>Stanley</a:t>
            </a:r>
            <a:r>
              <a:rPr lang="cs-CZ" dirty="0"/>
              <a:t> 2015; </a:t>
            </a:r>
            <a:r>
              <a:rPr lang="cs-CZ" dirty="0" err="1"/>
              <a:t>modified</a:t>
            </a:r>
            <a:r>
              <a:rPr lang="cs-CZ" dirty="0"/>
              <a:t>)</a:t>
            </a:r>
            <a:endParaRPr lang="en-US"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614772649"/>
              </p:ext>
            </p:extLst>
          </p:nvPr>
        </p:nvGraphicFramePr>
        <p:xfrm>
          <a:off x="0" y="908720"/>
          <a:ext cx="9144000" cy="5619352"/>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20000"/>
                    </a:ext>
                  </a:extLst>
                </a:gridCol>
                <a:gridCol w="1663080">
                  <a:extLst>
                    <a:ext uri="{9D8B030D-6E8A-4147-A177-3AD203B41FA5}">
                      <a16:colId xmlns:a16="http://schemas.microsoft.com/office/drawing/2014/main" val="20001"/>
                    </a:ext>
                  </a:extLst>
                </a:gridCol>
                <a:gridCol w="199452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tblGrid>
              <a:tr h="1169496">
                <a:tc>
                  <a:txBody>
                    <a:bodyPr/>
                    <a:lstStyle/>
                    <a:p>
                      <a:endParaRPr lang="en-US" sz="2000" dirty="0"/>
                    </a:p>
                  </a:txBody>
                  <a:tcPr/>
                </a:tc>
                <a:tc>
                  <a:txBody>
                    <a:bodyPr/>
                    <a:lstStyle/>
                    <a:p>
                      <a:r>
                        <a:rPr lang="cs-CZ" sz="2000" dirty="0" err="1"/>
                        <a:t>Social</a:t>
                      </a:r>
                      <a:r>
                        <a:rPr lang="cs-CZ" sz="2000" baseline="0" dirty="0"/>
                        <a:t> </a:t>
                      </a:r>
                      <a:r>
                        <a:rPr lang="cs-CZ" sz="2000" baseline="0" dirty="0" err="1"/>
                        <a:t>populism</a:t>
                      </a:r>
                      <a:endParaRPr lang="en-US" sz="2000" dirty="0"/>
                    </a:p>
                  </a:txBody>
                  <a:tcPr/>
                </a:tc>
                <a:tc>
                  <a:txBody>
                    <a:bodyPr/>
                    <a:lstStyle/>
                    <a:p>
                      <a:r>
                        <a:rPr lang="cs-CZ" sz="2000" dirty="0" err="1"/>
                        <a:t>Radical</a:t>
                      </a:r>
                      <a:r>
                        <a:rPr lang="cs-CZ" sz="2000" dirty="0"/>
                        <a:t> </a:t>
                      </a:r>
                      <a:r>
                        <a:rPr lang="cs-CZ" sz="2000" dirty="0" err="1"/>
                        <a:t>right-wing</a:t>
                      </a:r>
                      <a:r>
                        <a:rPr lang="cs-CZ" sz="2000" baseline="0" dirty="0"/>
                        <a:t> </a:t>
                      </a:r>
                      <a:r>
                        <a:rPr lang="cs-CZ" sz="2000" baseline="0" dirty="0" err="1"/>
                        <a:t>populism</a:t>
                      </a:r>
                      <a:endParaRPr lang="en-US" sz="2000" dirty="0"/>
                    </a:p>
                  </a:txBody>
                  <a:tcPr/>
                </a:tc>
                <a:tc>
                  <a:txBody>
                    <a:bodyPr/>
                    <a:lstStyle/>
                    <a:p>
                      <a:r>
                        <a:rPr lang="cs-CZ" sz="2000" dirty="0" err="1"/>
                        <a:t>Neoliberal</a:t>
                      </a:r>
                      <a:r>
                        <a:rPr lang="cs-CZ" sz="2000" baseline="0" dirty="0"/>
                        <a:t> </a:t>
                      </a:r>
                      <a:r>
                        <a:rPr lang="cs-CZ" sz="2000" baseline="0" dirty="0" err="1"/>
                        <a:t>populism</a:t>
                      </a:r>
                      <a:endParaRPr lang="en-US" sz="2000" dirty="0"/>
                    </a:p>
                  </a:txBody>
                  <a:tcPr/>
                </a:tc>
                <a:tc>
                  <a:txBody>
                    <a:bodyPr/>
                    <a:lstStyle/>
                    <a:p>
                      <a:r>
                        <a:rPr lang="cs-CZ" sz="2000" dirty="0"/>
                        <a:t>Non-</a:t>
                      </a:r>
                      <a:r>
                        <a:rPr lang="cs-CZ" sz="2000" dirty="0" err="1"/>
                        <a:t>ideological</a:t>
                      </a:r>
                      <a:r>
                        <a:rPr lang="cs-CZ" sz="2000" baseline="0" dirty="0"/>
                        <a:t> </a:t>
                      </a:r>
                      <a:r>
                        <a:rPr lang="cs-CZ" sz="2000" baseline="0" dirty="0" err="1"/>
                        <a:t>populism</a:t>
                      </a:r>
                      <a:endParaRPr lang="en-US" sz="2000" dirty="0"/>
                    </a:p>
                  </a:txBody>
                  <a:tcPr/>
                </a:tc>
                <a:extLst>
                  <a:ext uri="{0D108BD9-81ED-4DB2-BD59-A6C34878D82A}">
                    <a16:rowId xmlns:a16="http://schemas.microsoft.com/office/drawing/2014/main" val="10000"/>
                  </a:ext>
                </a:extLst>
              </a:tr>
              <a:tr h="1523888">
                <a:tc>
                  <a:txBody>
                    <a:bodyPr/>
                    <a:lstStyle/>
                    <a:p>
                      <a:r>
                        <a:rPr lang="cs-CZ" sz="2000" b="1" dirty="0" err="1"/>
                        <a:t>Construction</a:t>
                      </a:r>
                      <a:r>
                        <a:rPr lang="cs-CZ" sz="2000" b="1" baseline="0" dirty="0"/>
                        <a:t> </a:t>
                      </a:r>
                      <a:r>
                        <a:rPr lang="cs-CZ" sz="2000" b="1" baseline="0" dirty="0" err="1"/>
                        <a:t>of</a:t>
                      </a:r>
                      <a:r>
                        <a:rPr lang="cs-CZ" sz="2000" b="1" baseline="0" dirty="0"/>
                        <a:t> </a:t>
                      </a:r>
                      <a:r>
                        <a:rPr lang="cs-CZ" sz="2000" b="1" baseline="0" dirty="0" err="1"/>
                        <a:t>the</a:t>
                      </a:r>
                      <a:r>
                        <a:rPr lang="cs-CZ" sz="2000" b="1" baseline="0" dirty="0"/>
                        <a:t> </a:t>
                      </a:r>
                      <a:r>
                        <a:rPr lang="cs-CZ" sz="2000" b="1" baseline="0" dirty="0" err="1"/>
                        <a:t>people</a:t>
                      </a:r>
                      <a:endParaRPr lang="en-US" sz="2000" b="1" dirty="0"/>
                    </a:p>
                  </a:txBody>
                  <a:tcPr/>
                </a:tc>
                <a:tc>
                  <a:txBody>
                    <a:bodyPr/>
                    <a:lstStyle/>
                    <a:p>
                      <a:r>
                        <a:rPr lang="cs-CZ" sz="2000" dirty="0" err="1"/>
                        <a:t>Working</a:t>
                      </a:r>
                      <a:r>
                        <a:rPr lang="cs-CZ" sz="2000" baseline="0" dirty="0"/>
                        <a:t> </a:t>
                      </a:r>
                      <a:r>
                        <a:rPr lang="cs-CZ" sz="2000" baseline="0" dirty="0" err="1"/>
                        <a:t>class</a:t>
                      </a:r>
                      <a:r>
                        <a:rPr lang="cs-CZ" sz="2000" baseline="0" dirty="0"/>
                        <a:t>, </a:t>
                      </a:r>
                      <a:r>
                        <a:rPr lang="cs-CZ" sz="2000" baseline="0" dirty="0" err="1"/>
                        <a:t>the</a:t>
                      </a:r>
                      <a:r>
                        <a:rPr lang="cs-CZ" sz="2000" baseline="0" dirty="0"/>
                        <a:t> </a:t>
                      </a:r>
                      <a:r>
                        <a:rPr lang="cs-CZ" sz="2000" baseline="0" dirty="0" err="1"/>
                        <a:t>opressed</a:t>
                      </a:r>
                      <a:r>
                        <a:rPr lang="cs-CZ" sz="2000" baseline="0" dirty="0"/>
                        <a:t>, 99%, </a:t>
                      </a:r>
                      <a:r>
                        <a:rPr lang="cs-CZ" sz="2000" baseline="0" dirty="0" err="1"/>
                        <a:t>the</a:t>
                      </a:r>
                      <a:r>
                        <a:rPr lang="cs-CZ" sz="2000" baseline="0" dirty="0"/>
                        <a:t> </a:t>
                      </a:r>
                      <a:r>
                        <a:rPr lang="cs-CZ" sz="2000" baseline="0" dirty="0" err="1"/>
                        <a:t>exploited</a:t>
                      </a:r>
                      <a:endParaRPr lang="en-US" sz="2000" dirty="0"/>
                    </a:p>
                  </a:txBody>
                  <a:tcPr/>
                </a:tc>
                <a:tc>
                  <a:txBody>
                    <a:bodyPr/>
                    <a:lstStyle/>
                    <a:p>
                      <a:r>
                        <a:rPr lang="cs-CZ" sz="2000" dirty="0"/>
                        <a:t>(</a:t>
                      </a:r>
                      <a:r>
                        <a:rPr lang="cs-CZ" sz="2000" dirty="0" err="1"/>
                        <a:t>Pure</a:t>
                      </a:r>
                      <a:r>
                        <a:rPr lang="cs-CZ" sz="2000" dirty="0"/>
                        <a:t>) </a:t>
                      </a:r>
                      <a:r>
                        <a:rPr lang="cs-CZ" sz="2000" dirty="0" err="1"/>
                        <a:t>nation</a:t>
                      </a:r>
                      <a:r>
                        <a:rPr lang="cs-CZ" sz="2000" dirty="0"/>
                        <a:t>, </a:t>
                      </a:r>
                      <a:r>
                        <a:rPr lang="cs-CZ" sz="2000" dirty="0" err="1"/>
                        <a:t>ethnos</a:t>
                      </a:r>
                      <a:endParaRPr lang="en-US" sz="2000" dirty="0"/>
                    </a:p>
                  </a:txBody>
                  <a:tcPr/>
                </a:tc>
                <a:tc>
                  <a:txBody>
                    <a:bodyPr/>
                    <a:lstStyle/>
                    <a:p>
                      <a:r>
                        <a:rPr lang="cs-CZ" sz="2000" dirty="0"/>
                        <a:t>Hard-</a:t>
                      </a:r>
                      <a:r>
                        <a:rPr lang="cs-CZ" sz="2000" dirty="0" err="1"/>
                        <a:t>working</a:t>
                      </a:r>
                      <a:r>
                        <a:rPr lang="cs-CZ" sz="2000" baseline="0" dirty="0"/>
                        <a:t> </a:t>
                      </a:r>
                      <a:r>
                        <a:rPr lang="cs-CZ" sz="2000" baseline="0" dirty="0" err="1"/>
                        <a:t>taxpayers</a:t>
                      </a:r>
                      <a:r>
                        <a:rPr lang="cs-CZ" sz="2000" baseline="0" dirty="0"/>
                        <a:t>, </a:t>
                      </a:r>
                      <a:r>
                        <a:rPr lang="cs-CZ" sz="2000" baseline="0" dirty="0" err="1"/>
                        <a:t>entrepreneurs</a:t>
                      </a:r>
                      <a:endParaRPr lang="en-US" sz="2000" dirty="0"/>
                    </a:p>
                  </a:txBody>
                  <a:tcPr/>
                </a:tc>
                <a:tc>
                  <a:txBody>
                    <a:bodyPr/>
                    <a:lstStyle/>
                    <a:p>
                      <a:r>
                        <a:rPr lang="cs-CZ" sz="2000" dirty="0" err="1"/>
                        <a:t>Ordinary</a:t>
                      </a:r>
                      <a:r>
                        <a:rPr lang="cs-CZ" sz="2000" baseline="0" dirty="0"/>
                        <a:t> </a:t>
                      </a:r>
                      <a:r>
                        <a:rPr lang="cs-CZ" sz="2000" baseline="0" dirty="0" err="1"/>
                        <a:t>people</a:t>
                      </a:r>
                      <a:r>
                        <a:rPr lang="cs-CZ" sz="2000" baseline="0" dirty="0"/>
                        <a:t>, </a:t>
                      </a:r>
                      <a:r>
                        <a:rPr lang="cs-CZ" sz="2000" baseline="0" dirty="0" err="1"/>
                        <a:t>citizens</a:t>
                      </a:r>
                      <a:endParaRPr lang="en-US" sz="2000" dirty="0"/>
                    </a:p>
                  </a:txBody>
                  <a:tcPr/>
                </a:tc>
                <a:extLst>
                  <a:ext uri="{0D108BD9-81ED-4DB2-BD59-A6C34878D82A}">
                    <a16:rowId xmlns:a16="http://schemas.microsoft.com/office/drawing/2014/main" val="10001"/>
                  </a:ext>
                </a:extLst>
              </a:tr>
              <a:tr h="1523888">
                <a:tc>
                  <a:txBody>
                    <a:bodyPr/>
                    <a:lstStyle/>
                    <a:p>
                      <a:r>
                        <a:rPr lang="cs-CZ" sz="2000" b="1" dirty="0" err="1"/>
                        <a:t>Depiction</a:t>
                      </a:r>
                      <a:r>
                        <a:rPr lang="cs-CZ" sz="2000" b="1" baseline="0" dirty="0"/>
                        <a:t> </a:t>
                      </a:r>
                      <a:r>
                        <a:rPr lang="cs-CZ" sz="2000" b="1" baseline="0" dirty="0" err="1"/>
                        <a:t>of</a:t>
                      </a:r>
                      <a:r>
                        <a:rPr lang="cs-CZ" sz="2000" b="1" baseline="0" dirty="0"/>
                        <a:t> </a:t>
                      </a:r>
                      <a:r>
                        <a:rPr lang="cs-CZ" sz="2000" b="1" baseline="0" dirty="0" err="1"/>
                        <a:t>the</a:t>
                      </a:r>
                      <a:r>
                        <a:rPr lang="cs-CZ" sz="2000" b="1" baseline="0" dirty="0"/>
                        <a:t> </a:t>
                      </a:r>
                      <a:r>
                        <a:rPr lang="cs-CZ" sz="2000" b="1" baseline="0" dirty="0" err="1"/>
                        <a:t>elites</a:t>
                      </a:r>
                      <a:r>
                        <a:rPr lang="cs-CZ" sz="2000" b="1" baseline="0" dirty="0"/>
                        <a:t>/</a:t>
                      </a:r>
                      <a:r>
                        <a:rPr lang="cs-CZ" sz="2000" b="1" baseline="0" dirty="0" err="1"/>
                        <a:t>enemies</a:t>
                      </a:r>
                      <a:endParaRPr lang="en-US" sz="2000" b="1" dirty="0"/>
                    </a:p>
                  </a:txBody>
                  <a:tcPr/>
                </a:tc>
                <a:tc>
                  <a:txBody>
                    <a:bodyPr/>
                    <a:lstStyle/>
                    <a:p>
                      <a:r>
                        <a:rPr lang="cs-CZ" sz="2000" dirty="0" err="1"/>
                        <a:t>Capitalists</a:t>
                      </a:r>
                      <a:r>
                        <a:rPr lang="cs-CZ" sz="2000" dirty="0"/>
                        <a:t>, </a:t>
                      </a:r>
                      <a:r>
                        <a:rPr lang="cs-CZ" sz="2000" dirty="0" err="1"/>
                        <a:t>imperialists</a:t>
                      </a:r>
                      <a:r>
                        <a:rPr lang="cs-CZ" sz="2000" dirty="0"/>
                        <a:t>, </a:t>
                      </a:r>
                      <a:r>
                        <a:rPr lang="cs-CZ" sz="2000" dirty="0" err="1"/>
                        <a:t>bankers</a:t>
                      </a:r>
                      <a:r>
                        <a:rPr lang="cs-CZ" sz="2000" dirty="0"/>
                        <a:t>,</a:t>
                      </a:r>
                      <a:r>
                        <a:rPr lang="cs-CZ" sz="2000" baseline="0" dirty="0"/>
                        <a:t> </a:t>
                      </a:r>
                      <a:r>
                        <a:rPr lang="cs-CZ" sz="2000" baseline="0" dirty="0" err="1"/>
                        <a:t>exploiters</a:t>
                      </a:r>
                      <a:endParaRPr lang="en-US" sz="2000" dirty="0"/>
                    </a:p>
                  </a:txBody>
                  <a:tcPr/>
                </a:tc>
                <a:tc>
                  <a:txBody>
                    <a:bodyPr/>
                    <a:lstStyle/>
                    <a:p>
                      <a:r>
                        <a:rPr lang="cs-CZ" sz="2000" dirty="0" err="1"/>
                        <a:t>Immigrants</a:t>
                      </a:r>
                      <a:r>
                        <a:rPr lang="cs-CZ" sz="2000" dirty="0"/>
                        <a:t>, </a:t>
                      </a:r>
                      <a:r>
                        <a:rPr lang="cs-CZ" sz="2000" dirty="0" err="1"/>
                        <a:t>foreigners</a:t>
                      </a:r>
                      <a:r>
                        <a:rPr lang="cs-CZ" sz="2000" dirty="0"/>
                        <a:t>, </a:t>
                      </a:r>
                      <a:r>
                        <a:rPr lang="cs-CZ" sz="2000" dirty="0" err="1"/>
                        <a:t>multiculturalism</a:t>
                      </a:r>
                      <a:r>
                        <a:rPr lang="cs-CZ" sz="2000" dirty="0"/>
                        <a:t>,</a:t>
                      </a:r>
                      <a:r>
                        <a:rPr lang="cs-CZ" sz="2000" baseline="0" dirty="0"/>
                        <a:t> </a:t>
                      </a:r>
                      <a:r>
                        <a:rPr lang="cs-CZ" sz="2000" baseline="0" dirty="0" err="1"/>
                        <a:t>feminism</a:t>
                      </a:r>
                      <a:endParaRPr lang="en-US" sz="2000" dirty="0"/>
                    </a:p>
                  </a:txBody>
                  <a:tcPr/>
                </a:tc>
                <a:tc>
                  <a:txBody>
                    <a:bodyPr/>
                    <a:lstStyle/>
                    <a:p>
                      <a:r>
                        <a:rPr lang="cs-CZ" sz="2000" dirty="0" err="1"/>
                        <a:t>Bureaucratic</a:t>
                      </a:r>
                      <a:r>
                        <a:rPr lang="cs-CZ" sz="2000" baseline="0" dirty="0"/>
                        <a:t> </a:t>
                      </a:r>
                      <a:r>
                        <a:rPr lang="cs-CZ" sz="2000" baseline="0" dirty="0" err="1"/>
                        <a:t>elites</a:t>
                      </a:r>
                      <a:r>
                        <a:rPr lang="cs-CZ" sz="2000" baseline="0" dirty="0"/>
                        <a:t>/</a:t>
                      </a:r>
                      <a:r>
                        <a:rPr lang="cs-CZ" sz="2000" baseline="0" dirty="0" err="1"/>
                        <a:t>states</a:t>
                      </a:r>
                      <a:r>
                        <a:rPr lang="cs-CZ" sz="2000" baseline="0" dirty="0"/>
                        <a:t>, </a:t>
                      </a:r>
                      <a:r>
                        <a:rPr lang="cs-CZ" sz="2000" baseline="0" dirty="0" err="1"/>
                        <a:t>interventionist</a:t>
                      </a:r>
                      <a:r>
                        <a:rPr lang="cs-CZ" sz="2000" baseline="0" dirty="0"/>
                        <a:t> </a:t>
                      </a:r>
                      <a:r>
                        <a:rPr lang="cs-CZ" sz="2000" baseline="0" dirty="0" err="1"/>
                        <a:t>state</a:t>
                      </a:r>
                      <a:endParaRPr lang="en-US" sz="2000" dirty="0"/>
                    </a:p>
                  </a:txBody>
                  <a:tcPr/>
                </a:tc>
                <a:tc>
                  <a:txBody>
                    <a:bodyPr/>
                    <a:lstStyle/>
                    <a:p>
                      <a:r>
                        <a:rPr lang="cs-CZ" sz="2000" dirty="0" err="1"/>
                        <a:t>Corrup</a:t>
                      </a:r>
                      <a:r>
                        <a:rPr lang="cs-CZ" sz="2000" baseline="0" dirty="0" err="1"/>
                        <a:t>t</a:t>
                      </a:r>
                      <a:r>
                        <a:rPr lang="cs-CZ" sz="2000" baseline="0" dirty="0"/>
                        <a:t> </a:t>
                      </a:r>
                      <a:r>
                        <a:rPr lang="cs-CZ" sz="2000" baseline="0" dirty="0" err="1"/>
                        <a:t>incompetent</a:t>
                      </a:r>
                      <a:r>
                        <a:rPr lang="cs-CZ" sz="2000" baseline="0" dirty="0"/>
                        <a:t> </a:t>
                      </a:r>
                      <a:r>
                        <a:rPr lang="cs-CZ" sz="2000" baseline="0" dirty="0" err="1"/>
                        <a:t>politicians</a:t>
                      </a:r>
                      <a:endParaRPr lang="en-US" sz="2000" dirty="0"/>
                    </a:p>
                  </a:txBody>
                  <a:tcPr/>
                </a:tc>
                <a:extLst>
                  <a:ext uri="{0D108BD9-81ED-4DB2-BD59-A6C34878D82A}">
                    <a16:rowId xmlns:a16="http://schemas.microsoft.com/office/drawing/2014/main" val="10002"/>
                  </a:ext>
                </a:extLst>
              </a:tr>
              <a:tr h="407552">
                <a:tc>
                  <a:txBody>
                    <a:bodyPr/>
                    <a:lstStyle/>
                    <a:p>
                      <a:r>
                        <a:rPr lang="cs-CZ" sz="2000" b="1" dirty="0"/>
                        <a:t>Host ideology</a:t>
                      </a:r>
                      <a:endParaRPr lang="en-US" sz="2000" b="1" dirty="0"/>
                    </a:p>
                  </a:txBody>
                  <a:tcPr/>
                </a:tc>
                <a:tc>
                  <a:txBody>
                    <a:bodyPr/>
                    <a:lstStyle/>
                    <a:p>
                      <a:r>
                        <a:rPr lang="cs-CZ" sz="2000" dirty="0" err="1"/>
                        <a:t>Socialism</a:t>
                      </a:r>
                      <a:endParaRPr lang="en-US" sz="2000" dirty="0"/>
                    </a:p>
                  </a:txBody>
                  <a:tcPr/>
                </a:tc>
                <a:tc>
                  <a:txBody>
                    <a:bodyPr/>
                    <a:lstStyle/>
                    <a:p>
                      <a:r>
                        <a:rPr lang="cs-CZ" sz="2000" dirty="0" err="1"/>
                        <a:t>Nativism</a:t>
                      </a:r>
                      <a:endParaRPr lang="en-US" sz="2000" dirty="0"/>
                    </a:p>
                  </a:txBody>
                  <a:tcPr/>
                </a:tc>
                <a:tc>
                  <a:txBody>
                    <a:bodyPr/>
                    <a:lstStyle/>
                    <a:p>
                      <a:r>
                        <a:rPr lang="cs-CZ" sz="2000" dirty="0" err="1"/>
                        <a:t>Economic</a:t>
                      </a:r>
                      <a:r>
                        <a:rPr lang="cs-CZ" sz="2000" dirty="0"/>
                        <a:t> </a:t>
                      </a:r>
                      <a:r>
                        <a:rPr lang="cs-CZ" sz="2000" dirty="0" err="1"/>
                        <a:t>liberalism</a:t>
                      </a:r>
                      <a:endParaRPr lang="en-US" sz="2000" dirty="0"/>
                    </a:p>
                  </a:txBody>
                  <a:tcPr/>
                </a:tc>
                <a:tc>
                  <a:txBody>
                    <a:bodyPr/>
                    <a:lstStyle/>
                    <a:p>
                      <a:r>
                        <a:rPr lang="cs-CZ" sz="2000" dirty="0"/>
                        <a:t>Not </a:t>
                      </a:r>
                      <a:r>
                        <a:rPr lang="cs-CZ" sz="2000" dirty="0" err="1"/>
                        <a:t>clear</a:t>
                      </a:r>
                      <a:endParaRPr lang="en-US" sz="2000" dirty="0"/>
                    </a:p>
                  </a:txBody>
                  <a:tcPr/>
                </a:tc>
                <a:extLst>
                  <a:ext uri="{0D108BD9-81ED-4DB2-BD59-A6C34878D82A}">
                    <a16:rowId xmlns:a16="http://schemas.microsoft.com/office/drawing/2014/main" val="10003"/>
                  </a:ext>
                </a:extLst>
              </a:tr>
              <a:tr h="407552">
                <a:tc>
                  <a:txBody>
                    <a:bodyPr/>
                    <a:lstStyle/>
                    <a:p>
                      <a:r>
                        <a:rPr lang="cs-CZ" sz="2000" b="1" dirty="0" err="1"/>
                        <a:t>Examples</a:t>
                      </a:r>
                      <a:endParaRPr lang="en-US" sz="2000" b="1" dirty="0"/>
                    </a:p>
                  </a:txBody>
                  <a:tcPr/>
                </a:tc>
                <a:tc>
                  <a:txBody>
                    <a:bodyPr/>
                    <a:lstStyle/>
                    <a:p>
                      <a:r>
                        <a:rPr lang="cs-CZ" sz="2000" dirty="0"/>
                        <a:t>PDS, </a:t>
                      </a:r>
                      <a:r>
                        <a:rPr lang="cs-CZ" sz="2000" dirty="0" err="1"/>
                        <a:t>Syriza</a:t>
                      </a:r>
                      <a:r>
                        <a:rPr lang="cs-CZ" sz="2000" dirty="0"/>
                        <a:t>, SP</a:t>
                      </a:r>
                      <a:endParaRPr lang="en-US" sz="2000" dirty="0"/>
                    </a:p>
                  </a:txBody>
                  <a:tcPr/>
                </a:tc>
                <a:tc>
                  <a:txBody>
                    <a:bodyPr/>
                    <a:lstStyle/>
                    <a:p>
                      <a:r>
                        <a:rPr lang="cs-CZ" sz="2000" dirty="0"/>
                        <a:t>NF, VB, Ataka</a:t>
                      </a:r>
                      <a:endParaRPr lang="en-US" sz="2000" dirty="0"/>
                    </a:p>
                  </a:txBody>
                  <a:tcPr/>
                </a:tc>
                <a:tc>
                  <a:txBody>
                    <a:bodyPr/>
                    <a:lstStyle/>
                    <a:p>
                      <a:r>
                        <a:rPr lang="cs-CZ" sz="2000" dirty="0"/>
                        <a:t>LPF, ALP, ANO (SVK)</a:t>
                      </a:r>
                      <a:endParaRPr lang="en-US" sz="2000" dirty="0"/>
                    </a:p>
                  </a:txBody>
                  <a:tcPr/>
                </a:tc>
                <a:tc>
                  <a:txBody>
                    <a:bodyPr/>
                    <a:lstStyle/>
                    <a:p>
                      <a:r>
                        <a:rPr lang="cs-CZ" sz="2000" dirty="0"/>
                        <a:t>ANO</a:t>
                      </a:r>
                      <a:r>
                        <a:rPr lang="cs-CZ" sz="2000" baseline="0" dirty="0"/>
                        <a:t> (CZ), NDSV, M5S</a:t>
                      </a:r>
                      <a:endParaRPr lang="en-US" sz="2000" dirty="0"/>
                    </a:p>
                  </a:txBody>
                  <a:tcPr/>
                </a:tc>
                <a:extLst>
                  <a:ext uri="{0D108BD9-81ED-4DB2-BD59-A6C34878D82A}">
                    <a16:rowId xmlns:a16="http://schemas.microsoft.com/office/drawing/2014/main" val="10004"/>
                  </a:ext>
                </a:extLst>
              </a:tr>
            </a:tbl>
          </a:graphicData>
        </a:graphic>
      </p:graphicFrame>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31</a:t>
            </a:fld>
            <a:endParaRPr lang="cs-CZ"/>
          </a:p>
        </p:txBody>
      </p:sp>
    </p:spTree>
    <p:extLst>
      <p:ext uri="{BB962C8B-B14F-4D97-AF65-F5344CB8AC3E}">
        <p14:creationId xmlns:p14="http://schemas.microsoft.com/office/powerpoint/2010/main" val="36071702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Populism</a:t>
            </a:r>
            <a:r>
              <a:rPr lang="cs-CZ" dirty="0"/>
              <a:t> and </a:t>
            </a:r>
            <a:r>
              <a:rPr lang="cs-CZ" dirty="0" err="1"/>
              <a:t>democracy</a:t>
            </a:r>
            <a:endParaRPr lang="cs-CZ" dirty="0"/>
          </a:p>
        </p:txBody>
      </p:sp>
      <p:sp>
        <p:nvSpPr>
          <p:cNvPr id="3" name="Podnadpis 2"/>
          <p:cNvSpPr>
            <a:spLocks noGrp="1"/>
          </p:cNvSpPr>
          <p:nvPr>
            <p:ph type="subTitle" idx="1"/>
          </p:nvPr>
        </p:nvSpPr>
        <p:spPr>
          <a:xfrm>
            <a:off x="298877" y="4042002"/>
            <a:ext cx="6858000" cy="1241822"/>
          </a:xfrm>
        </p:spPr>
        <p:txBody>
          <a:bodyPr/>
          <a:lstStyle/>
          <a:p>
            <a:endParaRPr lang="cs-CZ" dirty="0"/>
          </a:p>
        </p:txBody>
      </p:sp>
    </p:spTree>
    <p:extLst>
      <p:ext uri="{BB962C8B-B14F-4D97-AF65-F5344CB8AC3E}">
        <p14:creationId xmlns:p14="http://schemas.microsoft.com/office/powerpoint/2010/main" val="32211682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Main</a:t>
            </a:r>
            <a:r>
              <a:rPr lang="cs-CZ" dirty="0"/>
              <a:t> </a:t>
            </a:r>
            <a:r>
              <a:rPr lang="cs-CZ" dirty="0" err="1"/>
              <a:t>questions</a:t>
            </a:r>
            <a:endParaRPr lang="cs-CZ" dirty="0"/>
          </a:p>
        </p:txBody>
      </p:sp>
      <p:sp>
        <p:nvSpPr>
          <p:cNvPr id="3" name="Zástupný symbol pro obsah 2"/>
          <p:cNvSpPr>
            <a:spLocks noGrp="1"/>
          </p:cNvSpPr>
          <p:nvPr>
            <p:ph idx="1"/>
          </p:nvPr>
        </p:nvSpPr>
        <p:spPr/>
        <p:txBody>
          <a:bodyPr/>
          <a:lstStyle/>
          <a:p>
            <a:endParaRPr lang="cs-CZ" dirty="0"/>
          </a:p>
          <a:p>
            <a:r>
              <a:rPr lang="cs-CZ" dirty="0" err="1"/>
              <a:t>What</a:t>
            </a:r>
            <a:r>
              <a:rPr lang="cs-CZ" dirty="0"/>
              <a:t> </a:t>
            </a:r>
            <a:r>
              <a:rPr lang="cs-CZ" dirty="0" err="1"/>
              <a:t>is</a:t>
            </a:r>
            <a:r>
              <a:rPr lang="cs-CZ" dirty="0"/>
              <a:t> </a:t>
            </a:r>
            <a:r>
              <a:rPr lang="cs-CZ" dirty="0" err="1"/>
              <a:t>the</a:t>
            </a:r>
            <a:r>
              <a:rPr lang="cs-CZ" dirty="0"/>
              <a:t> </a:t>
            </a:r>
            <a:r>
              <a:rPr lang="cs-CZ" dirty="0" err="1"/>
              <a:t>relationship</a:t>
            </a:r>
            <a:r>
              <a:rPr lang="cs-CZ" dirty="0"/>
              <a:t> </a:t>
            </a:r>
            <a:r>
              <a:rPr lang="cs-CZ" dirty="0" err="1"/>
              <a:t>of</a:t>
            </a:r>
            <a:r>
              <a:rPr lang="cs-CZ" dirty="0"/>
              <a:t> </a:t>
            </a:r>
            <a:r>
              <a:rPr lang="cs-CZ" dirty="0" err="1"/>
              <a:t>populism</a:t>
            </a:r>
            <a:r>
              <a:rPr lang="cs-CZ" dirty="0"/>
              <a:t> and </a:t>
            </a:r>
            <a:r>
              <a:rPr lang="cs-CZ" dirty="0" err="1"/>
              <a:t>democracy</a:t>
            </a:r>
            <a:r>
              <a:rPr lang="cs-CZ" dirty="0"/>
              <a:t>?</a:t>
            </a:r>
          </a:p>
          <a:p>
            <a:endParaRPr lang="cs-CZ" dirty="0"/>
          </a:p>
          <a:p>
            <a:endParaRPr lang="cs-CZ" dirty="0"/>
          </a:p>
          <a:p>
            <a:r>
              <a:rPr lang="cs-CZ" dirty="0" err="1"/>
              <a:t>Is</a:t>
            </a:r>
            <a:r>
              <a:rPr lang="cs-CZ" dirty="0"/>
              <a:t> </a:t>
            </a:r>
            <a:r>
              <a:rPr lang="cs-CZ" dirty="0" err="1"/>
              <a:t>populism</a:t>
            </a:r>
            <a:r>
              <a:rPr lang="cs-CZ" dirty="0"/>
              <a:t> </a:t>
            </a:r>
            <a:r>
              <a:rPr lang="cs-CZ" dirty="0" err="1"/>
              <a:t>dangerous</a:t>
            </a:r>
            <a:r>
              <a:rPr lang="cs-CZ" dirty="0"/>
              <a:t> to </a:t>
            </a:r>
            <a:r>
              <a:rPr lang="cs-CZ" dirty="0" err="1"/>
              <a:t>democracy</a:t>
            </a:r>
            <a:r>
              <a:rPr lang="cs-CZ" dirty="0"/>
              <a:t>?</a:t>
            </a:r>
          </a:p>
          <a:p>
            <a:endParaRPr lang="cs-CZ" dirty="0"/>
          </a:p>
          <a:p>
            <a:endParaRPr lang="cs-CZ" dirty="0"/>
          </a:p>
          <a:p>
            <a:endParaRPr lang="cs-CZ" dirty="0"/>
          </a:p>
        </p:txBody>
      </p:sp>
    </p:spTree>
    <p:extLst>
      <p:ext uri="{BB962C8B-B14F-4D97-AF65-F5344CB8AC3E}">
        <p14:creationId xmlns:p14="http://schemas.microsoft.com/office/powerpoint/2010/main" val="3586339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Outline</a:t>
            </a:r>
            <a:endParaRPr lang="cs-CZ" dirty="0"/>
          </a:p>
        </p:txBody>
      </p:sp>
      <p:sp>
        <p:nvSpPr>
          <p:cNvPr id="3" name="Zástupný symbol pro obsah 2"/>
          <p:cNvSpPr>
            <a:spLocks noGrp="1"/>
          </p:cNvSpPr>
          <p:nvPr>
            <p:ph idx="1"/>
          </p:nvPr>
        </p:nvSpPr>
        <p:spPr/>
        <p:txBody>
          <a:bodyPr/>
          <a:lstStyle/>
          <a:p>
            <a:pPr marL="385763" indent="-385763">
              <a:buFont typeface="+mj-lt"/>
              <a:buAutoNum type="arabicPeriod"/>
            </a:pPr>
            <a:endParaRPr lang="cs-CZ" dirty="0"/>
          </a:p>
          <a:p>
            <a:pPr marL="385763" indent="-385763">
              <a:buFont typeface="+mj-lt"/>
              <a:buAutoNum type="arabicPeriod"/>
            </a:pPr>
            <a:r>
              <a:rPr lang="cs-CZ" dirty="0" err="1"/>
              <a:t>The</a:t>
            </a:r>
            <a:r>
              <a:rPr lang="cs-CZ" dirty="0"/>
              <a:t> </a:t>
            </a:r>
            <a:r>
              <a:rPr lang="cs-CZ" dirty="0" err="1"/>
              <a:t>two</a:t>
            </a:r>
            <a:r>
              <a:rPr lang="cs-CZ" dirty="0"/>
              <a:t> </a:t>
            </a:r>
            <a:r>
              <a:rPr lang="cs-CZ" dirty="0" err="1"/>
              <a:t>faces</a:t>
            </a:r>
            <a:r>
              <a:rPr lang="cs-CZ" dirty="0"/>
              <a:t> </a:t>
            </a:r>
            <a:r>
              <a:rPr lang="cs-CZ" dirty="0" err="1"/>
              <a:t>of</a:t>
            </a:r>
            <a:r>
              <a:rPr lang="cs-CZ" dirty="0"/>
              <a:t> </a:t>
            </a:r>
            <a:r>
              <a:rPr lang="cs-CZ" dirty="0" err="1"/>
              <a:t>democracy</a:t>
            </a:r>
            <a:endParaRPr lang="cs-CZ" dirty="0"/>
          </a:p>
          <a:p>
            <a:pPr marL="385763" indent="-385763">
              <a:buFont typeface="+mj-lt"/>
              <a:buAutoNum type="arabicPeriod"/>
            </a:pPr>
            <a:endParaRPr lang="cs-CZ" dirty="0"/>
          </a:p>
          <a:p>
            <a:pPr marL="385763" indent="-385763">
              <a:buFont typeface="+mj-lt"/>
              <a:buAutoNum type="arabicPeriod"/>
            </a:pPr>
            <a:r>
              <a:rPr lang="cs-CZ" dirty="0" err="1"/>
              <a:t>Populism</a:t>
            </a:r>
            <a:r>
              <a:rPr lang="cs-CZ" dirty="0"/>
              <a:t> – </a:t>
            </a:r>
            <a:r>
              <a:rPr lang="cs-CZ" dirty="0" err="1"/>
              <a:t>threat</a:t>
            </a:r>
            <a:r>
              <a:rPr lang="cs-CZ" dirty="0"/>
              <a:t> </a:t>
            </a:r>
            <a:r>
              <a:rPr lang="cs-CZ" dirty="0" err="1"/>
              <a:t>or</a:t>
            </a:r>
            <a:r>
              <a:rPr lang="cs-CZ" dirty="0"/>
              <a:t> </a:t>
            </a:r>
            <a:r>
              <a:rPr lang="cs-CZ" dirty="0" err="1"/>
              <a:t>corrective</a:t>
            </a:r>
            <a:r>
              <a:rPr lang="cs-CZ" dirty="0"/>
              <a:t> to </a:t>
            </a:r>
            <a:r>
              <a:rPr lang="cs-CZ" dirty="0" err="1"/>
              <a:t>democracy</a:t>
            </a:r>
            <a:r>
              <a:rPr lang="cs-CZ" dirty="0"/>
              <a:t>?</a:t>
            </a:r>
          </a:p>
          <a:p>
            <a:pPr marL="385763" indent="-385763">
              <a:buFont typeface="+mj-lt"/>
              <a:buAutoNum type="arabicPeriod"/>
            </a:pPr>
            <a:endParaRPr lang="cs-CZ" dirty="0"/>
          </a:p>
        </p:txBody>
      </p:sp>
    </p:spTree>
    <p:extLst>
      <p:ext uri="{BB962C8B-B14F-4D97-AF65-F5344CB8AC3E}">
        <p14:creationId xmlns:p14="http://schemas.microsoft.com/office/powerpoint/2010/main" val="39435334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a:p>
            <a:pPr marL="0" indent="0">
              <a:buNone/>
            </a:pPr>
            <a:endParaRPr lang="cs-CZ" dirty="0"/>
          </a:p>
          <a:p>
            <a:pPr marL="0" indent="0" algn="ctr">
              <a:buNone/>
            </a:pPr>
            <a:r>
              <a:rPr lang="cs-CZ" sz="3375" dirty="0" err="1"/>
              <a:t>What</a:t>
            </a:r>
            <a:r>
              <a:rPr lang="cs-CZ" sz="3375" dirty="0"/>
              <a:t> </a:t>
            </a:r>
            <a:r>
              <a:rPr lang="cs-CZ" sz="3375" dirty="0" err="1"/>
              <a:t>is</a:t>
            </a:r>
            <a:r>
              <a:rPr lang="cs-CZ" sz="3375" dirty="0"/>
              <a:t> </a:t>
            </a:r>
            <a:r>
              <a:rPr lang="cs-CZ" sz="3375" dirty="0" err="1"/>
              <a:t>democracy</a:t>
            </a:r>
            <a:r>
              <a:rPr lang="cs-CZ" sz="3375" dirty="0"/>
              <a:t>? </a:t>
            </a:r>
          </a:p>
        </p:txBody>
      </p:sp>
    </p:spTree>
    <p:extLst>
      <p:ext uri="{BB962C8B-B14F-4D97-AF65-F5344CB8AC3E}">
        <p14:creationId xmlns:p14="http://schemas.microsoft.com/office/powerpoint/2010/main" val="32112241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Democracy</a:t>
            </a:r>
            <a:endParaRPr lang="cs-CZ" dirty="0"/>
          </a:p>
        </p:txBody>
      </p:sp>
      <p:sp>
        <p:nvSpPr>
          <p:cNvPr id="3" name="Zástupný symbol pro obsah 2"/>
          <p:cNvSpPr>
            <a:spLocks noGrp="1"/>
          </p:cNvSpPr>
          <p:nvPr>
            <p:ph idx="1"/>
          </p:nvPr>
        </p:nvSpPr>
        <p:spPr/>
        <p:txBody>
          <a:bodyPr/>
          <a:lstStyle/>
          <a:p>
            <a:pPr marL="342900" indent="-342900"/>
            <a:r>
              <a:rPr lang="cs-CZ" dirty="0" err="1"/>
              <a:t>Popular</a:t>
            </a:r>
            <a:r>
              <a:rPr lang="cs-CZ" dirty="0"/>
              <a:t> </a:t>
            </a:r>
            <a:r>
              <a:rPr lang="cs-CZ" dirty="0" err="1"/>
              <a:t>sovereignty</a:t>
            </a:r>
            <a:endParaRPr lang="cs-CZ" dirty="0"/>
          </a:p>
          <a:p>
            <a:pPr marL="342900" indent="-342900"/>
            <a:endParaRPr lang="cs-CZ" dirty="0"/>
          </a:p>
          <a:p>
            <a:pPr marL="342900" indent="-342900"/>
            <a:r>
              <a:rPr lang="cs-CZ" dirty="0"/>
              <a:t>Majority rule</a:t>
            </a:r>
          </a:p>
          <a:p>
            <a:pPr marL="342900" indent="-342900"/>
            <a:endParaRPr lang="cs-CZ" dirty="0"/>
          </a:p>
          <a:p>
            <a:pPr marL="342900" indent="-342900"/>
            <a:r>
              <a:rPr lang="cs-CZ" dirty="0" err="1"/>
              <a:t>Schumpeter</a:t>
            </a:r>
            <a:r>
              <a:rPr lang="en-US" dirty="0"/>
              <a:t> </a:t>
            </a:r>
            <a:r>
              <a:rPr lang="cs-CZ" dirty="0"/>
              <a:t>(1949: 250): </a:t>
            </a:r>
            <a:r>
              <a:rPr lang="en-US" dirty="0"/>
              <a:t>‘institutional arrangement for arriving at political</a:t>
            </a:r>
            <a:r>
              <a:rPr lang="cs-CZ" dirty="0"/>
              <a:t> </a:t>
            </a:r>
            <a:r>
              <a:rPr lang="en-US" dirty="0"/>
              <a:t>decisions in which individuals acquire the power to decide by means of a competitive struggle for the people’s vote’</a:t>
            </a:r>
            <a:r>
              <a:rPr lang="cs-CZ" dirty="0"/>
              <a:t>; </a:t>
            </a:r>
            <a:r>
              <a:rPr lang="cs-CZ" i="1" dirty="0" err="1"/>
              <a:t>representative</a:t>
            </a:r>
            <a:r>
              <a:rPr lang="cs-CZ" i="1" dirty="0"/>
              <a:t> </a:t>
            </a:r>
            <a:r>
              <a:rPr lang="cs-CZ" dirty="0" err="1"/>
              <a:t>democracy</a:t>
            </a:r>
            <a:r>
              <a:rPr lang="cs-CZ" dirty="0"/>
              <a:t>, a </a:t>
            </a:r>
            <a:r>
              <a:rPr lang="cs-CZ" i="1" dirty="0" err="1"/>
              <a:t>method</a:t>
            </a:r>
            <a:r>
              <a:rPr lang="cs-CZ" i="1" dirty="0"/>
              <a:t> </a:t>
            </a:r>
            <a:r>
              <a:rPr lang="cs-CZ" dirty="0" err="1"/>
              <a:t>of</a:t>
            </a:r>
            <a:r>
              <a:rPr lang="cs-CZ" dirty="0"/>
              <a:t> </a:t>
            </a:r>
            <a:r>
              <a:rPr lang="cs-CZ" dirty="0" err="1"/>
              <a:t>selection</a:t>
            </a:r>
            <a:r>
              <a:rPr lang="cs-CZ" dirty="0"/>
              <a:t> </a:t>
            </a:r>
            <a:r>
              <a:rPr lang="cs-CZ" dirty="0" err="1"/>
              <a:t>of</a:t>
            </a:r>
            <a:r>
              <a:rPr lang="cs-CZ" dirty="0"/>
              <a:t> </a:t>
            </a:r>
            <a:r>
              <a:rPr lang="cs-CZ" dirty="0" err="1"/>
              <a:t>rulers</a:t>
            </a:r>
            <a:r>
              <a:rPr lang="cs-CZ" dirty="0"/>
              <a:t>, free and fair </a:t>
            </a:r>
            <a:r>
              <a:rPr lang="cs-CZ" dirty="0" err="1"/>
              <a:t>elections</a:t>
            </a:r>
            <a:endParaRPr lang="cs-CZ" dirty="0"/>
          </a:p>
        </p:txBody>
      </p:sp>
    </p:spTree>
    <p:extLst>
      <p:ext uri="{BB962C8B-B14F-4D97-AF65-F5344CB8AC3E}">
        <p14:creationId xmlns:p14="http://schemas.microsoft.com/office/powerpoint/2010/main" val="942799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Populism</a:t>
            </a:r>
            <a:endParaRPr lang="cs-CZ" dirty="0"/>
          </a:p>
        </p:txBody>
      </p:sp>
      <p:sp>
        <p:nvSpPr>
          <p:cNvPr id="3" name="Zástupný symbol pro obsah 2"/>
          <p:cNvSpPr>
            <a:spLocks noGrp="1"/>
          </p:cNvSpPr>
          <p:nvPr>
            <p:ph idx="1"/>
          </p:nvPr>
        </p:nvSpPr>
        <p:spPr/>
        <p:txBody>
          <a:bodyPr>
            <a:normAutofit/>
          </a:bodyPr>
          <a:lstStyle/>
          <a:p>
            <a:pPr marL="0" indent="0">
              <a:buNone/>
            </a:pPr>
            <a:endParaRPr lang="cs-CZ" dirty="0"/>
          </a:p>
          <a:p>
            <a:pPr marL="342900" indent="-342900"/>
            <a:r>
              <a:rPr lang="en-US" dirty="0"/>
              <a:t>“populism as a</a:t>
            </a:r>
            <a:r>
              <a:rPr lang="cs-CZ" dirty="0"/>
              <a:t> </a:t>
            </a:r>
            <a:r>
              <a:rPr lang="cs-CZ" dirty="0" err="1"/>
              <a:t>thin-centered</a:t>
            </a:r>
            <a:r>
              <a:rPr lang="en-US" dirty="0"/>
              <a:t> ideology that considers society to be ultimately separated into two homogeneous and antagonistic groups, ‘the pure people’ versus ‘the corrupt elite’, and which argues that politics should be an expression of the </a:t>
            </a:r>
            <a:r>
              <a:rPr lang="en-US" i="1" dirty="0" err="1"/>
              <a:t>volonté</a:t>
            </a:r>
            <a:r>
              <a:rPr lang="en-US" i="1" dirty="0"/>
              <a:t> </a:t>
            </a:r>
            <a:r>
              <a:rPr lang="en-US" i="1" dirty="0" err="1"/>
              <a:t>générale</a:t>
            </a:r>
            <a:r>
              <a:rPr lang="en-US" dirty="0"/>
              <a:t> (general will) of the people”</a:t>
            </a:r>
            <a:r>
              <a:rPr lang="cs-CZ" dirty="0"/>
              <a:t> (</a:t>
            </a:r>
            <a:r>
              <a:rPr lang="cs-CZ" dirty="0" err="1"/>
              <a:t>Mudde</a:t>
            </a:r>
            <a:r>
              <a:rPr lang="cs-CZ" dirty="0"/>
              <a:t>, 2007)</a:t>
            </a:r>
          </a:p>
          <a:p>
            <a:pPr marL="342900" indent="-342900"/>
            <a:endParaRPr lang="cs-CZ" dirty="0"/>
          </a:p>
          <a:p>
            <a:pPr marL="342900" indent="-342900"/>
            <a:r>
              <a:rPr lang="cs-CZ" dirty="0" err="1"/>
              <a:t>Populism</a:t>
            </a:r>
            <a:r>
              <a:rPr lang="cs-CZ" dirty="0"/>
              <a:t> </a:t>
            </a:r>
            <a:r>
              <a:rPr lang="cs-CZ" dirty="0" err="1"/>
              <a:t>supports</a:t>
            </a:r>
            <a:r>
              <a:rPr lang="cs-CZ" dirty="0"/>
              <a:t> </a:t>
            </a:r>
            <a:r>
              <a:rPr lang="cs-CZ" dirty="0" err="1"/>
              <a:t>popular</a:t>
            </a:r>
            <a:r>
              <a:rPr lang="cs-CZ" dirty="0"/>
              <a:t> </a:t>
            </a:r>
            <a:r>
              <a:rPr lang="cs-CZ" dirty="0" err="1"/>
              <a:t>sovereignty</a:t>
            </a:r>
            <a:r>
              <a:rPr lang="cs-CZ" dirty="0"/>
              <a:t> and majority rule</a:t>
            </a:r>
          </a:p>
          <a:p>
            <a:pPr marL="0" indent="0">
              <a:buNone/>
            </a:pPr>
            <a:endParaRPr lang="cs-CZ" dirty="0"/>
          </a:p>
          <a:p>
            <a:pPr marL="0" indent="0">
              <a:buNone/>
            </a:pPr>
            <a:endParaRPr lang="cs-CZ" dirty="0"/>
          </a:p>
          <a:p>
            <a:endParaRPr lang="cs-CZ" dirty="0"/>
          </a:p>
          <a:p>
            <a:pPr marL="0" indent="0">
              <a:buNone/>
            </a:pPr>
            <a:endParaRPr lang="cs-CZ" dirty="0"/>
          </a:p>
        </p:txBody>
      </p:sp>
    </p:spTree>
    <p:extLst>
      <p:ext uri="{BB962C8B-B14F-4D97-AF65-F5344CB8AC3E}">
        <p14:creationId xmlns:p14="http://schemas.microsoft.com/office/powerpoint/2010/main" val="536677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Populism</a:t>
            </a:r>
            <a:r>
              <a:rPr lang="cs-CZ" dirty="0"/>
              <a:t> and </a:t>
            </a:r>
            <a:r>
              <a:rPr lang="cs-CZ" dirty="0" err="1"/>
              <a:t>democracy</a:t>
            </a:r>
            <a:r>
              <a:rPr lang="cs-CZ" dirty="0"/>
              <a:t> - </a:t>
            </a:r>
            <a:r>
              <a:rPr lang="cs-CZ" dirty="0" err="1"/>
              <a:t>discussion</a:t>
            </a:r>
            <a:endParaRPr lang="cs-CZ" dirty="0"/>
          </a:p>
        </p:txBody>
      </p:sp>
      <p:sp>
        <p:nvSpPr>
          <p:cNvPr id="3" name="Zástupný symbol pro obsah 2"/>
          <p:cNvSpPr>
            <a:spLocks noGrp="1"/>
          </p:cNvSpPr>
          <p:nvPr>
            <p:ph idx="1"/>
          </p:nvPr>
        </p:nvSpPr>
        <p:spPr/>
        <p:txBody>
          <a:bodyPr/>
          <a:lstStyle/>
          <a:p>
            <a:endParaRPr lang="cs-CZ" dirty="0"/>
          </a:p>
          <a:p>
            <a:pPr marL="342900" indent="-342900"/>
            <a:r>
              <a:rPr lang="cs-CZ" dirty="0" err="1"/>
              <a:t>Why</a:t>
            </a:r>
            <a:r>
              <a:rPr lang="cs-CZ" dirty="0"/>
              <a:t> so much </a:t>
            </a:r>
            <a:r>
              <a:rPr lang="cs-CZ" dirty="0" err="1"/>
              <a:t>discussion</a:t>
            </a:r>
            <a:r>
              <a:rPr lang="cs-CZ" dirty="0"/>
              <a:t> on </a:t>
            </a:r>
            <a:r>
              <a:rPr lang="cs-CZ" dirty="0" err="1"/>
              <a:t>the</a:t>
            </a:r>
            <a:r>
              <a:rPr lang="cs-CZ" dirty="0"/>
              <a:t> </a:t>
            </a:r>
            <a:r>
              <a:rPr lang="cs-CZ" dirty="0" err="1"/>
              <a:t>relationship</a:t>
            </a:r>
            <a:r>
              <a:rPr lang="cs-CZ" dirty="0"/>
              <a:t> </a:t>
            </a:r>
            <a:r>
              <a:rPr lang="cs-CZ" dirty="0" err="1"/>
              <a:t>between</a:t>
            </a:r>
            <a:r>
              <a:rPr lang="cs-CZ" dirty="0"/>
              <a:t> </a:t>
            </a:r>
            <a:r>
              <a:rPr lang="cs-CZ" dirty="0" err="1"/>
              <a:t>populism</a:t>
            </a:r>
            <a:r>
              <a:rPr lang="cs-CZ" dirty="0"/>
              <a:t> and </a:t>
            </a:r>
            <a:r>
              <a:rPr lang="cs-CZ" dirty="0" err="1"/>
              <a:t>democracy</a:t>
            </a:r>
            <a:r>
              <a:rPr lang="cs-CZ" dirty="0"/>
              <a:t>?</a:t>
            </a:r>
          </a:p>
          <a:p>
            <a:pPr marL="342900" indent="-342900"/>
            <a:endParaRPr lang="cs-CZ" dirty="0"/>
          </a:p>
          <a:p>
            <a:pPr marL="342900" indent="-342900"/>
            <a:r>
              <a:rPr lang="cs-CZ" dirty="0" err="1"/>
              <a:t>Is</a:t>
            </a:r>
            <a:r>
              <a:rPr lang="cs-CZ" dirty="0"/>
              <a:t> </a:t>
            </a:r>
            <a:r>
              <a:rPr lang="cs-CZ" dirty="0" err="1"/>
              <a:t>populism</a:t>
            </a:r>
            <a:r>
              <a:rPr lang="cs-CZ" dirty="0"/>
              <a:t> </a:t>
            </a:r>
            <a:r>
              <a:rPr lang="cs-CZ" dirty="0" err="1"/>
              <a:t>dangerous</a:t>
            </a:r>
            <a:r>
              <a:rPr lang="cs-CZ" dirty="0"/>
              <a:t> to </a:t>
            </a:r>
            <a:r>
              <a:rPr lang="cs-CZ" dirty="0" err="1"/>
              <a:t>democracy</a:t>
            </a:r>
            <a:r>
              <a:rPr lang="cs-CZ" dirty="0"/>
              <a:t>? </a:t>
            </a:r>
            <a:r>
              <a:rPr lang="cs-CZ" dirty="0" err="1"/>
              <a:t>Why</a:t>
            </a:r>
            <a:r>
              <a:rPr lang="cs-CZ" dirty="0"/>
              <a:t>?</a:t>
            </a:r>
          </a:p>
          <a:p>
            <a:pPr marL="342900" indent="-342900"/>
            <a:endParaRPr lang="cs-CZ" dirty="0"/>
          </a:p>
          <a:p>
            <a:endParaRPr lang="cs-CZ" dirty="0"/>
          </a:p>
          <a:p>
            <a:endParaRPr lang="cs-CZ" dirty="0"/>
          </a:p>
          <a:p>
            <a:endParaRPr lang="cs-CZ" dirty="0"/>
          </a:p>
        </p:txBody>
      </p:sp>
    </p:spTree>
    <p:extLst>
      <p:ext uri="{BB962C8B-B14F-4D97-AF65-F5344CB8AC3E}">
        <p14:creationId xmlns:p14="http://schemas.microsoft.com/office/powerpoint/2010/main" val="41680237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Democracy</a:t>
            </a:r>
            <a:endParaRPr lang="cs-CZ" dirty="0"/>
          </a:p>
        </p:txBody>
      </p:sp>
      <p:sp>
        <p:nvSpPr>
          <p:cNvPr id="3" name="Zástupný symbol pro obsah 2"/>
          <p:cNvSpPr>
            <a:spLocks noGrp="1"/>
          </p:cNvSpPr>
          <p:nvPr>
            <p:ph idx="1"/>
          </p:nvPr>
        </p:nvSpPr>
        <p:spPr>
          <a:xfrm>
            <a:off x="539100" y="2261250"/>
            <a:ext cx="8064900" cy="3259440"/>
          </a:xfrm>
        </p:spPr>
        <p:txBody>
          <a:bodyPr>
            <a:normAutofit lnSpcReduction="10000"/>
          </a:bodyPr>
          <a:lstStyle/>
          <a:p>
            <a:pPr marL="342900" indent="-342900"/>
            <a:r>
              <a:rPr lang="cs-CZ" dirty="0" err="1"/>
              <a:t>Popular</a:t>
            </a:r>
            <a:r>
              <a:rPr lang="cs-CZ" dirty="0"/>
              <a:t> </a:t>
            </a:r>
            <a:r>
              <a:rPr lang="cs-CZ" dirty="0" err="1"/>
              <a:t>sovereignty</a:t>
            </a:r>
            <a:endParaRPr lang="cs-CZ" dirty="0"/>
          </a:p>
          <a:p>
            <a:pPr marL="342900" indent="-342900"/>
            <a:r>
              <a:rPr lang="cs-CZ" dirty="0"/>
              <a:t>Majority rule</a:t>
            </a:r>
          </a:p>
          <a:p>
            <a:pPr marL="342900" indent="-342900"/>
            <a:endParaRPr lang="cs-CZ" dirty="0"/>
          </a:p>
          <a:p>
            <a:pPr marL="342900" indent="-342900"/>
            <a:r>
              <a:rPr lang="cs-CZ" dirty="0" err="1"/>
              <a:t>Schumpeter</a:t>
            </a:r>
            <a:r>
              <a:rPr lang="en-US" dirty="0"/>
              <a:t> </a:t>
            </a:r>
            <a:r>
              <a:rPr lang="cs-CZ" dirty="0"/>
              <a:t>(1949: 250): </a:t>
            </a:r>
            <a:r>
              <a:rPr lang="en-US" dirty="0"/>
              <a:t>‘institutional arrangement for arriving at political</a:t>
            </a:r>
            <a:r>
              <a:rPr lang="cs-CZ" dirty="0"/>
              <a:t> </a:t>
            </a:r>
            <a:r>
              <a:rPr lang="en-US" dirty="0"/>
              <a:t>decisions in which individuals acquire the power to decide by means of a competitive struggle for the people’s vote’</a:t>
            </a:r>
            <a:r>
              <a:rPr lang="cs-CZ" dirty="0"/>
              <a:t>; </a:t>
            </a:r>
            <a:r>
              <a:rPr lang="cs-CZ" i="1" dirty="0" err="1"/>
              <a:t>representative</a:t>
            </a:r>
            <a:r>
              <a:rPr lang="cs-CZ" i="1" dirty="0"/>
              <a:t> </a:t>
            </a:r>
            <a:r>
              <a:rPr lang="cs-CZ" dirty="0" err="1"/>
              <a:t>democracy</a:t>
            </a:r>
            <a:r>
              <a:rPr lang="cs-CZ" dirty="0"/>
              <a:t>, a </a:t>
            </a:r>
            <a:r>
              <a:rPr lang="cs-CZ" i="1" dirty="0" err="1"/>
              <a:t>method</a:t>
            </a:r>
            <a:r>
              <a:rPr lang="cs-CZ" i="1" dirty="0"/>
              <a:t> </a:t>
            </a:r>
            <a:r>
              <a:rPr lang="cs-CZ" dirty="0" err="1"/>
              <a:t>of</a:t>
            </a:r>
            <a:r>
              <a:rPr lang="cs-CZ" dirty="0"/>
              <a:t> </a:t>
            </a:r>
            <a:r>
              <a:rPr lang="cs-CZ" dirty="0" err="1"/>
              <a:t>selection</a:t>
            </a:r>
            <a:r>
              <a:rPr lang="cs-CZ" dirty="0"/>
              <a:t> </a:t>
            </a:r>
            <a:r>
              <a:rPr lang="cs-CZ" dirty="0" err="1"/>
              <a:t>of</a:t>
            </a:r>
            <a:r>
              <a:rPr lang="cs-CZ" dirty="0"/>
              <a:t> </a:t>
            </a:r>
            <a:r>
              <a:rPr lang="cs-CZ" dirty="0" err="1"/>
              <a:t>rulers</a:t>
            </a:r>
            <a:r>
              <a:rPr lang="cs-CZ" dirty="0"/>
              <a:t>, free and fair </a:t>
            </a:r>
            <a:r>
              <a:rPr lang="cs-CZ" dirty="0" err="1"/>
              <a:t>elections</a:t>
            </a:r>
            <a:endParaRPr lang="cs-CZ" dirty="0"/>
          </a:p>
          <a:p>
            <a:pPr marL="342900" indent="-342900"/>
            <a:endParaRPr lang="cs-CZ" dirty="0"/>
          </a:p>
          <a:p>
            <a:pPr marL="342900" indent="-342900"/>
            <a:r>
              <a:rPr lang="cs-CZ" dirty="0"/>
              <a:t>Most </a:t>
            </a:r>
            <a:r>
              <a:rPr lang="cs-CZ" dirty="0" err="1"/>
              <a:t>contemporary</a:t>
            </a:r>
            <a:r>
              <a:rPr lang="cs-CZ" dirty="0"/>
              <a:t> </a:t>
            </a:r>
            <a:r>
              <a:rPr lang="cs-CZ" dirty="0" err="1"/>
              <a:t>democracies</a:t>
            </a:r>
            <a:r>
              <a:rPr lang="cs-CZ" dirty="0"/>
              <a:t> are </a:t>
            </a:r>
            <a:r>
              <a:rPr lang="cs-CZ" i="1" dirty="0" err="1">
                <a:solidFill>
                  <a:srgbClr val="FF0000"/>
                </a:solidFill>
              </a:rPr>
              <a:t>liberal</a:t>
            </a:r>
            <a:r>
              <a:rPr lang="cs-CZ" i="1" dirty="0">
                <a:solidFill>
                  <a:srgbClr val="FF0000"/>
                </a:solidFill>
              </a:rPr>
              <a:t> </a:t>
            </a:r>
            <a:r>
              <a:rPr lang="cs-CZ" dirty="0"/>
              <a:t>(vs. </a:t>
            </a:r>
            <a:r>
              <a:rPr lang="cs-CZ" dirty="0" err="1"/>
              <a:t>procedural</a:t>
            </a:r>
            <a:r>
              <a:rPr lang="cs-CZ" dirty="0"/>
              <a:t> </a:t>
            </a:r>
            <a:r>
              <a:rPr lang="cs-CZ" dirty="0" err="1"/>
              <a:t>approach</a:t>
            </a:r>
            <a:r>
              <a:rPr lang="cs-CZ" dirty="0"/>
              <a:t> to </a:t>
            </a:r>
            <a:r>
              <a:rPr lang="cs-CZ" dirty="0" err="1"/>
              <a:t>democracy</a:t>
            </a:r>
            <a:r>
              <a:rPr lang="cs-CZ" dirty="0"/>
              <a:t>)</a:t>
            </a:r>
            <a:endParaRPr lang="cs-CZ" dirty="0">
              <a:solidFill>
                <a:srgbClr val="FF0000"/>
              </a:solidFill>
            </a:endParaRPr>
          </a:p>
          <a:p>
            <a:endParaRPr lang="cs-CZ" dirty="0"/>
          </a:p>
          <a:p>
            <a:endParaRPr lang="cs-CZ" dirty="0"/>
          </a:p>
        </p:txBody>
      </p:sp>
    </p:spTree>
    <p:extLst>
      <p:ext uri="{BB962C8B-B14F-4D97-AF65-F5344CB8AC3E}">
        <p14:creationId xmlns:p14="http://schemas.microsoft.com/office/powerpoint/2010/main" val="466344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err="1"/>
              <a:t>Problems</a:t>
            </a:r>
            <a:r>
              <a:rPr lang="cs-CZ" dirty="0"/>
              <a:t> </a:t>
            </a:r>
            <a:r>
              <a:rPr lang="cs-CZ" dirty="0" err="1"/>
              <a:t>with</a:t>
            </a:r>
            <a:r>
              <a:rPr lang="cs-CZ" dirty="0"/>
              <a:t> </a:t>
            </a:r>
            <a:r>
              <a:rPr lang="cs-CZ" dirty="0" err="1"/>
              <a:t>populism</a:t>
            </a:r>
            <a:endParaRPr lang="cs-CZ" dirty="0"/>
          </a:p>
        </p:txBody>
      </p:sp>
      <p:pic>
        <p:nvPicPr>
          <p:cNvPr id="2" name="Zástupný symbol pro obsah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008479"/>
            <a:ext cx="7996367" cy="3708771"/>
          </a:xfrm>
        </p:spPr>
      </p:pic>
      <p:sp>
        <p:nvSpPr>
          <p:cNvPr id="6" name="TextovéPole 5"/>
          <p:cNvSpPr txBox="1"/>
          <p:nvPr/>
        </p:nvSpPr>
        <p:spPr>
          <a:xfrm>
            <a:off x="5102352" y="2148664"/>
            <a:ext cx="4041648" cy="1754326"/>
          </a:xfrm>
          <a:prstGeom prst="rect">
            <a:avLst/>
          </a:prstGeom>
          <a:noFill/>
        </p:spPr>
        <p:txBody>
          <a:bodyPr wrap="square" rtlCol="0">
            <a:spAutoFit/>
          </a:bodyPr>
          <a:lstStyle/>
          <a:p>
            <a:r>
              <a:rPr lang="en-US" b="1" dirty="0" err="1"/>
              <a:t>Canovan</a:t>
            </a:r>
            <a:r>
              <a:rPr lang="cs-CZ" dirty="0"/>
              <a:t> (1999)</a:t>
            </a:r>
            <a:r>
              <a:rPr lang="en-US" dirty="0"/>
              <a:t>: ‘contested concept’</a:t>
            </a:r>
            <a:endParaRPr lang="cs-CZ" dirty="0"/>
          </a:p>
          <a:p>
            <a:endParaRPr lang="cs-CZ" dirty="0"/>
          </a:p>
          <a:p>
            <a:r>
              <a:rPr lang="en-US" b="1" dirty="0"/>
              <a:t>Stanley</a:t>
            </a:r>
            <a:r>
              <a:rPr lang="cs-CZ" dirty="0"/>
              <a:t> (2008</a:t>
            </a:r>
            <a:r>
              <a:rPr lang="en-US" dirty="0"/>
              <a:t>)</a:t>
            </a:r>
            <a:r>
              <a:rPr lang="cs-CZ" dirty="0"/>
              <a:t>:</a:t>
            </a:r>
            <a:r>
              <a:rPr lang="en-US" dirty="0"/>
              <a:t> vague term retaining an ‘awkward conceptual slipperiness’</a:t>
            </a:r>
            <a:endParaRPr lang="cs-CZ" dirty="0"/>
          </a:p>
          <a:p>
            <a:endParaRPr lang="cs-CZ" dirty="0"/>
          </a:p>
          <a:p>
            <a:r>
              <a:rPr lang="cs-CZ" b="1" dirty="0" err="1"/>
              <a:t>Taggart</a:t>
            </a:r>
            <a:r>
              <a:rPr lang="cs-CZ" b="1" dirty="0"/>
              <a:t> </a:t>
            </a:r>
            <a:r>
              <a:rPr lang="cs-CZ" dirty="0"/>
              <a:t>(2000): </a:t>
            </a:r>
            <a:r>
              <a:rPr lang="en-US" dirty="0"/>
              <a:t>‘chameleonic nature’</a:t>
            </a:r>
            <a:endParaRPr lang="cs-CZ" dirty="0"/>
          </a:p>
        </p:txBody>
      </p:sp>
    </p:spTree>
    <p:extLst>
      <p:ext uri="{BB962C8B-B14F-4D97-AF65-F5344CB8AC3E}">
        <p14:creationId xmlns:p14="http://schemas.microsoft.com/office/powerpoint/2010/main" val="3826954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a:p>
            <a:endParaRPr lang="cs-CZ" dirty="0"/>
          </a:p>
          <a:p>
            <a:pPr marL="0" indent="0" algn="ctr">
              <a:buNone/>
            </a:pPr>
            <a:r>
              <a:rPr lang="cs-CZ" sz="2400" dirty="0" err="1"/>
              <a:t>What</a:t>
            </a:r>
            <a:r>
              <a:rPr lang="cs-CZ" sz="2400" dirty="0"/>
              <a:t> </a:t>
            </a:r>
            <a:r>
              <a:rPr lang="cs-CZ" sz="2400" dirty="0" err="1"/>
              <a:t>makes</a:t>
            </a:r>
            <a:r>
              <a:rPr lang="cs-CZ" sz="2400" dirty="0"/>
              <a:t> a </a:t>
            </a:r>
            <a:r>
              <a:rPr lang="cs-CZ" sz="2400" dirty="0" err="1"/>
              <a:t>democracy</a:t>
            </a:r>
            <a:r>
              <a:rPr lang="cs-CZ" sz="2400" dirty="0"/>
              <a:t> to </a:t>
            </a:r>
            <a:r>
              <a:rPr lang="cs-CZ" sz="2400" dirty="0" err="1"/>
              <a:t>be</a:t>
            </a:r>
            <a:r>
              <a:rPr lang="cs-CZ" sz="2400" dirty="0"/>
              <a:t> a </a:t>
            </a:r>
            <a:r>
              <a:rPr lang="cs-CZ" sz="2400" dirty="0" err="1"/>
              <a:t>liberal</a:t>
            </a:r>
            <a:r>
              <a:rPr lang="cs-CZ" sz="2400" dirty="0"/>
              <a:t> </a:t>
            </a:r>
            <a:r>
              <a:rPr lang="cs-CZ" sz="2400" dirty="0" err="1"/>
              <a:t>one</a:t>
            </a:r>
            <a:r>
              <a:rPr lang="cs-CZ" sz="2400" dirty="0"/>
              <a:t>?</a:t>
            </a:r>
          </a:p>
        </p:txBody>
      </p:sp>
    </p:spTree>
    <p:extLst>
      <p:ext uri="{BB962C8B-B14F-4D97-AF65-F5344CB8AC3E}">
        <p14:creationId xmlns:p14="http://schemas.microsoft.com/office/powerpoint/2010/main" val="291214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Key</a:t>
            </a:r>
            <a:r>
              <a:rPr lang="cs-CZ" dirty="0"/>
              <a:t> </a:t>
            </a:r>
            <a:r>
              <a:rPr lang="cs-CZ" dirty="0" err="1"/>
              <a:t>features</a:t>
            </a:r>
            <a:r>
              <a:rPr lang="cs-CZ" dirty="0"/>
              <a:t> </a:t>
            </a:r>
            <a:r>
              <a:rPr lang="cs-CZ" dirty="0" err="1"/>
              <a:t>of</a:t>
            </a:r>
            <a:r>
              <a:rPr lang="cs-CZ" dirty="0"/>
              <a:t> </a:t>
            </a:r>
            <a:r>
              <a:rPr lang="cs-CZ" dirty="0" err="1"/>
              <a:t>liberal</a:t>
            </a:r>
            <a:r>
              <a:rPr lang="cs-CZ" dirty="0"/>
              <a:t> </a:t>
            </a:r>
            <a:r>
              <a:rPr lang="cs-CZ" dirty="0" err="1"/>
              <a:t>democracy</a:t>
            </a:r>
            <a:endParaRPr lang="cs-CZ" dirty="0"/>
          </a:p>
        </p:txBody>
      </p:sp>
      <p:sp>
        <p:nvSpPr>
          <p:cNvPr id="3" name="Zástupný symbol pro obsah 2"/>
          <p:cNvSpPr>
            <a:spLocks noGrp="1"/>
          </p:cNvSpPr>
          <p:nvPr>
            <p:ph idx="1"/>
          </p:nvPr>
        </p:nvSpPr>
        <p:spPr/>
        <p:txBody>
          <a:bodyPr/>
          <a:lstStyle/>
          <a:p>
            <a:r>
              <a:rPr lang="cs-CZ" dirty="0"/>
              <a:t>Free and fair </a:t>
            </a:r>
            <a:r>
              <a:rPr lang="cs-CZ" dirty="0" err="1"/>
              <a:t>elections</a:t>
            </a:r>
            <a:endParaRPr lang="cs-CZ" dirty="0"/>
          </a:p>
          <a:p>
            <a:r>
              <a:rPr lang="cs-CZ" dirty="0" err="1"/>
              <a:t>Popular</a:t>
            </a:r>
            <a:r>
              <a:rPr lang="cs-CZ" dirty="0"/>
              <a:t> </a:t>
            </a:r>
            <a:r>
              <a:rPr lang="cs-CZ" dirty="0" err="1"/>
              <a:t>sovereignty</a:t>
            </a:r>
            <a:endParaRPr lang="cs-CZ" dirty="0"/>
          </a:p>
          <a:p>
            <a:r>
              <a:rPr lang="cs-CZ" dirty="0"/>
              <a:t>Majority rule</a:t>
            </a:r>
          </a:p>
          <a:p>
            <a:pPr marL="0" indent="0">
              <a:buNone/>
            </a:pPr>
            <a:endParaRPr lang="cs-CZ" dirty="0"/>
          </a:p>
          <a:p>
            <a:pPr marL="0" indent="0">
              <a:buNone/>
            </a:pPr>
            <a:r>
              <a:rPr lang="cs-CZ" dirty="0"/>
              <a:t>+</a:t>
            </a:r>
          </a:p>
          <a:p>
            <a:endParaRPr lang="cs-CZ" dirty="0"/>
          </a:p>
          <a:p>
            <a:r>
              <a:rPr lang="cs-CZ" dirty="0" err="1"/>
              <a:t>Checks</a:t>
            </a:r>
            <a:r>
              <a:rPr lang="cs-CZ" dirty="0"/>
              <a:t> and </a:t>
            </a:r>
            <a:r>
              <a:rPr lang="cs-CZ" dirty="0" err="1"/>
              <a:t>balances</a:t>
            </a:r>
            <a:r>
              <a:rPr lang="cs-CZ" dirty="0"/>
              <a:t> and </a:t>
            </a:r>
            <a:r>
              <a:rPr lang="cs-CZ" dirty="0" err="1"/>
              <a:t>the</a:t>
            </a:r>
            <a:r>
              <a:rPr lang="cs-CZ" dirty="0"/>
              <a:t> </a:t>
            </a:r>
            <a:r>
              <a:rPr lang="cs-CZ" dirty="0" err="1"/>
              <a:t>constitutional</a:t>
            </a:r>
            <a:r>
              <a:rPr lang="cs-CZ" dirty="0"/>
              <a:t> </a:t>
            </a:r>
            <a:r>
              <a:rPr lang="cs-CZ" dirty="0" err="1"/>
              <a:t>protection</a:t>
            </a:r>
            <a:r>
              <a:rPr lang="cs-CZ" dirty="0"/>
              <a:t> </a:t>
            </a:r>
            <a:r>
              <a:rPr lang="cs-CZ" dirty="0" err="1"/>
              <a:t>of</a:t>
            </a:r>
            <a:r>
              <a:rPr lang="cs-CZ" dirty="0"/>
              <a:t> minority </a:t>
            </a:r>
            <a:r>
              <a:rPr lang="cs-CZ" dirty="0" err="1"/>
              <a:t>rights</a:t>
            </a:r>
            <a:endParaRPr lang="cs-CZ" dirty="0"/>
          </a:p>
          <a:p>
            <a:endParaRPr lang="cs-CZ" dirty="0"/>
          </a:p>
          <a:p>
            <a:endParaRPr lang="cs-CZ" dirty="0"/>
          </a:p>
          <a:p>
            <a:endParaRPr lang="cs-CZ" dirty="0"/>
          </a:p>
          <a:p>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13158345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Two</a:t>
            </a:r>
            <a:r>
              <a:rPr lang="cs-CZ" dirty="0"/>
              <a:t> </a:t>
            </a:r>
            <a:r>
              <a:rPr lang="cs-CZ" dirty="0" err="1"/>
              <a:t>faces</a:t>
            </a:r>
            <a:r>
              <a:rPr lang="cs-CZ" dirty="0"/>
              <a:t> </a:t>
            </a:r>
            <a:r>
              <a:rPr lang="cs-CZ" dirty="0" err="1"/>
              <a:t>of</a:t>
            </a:r>
            <a:r>
              <a:rPr lang="cs-CZ" dirty="0"/>
              <a:t> </a:t>
            </a:r>
            <a:r>
              <a:rPr lang="cs-CZ" dirty="0" err="1"/>
              <a:t>democracy</a:t>
            </a:r>
            <a:endParaRPr lang="cs-CZ" dirty="0"/>
          </a:p>
        </p:txBody>
      </p:sp>
      <p:sp>
        <p:nvSpPr>
          <p:cNvPr id="3" name="Zástupný symbol pro obsah 2"/>
          <p:cNvSpPr>
            <a:spLocks noGrp="1"/>
          </p:cNvSpPr>
          <p:nvPr>
            <p:ph idx="1"/>
          </p:nvPr>
        </p:nvSpPr>
        <p:spPr/>
        <p:txBody>
          <a:bodyPr/>
          <a:lstStyle/>
          <a:p>
            <a:endParaRPr lang="cs-CZ"/>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42</a:t>
            </a:fld>
            <a:endParaRPr lang="cs-CZ"/>
          </a:p>
        </p:txBody>
      </p:sp>
    </p:spTree>
    <p:extLst>
      <p:ext uri="{BB962C8B-B14F-4D97-AF65-F5344CB8AC3E}">
        <p14:creationId xmlns:p14="http://schemas.microsoft.com/office/powerpoint/2010/main" val="34100436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Two</a:t>
            </a:r>
            <a:r>
              <a:rPr lang="cs-CZ" dirty="0"/>
              <a:t> </a:t>
            </a:r>
            <a:r>
              <a:rPr lang="cs-CZ" dirty="0" err="1"/>
              <a:t>faces</a:t>
            </a:r>
            <a:r>
              <a:rPr lang="cs-CZ" dirty="0"/>
              <a:t> </a:t>
            </a:r>
            <a:r>
              <a:rPr lang="cs-CZ" dirty="0" err="1"/>
              <a:t>of</a:t>
            </a:r>
            <a:r>
              <a:rPr lang="cs-CZ" dirty="0"/>
              <a:t> </a:t>
            </a:r>
            <a:r>
              <a:rPr lang="cs-CZ" dirty="0" err="1"/>
              <a:t>democracy</a:t>
            </a:r>
            <a:endParaRPr lang="cs-CZ" dirty="0"/>
          </a:p>
        </p:txBody>
      </p:sp>
      <p:sp>
        <p:nvSpPr>
          <p:cNvPr id="3" name="Zástupný symbol pro obsah 2"/>
          <p:cNvSpPr>
            <a:spLocks noGrp="1"/>
          </p:cNvSpPr>
          <p:nvPr>
            <p:ph idx="1"/>
          </p:nvPr>
        </p:nvSpPr>
        <p:spPr>
          <a:xfrm>
            <a:off x="628650" y="2226469"/>
            <a:ext cx="7886700" cy="3537633"/>
          </a:xfrm>
        </p:spPr>
        <p:txBody>
          <a:bodyPr>
            <a:normAutofit/>
          </a:bodyPr>
          <a:lstStyle/>
          <a:p>
            <a:pPr marL="257175" indent="-257175">
              <a:lnSpc>
                <a:spcPct val="110000"/>
              </a:lnSpc>
              <a:spcBef>
                <a:spcPts val="450"/>
              </a:spcBef>
            </a:pPr>
            <a:r>
              <a:rPr lang="cs-CZ" sz="1800" dirty="0" err="1"/>
              <a:t>Canovan</a:t>
            </a:r>
            <a:r>
              <a:rPr lang="cs-CZ" sz="1800" dirty="0"/>
              <a:t> (1999) – </a:t>
            </a:r>
            <a:r>
              <a:rPr lang="cs-CZ" sz="1800" dirty="0" err="1"/>
              <a:t>two</a:t>
            </a:r>
            <a:r>
              <a:rPr lang="cs-CZ" sz="1800" dirty="0"/>
              <a:t> </a:t>
            </a:r>
            <a:r>
              <a:rPr lang="cs-CZ" sz="1800" dirty="0" err="1"/>
              <a:t>faces</a:t>
            </a:r>
            <a:r>
              <a:rPr lang="cs-CZ" sz="1800" dirty="0"/>
              <a:t> </a:t>
            </a:r>
            <a:r>
              <a:rPr lang="cs-CZ" sz="1800" dirty="0" err="1"/>
              <a:t>of</a:t>
            </a:r>
            <a:r>
              <a:rPr lang="cs-CZ" sz="1800" dirty="0"/>
              <a:t> </a:t>
            </a:r>
            <a:r>
              <a:rPr lang="cs-CZ" sz="1800" dirty="0" err="1"/>
              <a:t>democracy</a:t>
            </a:r>
            <a:r>
              <a:rPr lang="cs-CZ" sz="1800" dirty="0"/>
              <a:t>:</a:t>
            </a:r>
          </a:p>
          <a:p>
            <a:pPr marL="214313" lvl="1" indent="-214313">
              <a:lnSpc>
                <a:spcPct val="110000"/>
              </a:lnSpc>
              <a:spcBef>
                <a:spcPts val="450"/>
              </a:spcBef>
            </a:pPr>
            <a:r>
              <a:rPr lang="cs-CZ" dirty="0"/>
              <a:t> </a:t>
            </a:r>
            <a:r>
              <a:rPr lang="en-US" dirty="0"/>
              <a:t>Redemptive face </a:t>
            </a:r>
            <a:r>
              <a:rPr lang="cs-CZ" dirty="0"/>
              <a:t>– </a:t>
            </a:r>
            <a:r>
              <a:rPr lang="en-US" dirty="0"/>
              <a:t>‘salvation through politics’, direct exercise of power</a:t>
            </a:r>
          </a:p>
          <a:p>
            <a:pPr marL="214313" lvl="1" indent="-214313">
              <a:lnSpc>
                <a:spcPct val="110000"/>
              </a:lnSpc>
              <a:spcBef>
                <a:spcPts val="450"/>
              </a:spcBef>
            </a:pPr>
            <a:r>
              <a:rPr lang="cs-CZ" dirty="0"/>
              <a:t> </a:t>
            </a:r>
            <a:r>
              <a:rPr lang="en-US" dirty="0"/>
              <a:t>Pragmatic face </a:t>
            </a:r>
            <a:r>
              <a:rPr lang="cs-CZ" dirty="0"/>
              <a:t>–</a:t>
            </a:r>
            <a:r>
              <a:rPr lang="en-US" dirty="0"/>
              <a:t> ‘ballots, not bullets’</a:t>
            </a:r>
            <a:r>
              <a:rPr lang="cs-CZ" dirty="0"/>
              <a:t>, a </a:t>
            </a:r>
            <a:r>
              <a:rPr lang="cs-CZ" dirty="0" err="1"/>
              <a:t>way</a:t>
            </a:r>
            <a:r>
              <a:rPr lang="cs-CZ" dirty="0"/>
              <a:t> </a:t>
            </a:r>
            <a:r>
              <a:rPr lang="cs-CZ" dirty="0" err="1"/>
              <a:t>of</a:t>
            </a:r>
            <a:r>
              <a:rPr lang="cs-CZ" dirty="0"/>
              <a:t> </a:t>
            </a:r>
            <a:r>
              <a:rPr lang="cs-CZ" dirty="0" err="1"/>
              <a:t>peaceful</a:t>
            </a:r>
            <a:r>
              <a:rPr lang="cs-CZ" dirty="0"/>
              <a:t> </a:t>
            </a:r>
            <a:r>
              <a:rPr lang="cs-CZ" dirty="0" err="1"/>
              <a:t>resolution</a:t>
            </a:r>
            <a:r>
              <a:rPr lang="cs-CZ" dirty="0"/>
              <a:t> </a:t>
            </a:r>
            <a:r>
              <a:rPr lang="cs-CZ" dirty="0" err="1"/>
              <a:t>of</a:t>
            </a:r>
            <a:r>
              <a:rPr lang="cs-CZ" dirty="0"/>
              <a:t>  </a:t>
            </a:r>
            <a:r>
              <a:rPr lang="cs-CZ" dirty="0" err="1"/>
              <a:t>conflicts</a:t>
            </a:r>
            <a:r>
              <a:rPr lang="cs-CZ" dirty="0"/>
              <a:t>, a </a:t>
            </a:r>
            <a:r>
              <a:rPr lang="cs-CZ" dirty="0" err="1"/>
              <a:t>form</a:t>
            </a:r>
            <a:r>
              <a:rPr lang="cs-CZ" dirty="0"/>
              <a:t> </a:t>
            </a:r>
            <a:r>
              <a:rPr lang="cs-CZ" dirty="0" err="1"/>
              <a:t>of</a:t>
            </a:r>
            <a:r>
              <a:rPr lang="cs-CZ" dirty="0"/>
              <a:t> </a:t>
            </a:r>
            <a:r>
              <a:rPr lang="cs-CZ" dirty="0" err="1"/>
              <a:t>government</a:t>
            </a:r>
            <a:r>
              <a:rPr lang="cs-CZ" dirty="0"/>
              <a:t>, and </a:t>
            </a:r>
            <a:r>
              <a:rPr lang="cs-CZ" dirty="0" err="1"/>
              <a:t>institutions</a:t>
            </a:r>
            <a:r>
              <a:rPr lang="cs-CZ" dirty="0"/>
              <a:t> and </a:t>
            </a:r>
            <a:r>
              <a:rPr lang="cs-CZ" dirty="0" err="1"/>
              <a:t>rules</a:t>
            </a:r>
            <a:endParaRPr lang="cs-CZ" dirty="0"/>
          </a:p>
          <a:p>
            <a:pPr marL="257175" indent="-257175">
              <a:lnSpc>
                <a:spcPct val="110000"/>
              </a:lnSpc>
              <a:spcBef>
                <a:spcPts val="450"/>
              </a:spcBef>
            </a:pPr>
            <a:r>
              <a:rPr lang="cs-CZ" sz="1800" dirty="0"/>
              <a:t>C. </a:t>
            </a:r>
            <a:r>
              <a:rPr lang="cs-CZ" sz="1800" dirty="0" err="1"/>
              <a:t>Mouffe</a:t>
            </a:r>
            <a:r>
              <a:rPr lang="cs-CZ" sz="1800" dirty="0"/>
              <a:t> – a </a:t>
            </a:r>
            <a:r>
              <a:rPr lang="cs-CZ" sz="1800" dirty="0" err="1"/>
              <a:t>liberal</a:t>
            </a:r>
            <a:r>
              <a:rPr lang="cs-CZ" sz="1800" dirty="0"/>
              <a:t>/</a:t>
            </a:r>
            <a:r>
              <a:rPr lang="cs-CZ" sz="1800" dirty="0" err="1"/>
              <a:t>constitutional</a:t>
            </a:r>
            <a:r>
              <a:rPr lang="cs-CZ" sz="1800" dirty="0"/>
              <a:t> </a:t>
            </a:r>
            <a:r>
              <a:rPr lang="cs-CZ" sz="1800" dirty="0" err="1"/>
              <a:t>pillar</a:t>
            </a:r>
            <a:r>
              <a:rPr lang="cs-CZ" sz="1800" dirty="0"/>
              <a:t> </a:t>
            </a:r>
            <a:r>
              <a:rPr lang="en-US" sz="1800" dirty="0"/>
              <a:t>&amp;</a:t>
            </a:r>
            <a:r>
              <a:rPr lang="cs-CZ" sz="1800" dirty="0"/>
              <a:t> </a:t>
            </a:r>
            <a:r>
              <a:rPr lang="cs-CZ" sz="1800" dirty="0" err="1"/>
              <a:t>democratic</a:t>
            </a:r>
            <a:r>
              <a:rPr lang="cs-CZ" sz="1800" dirty="0"/>
              <a:t> </a:t>
            </a:r>
            <a:r>
              <a:rPr lang="cs-CZ" sz="1800" dirty="0" err="1"/>
              <a:t>pillar</a:t>
            </a:r>
            <a:endParaRPr lang="cs-CZ" sz="1800" dirty="0"/>
          </a:p>
          <a:p>
            <a:pPr marL="342900" indent="-342900">
              <a:lnSpc>
                <a:spcPct val="110000"/>
              </a:lnSpc>
              <a:spcBef>
                <a:spcPts val="450"/>
              </a:spcBef>
            </a:pPr>
            <a:r>
              <a:rPr lang="cs-CZ" sz="1800" b="1" dirty="0" err="1"/>
              <a:t>Ideal</a:t>
            </a:r>
            <a:r>
              <a:rPr lang="cs-CZ" sz="1800" b="1" dirty="0"/>
              <a:t> </a:t>
            </a:r>
            <a:r>
              <a:rPr lang="cs-CZ" sz="1800" b="1" dirty="0" err="1"/>
              <a:t>of</a:t>
            </a:r>
            <a:r>
              <a:rPr lang="cs-CZ" sz="1800" b="1" dirty="0"/>
              <a:t> </a:t>
            </a:r>
            <a:r>
              <a:rPr lang="cs-CZ" sz="1800" b="1" dirty="0" err="1"/>
              <a:t>democracy</a:t>
            </a:r>
            <a:r>
              <a:rPr lang="cs-CZ" sz="1800" b="1" dirty="0"/>
              <a:t> vs. Real </a:t>
            </a:r>
            <a:r>
              <a:rPr lang="cs-CZ" sz="1800" b="1" dirty="0" err="1"/>
              <a:t>functioning</a:t>
            </a:r>
            <a:r>
              <a:rPr lang="cs-CZ" sz="1800" dirty="0"/>
              <a:t> – </a:t>
            </a:r>
            <a:r>
              <a:rPr lang="cs-CZ" sz="1800" i="1" dirty="0"/>
              <a:t>permanent </a:t>
            </a:r>
            <a:r>
              <a:rPr lang="cs-CZ" sz="1800" dirty="0" err="1"/>
              <a:t>internal</a:t>
            </a:r>
            <a:r>
              <a:rPr lang="cs-CZ" sz="1800" dirty="0"/>
              <a:t> </a:t>
            </a:r>
            <a:r>
              <a:rPr lang="cs-CZ" sz="1800" dirty="0" err="1"/>
              <a:t>tension</a:t>
            </a:r>
            <a:r>
              <a:rPr lang="cs-CZ" sz="1800" dirty="0"/>
              <a:t> </a:t>
            </a:r>
            <a:r>
              <a:rPr lang="cs-CZ" sz="1800" dirty="0" err="1"/>
              <a:t>between</a:t>
            </a:r>
            <a:r>
              <a:rPr lang="cs-CZ" sz="1800" dirty="0"/>
              <a:t> </a:t>
            </a:r>
            <a:r>
              <a:rPr lang="cs-CZ" sz="1800" dirty="0" err="1"/>
              <a:t>the</a:t>
            </a:r>
            <a:r>
              <a:rPr lang="cs-CZ" sz="1800" dirty="0"/>
              <a:t> </a:t>
            </a:r>
            <a:r>
              <a:rPr lang="cs-CZ" sz="1800" dirty="0" err="1"/>
              <a:t>two</a:t>
            </a:r>
            <a:r>
              <a:rPr lang="cs-CZ" sz="1800" dirty="0"/>
              <a:t> </a:t>
            </a:r>
            <a:r>
              <a:rPr lang="cs-CZ" sz="1800" dirty="0" err="1"/>
              <a:t>faces</a:t>
            </a:r>
            <a:r>
              <a:rPr lang="cs-CZ" sz="1800" dirty="0"/>
              <a:t> </a:t>
            </a:r>
            <a:r>
              <a:rPr lang="cs-CZ" sz="1800" dirty="0" err="1"/>
              <a:t>of</a:t>
            </a:r>
            <a:r>
              <a:rPr lang="cs-CZ" sz="1800" dirty="0"/>
              <a:t> </a:t>
            </a:r>
            <a:r>
              <a:rPr lang="cs-CZ" sz="1800" dirty="0" err="1"/>
              <a:t>democracy</a:t>
            </a:r>
            <a:endParaRPr lang="cs-CZ" sz="1800" dirty="0"/>
          </a:p>
          <a:p>
            <a:pPr marL="342900" indent="-342900">
              <a:lnSpc>
                <a:spcPct val="110000"/>
              </a:lnSpc>
              <a:spcBef>
                <a:spcPts val="450"/>
              </a:spcBef>
            </a:pPr>
            <a:endParaRPr lang="cs-CZ" sz="1800" dirty="0"/>
          </a:p>
          <a:p>
            <a:pPr marL="342900" indent="-342900">
              <a:lnSpc>
                <a:spcPct val="110000"/>
              </a:lnSpc>
              <a:spcBef>
                <a:spcPts val="450"/>
              </a:spcBef>
            </a:pPr>
            <a:r>
              <a:rPr lang="cs-CZ" sz="1800" dirty="0" err="1"/>
              <a:t>Populist</a:t>
            </a:r>
            <a:r>
              <a:rPr lang="cs-CZ" sz="1800" dirty="0"/>
              <a:t> appeal </a:t>
            </a:r>
            <a:r>
              <a:rPr lang="cs-CZ" sz="1800" dirty="0" err="1"/>
              <a:t>refers</a:t>
            </a:r>
            <a:r>
              <a:rPr lang="cs-CZ" sz="1800" dirty="0"/>
              <a:t> (</a:t>
            </a:r>
            <a:r>
              <a:rPr lang="cs-CZ" sz="1800" dirty="0" err="1"/>
              <a:t>only</a:t>
            </a:r>
            <a:r>
              <a:rPr lang="cs-CZ" sz="1800" dirty="0"/>
              <a:t>) to </a:t>
            </a:r>
            <a:r>
              <a:rPr lang="cs-CZ" sz="1800" dirty="0" err="1"/>
              <a:t>the</a:t>
            </a:r>
            <a:r>
              <a:rPr lang="cs-CZ" sz="1800" dirty="0"/>
              <a:t> </a:t>
            </a:r>
            <a:r>
              <a:rPr lang="cs-CZ" sz="1800" dirty="0" err="1"/>
              <a:t>redemptive</a:t>
            </a:r>
            <a:r>
              <a:rPr lang="cs-CZ" sz="1800" dirty="0"/>
              <a:t> face </a:t>
            </a:r>
            <a:r>
              <a:rPr lang="cs-CZ" sz="1800" dirty="0" err="1"/>
              <a:t>of</a:t>
            </a:r>
            <a:r>
              <a:rPr lang="cs-CZ" sz="1800" dirty="0"/>
              <a:t> </a:t>
            </a:r>
            <a:r>
              <a:rPr lang="cs-CZ" sz="1800" dirty="0" err="1"/>
              <a:t>democracy</a:t>
            </a:r>
            <a:r>
              <a:rPr lang="cs-CZ" sz="1800" dirty="0"/>
              <a:t> vs. </a:t>
            </a:r>
            <a:r>
              <a:rPr lang="cs-CZ" sz="1800" dirty="0" err="1"/>
              <a:t>principles</a:t>
            </a:r>
            <a:r>
              <a:rPr lang="cs-CZ" sz="1800" dirty="0"/>
              <a:t> </a:t>
            </a:r>
            <a:r>
              <a:rPr lang="cs-CZ" sz="1800" dirty="0" err="1"/>
              <a:t>of</a:t>
            </a:r>
            <a:r>
              <a:rPr lang="cs-CZ" sz="1800" dirty="0"/>
              <a:t> </a:t>
            </a:r>
            <a:r>
              <a:rPr lang="cs-CZ" sz="1800" i="1" dirty="0" err="1">
                <a:solidFill>
                  <a:srgbClr val="FF0000"/>
                </a:solidFill>
              </a:rPr>
              <a:t>liberal</a:t>
            </a:r>
            <a:r>
              <a:rPr lang="cs-CZ" sz="1800" i="1" dirty="0">
                <a:solidFill>
                  <a:srgbClr val="FF0000"/>
                </a:solidFill>
              </a:rPr>
              <a:t> </a:t>
            </a:r>
            <a:r>
              <a:rPr lang="cs-CZ" sz="1800" dirty="0" err="1"/>
              <a:t>democracy</a:t>
            </a:r>
            <a:r>
              <a:rPr lang="cs-CZ" sz="1800" dirty="0"/>
              <a:t> </a:t>
            </a:r>
          </a:p>
          <a:p>
            <a:endParaRPr lang="cs-CZ" dirty="0"/>
          </a:p>
          <a:p>
            <a:endParaRPr lang="cs-CZ" dirty="0"/>
          </a:p>
          <a:p>
            <a:pPr lvl="1"/>
            <a:endParaRPr lang="cs-CZ" dirty="0"/>
          </a:p>
        </p:txBody>
      </p:sp>
    </p:spTree>
    <p:extLst>
      <p:ext uri="{BB962C8B-B14F-4D97-AF65-F5344CB8AC3E}">
        <p14:creationId xmlns:p14="http://schemas.microsoft.com/office/powerpoint/2010/main" val="698540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977503"/>
            <a:ext cx="7886700" cy="994172"/>
          </a:xfrm>
        </p:spPr>
        <p:txBody>
          <a:bodyPr>
            <a:normAutofit fontScale="90000"/>
          </a:bodyPr>
          <a:lstStyle/>
          <a:p>
            <a:r>
              <a:rPr lang="cs-CZ" dirty="0" err="1"/>
              <a:t>Democratic</a:t>
            </a:r>
            <a:r>
              <a:rPr lang="cs-CZ" dirty="0"/>
              <a:t> </a:t>
            </a:r>
            <a:r>
              <a:rPr lang="cs-CZ" dirty="0" err="1"/>
              <a:t>tension</a:t>
            </a:r>
            <a:r>
              <a:rPr lang="cs-CZ" dirty="0"/>
              <a:t> as a </a:t>
            </a:r>
            <a:r>
              <a:rPr lang="cs-CZ" dirty="0" err="1"/>
              <a:t>breeding</a:t>
            </a:r>
            <a:r>
              <a:rPr lang="cs-CZ" dirty="0"/>
              <a:t> </a:t>
            </a:r>
            <a:r>
              <a:rPr lang="cs-CZ" dirty="0" err="1"/>
              <a:t>ground</a:t>
            </a:r>
            <a:r>
              <a:rPr lang="cs-CZ" dirty="0"/>
              <a:t> </a:t>
            </a:r>
            <a:r>
              <a:rPr lang="cs-CZ" dirty="0" err="1"/>
              <a:t>for</a:t>
            </a:r>
            <a:r>
              <a:rPr lang="cs-CZ" dirty="0"/>
              <a:t> </a:t>
            </a:r>
            <a:r>
              <a:rPr lang="cs-CZ" dirty="0" err="1"/>
              <a:t>populism</a:t>
            </a:r>
            <a:endParaRPr lang="cs-CZ" dirty="0"/>
          </a:p>
        </p:txBody>
      </p:sp>
      <p:sp>
        <p:nvSpPr>
          <p:cNvPr id="3" name="Zástupný symbol pro obsah 2"/>
          <p:cNvSpPr>
            <a:spLocks noGrp="1"/>
          </p:cNvSpPr>
          <p:nvPr>
            <p:ph idx="1"/>
          </p:nvPr>
        </p:nvSpPr>
        <p:spPr>
          <a:xfrm>
            <a:off x="333375" y="1895475"/>
            <a:ext cx="8505825" cy="4105275"/>
          </a:xfrm>
        </p:spPr>
        <p:txBody>
          <a:bodyPr>
            <a:normAutofit/>
          </a:bodyPr>
          <a:lstStyle/>
          <a:p>
            <a:pPr algn="just">
              <a:lnSpc>
                <a:spcPct val="100000"/>
              </a:lnSpc>
            </a:pPr>
            <a:r>
              <a:rPr lang="cs-CZ" sz="1800" dirty="0"/>
              <a:t>„A </a:t>
            </a:r>
            <a:r>
              <a:rPr lang="cs-CZ" sz="1800" dirty="0" err="1"/>
              <a:t>broad</a:t>
            </a:r>
            <a:r>
              <a:rPr lang="cs-CZ" sz="1800" dirty="0"/>
              <a:t> </a:t>
            </a:r>
            <a:r>
              <a:rPr lang="cs-CZ" sz="1800" dirty="0" err="1"/>
              <a:t>tendency</a:t>
            </a:r>
            <a:r>
              <a:rPr lang="cs-CZ" sz="1800" dirty="0"/>
              <a:t> </a:t>
            </a:r>
            <a:r>
              <a:rPr lang="cs-CZ" sz="1800" dirty="0" err="1"/>
              <a:t>that</a:t>
            </a:r>
            <a:r>
              <a:rPr lang="cs-CZ" sz="1800" dirty="0"/>
              <a:t> </a:t>
            </a:r>
            <a:r>
              <a:rPr lang="cs-CZ" sz="1800" dirty="0" err="1"/>
              <a:t>is</a:t>
            </a:r>
            <a:r>
              <a:rPr lang="cs-CZ" sz="1800" dirty="0"/>
              <a:t> </a:t>
            </a:r>
            <a:r>
              <a:rPr lang="cs-CZ" sz="1800" dirty="0" err="1"/>
              <a:t>always</a:t>
            </a:r>
            <a:r>
              <a:rPr lang="cs-CZ" sz="1800" dirty="0"/>
              <a:t> </a:t>
            </a:r>
            <a:r>
              <a:rPr lang="cs-CZ" sz="1800" dirty="0" err="1"/>
              <a:t>latent</a:t>
            </a:r>
            <a:r>
              <a:rPr lang="cs-CZ" sz="1800" dirty="0"/>
              <a:t> to </a:t>
            </a:r>
            <a:r>
              <a:rPr lang="cs-CZ" sz="1800" dirty="0" err="1"/>
              <a:t>some</a:t>
            </a:r>
            <a:r>
              <a:rPr lang="cs-CZ" sz="1800" dirty="0"/>
              <a:t> </a:t>
            </a:r>
            <a:r>
              <a:rPr lang="cs-CZ" sz="1800" dirty="0" err="1"/>
              <a:t>degree</a:t>
            </a:r>
            <a:r>
              <a:rPr lang="cs-CZ" sz="1800" dirty="0"/>
              <a:t> in </a:t>
            </a:r>
            <a:r>
              <a:rPr lang="cs-CZ" sz="1800" dirty="0" err="1"/>
              <a:t>modern</a:t>
            </a:r>
            <a:r>
              <a:rPr lang="cs-CZ" sz="1800" dirty="0"/>
              <a:t> </a:t>
            </a:r>
            <a:r>
              <a:rPr lang="cs-CZ" sz="1800" dirty="0" err="1"/>
              <a:t>democracies</a:t>
            </a:r>
            <a:r>
              <a:rPr lang="cs-CZ" sz="1800" dirty="0"/>
              <a:t>“ (</a:t>
            </a:r>
            <a:r>
              <a:rPr lang="cs-CZ" sz="1800" dirty="0" err="1"/>
              <a:t>Plattner</a:t>
            </a:r>
            <a:r>
              <a:rPr lang="cs-CZ" sz="1800" dirty="0"/>
              <a:t>, 2010)</a:t>
            </a:r>
          </a:p>
          <a:p>
            <a:pPr algn="just">
              <a:lnSpc>
                <a:spcPct val="100000"/>
              </a:lnSpc>
            </a:pPr>
            <a:endParaRPr lang="cs-CZ" sz="1800" dirty="0"/>
          </a:p>
          <a:p>
            <a:pPr algn="just">
              <a:lnSpc>
                <a:spcPct val="100000"/>
              </a:lnSpc>
            </a:pPr>
            <a:r>
              <a:rPr lang="cs-CZ" sz="1800" dirty="0"/>
              <a:t>„</a:t>
            </a:r>
            <a:r>
              <a:rPr lang="cs-CZ" sz="1800" dirty="0" err="1"/>
              <a:t>If</a:t>
            </a:r>
            <a:r>
              <a:rPr lang="cs-CZ" sz="1800" dirty="0"/>
              <a:t> </a:t>
            </a:r>
            <a:r>
              <a:rPr lang="cs-CZ" sz="1800" dirty="0" err="1"/>
              <a:t>it</a:t>
            </a:r>
            <a:r>
              <a:rPr lang="cs-CZ" sz="1800" dirty="0"/>
              <a:t> </a:t>
            </a:r>
            <a:r>
              <a:rPr lang="cs-CZ" sz="1800" dirty="0" err="1"/>
              <a:t>becomes</a:t>
            </a:r>
            <a:r>
              <a:rPr lang="cs-CZ" sz="1800" dirty="0"/>
              <a:t> </a:t>
            </a:r>
            <a:r>
              <a:rPr lang="cs-CZ" sz="1800" dirty="0" err="1"/>
              <a:t>clear</a:t>
            </a:r>
            <a:r>
              <a:rPr lang="cs-CZ" sz="1800" dirty="0"/>
              <a:t> </a:t>
            </a:r>
            <a:r>
              <a:rPr lang="cs-CZ" sz="1800" dirty="0" err="1"/>
              <a:t>that</a:t>
            </a:r>
            <a:r>
              <a:rPr lang="cs-CZ" sz="1800" dirty="0"/>
              <a:t> </a:t>
            </a:r>
            <a:r>
              <a:rPr lang="cs-CZ" sz="1800" dirty="0" err="1"/>
              <a:t>those</a:t>
            </a:r>
            <a:r>
              <a:rPr lang="cs-CZ" sz="1800" dirty="0"/>
              <a:t> </a:t>
            </a:r>
            <a:r>
              <a:rPr lang="cs-CZ" sz="1800" dirty="0" err="1"/>
              <a:t>involved</a:t>
            </a:r>
            <a:r>
              <a:rPr lang="cs-CZ" sz="1800" dirty="0"/>
              <a:t> </a:t>
            </a:r>
            <a:r>
              <a:rPr lang="cs-CZ" sz="1800" dirty="0" err="1"/>
              <a:t>see</a:t>
            </a:r>
            <a:r>
              <a:rPr lang="cs-CZ" sz="1800" dirty="0"/>
              <a:t> in </a:t>
            </a:r>
            <a:r>
              <a:rPr lang="cs-CZ" sz="1800" dirty="0" err="1"/>
              <a:t>democracy</a:t>
            </a:r>
            <a:r>
              <a:rPr lang="cs-CZ" sz="1800" dirty="0"/>
              <a:t> </a:t>
            </a:r>
            <a:r>
              <a:rPr lang="cs-CZ" sz="1800" dirty="0" err="1"/>
              <a:t>nothing</a:t>
            </a:r>
            <a:r>
              <a:rPr lang="cs-CZ" sz="1800" dirty="0"/>
              <a:t> but </a:t>
            </a:r>
            <a:r>
              <a:rPr lang="cs-CZ" sz="1800" dirty="0" err="1"/>
              <a:t>horsetrading</a:t>
            </a:r>
            <a:r>
              <a:rPr lang="cs-CZ" sz="1800" dirty="0"/>
              <a:t>, </a:t>
            </a:r>
            <a:r>
              <a:rPr lang="cs-CZ" sz="1800" dirty="0" err="1"/>
              <a:t>they</a:t>
            </a:r>
            <a:r>
              <a:rPr lang="cs-CZ" sz="1800" dirty="0"/>
              <a:t>, and </a:t>
            </a:r>
            <a:r>
              <a:rPr lang="cs-CZ" sz="1800" dirty="0" err="1"/>
              <a:t>eventually</a:t>
            </a:r>
            <a:r>
              <a:rPr lang="cs-CZ" sz="1800" dirty="0"/>
              <a:t> </a:t>
            </a:r>
            <a:r>
              <a:rPr lang="cs-CZ" sz="1800" dirty="0" err="1"/>
              <a:t>the</a:t>
            </a:r>
            <a:r>
              <a:rPr lang="cs-CZ" sz="1800" dirty="0"/>
              <a:t> </a:t>
            </a:r>
            <a:r>
              <a:rPr lang="cs-CZ" sz="1800" dirty="0" err="1"/>
              <a:t>system</a:t>
            </a:r>
            <a:r>
              <a:rPr lang="cs-CZ" sz="1800" dirty="0"/>
              <a:t> </a:t>
            </a:r>
            <a:r>
              <a:rPr lang="cs-CZ" sz="1800" dirty="0" err="1"/>
              <a:t>itself</a:t>
            </a:r>
            <a:r>
              <a:rPr lang="cs-CZ" sz="1800" dirty="0"/>
              <a:t>, are </a:t>
            </a:r>
            <a:r>
              <a:rPr lang="cs-CZ" sz="1800" dirty="0" err="1"/>
              <a:t>liable</a:t>
            </a:r>
            <a:r>
              <a:rPr lang="cs-CZ" sz="1800" dirty="0"/>
              <a:t> to lose </a:t>
            </a:r>
            <a:r>
              <a:rPr lang="cs-CZ" sz="1800" dirty="0" err="1"/>
              <a:t>their</a:t>
            </a:r>
            <a:r>
              <a:rPr lang="cs-CZ" sz="1800" dirty="0"/>
              <a:t> </a:t>
            </a:r>
            <a:r>
              <a:rPr lang="cs-CZ" sz="1800" dirty="0" err="1"/>
              <a:t>legitimacy</a:t>
            </a:r>
            <a:r>
              <a:rPr lang="cs-CZ" sz="1800" dirty="0"/>
              <a:t>. </a:t>
            </a:r>
            <a:r>
              <a:rPr lang="cs-CZ" sz="1800" dirty="0" err="1"/>
              <a:t>When</a:t>
            </a:r>
            <a:r>
              <a:rPr lang="cs-CZ" sz="1800" dirty="0"/>
              <a:t> </a:t>
            </a:r>
            <a:r>
              <a:rPr lang="cs-CZ" sz="1800" dirty="0" err="1"/>
              <a:t>too</a:t>
            </a:r>
            <a:r>
              <a:rPr lang="cs-CZ" sz="1800" dirty="0"/>
              <a:t> </a:t>
            </a:r>
            <a:r>
              <a:rPr lang="cs-CZ" sz="1800" b="1" dirty="0" err="1"/>
              <a:t>great</a:t>
            </a:r>
            <a:r>
              <a:rPr lang="cs-CZ" sz="1800" b="1" dirty="0"/>
              <a:t> a gap </a:t>
            </a:r>
            <a:r>
              <a:rPr lang="cs-CZ" sz="1800" b="1" dirty="0" err="1"/>
              <a:t>opens</a:t>
            </a:r>
            <a:r>
              <a:rPr lang="cs-CZ" sz="1800" b="1" dirty="0"/>
              <a:t> up </a:t>
            </a:r>
            <a:r>
              <a:rPr lang="cs-CZ" sz="1800" b="1" dirty="0" err="1"/>
              <a:t>between</a:t>
            </a:r>
            <a:r>
              <a:rPr lang="cs-CZ" sz="1800" b="1" dirty="0"/>
              <a:t> </a:t>
            </a:r>
            <a:r>
              <a:rPr lang="cs-CZ" sz="1800" b="1" dirty="0" err="1"/>
              <a:t>haloed</a:t>
            </a:r>
            <a:r>
              <a:rPr lang="cs-CZ" sz="1800" b="1" dirty="0"/>
              <a:t> </a:t>
            </a:r>
            <a:r>
              <a:rPr lang="cs-CZ" sz="1800" b="1" dirty="0" err="1"/>
              <a:t>democracy</a:t>
            </a:r>
            <a:r>
              <a:rPr lang="cs-CZ" sz="1800" b="1" dirty="0"/>
              <a:t> and </a:t>
            </a:r>
            <a:r>
              <a:rPr lang="cs-CZ" sz="1800" b="1" dirty="0" err="1"/>
              <a:t>the</a:t>
            </a:r>
            <a:r>
              <a:rPr lang="cs-CZ" sz="1800" b="1" dirty="0"/>
              <a:t> </a:t>
            </a:r>
            <a:r>
              <a:rPr lang="cs-CZ" sz="1800" b="1" dirty="0" err="1"/>
              <a:t>grubby</a:t>
            </a:r>
            <a:r>
              <a:rPr lang="cs-CZ" sz="1800" b="1" dirty="0"/>
              <a:t> business </a:t>
            </a:r>
            <a:r>
              <a:rPr lang="cs-CZ" sz="1800" b="1" dirty="0" err="1"/>
              <a:t>of</a:t>
            </a:r>
            <a:r>
              <a:rPr lang="cs-CZ" sz="1800" b="1" dirty="0"/>
              <a:t> </a:t>
            </a:r>
            <a:r>
              <a:rPr lang="cs-CZ" sz="1800" b="1" dirty="0" err="1"/>
              <a:t>politics</a:t>
            </a:r>
            <a:r>
              <a:rPr lang="cs-CZ" sz="1800" dirty="0"/>
              <a:t>, </a:t>
            </a:r>
            <a:r>
              <a:rPr lang="cs-CZ" sz="1800" dirty="0" err="1"/>
              <a:t>populists</a:t>
            </a:r>
            <a:r>
              <a:rPr lang="cs-CZ" sz="1800" dirty="0"/>
              <a:t> </a:t>
            </a:r>
            <a:r>
              <a:rPr lang="cs-CZ" sz="1800" dirty="0" err="1"/>
              <a:t>tend</a:t>
            </a:r>
            <a:r>
              <a:rPr lang="cs-CZ" sz="1800" dirty="0"/>
              <a:t> to </a:t>
            </a:r>
            <a:r>
              <a:rPr lang="cs-CZ" sz="1800" dirty="0" err="1"/>
              <a:t>move</a:t>
            </a:r>
            <a:r>
              <a:rPr lang="cs-CZ" sz="1800" dirty="0"/>
              <a:t> on to </a:t>
            </a:r>
            <a:r>
              <a:rPr lang="cs-CZ" sz="1800" dirty="0" err="1"/>
              <a:t>the</a:t>
            </a:r>
            <a:r>
              <a:rPr lang="cs-CZ" sz="1800" dirty="0"/>
              <a:t> </a:t>
            </a:r>
            <a:r>
              <a:rPr lang="cs-CZ" sz="1800" dirty="0" err="1"/>
              <a:t>vacant</a:t>
            </a:r>
            <a:r>
              <a:rPr lang="cs-CZ" sz="1800" dirty="0"/>
              <a:t> </a:t>
            </a:r>
            <a:r>
              <a:rPr lang="cs-CZ" sz="1800" dirty="0" err="1"/>
              <a:t>territory</a:t>
            </a:r>
            <a:r>
              <a:rPr lang="cs-CZ" sz="1800" dirty="0"/>
              <a:t>, </a:t>
            </a:r>
            <a:r>
              <a:rPr lang="cs-CZ" sz="1800" dirty="0" err="1"/>
              <a:t>promising</a:t>
            </a:r>
            <a:r>
              <a:rPr lang="cs-CZ" sz="1800" dirty="0"/>
              <a:t> in place </a:t>
            </a:r>
            <a:r>
              <a:rPr lang="cs-CZ" sz="1800" dirty="0" err="1"/>
              <a:t>of</a:t>
            </a:r>
            <a:r>
              <a:rPr lang="cs-CZ" sz="1800" dirty="0"/>
              <a:t> </a:t>
            </a:r>
            <a:r>
              <a:rPr lang="cs-CZ" sz="1800" dirty="0" err="1"/>
              <a:t>the</a:t>
            </a:r>
            <a:r>
              <a:rPr lang="cs-CZ" sz="1800" dirty="0"/>
              <a:t> </a:t>
            </a:r>
            <a:r>
              <a:rPr lang="cs-CZ" sz="1800" dirty="0" err="1"/>
              <a:t>dirty</a:t>
            </a:r>
            <a:r>
              <a:rPr lang="cs-CZ" sz="1800" dirty="0"/>
              <a:t> </a:t>
            </a:r>
            <a:r>
              <a:rPr lang="cs-CZ" sz="1800" dirty="0" err="1"/>
              <a:t>world</a:t>
            </a:r>
            <a:r>
              <a:rPr lang="cs-CZ" sz="1800" dirty="0"/>
              <a:t> </a:t>
            </a:r>
            <a:r>
              <a:rPr lang="cs-CZ" sz="1800" dirty="0" err="1"/>
              <a:t>of</a:t>
            </a:r>
            <a:r>
              <a:rPr lang="cs-CZ" sz="1800" dirty="0"/>
              <a:t> party </a:t>
            </a:r>
            <a:r>
              <a:rPr lang="cs-CZ" sz="1800" dirty="0" err="1"/>
              <a:t>monoevring</a:t>
            </a:r>
            <a:r>
              <a:rPr lang="cs-CZ" sz="1800" dirty="0"/>
              <a:t> </a:t>
            </a:r>
            <a:r>
              <a:rPr lang="cs-CZ" sz="1800" dirty="0" err="1"/>
              <a:t>the</a:t>
            </a:r>
            <a:r>
              <a:rPr lang="cs-CZ" sz="1800" dirty="0"/>
              <a:t> </a:t>
            </a:r>
            <a:r>
              <a:rPr lang="cs-CZ" sz="1800" dirty="0" err="1"/>
              <a:t>shining</a:t>
            </a:r>
            <a:r>
              <a:rPr lang="cs-CZ" sz="1800" dirty="0"/>
              <a:t> </a:t>
            </a:r>
            <a:r>
              <a:rPr lang="cs-CZ" sz="1800" dirty="0" err="1"/>
              <a:t>ideal</a:t>
            </a:r>
            <a:r>
              <a:rPr lang="cs-CZ" sz="1800" dirty="0"/>
              <a:t> </a:t>
            </a:r>
            <a:r>
              <a:rPr lang="cs-CZ" sz="1800" dirty="0" err="1"/>
              <a:t>of</a:t>
            </a:r>
            <a:r>
              <a:rPr lang="cs-CZ" sz="1800" dirty="0"/>
              <a:t> </a:t>
            </a:r>
            <a:r>
              <a:rPr lang="cs-CZ" sz="1800" dirty="0" err="1"/>
              <a:t>democracy</a:t>
            </a:r>
            <a:r>
              <a:rPr lang="cs-CZ" sz="1800" dirty="0"/>
              <a:t> </a:t>
            </a:r>
            <a:r>
              <a:rPr lang="cs-CZ" sz="1800" dirty="0" err="1"/>
              <a:t>renewed</a:t>
            </a:r>
            <a:r>
              <a:rPr lang="cs-CZ" sz="1800" dirty="0"/>
              <a:t>.“ (</a:t>
            </a:r>
            <a:r>
              <a:rPr lang="cs-CZ" sz="1800" dirty="0" err="1"/>
              <a:t>Canovan</a:t>
            </a:r>
            <a:r>
              <a:rPr lang="cs-CZ" sz="1800" dirty="0"/>
              <a:t> 1999: 11).</a:t>
            </a:r>
          </a:p>
          <a:p>
            <a:pPr algn="just">
              <a:lnSpc>
                <a:spcPct val="100000"/>
              </a:lnSpc>
            </a:pPr>
            <a:endParaRPr lang="cs-CZ" sz="1800" dirty="0"/>
          </a:p>
          <a:p>
            <a:pPr algn="just">
              <a:lnSpc>
                <a:spcPct val="120000"/>
              </a:lnSpc>
            </a:pPr>
            <a:r>
              <a:rPr lang="cs-CZ" sz="1800" dirty="0" err="1"/>
              <a:t>Populism</a:t>
            </a:r>
            <a:r>
              <a:rPr lang="cs-CZ" sz="1800" dirty="0"/>
              <a:t> as a </a:t>
            </a:r>
            <a:r>
              <a:rPr lang="en-US" sz="1800" dirty="0"/>
              <a:t>‘shadow of </a:t>
            </a:r>
            <a:r>
              <a:rPr lang="en-US" sz="1800" dirty="0" err="1"/>
              <a:t>democrac</a:t>
            </a:r>
            <a:r>
              <a:rPr lang="cs-CZ" sz="1800" dirty="0"/>
              <a:t>y</a:t>
            </a:r>
            <a:r>
              <a:rPr lang="en-US" sz="1800" dirty="0"/>
              <a:t>’, democracy</a:t>
            </a:r>
            <a:r>
              <a:rPr lang="cs-CZ" sz="1800" dirty="0"/>
              <a:t>/</a:t>
            </a:r>
            <a:r>
              <a:rPr lang="cs-CZ" sz="1800" dirty="0" err="1"/>
              <a:t>political</a:t>
            </a:r>
            <a:r>
              <a:rPr lang="cs-CZ" sz="1800" dirty="0"/>
              <a:t> </a:t>
            </a:r>
            <a:r>
              <a:rPr lang="cs-CZ" sz="1800" dirty="0" err="1"/>
              <a:t>crisis</a:t>
            </a:r>
            <a:r>
              <a:rPr lang="cs-CZ" sz="1800" dirty="0"/>
              <a:t> as a (</a:t>
            </a:r>
            <a:r>
              <a:rPr lang="cs-CZ" sz="1800" dirty="0" err="1"/>
              <a:t>possible</a:t>
            </a:r>
            <a:r>
              <a:rPr lang="cs-CZ" sz="1800" dirty="0"/>
              <a:t> </a:t>
            </a:r>
            <a:r>
              <a:rPr lang="cs-CZ" sz="1800" dirty="0" err="1"/>
              <a:t>explanation</a:t>
            </a:r>
            <a:r>
              <a:rPr lang="cs-CZ" sz="1800" dirty="0"/>
              <a:t> </a:t>
            </a:r>
            <a:r>
              <a:rPr lang="cs-CZ" sz="1800" dirty="0" err="1"/>
              <a:t>of</a:t>
            </a:r>
            <a:r>
              <a:rPr lang="cs-CZ" sz="1800" dirty="0"/>
              <a:t> </a:t>
            </a:r>
            <a:r>
              <a:rPr lang="cs-CZ" sz="1800" dirty="0" err="1"/>
              <a:t>the</a:t>
            </a:r>
            <a:r>
              <a:rPr lang="cs-CZ" sz="1800" dirty="0"/>
              <a:t> </a:t>
            </a:r>
            <a:r>
              <a:rPr lang="cs-CZ" sz="1800" dirty="0" err="1"/>
              <a:t>rise</a:t>
            </a:r>
            <a:r>
              <a:rPr lang="cs-CZ" sz="1800" dirty="0"/>
              <a:t> </a:t>
            </a:r>
            <a:r>
              <a:rPr lang="cs-CZ" sz="1800" dirty="0" err="1"/>
              <a:t>of</a:t>
            </a:r>
            <a:r>
              <a:rPr lang="cs-CZ" sz="1800" dirty="0"/>
              <a:t> </a:t>
            </a:r>
            <a:r>
              <a:rPr lang="cs-CZ" sz="1800" dirty="0" err="1"/>
              <a:t>populism</a:t>
            </a:r>
            <a:r>
              <a:rPr lang="cs-CZ" sz="1800" dirty="0"/>
              <a:t> x </a:t>
            </a:r>
            <a:r>
              <a:rPr lang="cs-CZ" sz="1800" dirty="0" err="1"/>
              <a:t>different</a:t>
            </a:r>
            <a:r>
              <a:rPr lang="cs-CZ" sz="1800" dirty="0"/>
              <a:t> </a:t>
            </a:r>
            <a:r>
              <a:rPr lang="cs-CZ" sz="1800" dirty="0" err="1"/>
              <a:t>kind</a:t>
            </a:r>
            <a:r>
              <a:rPr lang="cs-CZ" sz="1800" dirty="0"/>
              <a:t> </a:t>
            </a:r>
            <a:r>
              <a:rPr lang="cs-CZ" sz="1800" dirty="0" err="1"/>
              <a:t>of</a:t>
            </a:r>
            <a:r>
              <a:rPr lang="cs-CZ" sz="1800" dirty="0"/>
              <a:t> </a:t>
            </a:r>
            <a:r>
              <a:rPr lang="cs-CZ" sz="1800" dirty="0" err="1"/>
              <a:t>populisms</a:t>
            </a:r>
            <a:r>
              <a:rPr lang="cs-CZ" sz="1800" dirty="0"/>
              <a:t>)</a:t>
            </a:r>
          </a:p>
          <a:p>
            <a:endParaRPr lang="cs-CZ" dirty="0"/>
          </a:p>
        </p:txBody>
      </p:sp>
    </p:spTree>
    <p:extLst>
      <p:ext uri="{BB962C8B-B14F-4D97-AF65-F5344CB8AC3E}">
        <p14:creationId xmlns:p14="http://schemas.microsoft.com/office/powerpoint/2010/main" val="40742176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Populism</a:t>
            </a:r>
            <a:r>
              <a:rPr lang="cs-CZ" dirty="0"/>
              <a:t> as a </a:t>
            </a:r>
            <a:r>
              <a:rPr lang="cs-CZ" dirty="0" err="1"/>
              <a:t>threat</a:t>
            </a:r>
            <a:r>
              <a:rPr lang="cs-CZ" dirty="0"/>
              <a:t> to </a:t>
            </a:r>
            <a:r>
              <a:rPr lang="cs-CZ" dirty="0" err="1"/>
              <a:t>democracy</a:t>
            </a:r>
            <a:r>
              <a:rPr lang="cs-CZ" dirty="0"/>
              <a:t> I.</a:t>
            </a:r>
          </a:p>
        </p:txBody>
      </p:sp>
      <p:sp>
        <p:nvSpPr>
          <p:cNvPr id="3" name="Zástupný symbol pro obsah 2"/>
          <p:cNvSpPr>
            <a:spLocks noGrp="1"/>
          </p:cNvSpPr>
          <p:nvPr>
            <p:ph idx="1"/>
          </p:nvPr>
        </p:nvSpPr>
        <p:spPr/>
        <p:txBody>
          <a:bodyPr>
            <a:normAutofit/>
          </a:bodyPr>
          <a:lstStyle/>
          <a:p>
            <a:pPr marL="342900" indent="-342900"/>
            <a:r>
              <a:rPr lang="en-US" dirty="0"/>
              <a:t>Democracy seen by populist only as the ‘power of the people’</a:t>
            </a:r>
            <a:r>
              <a:rPr lang="cs-CZ" dirty="0"/>
              <a:t> – </a:t>
            </a:r>
            <a:r>
              <a:rPr lang="cs-CZ" dirty="0" err="1"/>
              <a:t>reductionist</a:t>
            </a:r>
            <a:r>
              <a:rPr lang="cs-CZ" dirty="0"/>
              <a:t> </a:t>
            </a:r>
            <a:r>
              <a:rPr lang="cs-CZ" dirty="0" err="1"/>
              <a:t>definition</a:t>
            </a:r>
            <a:r>
              <a:rPr lang="cs-CZ" dirty="0"/>
              <a:t> </a:t>
            </a:r>
            <a:r>
              <a:rPr lang="cs-CZ" dirty="0" err="1"/>
              <a:t>of</a:t>
            </a:r>
            <a:r>
              <a:rPr lang="cs-CZ" dirty="0"/>
              <a:t> </a:t>
            </a:r>
            <a:r>
              <a:rPr lang="cs-CZ" dirty="0" err="1"/>
              <a:t>democracy</a:t>
            </a:r>
            <a:r>
              <a:rPr lang="cs-CZ" dirty="0"/>
              <a:t> (</a:t>
            </a:r>
            <a:r>
              <a:rPr lang="cs-CZ" dirty="0" err="1"/>
              <a:t>Mény</a:t>
            </a:r>
            <a:r>
              <a:rPr lang="cs-CZ" dirty="0"/>
              <a:t>, </a:t>
            </a:r>
            <a:r>
              <a:rPr lang="cs-CZ" dirty="0" err="1"/>
              <a:t>Surel</a:t>
            </a:r>
            <a:r>
              <a:rPr lang="cs-CZ" dirty="0"/>
              <a:t>, 2002)</a:t>
            </a:r>
            <a:r>
              <a:rPr lang="en-US" dirty="0"/>
              <a:t> </a:t>
            </a:r>
          </a:p>
          <a:p>
            <a:pPr marL="342900" indent="-342900"/>
            <a:r>
              <a:rPr lang="en-US" dirty="0"/>
              <a:t>‘democratic illiberalism’ </a:t>
            </a:r>
            <a:r>
              <a:rPr lang="cs-CZ" dirty="0"/>
              <a:t>(</a:t>
            </a:r>
            <a:r>
              <a:rPr lang="cs-CZ" dirty="0" err="1"/>
              <a:t>Pappas</a:t>
            </a:r>
            <a:r>
              <a:rPr lang="cs-CZ" dirty="0"/>
              <a:t>, 2012)</a:t>
            </a:r>
          </a:p>
          <a:p>
            <a:pPr marL="342900" indent="-342900"/>
            <a:r>
              <a:rPr lang="en-US" dirty="0"/>
              <a:t>‘pure populist democracy vs. the practice of </a:t>
            </a:r>
            <a:r>
              <a:rPr lang="en-US" i="1" dirty="0"/>
              <a:t>constitutional </a:t>
            </a:r>
            <a:r>
              <a:rPr lang="en-US" dirty="0"/>
              <a:t>democracy</a:t>
            </a:r>
            <a:r>
              <a:rPr lang="en-US" i="1" dirty="0"/>
              <a:t>’</a:t>
            </a:r>
            <a:r>
              <a:rPr lang="cs-CZ" dirty="0"/>
              <a:t> (</a:t>
            </a:r>
            <a:r>
              <a:rPr lang="cs-CZ" dirty="0" err="1"/>
              <a:t>Abts</a:t>
            </a:r>
            <a:r>
              <a:rPr lang="cs-CZ" dirty="0"/>
              <a:t>, </a:t>
            </a:r>
            <a:r>
              <a:rPr lang="cs-CZ" dirty="0" err="1"/>
              <a:t>Rummens</a:t>
            </a:r>
            <a:r>
              <a:rPr lang="cs-CZ" dirty="0"/>
              <a:t>, 2007)</a:t>
            </a:r>
          </a:p>
          <a:p>
            <a:pPr marL="342900" indent="-342900"/>
            <a:r>
              <a:rPr lang="en-US" dirty="0"/>
              <a:t>‘</a:t>
            </a:r>
            <a:r>
              <a:rPr lang="cs-CZ" dirty="0" err="1"/>
              <a:t>little</a:t>
            </a:r>
            <a:r>
              <a:rPr lang="cs-CZ" dirty="0"/>
              <a:t> </a:t>
            </a:r>
            <a:r>
              <a:rPr lang="cs-CZ" dirty="0" err="1"/>
              <a:t>patience</a:t>
            </a:r>
            <a:r>
              <a:rPr lang="cs-CZ" dirty="0"/>
              <a:t> </a:t>
            </a:r>
            <a:r>
              <a:rPr lang="cs-CZ" dirty="0" err="1"/>
              <a:t>with</a:t>
            </a:r>
            <a:r>
              <a:rPr lang="cs-CZ" dirty="0"/>
              <a:t> </a:t>
            </a:r>
            <a:r>
              <a:rPr lang="cs-CZ" dirty="0" err="1"/>
              <a:t>liberalism</a:t>
            </a:r>
            <a:r>
              <a:rPr lang="en-US" dirty="0"/>
              <a:t>`s emphasis on procedural niceties and protections for individual rights’ </a:t>
            </a:r>
            <a:r>
              <a:rPr lang="cs-CZ" dirty="0"/>
              <a:t>(</a:t>
            </a:r>
            <a:r>
              <a:rPr lang="cs-CZ" dirty="0" err="1"/>
              <a:t>Plattner</a:t>
            </a:r>
            <a:r>
              <a:rPr lang="cs-CZ" dirty="0"/>
              <a:t>, 2010)</a:t>
            </a:r>
          </a:p>
          <a:p>
            <a:pPr marL="342900" indent="-342900"/>
            <a:endParaRPr lang="cs-CZ" dirty="0"/>
          </a:p>
          <a:p>
            <a:pPr marL="342900" indent="-342900"/>
            <a:r>
              <a:rPr lang="cs-CZ" dirty="0" err="1"/>
              <a:t>Populism</a:t>
            </a:r>
            <a:r>
              <a:rPr lang="cs-CZ" dirty="0"/>
              <a:t> </a:t>
            </a:r>
            <a:r>
              <a:rPr lang="cs-CZ" dirty="0" err="1"/>
              <a:t>is</a:t>
            </a:r>
            <a:r>
              <a:rPr lang="cs-CZ" dirty="0"/>
              <a:t> not </a:t>
            </a:r>
            <a:r>
              <a:rPr lang="cs-CZ" dirty="0" err="1"/>
              <a:t>against</a:t>
            </a:r>
            <a:r>
              <a:rPr lang="cs-CZ" dirty="0"/>
              <a:t> </a:t>
            </a:r>
            <a:r>
              <a:rPr lang="cs-CZ" dirty="0" err="1"/>
              <a:t>democracy</a:t>
            </a:r>
            <a:r>
              <a:rPr lang="cs-CZ" dirty="0"/>
              <a:t> </a:t>
            </a:r>
            <a:r>
              <a:rPr lang="cs-CZ" i="1" dirty="0"/>
              <a:t>per se</a:t>
            </a:r>
            <a:r>
              <a:rPr lang="cs-CZ" dirty="0"/>
              <a:t>, but </a:t>
            </a:r>
            <a:r>
              <a:rPr lang="cs-CZ" dirty="0" err="1"/>
              <a:t>against</a:t>
            </a:r>
            <a:r>
              <a:rPr lang="cs-CZ" dirty="0"/>
              <a:t> </a:t>
            </a:r>
            <a:r>
              <a:rPr lang="cs-CZ" dirty="0" err="1"/>
              <a:t>the</a:t>
            </a:r>
            <a:r>
              <a:rPr lang="cs-CZ" dirty="0"/>
              <a:t> </a:t>
            </a:r>
            <a:r>
              <a:rPr lang="cs-CZ" dirty="0" err="1"/>
              <a:t>principles</a:t>
            </a:r>
            <a:r>
              <a:rPr lang="cs-CZ" dirty="0"/>
              <a:t> </a:t>
            </a:r>
            <a:r>
              <a:rPr lang="cs-CZ" dirty="0" err="1"/>
              <a:t>of</a:t>
            </a:r>
            <a:r>
              <a:rPr lang="cs-CZ" dirty="0"/>
              <a:t> </a:t>
            </a:r>
            <a:r>
              <a:rPr lang="cs-CZ" dirty="0" err="1"/>
              <a:t>liberal</a:t>
            </a:r>
            <a:r>
              <a:rPr lang="cs-CZ" dirty="0"/>
              <a:t> </a:t>
            </a:r>
            <a:r>
              <a:rPr lang="cs-CZ" dirty="0" err="1"/>
              <a:t>democracy</a:t>
            </a:r>
            <a:endParaRPr lang="cs-CZ" dirty="0"/>
          </a:p>
        </p:txBody>
      </p:sp>
    </p:spTree>
    <p:extLst>
      <p:ext uri="{BB962C8B-B14F-4D97-AF65-F5344CB8AC3E}">
        <p14:creationId xmlns:p14="http://schemas.microsoft.com/office/powerpoint/2010/main" val="25130569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Populism</a:t>
            </a:r>
            <a:r>
              <a:rPr lang="cs-CZ" dirty="0"/>
              <a:t> as a </a:t>
            </a:r>
            <a:r>
              <a:rPr lang="cs-CZ" dirty="0" err="1"/>
              <a:t>threat</a:t>
            </a:r>
            <a:r>
              <a:rPr lang="cs-CZ" dirty="0"/>
              <a:t> to </a:t>
            </a:r>
            <a:r>
              <a:rPr lang="cs-CZ" dirty="0" err="1"/>
              <a:t>democracy</a:t>
            </a:r>
            <a:r>
              <a:rPr lang="cs-CZ" dirty="0"/>
              <a:t> I</a:t>
            </a:r>
            <a:r>
              <a:rPr lang="en-US" dirty="0"/>
              <a:t>I</a:t>
            </a:r>
            <a:r>
              <a:rPr lang="cs-CZ" dirty="0"/>
              <a:t>.</a:t>
            </a:r>
          </a:p>
        </p:txBody>
      </p:sp>
      <p:sp>
        <p:nvSpPr>
          <p:cNvPr id="3" name="Zástupný symbol pro obsah 2"/>
          <p:cNvSpPr>
            <a:spLocks noGrp="1"/>
          </p:cNvSpPr>
          <p:nvPr>
            <p:ph idx="1"/>
          </p:nvPr>
        </p:nvSpPr>
        <p:spPr/>
        <p:txBody>
          <a:bodyPr>
            <a:normAutofit/>
          </a:bodyPr>
          <a:lstStyle/>
          <a:p>
            <a:r>
              <a:rPr lang="cs-CZ" dirty="0"/>
              <a:t>Negative </a:t>
            </a:r>
            <a:r>
              <a:rPr lang="cs-CZ" dirty="0" err="1"/>
              <a:t>effects</a:t>
            </a:r>
            <a:r>
              <a:rPr lang="cs-CZ" dirty="0"/>
              <a:t> on </a:t>
            </a:r>
            <a:r>
              <a:rPr lang="cs-CZ" dirty="0" err="1"/>
              <a:t>different</a:t>
            </a:r>
            <a:r>
              <a:rPr lang="cs-CZ" dirty="0"/>
              <a:t> </a:t>
            </a:r>
            <a:r>
              <a:rPr lang="cs-CZ" dirty="0" err="1"/>
              <a:t>aspects</a:t>
            </a:r>
            <a:r>
              <a:rPr lang="cs-CZ" dirty="0"/>
              <a:t> </a:t>
            </a:r>
            <a:r>
              <a:rPr lang="cs-CZ" dirty="0" err="1"/>
              <a:t>of</a:t>
            </a:r>
            <a:r>
              <a:rPr lang="cs-CZ" dirty="0"/>
              <a:t> </a:t>
            </a:r>
            <a:r>
              <a:rPr lang="cs-CZ" dirty="0" err="1"/>
              <a:t>democracy</a:t>
            </a:r>
            <a:r>
              <a:rPr lang="cs-CZ" dirty="0"/>
              <a:t>:</a:t>
            </a:r>
            <a:endParaRPr lang="en-US" dirty="0"/>
          </a:p>
          <a:p>
            <a:endParaRPr lang="cs-CZ" dirty="0"/>
          </a:p>
          <a:p>
            <a:pPr marL="385763" indent="-385763">
              <a:buFont typeface="+mj-lt"/>
              <a:buAutoNum type="arabicPeriod"/>
            </a:pPr>
            <a:r>
              <a:rPr lang="cs-CZ" b="1" dirty="0" err="1"/>
              <a:t>Position</a:t>
            </a:r>
            <a:r>
              <a:rPr lang="cs-CZ" b="1" dirty="0"/>
              <a:t> </a:t>
            </a:r>
            <a:r>
              <a:rPr lang="cs-CZ" b="1" dirty="0" err="1"/>
              <a:t>of</a:t>
            </a:r>
            <a:r>
              <a:rPr lang="cs-CZ" b="1" dirty="0"/>
              <a:t> </a:t>
            </a:r>
            <a:r>
              <a:rPr lang="cs-CZ" b="1" dirty="0" err="1"/>
              <a:t>individuals</a:t>
            </a:r>
            <a:r>
              <a:rPr lang="cs-CZ" b="1" dirty="0"/>
              <a:t> and </a:t>
            </a:r>
            <a:r>
              <a:rPr lang="cs-CZ" b="1" dirty="0" err="1"/>
              <a:t>social</a:t>
            </a:r>
            <a:r>
              <a:rPr lang="cs-CZ" b="1" dirty="0"/>
              <a:t> </a:t>
            </a:r>
            <a:r>
              <a:rPr lang="cs-CZ" b="1" dirty="0" err="1"/>
              <a:t>groups</a:t>
            </a:r>
            <a:endParaRPr lang="cs-CZ" b="1" dirty="0"/>
          </a:p>
          <a:p>
            <a:pPr marL="342900" indent="-342900"/>
            <a:r>
              <a:rPr lang="cs-CZ" dirty="0" err="1"/>
              <a:t>Rejection</a:t>
            </a:r>
            <a:r>
              <a:rPr lang="cs-CZ" dirty="0"/>
              <a:t> </a:t>
            </a:r>
            <a:r>
              <a:rPr lang="cs-CZ" dirty="0" err="1"/>
              <a:t>of</a:t>
            </a:r>
            <a:r>
              <a:rPr lang="cs-CZ" dirty="0"/>
              <a:t> </a:t>
            </a:r>
            <a:r>
              <a:rPr lang="cs-CZ" dirty="0" err="1"/>
              <a:t>the</a:t>
            </a:r>
            <a:r>
              <a:rPr lang="cs-CZ" dirty="0"/>
              <a:t> </a:t>
            </a:r>
            <a:r>
              <a:rPr lang="cs-CZ" i="1" dirty="0" err="1"/>
              <a:t>unified</a:t>
            </a:r>
            <a:r>
              <a:rPr lang="cs-CZ" i="1" dirty="0"/>
              <a:t>-in-diversity</a:t>
            </a:r>
            <a:r>
              <a:rPr lang="cs-CZ" dirty="0"/>
              <a:t> vision </a:t>
            </a:r>
            <a:r>
              <a:rPr lang="cs-CZ" dirty="0" err="1"/>
              <a:t>of</a:t>
            </a:r>
            <a:r>
              <a:rPr lang="cs-CZ" dirty="0"/>
              <a:t> society</a:t>
            </a:r>
          </a:p>
          <a:p>
            <a:pPr marL="342900" indent="-342900"/>
            <a:r>
              <a:rPr lang="cs-CZ" dirty="0" err="1"/>
              <a:t>Circumvention</a:t>
            </a:r>
            <a:r>
              <a:rPr lang="cs-CZ" dirty="0"/>
              <a:t> </a:t>
            </a:r>
            <a:r>
              <a:rPr lang="cs-CZ" dirty="0" err="1"/>
              <a:t>of</a:t>
            </a:r>
            <a:r>
              <a:rPr lang="cs-CZ" dirty="0"/>
              <a:t> minority </a:t>
            </a:r>
            <a:r>
              <a:rPr lang="cs-CZ" dirty="0" err="1"/>
              <a:t>rights</a:t>
            </a:r>
            <a:r>
              <a:rPr lang="cs-CZ" dirty="0"/>
              <a:t> in </a:t>
            </a:r>
            <a:r>
              <a:rPr lang="cs-CZ" dirty="0" err="1"/>
              <a:t>the</a:t>
            </a:r>
            <a:r>
              <a:rPr lang="cs-CZ" dirty="0"/>
              <a:t> </a:t>
            </a:r>
            <a:r>
              <a:rPr lang="cs-CZ" dirty="0" err="1"/>
              <a:t>name</a:t>
            </a:r>
            <a:r>
              <a:rPr lang="cs-CZ" dirty="0"/>
              <a:t> </a:t>
            </a:r>
            <a:r>
              <a:rPr lang="cs-CZ" dirty="0" err="1"/>
              <a:t>of</a:t>
            </a:r>
            <a:r>
              <a:rPr lang="cs-CZ" dirty="0"/>
              <a:t> majority rule</a:t>
            </a:r>
            <a:r>
              <a:rPr lang="en-US" dirty="0"/>
              <a:t>/majority rights</a:t>
            </a:r>
          </a:p>
          <a:p>
            <a:pPr marL="342900" indent="-342900"/>
            <a:r>
              <a:rPr lang="en-US" dirty="0"/>
              <a:t>Ignorance of </a:t>
            </a:r>
            <a:r>
              <a:rPr lang="cs-CZ" dirty="0" err="1"/>
              <a:t>constitutional</a:t>
            </a:r>
            <a:r>
              <a:rPr lang="cs-CZ" dirty="0"/>
              <a:t> </a:t>
            </a:r>
            <a:r>
              <a:rPr lang="cs-CZ" dirty="0" err="1"/>
              <a:t>guarantees</a:t>
            </a:r>
            <a:r>
              <a:rPr lang="cs-CZ" dirty="0"/>
              <a:t> </a:t>
            </a:r>
            <a:r>
              <a:rPr lang="cs-CZ" dirty="0" err="1"/>
              <a:t>for</a:t>
            </a:r>
            <a:r>
              <a:rPr lang="cs-CZ" dirty="0"/>
              <a:t> </a:t>
            </a:r>
            <a:r>
              <a:rPr lang="cs-CZ" dirty="0" err="1"/>
              <a:t>the</a:t>
            </a:r>
            <a:r>
              <a:rPr lang="cs-CZ" dirty="0"/>
              <a:t> </a:t>
            </a:r>
            <a:r>
              <a:rPr lang="cs-CZ" dirty="0" err="1"/>
              <a:t>individual</a:t>
            </a:r>
            <a:r>
              <a:rPr lang="cs-CZ" dirty="0"/>
              <a:t> </a:t>
            </a:r>
            <a:r>
              <a:rPr lang="cs-CZ" dirty="0" err="1"/>
              <a:t>rights</a:t>
            </a:r>
            <a:r>
              <a:rPr lang="cs-CZ" dirty="0"/>
              <a:t> </a:t>
            </a:r>
            <a:r>
              <a:rPr lang="cs-CZ" dirty="0" err="1"/>
              <a:t>of</a:t>
            </a:r>
            <a:r>
              <a:rPr lang="cs-CZ" dirty="0"/>
              <a:t> </a:t>
            </a:r>
            <a:r>
              <a:rPr lang="cs-CZ" dirty="0" err="1"/>
              <a:t>citizens</a:t>
            </a:r>
            <a:endParaRPr lang="cs-CZ" dirty="0"/>
          </a:p>
          <a:p>
            <a:pPr marL="342900" indent="-342900"/>
            <a:r>
              <a:rPr lang="cs-CZ" dirty="0" err="1"/>
              <a:t>Attitudes</a:t>
            </a:r>
            <a:r>
              <a:rPr lang="cs-CZ" dirty="0"/>
              <a:t> to </a:t>
            </a:r>
            <a:r>
              <a:rPr lang="cs-CZ" dirty="0" err="1"/>
              <a:t>NGOs</a:t>
            </a:r>
            <a:r>
              <a:rPr lang="cs-CZ" dirty="0"/>
              <a:t>, media, academia</a:t>
            </a:r>
            <a:endParaRPr lang="en-US" dirty="0"/>
          </a:p>
          <a:p>
            <a:pPr marL="342900" indent="-342900"/>
            <a:r>
              <a:rPr lang="en-US" dirty="0"/>
              <a:t>Pluralism at stake with populism</a:t>
            </a:r>
          </a:p>
          <a:p>
            <a:endParaRPr lang="cs-CZ" dirty="0"/>
          </a:p>
        </p:txBody>
      </p:sp>
    </p:spTree>
    <p:extLst>
      <p:ext uri="{BB962C8B-B14F-4D97-AF65-F5344CB8AC3E}">
        <p14:creationId xmlns:p14="http://schemas.microsoft.com/office/powerpoint/2010/main" val="35314073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Populism</a:t>
            </a:r>
            <a:r>
              <a:rPr lang="cs-CZ" dirty="0"/>
              <a:t> as a </a:t>
            </a:r>
            <a:r>
              <a:rPr lang="cs-CZ" dirty="0" err="1"/>
              <a:t>threat</a:t>
            </a:r>
            <a:r>
              <a:rPr lang="cs-CZ" dirty="0"/>
              <a:t> to </a:t>
            </a:r>
            <a:r>
              <a:rPr lang="cs-CZ" dirty="0" err="1"/>
              <a:t>democracy</a:t>
            </a:r>
            <a:r>
              <a:rPr lang="cs-CZ" dirty="0"/>
              <a:t> I</a:t>
            </a:r>
            <a:r>
              <a:rPr lang="en-US" dirty="0"/>
              <a:t>II</a:t>
            </a:r>
            <a:r>
              <a:rPr lang="cs-CZ" dirty="0"/>
              <a:t>.</a:t>
            </a:r>
          </a:p>
        </p:txBody>
      </p:sp>
      <p:sp>
        <p:nvSpPr>
          <p:cNvPr id="3" name="Zástupný symbol pro obsah 2"/>
          <p:cNvSpPr>
            <a:spLocks noGrp="1"/>
          </p:cNvSpPr>
          <p:nvPr>
            <p:ph idx="1"/>
          </p:nvPr>
        </p:nvSpPr>
        <p:spPr/>
        <p:txBody>
          <a:bodyPr>
            <a:normAutofit lnSpcReduction="10000"/>
          </a:bodyPr>
          <a:lstStyle/>
          <a:p>
            <a:pPr marL="0" indent="0">
              <a:buNone/>
            </a:pPr>
            <a:r>
              <a:rPr lang="en-US" b="1" dirty="0"/>
              <a:t>2. Institutions and rules of liberal democracy</a:t>
            </a:r>
          </a:p>
          <a:p>
            <a:pPr marL="342900" indent="-342900">
              <a:spcBef>
                <a:spcPts val="900"/>
              </a:spcBef>
            </a:pPr>
            <a:r>
              <a:rPr lang="en-US" dirty="0"/>
              <a:t>System of ‘checks and balances’, a complex model of bargaining, compromises in contrast with populist vision of democracy</a:t>
            </a:r>
            <a:endParaRPr lang="cs-CZ" dirty="0"/>
          </a:p>
          <a:p>
            <a:pPr marL="342900" indent="-342900">
              <a:spcBef>
                <a:spcPts val="900"/>
              </a:spcBef>
            </a:pPr>
            <a:r>
              <a:rPr lang="cs-CZ" dirty="0" err="1"/>
              <a:t>Delegitimization</a:t>
            </a:r>
            <a:r>
              <a:rPr lang="cs-CZ" dirty="0"/>
              <a:t> </a:t>
            </a:r>
            <a:r>
              <a:rPr lang="cs-CZ" dirty="0" err="1"/>
              <a:t>of</a:t>
            </a:r>
            <a:r>
              <a:rPr lang="cs-CZ" dirty="0"/>
              <a:t> </a:t>
            </a:r>
            <a:r>
              <a:rPr lang="cs-CZ" dirty="0" err="1"/>
              <a:t>institutions</a:t>
            </a:r>
            <a:r>
              <a:rPr lang="cs-CZ" dirty="0"/>
              <a:t> </a:t>
            </a:r>
            <a:r>
              <a:rPr lang="cs-CZ" dirty="0" err="1"/>
              <a:t>necessary</a:t>
            </a:r>
            <a:r>
              <a:rPr lang="cs-CZ" dirty="0"/>
              <a:t> </a:t>
            </a:r>
            <a:r>
              <a:rPr lang="cs-CZ" dirty="0" err="1"/>
              <a:t>for</a:t>
            </a:r>
            <a:r>
              <a:rPr lang="cs-CZ" dirty="0"/>
              <a:t> </a:t>
            </a:r>
            <a:r>
              <a:rPr lang="en-US" dirty="0"/>
              <a:t>‘good governance’</a:t>
            </a:r>
          </a:p>
          <a:p>
            <a:pPr marL="342900" indent="-342900">
              <a:spcBef>
                <a:spcPts val="900"/>
              </a:spcBef>
            </a:pPr>
            <a:r>
              <a:rPr lang="en-US" dirty="0"/>
              <a:t>‘Solutions’</a:t>
            </a:r>
            <a:r>
              <a:rPr lang="cs-CZ" dirty="0"/>
              <a:t>:</a:t>
            </a:r>
          </a:p>
          <a:p>
            <a:pPr marL="342900" lvl="1" indent="-342900">
              <a:spcBef>
                <a:spcPts val="900"/>
              </a:spcBef>
            </a:pPr>
            <a:r>
              <a:rPr lang="cs-CZ" sz="2100" dirty="0"/>
              <a:t>By-</a:t>
            </a:r>
            <a:r>
              <a:rPr lang="cs-CZ" sz="2100" dirty="0" err="1"/>
              <a:t>passing</a:t>
            </a:r>
            <a:r>
              <a:rPr lang="cs-CZ" sz="2100" dirty="0"/>
              <a:t> </a:t>
            </a:r>
            <a:r>
              <a:rPr lang="cs-CZ" sz="2100" dirty="0" err="1"/>
              <a:t>of</a:t>
            </a:r>
            <a:r>
              <a:rPr lang="cs-CZ" sz="2100" dirty="0"/>
              <a:t> </a:t>
            </a:r>
            <a:r>
              <a:rPr lang="cs-CZ" sz="2100" dirty="0" err="1"/>
              <a:t>representative</a:t>
            </a:r>
            <a:r>
              <a:rPr lang="cs-CZ" sz="2100" dirty="0"/>
              <a:t> </a:t>
            </a:r>
            <a:r>
              <a:rPr lang="cs-CZ" sz="2100" dirty="0" err="1"/>
              <a:t>principles</a:t>
            </a:r>
            <a:r>
              <a:rPr lang="cs-CZ" sz="2100" dirty="0"/>
              <a:t> </a:t>
            </a:r>
            <a:r>
              <a:rPr lang="cs-CZ" sz="2100" dirty="0" err="1"/>
              <a:t>of</a:t>
            </a:r>
            <a:r>
              <a:rPr lang="cs-CZ" sz="2100" dirty="0"/>
              <a:t> </a:t>
            </a:r>
            <a:r>
              <a:rPr lang="cs-CZ" sz="2100" dirty="0" err="1"/>
              <a:t>liberal</a:t>
            </a:r>
            <a:r>
              <a:rPr lang="cs-CZ" sz="2100" dirty="0"/>
              <a:t> </a:t>
            </a:r>
            <a:r>
              <a:rPr lang="cs-CZ" sz="2100" dirty="0" err="1"/>
              <a:t>democracy</a:t>
            </a:r>
            <a:r>
              <a:rPr lang="cs-CZ" sz="2100" dirty="0"/>
              <a:t> by </a:t>
            </a:r>
            <a:r>
              <a:rPr lang="cs-CZ" sz="2100" dirty="0" err="1"/>
              <a:t>promotion</a:t>
            </a:r>
            <a:r>
              <a:rPr lang="cs-CZ" sz="2100" dirty="0"/>
              <a:t> </a:t>
            </a:r>
            <a:r>
              <a:rPr lang="cs-CZ" sz="2100" dirty="0" err="1"/>
              <a:t>of</a:t>
            </a:r>
            <a:r>
              <a:rPr lang="cs-CZ" sz="2100" dirty="0"/>
              <a:t> </a:t>
            </a:r>
            <a:r>
              <a:rPr lang="cs-CZ" sz="2100" dirty="0" err="1"/>
              <a:t>elements</a:t>
            </a:r>
            <a:r>
              <a:rPr lang="cs-CZ" sz="2100" dirty="0"/>
              <a:t> </a:t>
            </a:r>
            <a:r>
              <a:rPr lang="cs-CZ" sz="2100" dirty="0" err="1"/>
              <a:t>of</a:t>
            </a:r>
            <a:r>
              <a:rPr lang="cs-CZ" sz="2100" dirty="0"/>
              <a:t> direct </a:t>
            </a:r>
            <a:r>
              <a:rPr lang="cs-CZ" sz="2100" dirty="0" err="1"/>
              <a:t>democracy</a:t>
            </a:r>
            <a:endParaRPr lang="cs-CZ" sz="2100" dirty="0"/>
          </a:p>
          <a:p>
            <a:pPr marL="342900" lvl="1" indent="-342900">
              <a:spcBef>
                <a:spcPts val="900"/>
              </a:spcBef>
            </a:pPr>
            <a:r>
              <a:rPr lang="en-US" sz="2100" dirty="0"/>
              <a:t>Limitation of </a:t>
            </a:r>
            <a:r>
              <a:rPr lang="en-US" sz="2100" dirty="0" err="1"/>
              <a:t>separaration</a:t>
            </a:r>
            <a:r>
              <a:rPr lang="en-US" sz="2100" dirty="0"/>
              <a:t> of powers, weakening of ‘pluralist’ institutions </a:t>
            </a:r>
            <a:r>
              <a:rPr lang="cs-CZ" sz="2100" dirty="0"/>
              <a:t>(</a:t>
            </a:r>
            <a:r>
              <a:rPr lang="cs-CZ" sz="2100" dirty="0" err="1"/>
              <a:t>parliaments</a:t>
            </a:r>
            <a:r>
              <a:rPr lang="cs-CZ" sz="2100" dirty="0"/>
              <a:t>, </a:t>
            </a:r>
            <a:r>
              <a:rPr lang="cs-CZ" sz="2100" dirty="0" err="1"/>
              <a:t>opposition</a:t>
            </a:r>
            <a:r>
              <a:rPr lang="cs-CZ" sz="2100" dirty="0"/>
              <a:t> </a:t>
            </a:r>
            <a:r>
              <a:rPr lang="cs-CZ" sz="2100" dirty="0" err="1"/>
              <a:t>rights</a:t>
            </a:r>
            <a:r>
              <a:rPr lang="cs-CZ" sz="2100" dirty="0"/>
              <a:t>, </a:t>
            </a:r>
            <a:r>
              <a:rPr lang="cs-CZ" sz="2100" dirty="0" err="1"/>
              <a:t>discussion</a:t>
            </a:r>
            <a:r>
              <a:rPr lang="cs-CZ" sz="2100" dirty="0"/>
              <a:t>, </a:t>
            </a:r>
            <a:r>
              <a:rPr lang="cs-CZ" sz="2100" dirty="0" err="1"/>
              <a:t>constitutional</a:t>
            </a:r>
            <a:r>
              <a:rPr lang="cs-CZ" sz="2100" dirty="0"/>
              <a:t> </a:t>
            </a:r>
            <a:r>
              <a:rPr lang="cs-CZ" sz="2100" dirty="0" err="1"/>
              <a:t>courts</a:t>
            </a:r>
            <a:r>
              <a:rPr lang="cs-CZ" sz="2100" dirty="0"/>
              <a:t>…)</a:t>
            </a:r>
          </a:p>
          <a:p>
            <a:pPr marL="342900" lvl="1" indent="-342900">
              <a:spcBef>
                <a:spcPts val="900"/>
              </a:spcBef>
            </a:pPr>
            <a:r>
              <a:rPr lang="cs-CZ" sz="2100" dirty="0" err="1"/>
              <a:t>Delegimisation</a:t>
            </a:r>
            <a:r>
              <a:rPr lang="cs-CZ" sz="2100" dirty="0"/>
              <a:t> </a:t>
            </a:r>
            <a:r>
              <a:rPr lang="cs-CZ" sz="2100" dirty="0" err="1"/>
              <a:t>of</a:t>
            </a:r>
            <a:r>
              <a:rPr lang="cs-CZ" sz="2100" dirty="0"/>
              <a:t> </a:t>
            </a:r>
            <a:r>
              <a:rPr lang="cs-CZ" sz="2100" dirty="0" err="1"/>
              <a:t>elected</a:t>
            </a:r>
            <a:r>
              <a:rPr lang="cs-CZ" sz="2100" dirty="0"/>
              <a:t> </a:t>
            </a:r>
            <a:r>
              <a:rPr lang="cs-CZ" sz="2100" dirty="0" err="1"/>
              <a:t>bodies</a:t>
            </a:r>
            <a:r>
              <a:rPr lang="cs-CZ" sz="2100" dirty="0"/>
              <a:t>, </a:t>
            </a:r>
            <a:r>
              <a:rPr lang="cs-CZ" sz="2100" dirty="0" err="1"/>
              <a:t>replacing</a:t>
            </a:r>
            <a:r>
              <a:rPr lang="cs-CZ" sz="2100" dirty="0"/>
              <a:t> by </a:t>
            </a:r>
            <a:r>
              <a:rPr lang="en-US" sz="2100" dirty="0"/>
              <a:t>‘non</a:t>
            </a:r>
            <a:r>
              <a:rPr lang="cs-CZ" sz="2100" dirty="0"/>
              <a:t>-</a:t>
            </a:r>
            <a:r>
              <a:rPr lang="cs-CZ" sz="2100" dirty="0" err="1"/>
              <a:t>political</a:t>
            </a:r>
            <a:r>
              <a:rPr lang="en-US" sz="2100" dirty="0"/>
              <a:t>’ principles </a:t>
            </a:r>
            <a:endParaRPr lang="cs-CZ" sz="2100" dirty="0"/>
          </a:p>
          <a:p>
            <a:pPr marL="342900" lvl="1" indent="-342900">
              <a:spcBef>
                <a:spcPts val="900"/>
              </a:spcBef>
            </a:pPr>
            <a:r>
              <a:rPr lang="cs-CZ" sz="2100" dirty="0" err="1"/>
              <a:t>Effectivity</a:t>
            </a:r>
            <a:r>
              <a:rPr lang="cs-CZ" sz="2100" dirty="0"/>
              <a:t> </a:t>
            </a:r>
            <a:r>
              <a:rPr lang="cs-CZ" sz="2100" dirty="0" err="1"/>
              <a:t>instead</a:t>
            </a:r>
            <a:r>
              <a:rPr lang="cs-CZ" sz="2100" dirty="0"/>
              <a:t> </a:t>
            </a:r>
            <a:r>
              <a:rPr lang="cs-CZ" sz="2100" dirty="0" err="1"/>
              <a:t>of</a:t>
            </a:r>
            <a:r>
              <a:rPr lang="cs-CZ" sz="2100" dirty="0"/>
              <a:t> </a:t>
            </a:r>
            <a:r>
              <a:rPr lang="cs-CZ" sz="2100" dirty="0" err="1"/>
              <a:t>procedural</a:t>
            </a:r>
            <a:r>
              <a:rPr lang="cs-CZ" sz="2100" dirty="0"/>
              <a:t> </a:t>
            </a:r>
            <a:r>
              <a:rPr lang="cs-CZ" sz="2100" dirty="0" err="1"/>
              <a:t>checks</a:t>
            </a:r>
            <a:r>
              <a:rPr lang="cs-CZ" sz="2100" dirty="0"/>
              <a:t> </a:t>
            </a:r>
            <a:endParaRPr lang="en-US" sz="2100" dirty="0"/>
          </a:p>
          <a:p>
            <a:endParaRPr lang="en-US" dirty="0"/>
          </a:p>
          <a:p>
            <a:endParaRPr lang="en-US" dirty="0"/>
          </a:p>
          <a:p>
            <a:endParaRPr lang="cs-CZ" dirty="0"/>
          </a:p>
        </p:txBody>
      </p:sp>
    </p:spTree>
    <p:extLst>
      <p:ext uri="{BB962C8B-B14F-4D97-AF65-F5344CB8AC3E}">
        <p14:creationId xmlns:p14="http://schemas.microsoft.com/office/powerpoint/2010/main" val="42387767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Populism</a:t>
            </a:r>
            <a:r>
              <a:rPr lang="cs-CZ" dirty="0"/>
              <a:t> as a </a:t>
            </a:r>
            <a:r>
              <a:rPr lang="cs-CZ" dirty="0" err="1"/>
              <a:t>threat</a:t>
            </a:r>
            <a:r>
              <a:rPr lang="cs-CZ" dirty="0"/>
              <a:t> to </a:t>
            </a:r>
            <a:r>
              <a:rPr lang="cs-CZ" dirty="0" err="1"/>
              <a:t>democracy</a:t>
            </a:r>
            <a:r>
              <a:rPr lang="cs-CZ" dirty="0"/>
              <a:t> I</a:t>
            </a:r>
            <a:r>
              <a:rPr lang="en-US" dirty="0"/>
              <a:t>V</a:t>
            </a:r>
            <a:r>
              <a:rPr lang="cs-CZ" dirty="0"/>
              <a:t>.</a:t>
            </a:r>
          </a:p>
        </p:txBody>
      </p:sp>
      <p:sp>
        <p:nvSpPr>
          <p:cNvPr id="3" name="Zástupný symbol pro obsah 2"/>
          <p:cNvSpPr>
            <a:spLocks noGrp="1"/>
          </p:cNvSpPr>
          <p:nvPr>
            <p:ph idx="1"/>
          </p:nvPr>
        </p:nvSpPr>
        <p:spPr>
          <a:xfrm>
            <a:off x="628650" y="2226469"/>
            <a:ext cx="7886700" cy="3621881"/>
          </a:xfrm>
        </p:spPr>
        <p:txBody>
          <a:bodyPr>
            <a:normAutofit fontScale="92500" lnSpcReduction="10000"/>
          </a:bodyPr>
          <a:lstStyle/>
          <a:p>
            <a:pPr marL="0" indent="0">
              <a:buNone/>
            </a:pPr>
            <a:r>
              <a:rPr lang="en-US" b="1" dirty="0"/>
              <a:t>3. </a:t>
            </a:r>
            <a:r>
              <a:rPr lang="en-US" b="1" dirty="0" err="1"/>
              <a:t>Effectiv</a:t>
            </a:r>
            <a:r>
              <a:rPr lang="cs-CZ" b="1" dirty="0"/>
              <a:t>e</a:t>
            </a:r>
            <a:r>
              <a:rPr lang="en-US" b="1" dirty="0"/>
              <a:t>ness of political processes</a:t>
            </a:r>
          </a:p>
          <a:p>
            <a:pPr marL="342900" indent="-342900"/>
            <a:r>
              <a:rPr lang="en-US" dirty="0"/>
              <a:t>Indirect effect related mostly to democracy support</a:t>
            </a:r>
          </a:p>
          <a:p>
            <a:pPr marL="342900" indent="-342900"/>
            <a:r>
              <a:rPr lang="en-US" dirty="0"/>
              <a:t>Limited coalition potential of populist parties </a:t>
            </a:r>
            <a:r>
              <a:rPr lang="cs-CZ" dirty="0"/>
              <a:t>– </a:t>
            </a:r>
            <a:r>
              <a:rPr lang="cs-CZ" dirty="0" err="1"/>
              <a:t>formation</a:t>
            </a:r>
            <a:r>
              <a:rPr lang="cs-CZ" dirty="0"/>
              <a:t> </a:t>
            </a:r>
            <a:r>
              <a:rPr lang="cs-CZ" dirty="0" err="1"/>
              <a:t>of</a:t>
            </a:r>
            <a:r>
              <a:rPr lang="cs-CZ" dirty="0"/>
              <a:t> </a:t>
            </a:r>
            <a:r>
              <a:rPr lang="cs-CZ" dirty="0" err="1"/>
              <a:t>ideologically</a:t>
            </a:r>
            <a:r>
              <a:rPr lang="cs-CZ" dirty="0"/>
              <a:t> non-</a:t>
            </a:r>
            <a:r>
              <a:rPr lang="cs-CZ" dirty="0" err="1"/>
              <a:t>connected</a:t>
            </a:r>
            <a:r>
              <a:rPr lang="cs-CZ" dirty="0"/>
              <a:t> </a:t>
            </a:r>
            <a:r>
              <a:rPr lang="cs-CZ" dirty="0" err="1"/>
              <a:t>coalitions</a:t>
            </a:r>
            <a:r>
              <a:rPr lang="en-US" dirty="0"/>
              <a:t> </a:t>
            </a:r>
            <a:r>
              <a:rPr lang="cs-CZ" dirty="0"/>
              <a:t>(a </a:t>
            </a:r>
            <a:r>
              <a:rPr lang="cs-CZ" dirty="0" err="1"/>
              <a:t>new</a:t>
            </a:r>
            <a:r>
              <a:rPr lang="cs-CZ" dirty="0"/>
              <a:t> </a:t>
            </a:r>
            <a:r>
              <a:rPr lang="cs-CZ" dirty="0" err="1"/>
              <a:t>political</a:t>
            </a:r>
            <a:r>
              <a:rPr lang="cs-CZ" dirty="0"/>
              <a:t> </a:t>
            </a:r>
            <a:r>
              <a:rPr lang="cs-CZ" dirty="0" err="1"/>
              <a:t>cleavage</a:t>
            </a:r>
            <a:r>
              <a:rPr lang="cs-CZ" dirty="0"/>
              <a:t> - </a:t>
            </a:r>
            <a:r>
              <a:rPr lang="cs-CZ" dirty="0" err="1"/>
              <a:t>Greece</a:t>
            </a:r>
            <a:r>
              <a:rPr lang="cs-CZ" dirty="0"/>
              <a:t>) – </a:t>
            </a:r>
            <a:r>
              <a:rPr lang="cs-CZ" dirty="0" err="1"/>
              <a:t>convergence</a:t>
            </a:r>
            <a:r>
              <a:rPr lang="cs-CZ" dirty="0"/>
              <a:t> </a:t>
            </a:r>
            <a:r>
              <a:rPr lang="cs-CZ" dirty="0" err="1"/>
              <a:t>of</a:t>
            </a:r>
            <a:r>
              <a:rPr lang="cs-CZ" dirty="0"/>
              <a:t> </a:t>
            </a:r>
            <a:r>
              <a:rPr lang="cs-CZ" dirty="0" err="1"/>
              <a:t>political</a:t>
            </a:r>
            <a:r>
              <a:rPr lang="cs-CZ" dirty="0"/>
              <a:t> </a:t>
            </a:r>
            <a:r>
              <a:rPr lang="cs-CZ" dirty="0" err="1"/>
              <a:t>space</a:t>
            </a:r>
            <a:r>
              <a:rPr lang="cs-CZ" dirty="0"/>
              <a:t> – </a:t>
            </a:r>
            <a:r>
              <a:rPr lang="cs-CZ" dirty="0" err="1"/>
              <a:t>growing</a:t>
            </a:r>
            <a:r>
              <a:rPr lang="cs-CZ" dirty="0"/>
              <a:t> </a:t>
            </a:r>
            <a:r>
              <a:rPr lang="cs-CZ" dirty="0" err="1"/>
              <a:t>dissatisfaction</a:t>
            </a:r>
            <a:r>
              <a:rPr lang="cs-CZ" dirty="0"/>
              <a:t> </a:t>
            </a:r>
            <a:r>
              <a:rPr lang="cs-CZ" dirty="0" err="1"/>
              <a:t>with</a:t>
            </a:r>
            <a:r>
              <a:rPr lang="cs-CZ" dirty="0"/>
              <a:t> </a:t>
            </a:r>
            <a:r>
              <a:rPr lang="cs-CZ" dirty="0" err="1"/>
              <a:t>democracy</a:t>
            </a:r>
            <a:r>
              <a:rPr lang="cs-CZ" dirty="0"/>
              <a:t> (</a:t>
            </a:r>
            <a:r>
              <a:rPr lang="cs-CZ" dirty="0" err="1"/>
              <a:t>lack</a:t>
            </a:r>
            <a:r>
              <a:rPr lang="cs-CZ" dirty="0"/>
              <a:t> </a:t>
            </a:r>
            <a:r>
              <a:rPr lang="cs-CZ" dirty="0" err="1"/>
              <a:t>of</a:t>
            </a:r>
            <a:r>
              <a:rPr lang="cs-CZ" dirty="0"/>
              <a:t> </a:t>
            </a:r>
            <a:r>
              <a:rPr lang="cs-CZ" dirty="0" err="1"/>
              <a:t>representativeness</a:t>
            </a:r>
            <a:r>
              <a:rPr lang="cs-CZ" dirty="0"/>
              <a:t>)</a:t>
            </a:r>
          </a:p>
          <a:p>
            <a:pPr marL="342900" indent="-342900"/>
            <a:r>
              <a:rPr lang="en-US" dirty="0"/>
              <a:t>Formation of ‘populist democracies’ </a:t>
            </a:r>
            <a:r>
              <a:rPr lang="cs-CZ" dirty="0"/>
              <a:t>(</a:t>
            </a:r>
            <a:r>
              <a:rPr lang="cs-CZ" dirty="0" err="1"/>
              <a:t>Pappas</a:t>
            </a:r>
            <a:r>
              <a:rPr lang="cs-CZ" dirty="0"/>
              <a:t>) – </a:t>
            </a:r>
            <a:r>
              <a:rPr lang="cs-CZ" dirty="0" err="1"/>
              <a:t>reaction</a:t>
            </a:r>
            <a:r>
              <a:rPr lang="cs-CZ" dirty="0"/>
              <a:t> to </a:t>
            </a:r>
            <a:r>
              <a:rPr lang="cs-CZ" dirty="0" err="1"/>
              <a:t>success</a:t>
            </a:r>
            <a:r>
              <a:rPr lang="cs-CZ" dirty="0"/>
              <a:t> </a:t>
            </a:r>
            <a:r>
              <a:rPr lang="cs-CZ" dirty="0" err="1"/>
              <a:t>of</a:t>
            </a:r>
            <a:r>
              <a:rPr lang="cs-CZ" dirty="0"/>
              <a:t> </a:t>
            </a:r>
            <a:r>
              <a:rPr lang="cs-CZ" dirty="0" err="1"/>
              <a:t>populist</a:t>
            </a:r>
            <a:r>
              <a:rPr lang="cs-CZ" dirty="0"/>
              <a:t> </a:t>
            </a:r>
            <a:r>
              <a:rPr lang="cs-CZ" dirty="0" err="1"/>
              <a:t>rhetoric</a:t>
            </a:r>
            <a:r>
              <a:rPr lang="cs-CZ" dirty="0"/>
              <a:t>, </a:t>
            </a:r>
            <a:r>
              <a:rPr lang="cs-CZ" dirty="0" err="1"/>
              <a:t>populist</a:t>
            </a:r>
            <a:r>
              <a:rPr lang="cs-CZ" dirty="0"/>
              <a:t> </a:t>
            </a:r>
            <a:r>
              <a:rPr lang="cs-CZ" dirty="0" err="1"/>
              <a:t>inflation</a:t>
            </a:r>
            <a:r>
              <a:rPr lang="en-US" dirty="0"/>
              <a:t> </a:t>
            </a:r>
            <a:endParaRPr lang="cs-CZ" dirty="0"/>
          </a:p>
          <a:p>
            <a:pPr marL="342900" indent="-342900"/>
            <a:r>
              <a:rPr lang="cs-CZ" dirty="0" err="1"/>
              <a:t>Populists</a:t>
            </a:r>
            <a:r>
              <a:rPr lang="cs-CZ" dirty="0"/>
              <a:t> in </a:t>
            </a:r>
            <a:r>
              <a:rPr lang="cs-CZ" dirty="0" err="1"/>
              <a:t>government</a:t>
            </a:r>
            <a:r>
              <a:rPr lang="cs-CZ" dirty="0"/>
              <a:t> – </a:t>
            </a:r>
            <a:r>
              <a:rPr lang="en-US" dirty="0"/>
              <a:t>‘</a:t>
            </a:r>
            <a:r>
              <a:rPr lang="en-US" dirty="0" err="1"/>
              <a:t>mainstreami</a:t>
            </a:r>
            <a:r>
              <a:rPr lang="cs-CZ" dirty="0"/>
              <a:t>z</a:t>
            </a:r>
            <a:r>
              <a:rPr lang="en-US" dirty="0" err="1"/>
              <a:t>ation</a:t>
            </a:r>
            <a:r>
              <a:rPr lang="en-US" dirty="0"/>
              <a:t>’, lack of trust, ‘spiral of discontent’</a:t>
            </a:r>
            <a:r>
              <a:rPr lang="cs-CZ" dirty="0"/>
              <a:t> – </a:t>
            </a:r>
            <a:r>
              <a:rPr lang="cs-CZ" dirty="0" err="1"/>
              <a:t>clash</a:t>
            </a:r>
            <a:r>
              <a:rPr lang="cs-CZ" dirty="0"/>
              <a:t> </a:t>
            </a:r>
            <a:r>
              <a:rPr lang="cs-CZ" dirty="0" err="1"/>
              <a:t>of</a:t>
            </a:r>
            <a:r>
              <a:rPr lang="cs-CZ" dirty="0"/>
              <a:t> a </a:t>
            </a:r>
            <a:r>
              <a:rPr lang="cs-CZ" dirty="0" err="1"/>
              <a:t>programme</a:t>
            </a:r>
            <a:r>
              <a:rPr lang="cs-CZ" dirty="0"/>
              <a:t> </a:t>
            </a:r>
            <a:r>
              <a:rPr lang="cs-CZ" dirty="0" err="1"/>
              <a:t>of</a:t>
            </a:r>
            <a:r>
              <a:rPr lang="cs-CZ" dirty="0"/>
              <a:t> </a:t>
            </a:r>
            <a:r>
              <a:rPr lang="cs-CZ" dirty="0" err="1"/>
              <a:t>redemptive</a:t>
            </a:r>
            <a:r>
              <a:rPr lang="cs-CZ" dirty="0"/>
              <a:t> </a:t>
            </a:r>
            <a:r>
              <a:rPr lang="cs-CZ" dirty="0" err="1"/>
              <a:t>democracy</a:t>
            </a:r>
            <a:r>
              <a:rPr lang="cs-CZ" dirty="0"/>
              <a:t> and </a:t>
            </a:r>
            <a:r>
              <a:rPr lang="cs-CZ" dirty="0" err="1"/>
              <a:t>the</a:t>
            </a:r>
            <a:r>
              <a:rPr lang="cs-CZ" dirty="0"/>
              <a:t> </a:t>
            </a:r>
            <a:r>
              <a:rPr lang="cs-CZ" dirty="0" err="1"/>
              <a:t>practice</a:t>
            </a:r>
            <a:r>
              <a:rPr lang="cs-CZ" dirty="0"/>
              <a:t> </a:t>
            </a:r>
            <a:r>
              <a:rPr lang="cs-CZ" dirty="0" err="1"/>
              <a:t>of</a:t>
            </a:r>
            <a:r>
              <a:rPr lang="cs-CZ" dirty="0"/>
              <a:t> </a:t>
            </a:r>
            <a:r>
              <a:rPr lang="cs-CZ" dirty="0" err="1"/>
              <a:t>pragmatic</a:t>
            </a:r>
            <a:r>
              <a:rPr lang="cs-CZ" dirty="0"/>
              <a:t> </a:t>
            </a:r>
            <a:r>
              <a:rPr lang="cs-CZ" dirty="0" err="1"/>
              <a:t>democracy</a:t>
            </a:r>
            <a:endParaRPr lang="en-US" dirty="0"/>
          </a:p>
          <a:p>
            <a:pPr marL="342900" indent="-342900"/>
            <a:r>
              <a:rPr lang="cs-CZ" dirty="0"/>
              <a:t>Drop </a:t>
            </a:r>
            <a:r>
              <a:rPr lang="cs-CZ" dirty="0" err="1"/>
              <a:t>of</a:t>
            </a:r>
            <a:r>
              <a:rPr lang="cs-CZ" dirty="0"/>
              <a:t> legitimity </a:t>
            </a:r>
            <a:r>
              <a:rPr lang="cs-CZ" dirty="0" err="1"/>
              <a:t>of</a:t>
            </a:r>
            <a:r>
              <a:rPr lang="cs-CZ" dirty="0"/>
              <a:t> standard </a:t>
            </a:r>
            <a:r>
              <a:rPr lang="cs-CZ" dirty="0" err="1"/>
              <a:t>institutions</a:t>
            </a:r>
            <a:r>
              <a:rPr lang="cs-CZ" dirty="0"/>
              <a:t> </a:t>
            </a:r>
            <a:r>
              <a:rPr lang="cs-CZ" dirty="0" err="1"/>
              <a:t>of</a:t>
            </a:r>
            <a:r>
              <a:rPr lang="cs-CZ" dirty="0"/>
              <a:t> </a:t>
            </a:r>
            <a:r>
              <a:rPr lang="cs-CZ" dirty="0" err="1"/>
              <a:t>liberal</a:t>
            </a:r>
            <a:r>
              <a:rPr lang="cs-CZ" dirty="0"/>
              <a:t> </a:t>
            </a:r>
            <a:r>
              <a:rPr lang="cs-CZ" dirty="0" err="1"/>
              <a:t>democracy</a:t>
            </a:r>
            <a:r>
              <a:rPr lang="cs-CZ" dirty="0"/>
              <a:t> (</a:t>
            </a:r>
            <a:r>
              <a:rPr lang="cs-CZ" dirty="0" err="1"/>
              <a:t>intentional</a:t>
            </a:r>
            <a:r>
              <a:rPr lang="cs-CZ" dirty="0"/>
              <a:t> </a:t>
            </a:r>
            <a:r>
              <a:rPr lang="cs-CZ" dirty="0" err="1"/>
              <a:t>delegimisation</a:t>
            </a:r>
            <a:r>
              <a:rPr lang="cs-CZ" dirty="0"/>
              <a:t> – </a:t>
            </a:r>
            <a:r>
              <a:rPr lang="cs-CZ" dirty="0" err="1"/>
              <a:t>framing</a:t>
            </a:r>
            <a:r>
              <a:rPr lang="cs-CZ" dirty="0"/>
              <a:t> and </a:t>
            </a:r>
            <a:r>
              <a:rPr lang="cs-CZ" dirty="0" err="1"/>
              <a:t>cueing</a:t>
            </a:r>
            <a:r>
              <a:rPr lang="cs-CZ" dirty="0"/>
              <a:t>)</a:t>
            </a:r>
          </a:p>
          <a:p>
            <a:endParaRPr lang="cs-CZ" dirty="0"/>
          </a:p>
        </p:txBody>
      </p:sp>
    </p:spTree>
    <p:extLst>
      <p:ext uri="{BB962C8B-B14F-4D97-AF65-F5344CB8AC3E}">
        <p14:creationId xmlns:p14="http://schemas.microsoft.com/office/powerpoint/2010/main" val="3123048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Populism</a:t>
            </a:r>
            <a:r>
              <a:rPr lang="cs-CZ" dirty="0"/>
              <a:t> as a </a:t>
            </a:r>
            <a:r>
              <a:rPr lang="cs-CZ" dirty="0" err="1"/>
              <a:t>corrective</a:t>
            </a:r>
            <a:r>
              <a:rPr lang="cs-CZ" dirty="0"/>
              <a:t> to </a:t>
            </a:r>
            <a:r>
              <a:rPr lang="cs-CZ" dirty="0" err="1"/>
              <a:t>democracy</a:t>
            </a:r>
            <a:endParaRPr lang="cs-CZ" dirty="0"/>
          </a:p>
        </p:txBody>
      </p:sp>
      <p:sp>
        <p:nvSpPr>
          <p:cNvPr id="3" name="Zástupný symbol pro obsah 2"/>
          <p:cNvSpPr>
            <a:spLocks noGrp="1"/>
          </p:cNvSpPr>
          <p:nvPr>
            <p:ph idx="1"/>
          </p:nvPr>
        </p:nvSpPr>
        <p:spPr>
          <a:xfrm>
            <a:off x="628650" y="1956707"/>
            <a:ext cx="7886700" cy="3533265"/>
          </a:xfrm>
        </p:spPr>
        <p:txBody>
          <a:bodyPr>
            <a:normAutofit lnSpcReduction="10000"/>
          </a:bodyPr>
          <a:lstStyle/>
          <a:p>
            <a:pPr marL="342900" indent="-342900"/>
            <a:r>
              <a:rPr lang="cs-CZ" dirty="0" err="1"/>
              <a:t>Populist</a:t>
            </a:r>
            <a:r>
              <a:rPr lang="cs-CZ" dirty="0"/>
              <a:t> </a:t>
            </a:r>
            <a:r>
              <a:rPr lang="cs-CZ" dirty="0" err="1"/>
              <a:t>success</a:t>
            </a:r>
            <a:r>
              <a:rPr lang="cs-CZ" dirty="0"/>
              <a:t> as a </a:t>
            </a:r>
            <a:r>
              <a:rPr lang="cs-CZ" dirty="0" err="1"/>
              <a:t>litmus</a:t>
            </a:r>
            <a:r>
              <a:rPr lang="cs-CZ" dirty="0"/>
              <a:t> </a:t>
            </a:r>
            <a:r>
              <a:rPr lang="cs-CZ" dirty="0" err="1"/>
              <a:t>paper</a:t>
            </a:r>
            <a:r>
              <a:rPr lang="cs-CZ" dirty="0"/>
              <a:t> </a:t>
            </a:r>
            <a:r>
              <a:rPr lang="cs-CZ" dirty="0" err="1"/>
              <a:t>of</a:t>
            </a:r>
            <a:r>
              <a:rPr lang="cs-CZ" dirty="0"/>
              <a:t> </a:t>
            </a:r>
            <a:r>
              <a:rPr lang="cs-CZ" dirty="0" err="1"/>
              <a:t>pragmatism</a:t>
            </a:r>
            <a:r>
              <a:rPr lang="cs-CZ" dirty="0"/>
              <a:t> </a:t>
            </a:r>
            <a:r>
              <a:rPr lang="cs-CZ" dirty="0" err="1"/>
              <a:t>of</a:t>
            </a:r>
            <a:r>
              <a:rPr lang="cs-CZ" dirty="0"/>
              <a:t> </a:t>
            </a:r>
            <a:r>
              <a:rPr lang="cs-CZ" dirty="0" err="1"/>
              <a:t>democracy</a:t>
            </a:r>
            <a:endParaRPr lang="cs-CZ" dirty="0"/>
          </a:p>
          <a:p>
            <a:pPr marL="342900" indent="-342900"/>
            <a:r>
              <a:rPr lang="cs-CZ" dirty="0" err="1"/>
              <a:t>Corrective</a:t>
            </a:r>
            <a:r>
              <a:rPr lang="cs-CZ" dirty="0"/>
              <a:t> </a:t>
            </a:r>
            <a:r>
              <a:rPr lang="cs-CZ" dirty="0" err="1"/>
              <a:t>function</a:t>
            </a:r>
            <a:r>
              <a:rPr lang="cs-CZ" dirty="0"/>
              <a:t> </a:t>
            </a:r>
            <a:r>
              <a:rPr lang="cs-CZ" dirty="0" err="1"/>
              <a:t>of</a:t>
            </a:r>
            <a:r>
              <a:rPr lang="cs-CZ" dirty="0"/>
              <a:t> </a:t>
            </a:r>
            <a:r>
              <a:rPr lang="cs-CZ" dirty="0" err="1"/>
              <a:t>populism</a:t>
            </a:r>
            <a:r>
              <a:rPr lang="cs-CZ" dirty="0"/>
              <a:t> (</a:t>
            </a:r>
            <a:r>
              <a:rPr lang="cs-CZ" dirty="0" err="1"/>
              <a:t>Mudde</a:t>
            </a:r>
            <a:r>
              <a:rPr lang="cs-CZ" dirty="0"/>
              <a:t>, </a:t>
            </a:r>
            <a:r>
              <a:rPr lang="cs-CZ" dirty="0" err="1"/>
              <a:t>Rovira</a:t>
            </a:r>
            <a:r>
              <a:rPr lang="cs-CZ" dirty="0"/>
              <a:t> </a:t>
            </a:r>
            <a:r>
              <a:rPr lang="cs-CZ" dirty="0" err="1"/>
              <a:t>Kaltwasser</a:t>
            </a:r>
            <a:r>
              <a:rPr lang="cs-CZ" dirty="0"/>
              <a:t>, 2012)</a:t>
            </a:r>
          </a:p>
          <a:p>
            <a:pPr marL="342900" indent="-342900"/>
            <a:r>
              <a:rPr lang="cs-CZ" dirty="0" err="1"/>
              <a:t>Mostly</a:t>
            </a:r>
            <a:r>
              <a:rPr lang="cs-CZ" dirty="0"/>
              <a:t> </a:t>
            </a:r>
            <a:r>
              <a:rPr lang="cs-CZ" dirty="0" err="1"/>
              <a:t>related</a:t>
            </a:r>
            <a:r>
              <a:rPr lang="cs-CZ" dirty="0"/>
              <a:t> to </a:t>
            </a:r>
            <a:r>
              <a:rPr lang="cs-CZ" dirty="0" err="1"/>
              <a:t>the</a:t>
            </a:r>
            <a:r>
              <a:rPr lang="cs-CZ" dirty="0"/>
              <a:t> </a:t>
            </a:r>
            <a:r>
              <a:rPr lang="cs-CZ" dirty="0" err="1"/>
              <a:t>inclusionist</a:t>
            </a:r>
            <a:r>
              <a:rPr lang="cs-CZ" dirty="0"/>
              <a:t> face </a:t>
            </a:r>
            <a:r>
              <a:rPr lang="cs-CZ" dirty="0" err="1"/>
              <a:t>of</a:t>
            </a:r>
            <a:r>
              <a:rPr lang="cs-CZ" dirty="0"/>
              <a:t> </a:t>
            </a:r>
            <a:r>
              <a:rPr lang="cs-CZ" dirty="0" err="1"/>
              <a:t>populism</a:t>
            </a:r>
            <a:r>
              <a:rPr lang="cs-CZ" dirty="0"/>
              <a:t>:</a:t>
            </a:r>
          </a:p>
          <a:p>
            <a:pPr marL="385763" indent="-385763">
              <a:buFont typeface="+mj-lt"/>
              <a:buAutoNum type="arabicPeriod"/>
            </a:pPr>
            <a:r>
              <a:rPr lang="cs-CZ" dirty="0" err="1"/>
              <a:t>Representation</a:t>
            </a:r>
            <a:r>
              <a:rPr lang="cs-CZ" dirty="0"/>
              <a:t> </a:t>
            </a:r>
            <a:r>
              <a:rPr lang="cs-CZ" dirty="0" err="1"/>
              <a:t>of</a:t>
            </a:r>
            <a:r>
              <a:rPr lang="cs-CZ" dirty="0"/>
              <a:t> </a:t>
            </a:r>
            <a:r>
              <a:rPr lang="en-US" dirty="0"/>
              <a:t>‘silent majority’</a:t>
            </a:r>
          </a:p>
          <a:p>
            <a:pPr marL="385763" indent="-385763">
              <a:buFont typeface="+mj-lt"/>
              <a:buAutoNum type="arabicPeriod"/>
            </a:pPr>
            <a:r>
              <a:rPr lang="en-US" dirty="0"/>
              <a:t>Mobilization and representation of excluded sections of population </a:t>
            </a:r>
            <a:r>
              <a:rPr lang="cs-CZ" dirty="0"/>
              <a:t>(</a:t>
            </a:r>
            <a:r>
              <a:rPr lang="cs-CZ" dirty="0" err="1"/>
              <a:t>issues</a:t>
            </a:r>
            <a:r>
              <a:rPr lang="cs-CZ" dirty="0"/>
              <a:t> </a:t>
            </a:r>
            <a:r>
              <a:rPr lang="cs-CZ" dirty="0" err="1"/>
              <a:t>important</a:t>
            </a:r>
            <a:r>
              <a:rPr lang="cs-CZ" dirty="0"/>
              <a:t> </a:t>
            </a:r>
            <a:r>
              <a:rPr lang="cs-CZ" dirty="0" err="1"/>
              <a:t>for</a:t>
            </a:r>
            <a:r>
              <a:rPr lang="cs-CZ" dirty="0"/>
              <a:t> </a:t>
            </a:r>
            <a:r>
              <a:rPr lang="cs-CZ" dirty="0" err="1"/>
              <a:t>this</a:t>
            </a:r>
            <a:r>
              <a:rPr lang="cs-CZ" dirty="0"/>
              <a:t> part </a:t>
            </a:r>
            <a:r>
              <a:rPr lang="cs-CZ" dirty="0" err="1"/>
              <a:t>of</a:t>
            </a:r>
            <a:r>
              <a:rPr lang="cs-CZ" dirty="0"/>
              <a:t> society but </a:t>
            </a:r>
            <a:r>
              <a:rPr lang="cs-CZ" dirty="0" err="1"/>
              <a:t>neglected</a:t>
            </a:r>
            <a:r>
              <a:rPr lang="cs-CZ" dirty="0"/>
              <a:t> by </a:t>
            </a:r>
            <a:r>
              <a:rPr lang="cs-CZ" dirty="0" err="1"/>
              <a:t>political</a:t>
            </a:r>
            <a:r>
              <a:rPr lang="cs-CZ" dirty="0"/>
              <a:t> </a:t>
            </a:r>
            <a:r>
              <a:rPr lang="cs-CZ" dirty="0" err="1"/>
              <a:t>representation</a:t>
            </a:r>
            <a:r>
              <a:rPr lang="cs-CZ" dirty="0"/>
              <a:t>)</a:t>
            </a:r>
          </a:p>
          <a:p>
            <a:pPr marL="385763" indent="-385763">
              <a:buFont typeface="+mj-lt"/>
              <a:buAutoNum type="arabicPeriod"/>
            </a:pPr>
            <a:r>
              <a:rPr lang="cs-CZ" dirty="0" err="1"/>
              <a:t>Increase</a:t>
            </a:r>
            <a:r>
              <a:rPr lang="cs-CZ" dirty="0"/>
              <a:t> </a:t>
            </a:r>
            <a:r>
              <a:rPr lang="cs-CZ" dirty="0" err="1"/>
              <a:t>of</a:t>
            </a:r>
            <a:r>
              <a:rPr lang="cs-CZ" dirty="0"/>
              <a:t> </a:t>
            </a:r>
            <a:r>
              <a:rPr lang="cs-CZ" dirty="0" err="1"/>
              <a:t>democratic</a:t>
            </a:r>
            <a:r>
              <a:rPr lang="cs-CZ" dirty="0"/>
              <a:t> </a:t>
            </a:r>
            <a:r>
              <a:rPr lang="cs-CZ" dirty="0" err="1"/>
              <a:t>accountability</a:t>
            </a:r>
            <a:r>
              <a:rPr lang="cs-CZ" dirty="0"/>
              <a:t> – </a:t>
            </a:r>
            <a:r>
              <a:rPr lang="cs-CZ" dirty="0" err="1"/>
              <a:t>new</a:t>
            </a:r>
            <a:r>
              <a:rPr lang="cs-CZ" dirty="0"/>
              <a:t> </a:t>
            </a:r>
            <a:r>
              <a:rPr lang="cs-CZ" dirty="0" err="1"/>
              <a:t>issues</a:t>
            </a:r>
            <a:r>
              <a:rPr lang="cs-CZ" dirty="0"/>
              <a:t> in </a:t>
            </a:r>
            <a:r>
              <a:rPr lang="cs-CZ" dirty="0" err="1"/>
              <a:t>the</a:t>
            </a:r>
            <a:r>
              <a:rPr lang="cs-CZ" dirty="0"/>
              <a:t> </a:t>
            </a:r>
            <a:r>
              <a:rPr lang="cs-CZ" i="1" dirty="0" err="1"/>
              <a:t>political</a:t>
            </a:r>
            <a:r>
              <a:rPr lang="cs-CZ" i="1" dirty="0"/>
              <a:t> </a:t>
            </a:r>
            <a:r>
              <a:rPr lang="cs-CZ" dirty="0"/>
              <a:t>agenda</a:t>
            </a:r>
          </a:p>
          <a:p>
            <a:pPr marL="385763" indent="-385763">
              <a:buFont typeface="+mj-lt"/>
              <a:buAutoNum type="arabicPeriod"/>
            </a:pPr>
            <a:r>
              <a:rPr lang="en-US" dirty="0"/>
              <a:t>‘</a:t>
            </a:r>
            <a:r>
              <a:rPr lang="en-US" dirty="0" err="1"/>
              <a:t>Democratisation</a:t>
            </a:r>
            <a:r>
              <a:rPr lang="en-US" dirty="0"/>
              <a:t> of democracy’</a:t>
            </a:r>
            <a:r>
              <a:rPr lang="cs-CZ" dirty="0"/>
              <a:t> – </a:t>
            </a:r>
            <a:r>
              <a:rPr lang="cs-CZ" dirty="0" err="1"/>
              <a:t>related</a:t>
            </a:r>
            <a:r>
              <a:rPr lang="cs-CZ" dirty="0"/>
              <a:t> to </a:t>
            </a:r>
            <a:r>
              <a:rPr lang="cs-CZ" dirty="0" err="1"/>
              <a:t>mobilization</a:t>
            </a:r>
            <a:r>
              <a:rPr lang="cs-CZ" dirty="0"/>
              <a:t>, </a:t>
            </a:r>
            <a:r>
              <a:rPr lang="cs-CZ" dirty="0" err="1"/>
              <a:t>revitalization</a:t>
            </a:r>
            <a:r>
              <a:rPr lang="cs-CZ" dirty="0"/>
              <a:t>/</a:t>
            </a:r>
            <a:r>
              <a:rPr lang="cs-CZ" dirty="0" err="1"/>
              <a:t>intensification</a:t>
            </a:r>
            <a:r>
              <a:rPr lang="cs-CZ" dirty="0"/>
              <a:t> </a:t>
            </a:r>
            <a:r>
              <a:rPr lang="cs-CZ" dirty="0" err="1"/>
              <a:t>of</a:t>
            </a:r>
            <a:r>
              <a:rPr lang="cs-CZ" dirty="0"/>
              <a:t> </a:t>
            </a:r>
            <a:r>
              <a:rPr lang="cs-CZ" dirty="0" err="1"/>
              <a:t>political</a:t>
            </a:r>
            <a:r>
              <a:rPr lang="cs-CZ" dirty="0"/>
              <a:t> </a:t>
            </a:r>
            <a:r>
              <a:rPr lang="cs-CZ" dirty="0" err="1"/>
              <a:t>conflicts</a:t>
            </a:r>
            <a:endParaRPr lang="en-US" dirty="0"/>
          </a:p>
          <a:p>
            <a:pPr marL="385763" indent="-385763">
              <a:buFont typeface="+mj-lt"/>
              <a:buAutoNum type="arabicPeriod"/>
            </a:pPr>
            <a:endParaRPr lang="cs-CZ" dirty="0"/>
          </a:p>
          <a:p>
            <a:endParaRPr lang="cs-CZ" dirty="0"/>
          </a:p>
          <a:p>
            <a:endParaRPr lang="cs-CZ" dirty="0"/>
          </a:p>
        </p:txBody>
      </p:sp>
    </p:spTree>
    <p:extLst>
      <p:ext uri="{BB962C8B-B14F-4D97-AF65-F5344CB8AC3E}">
        <p14:creationId xmlns:p14="http://schemas.microsoft.com/office/powerpoint/2010/main" val="1816682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Problems</a:t>
            </a:r>
            <a:r>
              <a:rPr lang="cs-CZ" dirty="0"/>
              <a:t> </a:t>
            </a:r>
            <a:r>
              <a:rPr lang="cs-CZ" dirty="0" err="1"/>
              <a:t>with</a:t>
            </a:r>
            <a:r>
              <a:rPr lang="cs-CZ" dirty="0"/>
              <a:t> </a:t>
            </a:r>
            <a:r>
              <a:rPr lang="cs-CZ" dirty="0" err="1"/>
              <a:t>populism</a:t>
            </a:r>
            <a:endParaRPr lang="cs-CZ" dirty="0"/>
          </a:p>
        </p:txBody>
      </p:sp>
      <p:sp>
        <p:nvSpPr>
          <p:cNvPr id="3" name="Zástupný symbol pro obsah 2"/>
          <p:cNvSpPr>
            <a:spLocks noGrp="1"/>
          </p:cNvSpPr>
          <p:nvPr>
            <p:ph idx="1"/>
          </p:nvPr>
        </p:nvSpPr>
        <p:spPr/>
        <p:txBody>
          <a:bodyPr/>
          <a:lstStyle/>
          <a:p>
            <a:r>
              <a:rPr lang="cs-CZ" dirty="0"/>
              <a:t>- </a:t>
            </a:r>
            <a:r>
              <a:rPr lang="cs-CZ" b="1" dirty="0" err="1"/>
              <a:t>Popular</a:t>
            </a:r>
            <a:r>
              <a:rPr lang="cs-CZ" b="1" dirty="0"/>
              <a:t> </a:t>
            </a:r>
            <a:r>
              <a:rPr lang="cs-CZ" b="1" dirty="0" err="1"/>
              <a:t>perception</a:t>
            </a:r>
            <a:r>
              <a:rPr lang="cs-CZ" b="1" dirty="0"/>
              <a:t> </a:t>
            </a:r>
            <a:r>
              <a:rPr lang="cs-CZ" dirty="0" err="1"/>
              <a:t>of</a:t>
            </a:r>
            <a:r>
              <a:rPr lang="cs-CZ" dirty="0"/>
              <a:t> </a:t>
            </a:r>
            <a:r>
              <a:rPr lang="cs-CZ" dirty="0" err="1"/>
              <a:t>populism</a:t>
            </a:r>
            <a:r>
              <a:rPr lang="cs-CZ" dirty="0"/>
              <a:t> (</a:t>
            </a:r>
            <a:r>
              <a:rPr lang="cs-CZ" dirty="0" err="1"/>
              <a:t>unrealistic</a:t>
            </a:r>
            <a:r>
              <a:rPr lang="cs-CZ" dirty="0"/>
              <a:t> </a:t>
            </a:r>
            <a:r>
              <a:rPr lang="cs-CZ" dirty="0" err="1"/>
              <a:t>promises</a:t>
            </a:r>
            <a:r>
              <a:rPr lang="cs-CZ" dirty="0"/>
              <a:t>, </a:t>
            </a:r>
            <a:r>
              <a:rPr lang="cs-CZ" dirty="0" err="1"/>
              <a:t>irresponsible</a:t>
            </a:r>
            <a:r>
              <a:rPr lang="cs-CZ" dirty="0"/>
              <a:t> </a:t>
            </a:r>
            <a:r>
              <a:rPr lang="cs-CZ" dirty="0" err="1"/>
              <a:t>policies</a:t>
            </a:r>
            <a:r>
              <a:rPr lang="cs-CZ" dirty="0"/>
              <a:t>, </a:t>
            </a:r>
            <a:r>
              <a:rPr lang="cs-CZ" dirty="0" err="1"/>
              <a:t>demagoguery</a:t>
            </a:r>
            <a:r>
              <a:rPr lang="cs-CZ" dirty="0"/>
              <a:t>, </a:t>
            </a:r>
            <a:r>
              <a:rPr lang="cs-CZ" dirty="0" err="1"/>
              <a:t>spending</a:t>
            </a:r>
            <a:r>
              <a:rPr lang="cs-CZ" dirty="0"/>
              <a:t>, </a:t>
            </a:r>
            <a:r>
              <a:rPr lang="cs-CZ" dirty="0" err="1"/>
              <a:t>socialist</a:t>
            </a:r>
            <a:r>
              <a:rPr lang="cs-CZ" dirty="0"/>
              <a:t> </a:t>
            </a:r>
            <a:r>
              <a:rPr lang="cs-CZ" dirty="0" err="1"/>
              <a:t>policies</a:t>
            </a:r>
            <a:r>
              <a:rPr lang="cs-CZ" dirty="0"/>
              <a:t>, </a:t>
            </a:r>
            <a:r>
              <a:rPr lang="cs-CZ" dirty="0" err="1"/>
              <a:t>xenophobia</a:t>
            </a:r>
            <a:r>
              <a:rPr lang="cs-CZ" dirty="0"/>
              <a:t>…) </a:t>
            </a:r>
          </a:p>
          <a:p>
            <a:endParaRPr lang="cs-CZ" dirty="0"/>
          </a:p>
          <a:p>
            <a:endParaRPr lang="cs-CZ" dirty="0"/>
          </a:p>
          <a:p>
            <a:r>
              <a:rPr lang="cs-CZ" b="1" dirty="0"/>
              <a:t>- Negative </a:t>
            </a:r>
            <a:r>
              <a:rPr lang="cs-CZ" b="1" dirty="0" err="1"/>
              <a:t>political</a:t>
            </a:r>
            <a:r>
              <a:rPr lang="cs-CZ" b="1" dirty="0"/>
              <a:t> label</a:t>
            </a:r>
          </a:p>
          <a:p>
            <a:endParaRPr lang="cs-CZ" b="1" dirty="0"/>
          </a:p>
          <a:p>
            <a:endParaRPr lang="cs-CZ" dirty="0"/>
          </a:p>
          <a:p>
            <a:r>
              <a:rPr lang="cs-CZ" dirty="0"/>
              <a:t>- </a:t>
            </a:r>
            <a:r>
              <a:rPr lang="cs-CZ" b="1" dirty="0" err="1"/>
              <a:t>Terminological</a:t>
            </a:r>
            <a:r>
              <a:rPr lang="cs-CZ" b="1" dirty="0"/>
              <a:t> </a:t>
            </a:r>
            <a:r>
              <a:rPr lang="cs-CZ" b="1" dirty="0" err="1"/>
              <a:t>mess</a:t>
            </a:r>
            <a:r>
              <a:rPr lang="cs-CZ" dirty="0"/>
              <a:t>: protest </a:t>
            </a:r>
            <a:r>
              <a:rPr lang="cs-CZ" dirty="0" err="1"/>
              <a:t>parties</a:t>
            </a:r>
            <a:r>
              <a:rPr lang="cs-CZ" dirty="0"/>
              <a:t>, </a:t>
            </a:r>
            <a:r>
              <a:rPr lang="cs-CZ" dirty="0" err="1"/>
              <a:t>challenger</a:t>
            </a:r>
            <a:r>
              <a:rPr lang="cs-CZ" dirty="0"/>
              <a:t> </a:t>
            </a:r>
            <a:r>
              <a:rPr lang="cs-CZ" dirty="0" err="1"/>
              <a:t>parties</a:t>
            </a:r>
            <a:r>
              <a:rPr lang="cs-CZ" dirty="0"/>
              <a:t>, anti-party </a:t>
            </a:r>
            <a:r>
              <a:rPr lang="cs-CZ" dirty="0" err="1"/>
              <a:t>parties</a:t>
            </a:r>
            <a:r>
              <a:rPr lang="cs-CZ" dirty="0"/>
              <a:t>, anti-</a:t>
            </a:r>
            <a:r>
              <a:rPr lang="cs-CZ" dirty="0" err="1"/>
              <a:t>mainstream</a:t>
            </a:r>
            <a:r>
              <a:rPr lang="cs-CZ" dirty="0"/>
              <a:t> </a:t>
            </a:r>
            <a:r>
              <a:rPr lang="cs-CZ" dirty="0" err="1"/>
              <a:t>parties</a:t>
            </a:r>
            <a:r>
              <a:rPr lang="cs-CZ" dirty="0"/>
              <a:t>, anti-</a:t>
            </a:r>
            <a:r>
              <a:rPr lang="cs-CZ" dirty="0" err="1"/>
              <a:t>political</a:t>
            </a:r>
            <a:r>
              <a:rPr lang="cs-CZ" dirty="0"/>
              <a:t> establishment </a:t>
            </a:r>
            <a:r>
              <a:rPr lang="cs-CZ" dirty="0" err="1"/>
              <a:t>parties</a:t>
            </a:r>
            <a:r>
              <a:rPr lang="cs-CZ" dirty="0"/>
              <a:t>, anti-establishment </a:t>
            </a:r>
            <a:r>
              <a:rPr lang="cs-CZ" dirty="0" err="1"/>
              <a:t>reform</a:t>
            </a:r>
            <a:r>
              <a:rPr lang="cs-CZ" dirty="0"/>
              <a:t> </a:t>
            </a:r>
            <a:r>
              <a:rPr lang="cs-CZ" dirty="0" err="1"/>
              <a:t>parties</a:t>
            </a:r>
            <a:r>
              <a:rPr lang="cs-CZ" dirty="0"/>
              <a:t>, </a:t>
            </a:r>
            <a:r>
              <a:rPr lang="cs-CZ" dirty="0" err="1"/>
              <a:t>discontent</a:t>
            </a:r>
            <a:r>
              <a:rPr lang="cs-CZ" dirty="0"/>
              <a:t> </a:t>
            </a:r>
            <a:r>
              <a:rPr lang="cs-CZ" dirty="0" err="1"/>
              <a:t>parties</a:t>
            </a:r>
            <a:r>
              <a:rPr lang="cs-CZ" dirty="0"/>
              <a:t>, </a:t>
            </a:r>
            <a:r>
              <a:rPr lang="cs-CZ" dirty="0" err="1"/>
              <a:t>neopopulism</a:t>
            </a:r>
            <a:r>
              <a:rPr lang="cs-CZ" dirty="0"/>
              <a:t>/ </a:t>
            </a:r>
            <a:r>
              <a:rPr lang="cs-CZ" dirty="0" err="1"/>
              <a:t>new</a:t>
            </a:r>
            <a:r>
              <a:rPr lang="cs-CZ" dirty="0"/>
              <a:t> </a:t>
            </a:r>
            <a:r>
              <a:rPr lang="cs-CZ" dirty="0" err="1"/>
              <a:t>populism</a:t>
            </a:r>
            <a:r>
              <a:rPr lang="cs-CZ" dirty="0"/>
              <a:t>, anti-</a:t>
            </a:r>
            <a:r>
              <a:rPr lang="cs-CZ" dirty="0" err="1"/>
              <a:t>corruption</a:t>
            </a:r>
            <a:r>
              <a:rPr lang="cs-CZ" dirty="0"/>
              <a:t> </a:t>
            </a:r>
            <a:r>
              <a:rPr lang="cs-CZ" dirty="0" err="1"/>
              <a:t>parties</a:t>
            </a:r>
            <a:r>
              <a:rPr lang="cs-CZ" dirty="0"/>
              <a:t>, </a:t>
            </a:r>
            <a:r>
              <a:rPr lang="cs-CZ" dirty="0" err="1"/>
              <a:t>national</a:t>
            </a:r>
            <a:r>
              <a:rPr lang="cs-CZ" dirty="0"/>
              <a:t> </a:t>
            </a:r>
            <a:r>
              <a:rPr lang="cs-CZ" dirty="0" err="1"/>
              <a:t>populist</a:t>
            </a:r>
            <a:r>
              <a:rPr lang="cs-CZ" dirty="0"/>
              <a:t> </a:t>
            </a:r>
            <a:r>
              <a:rPr lang="cs-CZ" dirty="0" err="1"/>
              <a:t>parties</a:t>
            </a:r>
            <a:r>
              <a:rPr lang="cs-CZ" dirty="0"/>
              <a:t>…</a:t>
            </a:r>
          </a:p>
          <a:p>
            <a:pPr marL="342900" indent="-342900">
              <a:buFontTx/>
              <a:buChar char="-"/>
            </a:pPr>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5</a:t>
            </a:fld>
            <a:endParaRPr lang="cs-CZ"/>
          </a:p>
        </p:txBody>
      </p:sp>
    </p:spTree>
    <p:extLst>
      <p:ext uri="{BB962C8B-B14F-4D97-AF65-F5344CB8AC3E}">
        <p14:creationId xmlns:p14="http://schemas.microsoft.com/office/powerpoint/2010/main" val="41718048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Conclusion</a:t>
            </a:r>
            <a:endParaRPr lang="cs-CZ" dirty="0"/>
          </a:p>
        </p:txBody>
      </p:sp>
      <p:sp>
        <p:nvSpPr>
          <p:cNvPr id="3" name="Zástupný symbol pro obsah 2"/>
          <p:cNvSpPr>
            <a:spLocks noGrp="1"/>
          </p:cNvSpPr>
          <p:nvPr>
            <p:ph idx="1"/>
          </p:nvPr>
        </p:nvSpPr>
        <p:spPr/>
        <p:txBody>
          <a:bodyPr/>
          <a:lstStyle/>
          <a:p>
            <a:r>
              <a:rPr lang="cs-CZ" dirty="0" err="1"/>
              <a:t>Populism</a:t>
            </a:r>
            <a:r>
              <a:rPr lang="cs-CZ" dirty="0"/>
              <a:t> </a:t>
            </a:r>
            <a:r>
              <a:rPr lang="cs-CZ" dirty="0" err="1"/>
              <a:t>based</a:t>
            </a:r>
            <a:r>
              <a:rPr lang="cs-CZ" dirty="0"/>
              <a:t> on basic </a:t>
            </a:r>
            <a:r>
              <a:rPr lang="cs-CZ" dirty="0" err="1"/>
              <a:t>principles</a:t>
            </a:r>
            <a:r>
              <a:rPr lang="cs-CZ" dirty="0"/>
              <a:t> </a:t>
            </a:r>
            <a:r>
              <a:rPr lang="cs-CZ" dirty="0" err="1"/>
              <a:t>of</a:t>
            </a:r>
            <a:r>
              <a:rPr lang="cs-CZ" dirty="0"/>
              <a:t> </a:t>
            </a:r>
            <a:r>
              <a:rPr lang="cs-CZ" dirty="0" err="1"/>
              <a:t>democracy</a:t>
            </a:r>
            <a:r>
              <a:rPr lang="cs-CZ" dirty="0"/>
              <a:t> (</a:t>
            </a:r>
            <a:r>
              <a:rPr lang="cs-CZ" dirty="0" err="1"/>
              <a:t>the</a:t>
            </a:r>
            <a:r>
              <a:rPr lang="cs-CZ" dirty="0"/>
              <a:t> </a:t>
            </a:r>
            <a:r>
              <a:rPr lang="cs-CZ" dirty="0" err="1"/>
              <a:t>essence</a:t>
            </a:r>
            <a:r>
              <a:rPr lang="cs-CZ" dirty="0"/>
              <a:t> </a:t>
            </a:r>
            <a:r>
              <a:rPr lang="cs-CZ" dirty="0" err="1"/>
              <a:t>of</a:t>
            </a:r>
            <a:r>
              <a:rPr lang="cs-CZ" dirty="0"/>
              <a:t> </a:t>
            </a:r>
            <a:r>
              <a:rPr lang="cs-CZ" dirty="0" err="1"/>
              <a:t>populism</a:t>
            </a:r>
            <a:r>
              <a:rPr lang="cs-CZ" dirty="0"/>
              <a:t> </a:t>
            </a:r>
            <a:r>
              <a:rPr lang="cs-CZ" i="1" dirty="0" err="1"/>
              <a:t>is</a:t>
            </a:r>
            <a:r>
              <a:rPr lang="cs-CZ" i="1" dirty="0"/>
              <a:t> </a:t>
            </a:r>
            <a:r>
              <a:rPr lang="cs-CZ" dirty="0" err="1"/>
              <a:t>democratic</a:t>
            </a:r>
            <a:r>
              <a:rPr lang="cs-CZ" dirty="0"/>
              <a:t>)</a:t>
            </a:r>
          </a:p>
          <a:p>
            <a:r>
              <a:rPr lang="cs-CZ" dirty="0" err="1"/>
              <a:t>Different</a:t>
            </a:r>
            <a:r>
              <a:rPr lang="cs-CZ" dirty="0"/>
              <a:t> </a:t>
            </a:r>
            <a:r>
              <a:rPr lang="cs-CZ" dirty="0" err="1"/>
              <a:t>faces</a:t>
            </a:r>
            <a:r>
              <a:rPr lang="cs-CZ" dirty="0"/>
              <a:t> </a:t>
            </a:r>
            <a:r>
              <a:rPr lang="cs-CZ" dirty="0" err="1"/>
              <a:t>of</a:t>
            </a:r>
            <a:r>
              <a:rPr lang="cs-CZ" dirty="0"/>
              <a:t> </a:t>
            </a:r>
            <a:r>
              <a:rPr lang="cs-CZ" dirty="0" err="1"/>
              <a:t>democracy</a:t>
            </a:r>
            <a:r>
              <a:rPr lang="cs-CZ" dirty="0"/>
              <a:t>: idea/</a:t>
            </a:r>
            <a:r>
              <a:rPr lang="cs-CZ" dirty="0" err="1"/>
              <a:t>practice</a:t>
            </a:r>
            <a:r>
              <a:rPr lang="cs-CZ" dirty="0"/>
              <a:t> </a:t>
            </a:r>
            <a:r>
              <a:rPr lang="cs-CZ" dirty="0" err="1"/>
              <a:t>of</a:t>
            </a:r>
            <a:r>
              <a:rPr lang="cs-CZ" dirty="0"/>
              <a:t> </a:t>
            </a:r>
            <a:r>
              <a:rPr lang="cs-CZ" dirty="0" err="1"/>
              <a:t>democracy</a:t>
            </a:r>
            <a:r>
              <a:rPr lang="cs-CZ" dirty="0"/>
              <a:t> – </a:t>
            </a:r>
            <a:r>
              <a:rPr lang="cs-CZ" dirty="0" err="1"/>
              <a:t>liberal</a:t>
            </a:r>
            <a:r>
              <a:rPr lang="cs-CZ" dirty="0"/>
              <a:t> </a:t>
            </a:r>
            <a:r>
              <a:rPr lang="cs-CZ" dirty="0" err="1"/>
              <a:t>democracy</a:t>
            </a:r>
            <a:endParaRPr lang="cs-CZ" dirty="0"/>
          </a:p>
          <a:p>
            <a:r>
              <a:rPr lang="cs-CZ" dirty="0" err="1"/>
              <a:t>Three</a:t>
            </a:r>
            <a:r>
              <a:rPr lang="cs-CZ" dirty="0"/>
              <a:t> </a:t>
            </a:r>
            <a:r>
              <a:rPr lang="cs-CZ" dirty="0" err="1"/>
              <a:t>faces</a:t>
            </a:r>
            <a:r>
              <a:rPr lang="cs-CZ" dirty="0"/>
              <a:t> </a:t>
            </a:r>
            <a:r>
              <a:rPr lang="cs-CZ" dirty="0" err="1"/>
              <a:t>of</a:t>
            </a:r>
            <a:r>
              <a:rPr lang="cs-CZ" dirty="0"/>
              <a:t> </a:t>
            </a:r>
            <a:r>
              <a:rPr lang="cs-CZ" dirty="0" err="1"/>
              <a:t>populism</a:t>
            </a:r>
            <a:r>
              <a:rPr lang="cs-CZ" dirty="0"/>
              <a:t>:</a:t>
            </a:r>
          </a:p>
          <a:p>
            <a:pPr marL="385763" indent="-385763">
              <a:buFont typeface="+mj-lt"/>
              <a:buAutoNum type="arabicPeriod"/>
            </a:pPr>
            <a:r>
              <a:rPr lang="cs-CZ" i="1" dirty="0" err="1"/>
              <a:t>Latent</a:t>
            </a:r>
            <a:r>
              <a:rPr lang="cs-CZ" i="1" dirty="0"/>
              <a:t> </a:t>
            </a:r>
            <a:r>
              <a:rPr lang="cs-CZ" dirty="0"/>
              <a:t>and </a:t>
            </a:r>
            <a:r>
              <a:rPr lang="cs-CZ" i="1" dirty="0"/>
              <a:t>permanent </a:t>
            </a:r>
            <a:r>
              <a:rPr lang="cs-CZ" dirty="0" err="1"/>
              <a:t>danger</a:t>
            </a:r>
            <a:r>
              <a:rPr lang="cs-CZ" dirty="0"/>
              <a:t> to </a:t>
            </a:r>
            <a:r>
              <a:rPr lang="cs-CZ" i="1" dirty="0" err="1"/>
              <a:t>liberal</a:t>
            </a:r>
            <a:r>
              <a:rPr lang="cs-CZ" dirty="0"/>
              <a:t> </a:t>
            </a:r>
            <a:r>
              <a:rPr lang="cs-CZ" dirty="0" err="1"/>
              <a:t>democracy</a:t>
            </a:r>
            <a:endParaRPr lang="cs-CZ" dirty="0"/>
          </a:p>
          <a:p>
            <a:pPr marL="385763" indent="-385763">
              <a:buFont typeface="+mj-lt"/>
              <a:buAutoNum type="arabicPeriod"/>
            </a:pPr>
            <a:r>
              <a:rPr lang="cs-CZ" i="1" dirty="0" err="1"/>
              <a:t>Possible</a:t>
            </a:r>
            <a:r>
              <a:rPr lang="cs-CZ" i="1" dirty="0"/>
              <a:t> </a:t>
            </a:r>
            <a:r>
              <a:rPr lang="cs-CZ" dirty="0" err="1"/>
              <a:t>corrective</a:t>
            </a:r>
            <a:r>
              <a:rPr lang="cs-CZ" dirty="0"/>
              <a:t> to </a:t>
            </a:r>
            <a:r>
              <a:rPr lang="cs-CZ" dirty="0" err="1"/>
              <a:t>liberal</a:t>
            </a:r>
            <a:r>
              <a:rPr lang="cs-CZ" dirty="0"/>
              <a:t> </a:t>
            </a:r>
            <a:r>
              <a:rPr lang="cs-CZ" dirty="0" err="1"/>
              <a:t>democracy</a:t>
            </a:r>
            <a:endParaRPr lang="cs-CZ" dirty="0"/>
          </a:p>
          <a:p>
            <a:pPr marL="385763" indent="-385763">
              <a:buFont typeface="+mj-lt"/>
              <a:buAutoNum type="arabicPeriod"/>
            </a:pPr>
            <a:r>
              <a:rPr lang="cs-CZ" dirty="0" err="1"/>
              <a:t>Litmus</a:t>
            </a:r>
            <a:r>
              <a:rPr lang="cs-CZ" dirty="0"/>
              <a:t> </a:t>
            </a:r>
            <a:r>
              <a:rPr lang="cs-CZ" dirty="0" err="1"/>
              <a:t>paper</a:t>
            </a:r>
            <a:r>
              <a:rPr lang="cs-CZ" dirty="0"/>
              <a:t> </a:t>
            </a:r>
            <a:r>
              <a:rPr lang="cs-CZ" dirty="0" err="1"/>
              <a:t>of</a:t>
            </a:r>
            <a:r>
              <a:rPr lang="cs-CZ" dirty="0"/>
              <a:t> </a:t>
            </a:r>
            <a:r>
              <a:rPr lang="cs-CZ" dirty="0" err="1"/>
              <a:t>functioning</a:t>
            </a:r>
            <a:r>
              <a:rPr lang="cs-CZ" dirty="0"/>
              <a:t> </a:t>
            </a:r>
            <a:r>
              <a:rPr lang="cs-CZ" dirty="0" err="1"/>
              <a:t>of</a:t>
            </a:r>
            <a:r>
              <a:rPr lang="cs-CZ" dirty="0"/>
              <a:t> </a:t>
            </a:r>
            <a:r>
              <a:rPr lang="cs-CZ" dirty="0" err="1"/>
              <a:t>democracy</a:t>
            </a:r>
            <a:r>
              <a:rPr lang="cs-CZ" dirty="0"/>
              <a:t> (</a:t>
            </a:r>
            <a:r>
              <a:rPr lang="cs-CZ" dirty="0" err="1"/>
              <a:t>demand</a:t>
            </a:r>
            <a:r>
              <a:rPr lang="cs-CZ" dirty="0"/>
              <a:t>)</a:t>
            </a:r>
          </a:p>
          <a:p>
            <a:r>
              <a:rPr lang="cs-CZ" dirty="0" err="1"/>
              <a:t>Empirical</a:t>
            </a:r>
            <a:r>
              <a:rPr lang="cs-CZ" dirty="0"/>
              <a:t> </a:t>
            </a:r>
            <a:r>
              <a:rPr lang="cs-CZ" dirty="0" err="1"/>
              <a:t>investigation</a:t>
            </a:r>
            <a:r>
              <a:rPr lang="cs-CZ" dirty="0"/>
              <a:t> </a:t>
            </a:r>
            <a:r>
              <a:rPr lang="cs-CZ" dirty="0" err="1"/>
              <a:t>needed</a:t>
            </a:r>
            <a:r>
              <a:rPr lang="cs-CZ" dirty="0"/>
              <a:t>, case </a:t>
            </a:r>
            <a:r>
              <a:rPr lang="cs-CZ" dirty="0" err="1"/>
              <a:t>studies</a:t>
            </a:r>
            <a:r>
              <a:rPr lang="cs-CZ" dirty="0"/>
              <a:t> (</a:t>
            </a:r>
            <a:r>
              <a:rPr lang="cs-CZ" dirty="0" err="1"/>
              <a:t>presentations</a:t>
            </a:r>
            <a:r>
              <a:rPr lang="cs-CZ" dirty="0"/>
              <a:t>?)  </a:t>
            </a:r>
          </a:p>
        </p:txBody>
      </p:sp>
    </p:spTree>
    <p:extLst>
      <p:ext uri="{BB962C8B-B14F-4D97-AF65-F5344CB8AC3E}">
        <p14:creationId xmlns:p14="http://schemas.microsoft.com/office/powerpoint/2010/main" val="6332542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ctrTitle"/>
          </p:nvPr>
        </p:nvSpPr>
        <p:spPr/>
        <p:txBody>
          <a:bodyPr/>
          <a:lstStyle/>
          <a:p>
            <a:r>
              <a:rPr lang="cs-CZ" dirty="0" err="1"/>
              <a:t>Thank</a:t>
            </a:r>
            <a:r>
              <a:rPr lang="cs-CZ" dirty="0"/>
              <a:t> </a:t>
            </a:r>
            <a:r>
              <a:rPr lang="cs-CZ" dirty="0" err="1"/>
              <a:t>you</a:t>
            </a:r>
            <a:r>
              <a:rPr lang="cs-CZ" dirty="0"/>
              <a:t> </a:t>
            </a:r>
            <a:r>
              <a:rPr lang="cs-CZ" dirty="0" err="1"/>
              <a:t>for</a:t>
            </a:r>
            <a:r>
              <a:rPr lang="cs-CZ" dirty="0"/>
              <a:t> </a:t>
            </a:r>
            <a:r>
              <a:rPr lang="cs-CZ" dirty="0" err="1"/>
              <a:t>your</a:t>
            </a:r>
            <a:r>
              <a:rPr lang="cs-CZ" dirty="0"/>
              <a:t> </a:t>
            </a:r>
            <a:r>
              <a:rPr lang="cs-CZ" dirty="0" err="1"/>
              <a:t>attention</a:t>
            </a:r>
            <a:r>
              <a:rPr lang="cs-CZ" dirty="0"/>
              <a:t>.</a:t>
            </a:r>
          </a:p>
        </p:txBody>
      </p:sp>
      <p:sp>
        <p:nvSpPr>
          <p:cNvPr id="6" name="Podnadpis 5"/>
          <p:cNvSpPr>
            <a:spLocks noGrp="1"/>
          </p:cNvSpPr>
          <p:nvPr>
            <p:ph type="subTitle" idx="1"/>
          </p:nvPr>
        </p:nvSpPr>
        <p:spPr/>
        <p:txBody>
          <a:bodyPr/>
          <a:lstStyle/>
          <a:p>
            <a:endParaRPr lang="cs-CZ"/>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51</a:t>
            </a:fld>
            <a:endParaRPr lang="cs-CZ"/>
          </a:p>
        </p:txBody>
      </p:sp>
    </p:spTree>
    <p:extLst>
      <p:ext uri="{BB962C8B-B14F-4D97-AF65-F5344CB8AC3E}">
        <p14:creationId xmlns:p14="http://schemas.microsoft.com/office/powerpoint/2010/main" val="1798117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Popular</a:t>
            </a:r>
            <a:r>
              <a:rPr lang="cs-CZ" dirty="0"/>
              <a:t> </a:t>
            </a:r>
            <a:r>
              <a:rPr lang="cs-CZ" dirty="0" err="1"/>
              <a:t>perception</a:t>
            </a:r>
            <a:r>
              <a:rPr lang="cs-CZ" dirty="0"/>
              <a:t> </a:t>
            </a:r>
            <a:r>
              <a:rPr lang="cs-CZ" dirty="0" err="1"/>
              <a:t>of</a:t>
            </a:r>
            <a:r>
              <a:rPr lang="cs-CZ" dirty="0"/>
              <a:t> </a:t>
            </a:r>
            <a:r>
              <a:rPr lang="cs-CZ" dirty="0" err="1"/>
              <a:t>populism</a:t>
            </a:r>
            <a:endParaRPr lang="en-US" dirty="0"/>
          </a:p>
        </p:txBody>
      </p:sp>
      <p:sp>
        <p:nvSpPr>
          <p:cNvPr id="3" name="Zástupný symbol pro obsah 2"/>
          <p:cNvSpPr>
            <a:spLocks noGrp="1"/>
          </p:cNvSpPr>
          <p:nvPr>
            <p:ph idx="1"/>
          </p:nvPr>
        </p:nvSpPr>
        <p:spPr>
          <a:xfrm>
            <a:off x="628650" y="1825624"/>
            <a:ext cx="7886700" cy="4895851"/>
          </a:xfrm>
        </p:spPr>
        <p:txBody>
          <a:bodyPr>
            <a:normAutofit/>
          </a:bodyPr>
          <a:lstStyle/>
          <a:p>
            <a:r>
              <a:rPr lang="cs-CZ" dirty="0" err="1"/>
              <a:t>Stretching</a:t>
            </a:r>
            <a:r>
              <a:rPr lang="cs-CZ" dirty="0"/>
              <a:t> </a:t>
            </a:r>
            <a:r>
              <a:rPr lang="cs-CZ" dirty="0" err="1"/>
              <a:t>of</a:t>
            </a:r>
            <a:r>
              <a:rPr lang="cs-CZ" dirty="0"/>
              <a:t> </a:t>
            </a:r>
            <a:r>
              <a:rPr lang="cs-CZ" dirty="0" err="1"/>
              <a:t>the</a:t>
            </a:r>
            <a:r>
              <a:rPr lang="cs-CZ" dirty="0"/>
              <a:t> term</a:t>
            </a:r>
          </a:p>
          <a:p>
            <a:endParaRPr lang="cs-CZ" dirty="0"/>
          </a:p>
          <a:p>
            <a:r>
              <a:rPr lang="cs-CZ" dirty="0" err="1"/>
              <a:t>All</a:t>
            </a:r>
            <a:r>
              <a:rPr lang="cs-CZ" dirty="0"/>
              <a:t> </a:t>
            </a:r>
            <a:r>
              <a:rPr lang="cs-CZ" dirty="0" err="1"/>
              <a:t>politicians</a:t>
            </a:r>
            <a:r>
              <a:rPr lang="cs-CZ" dirty="0"/>
              <a:t> are </a:t>
            </a:r>
            <a:r>
              <a:rPr lang="cs-CZ" dirty="0" err="1"/>
              <a:t>populists</a:t>
            </a:r>
            <a:r>
              <a:rPr lang="cs-CZ" dirty="0"/>
              <a:t> (</a:t>
            </a:r>
            <a:r>
              <a:rPr lang="cs-CZ" dirty="0" err="1"/>
              <a:t>from</a:t>
            </a:r>
            <a:r>
              <a:rPr lang="cs-CZ" dirty="0"/>
              <a:t> </a:t>
            </a:r>
            <a:r>
              <a:rPr lang="cs-CZ" dirty="0" err="1"/>
              <a:t>time</a:t>
            </a:r>
            <a:r>
              <a:rPr lang="cs-CZ" dirty="0"/>
              <a:t> to </a:t>
            </a:r>
            <a:r>
              <a:rPr lang="cs-CZ" dirty="0" err="1"/>
              <a:t>time</a:t>
            </a:r>
            <a:r>
              <a:rPr lang="cs-CZ" dirty="0"/>
              <a:t>)</a:t>
            </a:r>
          </a:p>
          <a:p>
            <a:endParaRPr lang="cs-CZ" dirty="0"/>
          </a:p>
          <a:p>
            <a:r>
              <a:rPr lang="cs-CZ" dirty="0" err="1"/>
              <a:t>Content</a:t>
            </a:r>
            <a:r>
              <a:rPr lang="cs-CZ" dirty="0"/>
              <a:t> – </a:t>
            </a:r>
            <a:r>
              <a:rPr lang="cs-CZ" dirty="0" err="1"/>
              <a:t>unrealistic</a:t>
            </a:r>
            <a:r>
              <a:rPr lang="cs-CZ" dirty="0"/>
              <a:t> </a:t>
            </a:r>
            <a:r>
              <a:rPr lang="cs-CZ" dirty="0" err="1"/>
              <a:t>promises</a:t>
            </a:r>
            <a:r>
              <a:rPr lang="cs-CZ" dirty="0"/>
              <a:t>, </a:t>
            </a:r>
            <a:r>
              <a:rPr lang="cs-CZ" dirty="0" err="1"/>
              <a:t>irresponsible</a:t>
            </a:r>
            <a:r>
              <a:rPr lang="cs-CZ" dirty="0"/>
              <a:t> </a:t>
            </a:r>
            <a:r>
              <a:rPr lang="cs-CZ" dirty="0" err="1"/>
              <a:t>policies</a:t>
            </a:r>
            <a:r>
              <a:rPr lang="cs-CZ" dirty="0"/>
              <a:t>, </a:t>
            </a:r>
            <a:r>
              <a:rPr lang="cs-CZ" dirty="0" err="1"/>
              <a:t>demagoguery</a:t>
            </a:r>
            <a:r>
              <a:rPr lang="cs-CZ" dirty="0"/>
              <a:t>, </a:t>
            </a:r>
            <a:r>
              <a:rPr lang="cs-CZ" dirty="0" err="1"/>
              <a:t>spending</a:t>
            </a:r>
            <a:r>
              <a:rPr lang="cs-CZ" dirty="0"/>
              <a:t>, </a:t>
            </a:r>
            <a:r>
              <a:rPr lang="cs-CZ" dirty="0" err="1"/>
              <a:t>socialist</a:t>
            </a:r>
            <a:r>
              <a:rPr lang="cs-CZ" dirty="0"/>
              <a:t> </a:t>
            </a:r>
            <a:r>
              <a:rPr lang="cs-CZ" dirty="0" err="1"/>
              <a:t>policies</a:t>
            </a:r>
            <a:r>
              <a:rPr lang="cs-CZ" dirty="0"/>
              <a:t>, </a:t>
            </a:r>
            <a:r>
              <a:rPr lang="cs-CZ" dirty="0" err="1"/>
              <a:t>xenophobia</a:t>
            </a:r>
            <a:r>
              <a:rPr lang="cs-CZ" dirty="0"/>
              <a:t>… </a:t>
            </a:r>
          </a:p>
          <a:p>
            <a:endParaRPr lang="cs-CZ" dirty="0"/>
          </a:p>
          <a:p>
            <a:r>
              <a:rPr lang="cs-CZ" dirty="0" err="1"/>
              <a:t>See</a:t>
            </a:r>
            <a:r>
              <a:rPr lang="cs-CZ" dirty="0"/>
              <a:t> Bale, </a:t>
            </a:r>
            <a:r>
              <a:rPr lang="cs-CZ" dirty="0" err="1"/>
              <a:t>Taggart</a:t>
            </a:r>
            <a:r>
              <a:rPr lang="cs-CZ" dirty="0"/>
              <a:t>, van </a:t>
            </a:r>
            <a:r>
              <a:rPr lang="cs-CZ" dirty="0" err="1"/>
              <a:t>Kessel</a:t>
            </a:r>
            <a:r>
              <a:rPr lang="cs-CZ" dirty="0"/>
              <a:t>. 2011: </a:t>
            </a:r>
            <a:r>
              <a:rPr lang="en-US" dirty="0"/>
              <a:t>“Thrown around with abandon? Popular understandings of populism as conveyed by the print media: a UK case study</a:t>
            </a:r>
            <a:r>
              <a:rPr lang="cs-CZ" dirty="0"/>
              <a:t>.</a:t>
            </a:r>
            <a:r>
              <a:rPr lang="en-US" dirty="0"/>
              <a:t>”</a:t>
            </a:r>
            <a:r>
              <a:rPr lang="cs-CZ" dirty="0"/>
              <a:t> </a:t>
            </a:r>
            <a:r>
              <a:rPr lang="cs-CZ" i="1" dirty="0"/>
              <a:t>Acta </a:t>
            </a:r>
            <a:r>
              <a:rPr lang="cs-CZ" i="1" dirty="0" err="1"/>
              <a:t>Politica</a:t>
            </a:r>
            <a:r>
              <a:rPr lang="cs-CZ" i="1" dirty="0"/>
              <a:t> </a:t>
            </a:r>
            <a:r>
              <a:rPr lang="cs-CZ" dirty="0"/>
              <a:t>46 (2). </a:t>
            </a:r>
          </a:p>
          <a:p>
            <a:r>
              <a:rPr lang="cs-CZ" dirty="0" err="1"/>
              <a:t>Populism</a:t>
            </a:r>
            <a:r>
              <a:rPr lang="cs-CZ" dirty="0"/>
              <a:t> </a:t>
            </a:r>
            <a:r>
              <a:rPr lang="en-US" dirty="0"/>
              <a:t>as a label in</a:t>
            </a:r>
            <a:r>
              <a:rPr lang="cs-CZ" dirty="0"/>
              <a:t> </a:t>
            </a:r>
            <a:r>
              <a:rPr lang="cs-CZ" dirty="0" err="1"/>
              <a:t>political</a:t>
            </a:r>
            <a:r>
              <a:rPr lang="cs-CZ" dirty="0"/>
              <a:t> </a:t>
            </a:r>
            <a:r>
              <a:rPr lang="cs-CZ" dirty="0" err="1"/>
              <a:t>fight</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6</a:t>
            </a:fld>
            <a:endParaRPr lang="cs-CZ"/>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6296" y="4797152"/>
            <a:ext cx="1423549" cy="1105197"/>
          </a:xfrm>
          <a:prstGeom prst="rect">
            <a:avLst/>
          </a:prstGeom>
        </p:spPr>
      </p:pic>
    </p:spTree>
    <p:extLst>
      <p:ext uri="{BB962C8B-B14F-4D97-AF65-F5344CB8AC3E}">
        <p14:creationId xmlns:p14="http://schemas.microsoft.com/office/powerpoint/2010/main" val="2745348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Three</a:t>
            </a:r>
            <a:r>
              <a:rPr lang="cs-CZ" dirty="0"/>
              <a:t> </a:t>
            </a:r>
            <a:r>
              <a:rPr lang="cs-CZ" dirty="0" err="1"/>
              <a:t>waves</a:t>
            </a:r>
            <a:r>
              <a:rPr lang="cs-CZ" dirty="0"/>
              <a:t> </a:t>
            </a:r>
            <a:r>
              <a:rPr lang="cs-CZ" dirty="0" err="1"/>
              <a:t>of</a:t>
            </a:r>
            <a:r>
              <a:rPr lang="cs-CZ" dirty="0"/>
              <a:t> </a:t>
            </a:r>
            <a:r>
              <a:rPr lang="cs-CZ" dirty="0" err="1"/>
              <a:t>populism</a:t>
            </a:r>
            <a:endParaRPr lang="en-US" dirty="0"/>
          </a:p>
        </p:txBody>
      </p:sp>
      <p:sp>
        <p:nvSpPr>
          <p:cNvPr id="3" name="Zástupný symbol pro obsah 2"/>
          <p:cNvSpPr>
            <a:spLocks noGrp="1"/>
          </p:cNvSpPr>
          <p:nvPr>
            <p:ph idx="1"/>
          </p:nvPr>
        </p:nvSpPr>
        <p:spPr/>
        <p:txBody>
          <a:bodyPr>
            <a:normAutofit fontScale="92500" lnSpcReduction="10000"/>
          </a:bodyPr>
          <a:lstStyle/>
          <a:p>
            <a:r>
              <a:rPr lang="cs-CZ" sz="2600" dirty="0" err="1"/>
              <a:t>Empirical</a:t>
            </a:r>
            <a:r>
              <a:rPr lang="cs-CZ" sz="2600" dirty="0"/>
              <a:t> diversity </a:t>
            </a:r>
            <a:r>
              <a:rPr lang="cs-CZ" sz="2600" dirty="0" err="1"/>
              <a:t>of</a:t>
            </a:r>
            <a:r>
              <a:rPr lang="cs-CZ" sz="2600" dirty="0"/>
              <a:t> </a:t>
            </a:r>
            <a:r>
              <a:rPr lang="cs-CZ" sz="2600" dirty="0" err="1"/>
              <a:t>populism</a:t>
            </a:r>
            <a:r>
              <a:rPr lang="cs-CZ" sz="2600" dirty="0"/>
              <a:t> (</a:t>
            </a:r>
            <a:r>
              <a:rPr lang="cs-CZ" sz="2800" dirty="0" err="1"/>
              <a:t>Pauwels</a:t>
            </a:r>
            <a:r>
              <a:rPr lang="cs-CZ" sz="2800" dirty="0"/>
              <a:t> 2014)</a:t>
            </a:r>
            <a:endParaRPr lang="cs-CZ" sz="2600" dirty="0"/>
          </a:p>
          <a:p>
            <a:endParaRPr lang="cs-CZ" sz="2400" dirty="0"/>
          </a:p>
          <a:p>
            <a:r>
              <a:rPr lang="cs-CZ" sz="2400" dirty="0"/>
              <a:t>19th </a:t>
            </a:r>
            <a:r>
              <a:rPr lang="cs-CZ" sz="2400" dirty="0" err="1"/>
              <a:t>century</a:t>
            </a:r>
            <a:r>
              <a:rPr lang="cs-CZ" sz="2400" dirty="0"/>
              <a:t> </a:t>
            </a:r>
            <a:r>
              <a:rPr lang="cs-CZ" sz="2400" dirty="0" err="1"/>
              <a:t>populism</a:t>
            </a:r>
            <a:r>
              <a:rPr lang="cs-CZ" sz="2400" dirty="0"/>
              <a:t> – </a:t>
            </a:r>
            <a:r>
              <a:rPr lang="cs-CZ" sz="2400" dirty="0" err="1"/>
              <a:t>the</a:t>
            </a:r>
            <a:r>
              <a:rPr lang="cs-CZ" sz="2400" dirty="0"/>
              <a:t> </a:t>
            </a:r>
            <a:r>
              <a:rPr lang="cs-CZ" sz="2400" dirty="0" err="1"/>
              <a:t>People</a:t>
            </a:r>
            <a:r>
              <a:rPr lang="en-GB" sz="2400" dirty="0"/>
              <a:t>`s Part</a:t>
            </a:r>
            <a:r>
              <a:rPr lang="cs-CZ" sz="2400" dirty="0"/>
              <a:t>y in </a:t>
            </a:r>
            <a:r>
              <a:rPr lang="cs-CZ" sz="2400" dirty="0" err="1"/>
              <a:t>the</a:t>
            </a:r>
            <a:r>
              <a:rPr lang="cs-CZ" sz="2400" dirty="0"/>
              <a:t> USA, „</a:t>
            </a:r>
            <a:r>
              <a:rPr lang="cs-CZ" sz="2400" dirty="0" err="1"/>
              <a:t>narodniky</a:t>
            </a:r>
            <a:r>
              <a:rPr lang="cs-CZ" sz="2400" dirty="0"/>
              <a:t>“ in </a:t>
            </a:r>
            <a:r>
              <a:rPr lang="cs-CZ" sz="2400" dirty="0" err="1"/>
              <a:t>Russia</a:t>
            </a:r>
            <a:r>
              <a:rPr lang="cs-CZ" sz="2400" dirty="0"/>
              <a:t> (</a:t>
            </a:r>
            <a:r>
              <a:rPr lang="cs-CZ" sz="2400" dirty="0" err="1"/>
              <a:t>Canovan</a:t>
            </a:r>
            <a:r>
              <a:rPr lang="cs-CZ" sz="2400" dirty="0"/>
              <a:t> 1981, </a:t>
            </a:r>
            <a:r>
              <a:rPr lang="cs-CZ" sz="2400" dirty="0" err="1"/>
              <a:t>Taggart</a:t>
            </a:r>
            <a:r>
              <a:rPr lang="cs-CZ" sz="2400" dirty="0"/>
              <a:t> 2000)</a:t>
            </a:r>
          </a:p>
          <a:p>
            <a:endParaRPr lang="cs-CZ" sz="2400" dirty="0"/>
          </a:p>
          <a:p>
            <a:r>
              <a:rPr lang="cs-CZ" sz="2400" dirty="0"/>
              <a:t>Latin </a:t>
            </a:r>
            <a:r>
              <a:rPr lang="cs-CZ" sz="2400" dirty="0" err="1"/>
              <a:t>American</a:t>
            </a:r>
            <a:r>
              <a:rPr lang="cs-CZ" sz="2400" dirty="0"/>
              <a:t> </a:t>
            </a:r>
            <a:r>
              <a:rPr lang="cs-CZ" sz="2400" dirty="0" err="1"/>
              <a:t>populism</a:t>
            </a:r>
            <a:r>
              <a:rPr lang="cs-CZ" sz="2400" dirty="0"/>
              <a:t> – Peron, </a:t>
            </a:r>
            <a:r>
              <a:rPr lang="cs-CZ" sz="2400" dirty="0" err="1"/>
              <a:t>Chávez</a:t>
            </a:r>
            <a:r>
              <a:rPr lang="cs-CZ" sz="2400" dirty="0"/>
              <a:t>, De la Torre…</a:t>
            </a:r>
          </a:p>
          <a:p>
            <a:endParaRPr lang="cs-CZ" sz="2400" dirty="0"/>
          </a:p>
          <a:p>
            <a:r>
              <a:rPr lang="cs-CZ" sz="2400" dirty="0"/>
              <a:t>New </a:t>
            </a:r>
            <a:r>
              <a:rPr lang="cs-CZ" sz="2400" dirty="0" err="1"/>
              <a:t>populism</a:t>
            </a:r>
            <a:r>
              <a:rPr lang="cs-CZ" sz="2400" dirty="0"/>
              <a:t> – </a:t>
            </a:r>
            <a:r>
              <a:rPr lang="cs-CZ" sz="2400" dirty="0" err="1"/>
              <a:t>radical</a:t>
            </a:r>
            <a:r>
              <a:rPr lang="cs-CZ" sz="2400" dirty="0"/>
              <a:t> </a:t>
            </a:r>
            <a:r>
              <a:rPr lang="cs-CZ" sz="2400" dirty="0" err="1"/>
              <a:t>right-wing</a:t>
            </a:r>
            <a:r>
              <a:rPr lang="cs-CZ" sz="2400" dirty="0"/>
              <a:t> </a:t>
            </a:r>
            <a:r>
              <a:rPr lang="cs-CZ" sz="2400" dirty="0" err="1"/>
              <a:t>or</a:t>
            </a:r>
            <a:r>
              <a:rPr lang="cs-CZ" sz="2400" dirty="0"/>
              <a:t> </a:t>
            </a:r>
            <a:r>
              <a:rPr lang="cs-CZ" sz="2400" dirty="0" err="1"/>
              <a:t>radical</a:t>
            </a:r>
            <a:r>
              <a:rPr lang="cs-CZ" sz="2400" dirty="0"/>
              <a:t> </a:t>
            </a:r>
            <a:r>
              <a:rPr lang="cs-CZ" sz="2400" dirty="0" err="1"/>
              <a:t>left</a:t>
            </a:r>
            <a:r>
              <a:rPr lang="cs-CZ" sz="2400" dirty="0"/>
              <a:t> </a:t>
            </a:r>
            <a:r>
              <a:rPr lang="cs-CZ" sz="2400" dirty="0" err="1"/>
              <a:t>parties</a:t>
            </a:r>
            <a:r>
              <a:rPr lang="cs-CZ" sz="2400" dirty="0"/>
              <a:t> in </a:t>
            </a:r>
            <a:r>
              <a:rPr lang="cs-CZ" sz="2400" dirty="0" err="1"/>
              <a:t>Europe</a:t>
            </a:r>
            <a:endParaRPr lang="cs-CZ" sz="2400" dirty="0"/>
          </a:p>
          <a:p>
            <a:pPr lvl="1"/>
            <a:r>
              <a:rPr lang="cs-CZ" sz="2400" dirty="0"/>
              <a:t>(+ </a:t>
            </a:r>
            <a:r>
              <a:rPr lang="cs-CZ" sz="2400" dirty="0" err="1"/>
              <a:t>exclusively</a:t>
            </a:r>
            <a:r>
              <a:rPr lang="cs-CZ" sz="2400" dirty="0"/>
              <a:t>/</a:t>
            </a:r>
            <a:r>
              <a:rPr lang="cs-CZ" sz="2400" dirty="0" err="1"/>
              <a:t>centrist</a:t>
            </a:r>
            <a:r>
              <a:rPr lang="cs-CZ" sz="2400" dirty="0"/>
              <a:t> </a:t>
            </a:r>
            <a:r>
              <a:rPr lang="cs-CZ" sz="2400" dirty="0" err="1"/>
              <a:t>populist</a:t>
            </a:r>
            <a:r>
              <a:rPr lang="cs-CZ" sz="2400" dirty="0"/>
              <a:t> </a:t>
            </a:r>
            <a:r>
              <a:rPr lang="cs-CZ" sz="2400" dirty="0" err="1"/>
              <a:t>parties</a:t>
            </a:r>
            <a:r>
              <a:rPr lang="cs-CZ" sz="2400" dirty="0"/>
              <a:t>)</a:t>
            </a:r>
          </a:p>
          <a:p>
            <a:endParaRPr lang="cs-CZ" sz="2700" dirty="0"/>
          </a:p>
          <a:p>
            <a:r>
              <a:rPr lang="cs-CZ" sz="2700" dirty="0"/>
              <a:t>Case </a:t>
            </a:r>
            <a:r>
              <a:rPr lang="cs-CZ" sz="2700" dirty="0" err="1"/>
              <a:t>driven</a:t>
            </a:r>
            <a:r>
              <a:rPr lang="cs-CZ" sz="2700" dirty="0"/>
              <a:t> </a:t>
            </a:r>
            <a:r>
              <a:rPr lang="cs-CZ" sz="2700" dirty="0" err="1"/>
              <a:t>definitions</a:t>
            </a:r>
            <a:r>
              <a:rPr lang="cs-CZ" sz="2700" dirty="0"/>
              <a:t> (</a:t>
            </a:r>
            <a:r>
              <a:rPr lang="cs-CZ" sz="2700" dirty="0" err="1"/>
              <a:t>agrarian</a:t>
            </a:r>
            <a:r>
              <a:rPr lang="cs-CZ" sz="2700" dirty="0"/>
              <a:t> </a:t>
            </a:r>
            <a:r>
              <a:rPr lang="cs-CZ" sz="2700" dirty="0" err="1"/>
              <a:t>populism</a:t>
            </a:r>
            <a:r>
              <a:rPr lang="cs-CZ" sz="2700" dirty="0"/>
              <a:t> </a:t>
            </a:r>
            <a:r>
              <a:rPr lang="cs-CZ" sz="2700" dirty="0" err="1"/>
              <a:t>until</a:t>
            </a:r>
            <a:r>
              <a:rPr lang="cs-CZ" sz="2700" dirty="0"/>
              <a:t> </a:t>
            </a:r>
            <a:r>
              <a:rPr lang="cs-CZ" sz="2700" dirty="0" err="1"/>
              <a:t>the</a:t>
            </a:r>
            <a:r>
              <a:rPr lang="cs-CZ" sz="2700" dirty="0"/>
              <a:t> 1970s, RRP in Western </a:t>
            </a:r>
            <a:r>
              <a:rPr lang="cs-CZ" sz="2700" dirty="0" err="1"/>
              <a:t>Europe</a:t>
            </a:r>
            <a:r>
              <a:rPr lang="cs-CZ" sz="2700" dirty="0"/>
              <a:t>)</a:t>
            </a:r>
          </a:p>
          <a:p>
            <a:endParaRPr lang="cs-CZ" sz="2000" dirty="0"/>
          </a:p>
          <a:p>
            <a:pPr marL="0" indent="0">
              <a:buNone/>
            </a:pPr>
            <a:endParaRPr lang="en-US"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7</a:t>
            </a:fld>
            <a:endParaRPr lang="cs-CZ"/>
          </a:p>
        </p:txBody>
      </p:sp>
    </p:spTree>
    <p:extLst>
      <p:ext uri="{BB962C8B-B14F-4D97-AF65-F5344CB8AC3E}">
        <p14:creationId xmlns:p14="http://schemas.microsoft.com/office/powerpoint/2010/main" val="3249040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1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1500"/>
                                        <p:tgtEl>
                                          <p:spTgt spid="3">
                                            <p:txEl>
                                              <p:pRg st="2" end="2"/>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1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8" dur="1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9" dur="1500"/>
                                        <p:tgtEl>
                                          <p:spTgt spid="3">
                                            <p:txEl>
                                              <p:pRg st="4" end="4"/>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 calcmode="lin" valueType="num">
                                      <p:cBhvr>
                                        <p:cTn id="22" dur="1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3" dur="1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24" dur="1500"/>
                                        <p:tgtEl>
                                          <p:spTgt spid="3">
                                            <p:txEl>
                                              <p:pRg st="6" end="6"/>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p:cTn id="27" dur="1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8" dur="1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29" dur="1500"/>
                                        <p:tgtEl>
                                          <p:spTgt spid="3">
                                            <p:txEl>
                                              <p:pRg st="7" end="7"/>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 calcmode="lin" valueType="num">
                                      <p:cBhvr>
                                        <p:cTn id="32" dur="1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33" dur="1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34" dur="1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fontAlgn="auto" hangingPunct="1">
              <a:spcAft>
                <a:spcPts val="0"/>
              </a:spcAft>
              <a:defRPr/>
            </a:pPr>
            <a:r>
              <a:rPr lang="en-US" sz="3600" dirty="0"/>
              <a:t>POPULISM AS </a:t>
            </a:r>
            <a:r>
              <a:rPr lang="cs-CZ" sz="3600" dirty="0"/>
              <a:t>AN </a:t>
            </a:r>
            <a:r>
              <a:rPr lang="en-US" sz="3600" dirty="0"/>
              <a:t>IDEOLOGY</a:t>
            </a:r>
            <a:endParaRPr lang="cs-CZ" sz="3600" dirty="0"/>
          </a:p>
        </p:txBody>
      </p:sp>
      <p:sp>
        <p:nvSpPr>
          <p:cNvPr id="21506" name="Rectangle 3"/>
          <p:cNvSpPr>
            <a:spLocks noGrp="1" noChangeArrowheads="1"/>
          </p:cNvSpPr>
          <p:nvPr>
            <p:ph idx="1"/>
          </p:nvPr>
        </p:nvSpPr>
        <p:spPr/>
        <p:txBody>
          <a:bodyPr>
            <a:normAutofit/>
          </a:bodyPr>
          <a:lstStyle/>
          <a:p>
            <a:pPr eaLnBrk="1" hangingPunct="1"/>
            <a:r>
              <a:rPr lang="cs-CZ" sz="2400" dirty="0"/>
              <a:t>I</a:t>
            </a:r>
            <a:r>
              <a:rPr lang="en-US" sz="2400" dirty="0" err="1"/>
              <a:t>deology</a:t>
            </a:r>
            <a:r>
              <a:rPr lang="en-US" sz="2400" dirty="0"/>
              <a:t>:</a:t>
            </a:r>
          </a:p>
          <a:p>
            <a:pPr eaLnBrk="1" hangingPunct="1"/>
            <a:endParaRPr lang="cs-CZ" sz="2400" dirty="0"/>
          </a:p>
          <a:p>
            <a:r>
              <a:rPr lang="en-US" sz="2400" dirty="0"/>
              <a:t>total, closed and cohesive view of human beings in society / a systematic body of concepts  / </a:t>
            </a:r>
            <a:r>
              <a:rPr lang="cs-CZ" sz="2400" dirty="0"/>
              <a:t>a </a:t>
            </a:r>
            <a:r>
              <a:rPr lang="cs-CZ" sz="2400" dirty="0" err="1"/>
              <a:t>comprehensive</a:t>
            </a:r>
            <a:r>
              <a:rPr lang="cs-CZ" sz="2400" dirty="0"/>
              <a:t> normative vision / </a:t>
            </a:r>
            <a:r>
              <a:rPr lang="en-US" sz="2400" dirty="0"/>
              <a:t>the integrated assertions, theories and aims that constitute a sociopolitical program</a:t>
            </a:r>
          </a:p>
          <a:p>
            <a:pPr eaLnBrk="1" hangingPunct="1"/>
            <a:endParaRPr lang="cs-CZ" sz="2400" dirty="0"/>
          </a:p>
          <a:p>
            <a:pPr eaLnBrk="1" hangingPunct="1"/>
            <a:r>
              <a:rPr lang="cs-CZ" sz="2400" dirty="0" err="1"/>
              <a:t>Is</a:t>
            </a:r>
            <a:r>
              <a:rPr lang="cs-CZ" sz="2400" dirty="0"/>
              <a:t> </a:t>
            </a:r>
            <a:r>
              <a:rPr lang="cs-CZ" sz="2400" dirty="0" err="1"/>
              <a:t>populism</a:t>
            </a:r>
            <a:r>
              <a:rPr lang="cs-CZ" sz="2400" dirty="0"/>
              <a:t> </a:t>
            </a:r>
            <a:r>
              <a:rPr lang="cs-CZ" sz="2400" dirty="0" err="1"/>
              <a:t>an</a:t>
            </a:r>
            <a:r>
              <a:rPr lang="cs-CZ" sz="2400" dirty="0"/>
              <a:t> ideology?</a:t>
            </a:r>
          </a:p>
          <a:p>
            <a:pPr eaLnBrk="1" hangingPunct="1"/>
            <a:endParaRPr lang="en-US" sz="2400" dirty="0"/>
          </a:p>
          <a:p>
            <a:pPr eaLnBrk="1" hangingPunct="1"/>
            <a:r>
              <a:rPr lang="en-US" sz="2400" dirty="0"/>
              <a:t>Populism is usually </a:t>
            </a:r>
            <a:r>
              <a:rPr lang="en-US" sz="2400" b="1" dirty="0"/>
              <a:t>not</a:t>
            </a:r>
            <a:r>
              <a:rPr lang="en-US" sz="2400" dirty="0"/>
              <a:t> regarded as a full-blown ideology (such as socialism, liberalism etc.)</a:t>
            </a:r>
            <a:endParaRPr lang="cs-CZ" sz="2400" dirty="0"/>
          </a:p>
        </p:txBody>
      </p:sp>
      <p:sp>
        <p:nvSpPr>
          <p:cNvPr id="21508" name="Zástupný symbol pro číslo snímk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FC46E67-C297-40AD-BF94-7F2B99958208}" type="slidenum">
              <a:rPr lang="cs-CZ" smtClean="0"/>
              <a:pPr/>
              <a:t>8</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 calcmode="lin" valueType="num">
                                      <p:cBhvr additive="base">
                                        <p:cTn id="7" dur="2000" fill="hold"/>
                                        <p:tgtEl>
                                          <p:spTgt spid="21506">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150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506">
                                            <p:txEl>
                                              <p:pRg st="2" end="2"/>
                                            </p:txEl>
                                          </p:spTgt>
                                        </p:tgtEl>
                                        <p:attrNameLst>
                                          <p:attrName>style.visibility</p:attrName>
                                        </p:attrNameLst>
                                      </p:cBhvr>
                                      <p:to>
                                        <p:strVal val="visible"/>
                                      </p:to>
                                    </p:set>
                                    <p:anim calcmode="lin" valueType="num">
                                      <p:cBhvr additive="base">
                                        <p:cTn id="13" dur="2000" fill="hold"/>
                                        <p:tgtEl>
                                          <p:spTgt spid="21506">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2150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506">
                                            <p:txEl>
                                              <p:pRg st="4" end="4"/>
                                            </p:txEl>
                                          </p:spTgt>
                                        </p:tgtEl>
                                        <p:attrNameLst>
                                          <p:attrName>style.visibility</p:attrName>
                                        </p:attrNameLst>
                                      </p:cBhvr>
                                      <p:to>
                                        <p:strVal val="visible"/>
                                      </p:to>
                                    </p:set>
                                    <p:anim calcmode="lin" valueType="num">
                                      <p:cBhvr additive="base">
                                        <p:cTn id="19" dur="2000" fill="hold"/>
                                        <p:tgtEl>
                                          <p:spTgt spid="21506">
                                            <p:txEl>
                                              <p:pRg st="4" end="4"/>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2150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506">
                                            <p:txEl>
                                              <p:pRg st="6" end="6"/>
                                            </p:txEl>
                                          </p:spTgt>
                                        </p:tgtEl>
                                        <p:attrNameLst>
                                          <p:attrName>style.visibility</p:attrName>
                                        </p:attrNameLst>
                                      </p:cBhvr>
                                      <p:to>
                                        <p:strVal val="visible"/>
                                      </p:to>
                                    </p:set>
                                    <p:anim calcmode="lin" valueType="num">
                                      <p:cBhvr additive="base">
                                        <p:cTn id="25" dur="2000" fill="hold"/>
                                        <p:tgtEl>
                                          <p:spTgt spid="21506">
                                            <p:txEl>
                                              <p:pRg st="6" end="6"/>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2150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noAutofit/>
          </a:bodyPr>
          <a:lstStyle/>
          <a:p>
            <a:pPr eaLnBrk="1" fontAlgn="auto" hangingPunct="1">
              <a:spcAft>
                <a:spcPts val="0"/>
              </a:spcAft>
              <a:defRPr/>
            </a:pPr>
            <a:r>
              <a:rPr lang="en-US" sz="2800" dirty="0"/>
              <a:t>POPULISM AS A THIN-CENTERED IDEOLOGY</a:t>
            </a:r>
            <a:endParaRPr lang="cs-CZ" sz="2800" dirty="0"/>
          </a:p>
        </p:txBody>
      </p:sp>
      <p:sp>
        <p:nvSpPr>
          <p:cNvPr id="18434" name="Rectangle 3"/>
          <p:cNvSpPr>
            <a:spLocks noGrp="1" noChangeArrowheads="1"/>
          </p:cNvSpPr>
          <p:nvPr>
            <p:ph idx="1"/>
          </p:nvPr>
        </p:nvSpPr>
        <p:spPr>
          <a:xfrm>
            <a:off x="250825" y="1481138"/>
            <a:ext cx="8713788" cy="4540250"/>
          </a:xfrm>
        </p:spPr>
        <p:txBody>
          <a:bodyPr>
            <a:normAutofit fontScale="92500"/>
          </a:bodyPr>
          <a:lstStyle/>
          <a:p>
            <a:pPr eaLnBrk="1" hangingPunct="1">
              <a:defRPr/>
            </a:pPr>
            <a:r>
              <a:rPr lang="en-US" sz="2400" dirty="0" err="1"/>
              <a:t>Cas</a:t>
            </a:r>
            <a:r>
              <a:rPr lang="en-US" sz="2400" dirty="0"/>
              <a:t> </a:t>
            </a:r>
            <a:r>
              <a:rPr lang="en-US" sz="2400" dirty="0" err="1"/>
              <a:t>Mudde</a:t>
            </a:r>
            <a:r>
              <a:rPr lang="cs-CZ" sz="2400" dirty="0"/>
              <a:t> (2004, 2007)</a:t>
            </a:r>
            <a:r>
              <a:rPr lang="en-US" sz="2400" dirty="0"/>
              <a:t>:</a:t>
            </a:r>
          </a:p>
          <a:p>
            <a:pPr eaLnBrk="1" hangingPunct="1">
              <a:defRPr/>
            </a:pPr>
            <a:r>
              <a:rPr lang="en-US" sz="2400" dirty="0"/>
              <a:t>“populism as an </a:t>
            </a:r>
            <a:r>
              <a:rPr lang="en-US" sz="2400" dirty="0">
                <a:solidFill>
                  <a:schemeClr val="accent2">
                    <a:lumMod val="75000"/>
                  </a:schemeClr>
                </a:solidFill>
              </a:rPr>
              <a:t>ideology</a:t>
            </a:r>
            <a:r>
              <a:rPr lang="en-US" sz="2400" dirty="0"/>
              <a:t> that considers society to be ultimately separated into two homogeneous and antagonistic groups, ‘the pure people’ versus ‘the corrupt elite’, and which argues that politics should be an expression of the </a:t>
            </a:r>
            <a:r>
              <a:rPr lang="en-US" sz="2400" i="1" dirty="0" err="1"/>
              <a:t>volonté</a:t>
            </a:r>
            <a:r>
              <a:rPr lang="en-US" sz="2400" i="1" dirty="0"/>
              <a:t> </a:t>
            </a:r>
            <a:r>
              <a:rPr lang="en-US" sz="2400" i="1" dirty="0" err="1"/>
              <a:t>générale</a:t>
            </a:r>
            <a:r>
              <a:rPr lang="en-US" sz="2400" dirty="0"/>
              <a:t> (general will) of the people”</a:t>
            </a:r>
            <a:endParaRPr lang="cs-CZ" sz="2400" dirty="0"/>
          </a:p>
          <a:p>
            <a:pPr eaLnBrk="1" hangingPunct="1">
              <a:defRPr/>
            </a:pPr>
            <a:endParaRPr lang="cs-CZ" sz="2400" dirty="0"/>
          </a:p>
          <a:p>
            <a:pPr eaLnBrk="1" hangingPunct="1"/>
            <a:r>
              <a:rPr lang="en-US" sz="2400" dirty="0">
                <a:solidFill>
                  <a:srgbClr val="A3171E"/>
                </a:solidFill>
              </a:rPr>
              <a:t>thin-cent</a:t>
            </a:r>
            <a:r>
              <a:rPr lang="cs-CZ" sz="2400" dirty="0">
                <a:solidFill>
                  <a:srgbClr val="A3171E"/>
                </a:solidFill>
              </a:rPr>
              <a:t>e</a:t>
            </a:r>
            <a:r>
              <a:rPr lang="en-US" sz="2400" dirty="0">
                <a:solidFill>
                  <a:srgbClr val="A3171E"/>
                </a:solidFill>
              </a:rPr>
              <a:t>red ideology </a:t>
            </a:r>
            <a:r>
              <a:rPr lang="en-US" sz="2400" dirty="0"/>
              <a:t>– does not cover all aspects of life, only specific political questions</a:t>
            </a:r>
          </a:p>
          <a:p>
            <a:pPr eaLnBrk="1" hangingPunct="1"/>
            <a:r>
              <a:rPr lang="en-US" sz="2400" i="1" dirty="0"/>
              <a:t>can</a:t>
            </a:r>
            <a:r>
              <a:rPr lang="en-US" sz="2400" dirty="0"/>
              <a:t> be combined with other thin-centered of full blown ideologies</a:t>
            </a:r>
            <a:r>
              <a:rPr lang="cs-CZ" sz="2400" dirty="0"/>
              <a:t> – </a:t>
            </a:r>
            <a:r>
              <a:rPr lang="en-US" sz="2400" dirty="0"/>
              <a:t>‘a receptive partner for full ideologies’ (Stanley 2008)</a:t>
            </a:r>
            <a:r>
              <a:rPr lang="cs-CZ" sz="2400" dirty="0"/>
              <a:t>, </a:t>
            </a:r>
            <a:r>
              <a:rPr lang="en-US" sz="2400" dirty="0"/>
              <a:t>‘</a:t>
            </a:r>
            <a:r>
              <a:rPr lang="en-US" sz="2400" dirty="0" err="1"/>
              <a:t>colourless</a:t>
            </a:r>
            <a:r>
              <a:rPr lang="en-US" sz="2400" dirty="0"/>
              <a:t>’</a:t>
            </a:r>
            <a:r>
              <a:rPr lang="cs-CZ" sz="2400" dirty="0"/>
              <a:t>(</a:t>
            </a:r>
            <a:r>
              <a:rPr lang="cs-CZ" sz="2400" dirty="0" err="1"/>
              <a:t>Jagers</a:t>
            </a:r>
            <a:r>
              <a:rPr lang="cs-CZ" sz="2400" dirty="0"/>
              <a:t>, </a:t>
            </a:r>
            <a:r>
              <a:rPr lang="cs-CZ" sz="2400" dirty="0" err="1"/>
              <a:t>Walgrave</a:t>
            </a:r>
            <a:r>
              <a:rPr lang="cs-CZ" sz="2400" dirty="0"/>
              <a:t>, 2007) – East-</a:t>
            </a:r>
            <a:r>
              <a:rPr lang="cs-CZ" sz="2400" dirty="0" err="1"/>
              <a:t>Central</a:t>
            </a:r>
            <a:r>
              <a:rPr lang="cs-CZ" sz="2400" dirty="0"/>
              <a:t> </a:t>
            </a:r>
            <a:r>
              <a:rPr lang="cs-CZ" sz="2400" dirty="0" err="1"/>
              <a:t>European</a:t>
            </a:r>
            <a:r>
              <a:rPr lang="cs-CZ" sz="2400" dirty="0"/>
              <a:t> </a:t>
            </a:r>
            <a:r>
              <a:rPr lang="cs-CZ" sz="2400" dirty="0" err="1"/>
              <a:t>experience</a:t>
            </a:r>
            <a:r>
              <a:rPr lang="cs-CZ" sz="2400" dirty="0"/>
              <a:t>, M5S</a:t>
            </a:r>
          </a:p>
          <a:p>
            <a:r>
              <a:rPr lang="en-US" sz="2400" dirty="0"/>
              <a:t>Stanley, B. (2008). </a:t>
            </a:r>
            <a:r>
              <a:rPr lang="cs-CZ" sz="2400" dirty="0"/>
              <a:t>„</a:t>
            </a:r>
            <a:r>
              <a:rPr lang="en-US" sz="2400" dirty="0"/>
              <a:t>The thin ideology of populism.</a:t>
            </a:r>
            <a:r>
              <a:rPr lang="cs-CZ" sz="2400" dirty="0"/>
              <a:t>“</a:t>
            </a:r>
            <a:r>
              <a:rPr lang="en-US" sz="2400" dirty="0"/>
              <a:t> </a:t>
            </a:r>
            <a:r>
              <a:rPr lang="en-US" sz="2400" i="1" dirty="0"/>
              <a:t>Journal of </a:t>
            </a:r>
            <a:r>
              <a:rPr lang="cs-CZ" sz="2400" i="1" dirty="0"/>
              <a:t>P</a:t>
            </a:r>
            <a:r>
              <a:rPr lang="en-US" sz="2400" i="1" dirty="0" err="1"/>
              <a:t>olitical</a:t>
            </a:r>
            <a:r>
              <a:rPr lang="en-US" sz="2400" i="1" dirty="0"/>
              <a:t> </a:t>
            </a:r>
            <a:r>
              <a:rPr lang="cs-CZ" sz="2400" i="1" dirty="0"/>
              <a:t>I</a:t>
            </a:r>
            <a:r>
              <a:rPr lang="en-US" sz="2400" i="1" dirty="0" err="1"/>
              <a:t>deologies</a:t>
            </a:r>
            <a:r>
              <a:rPr lang="en-US" sz="2400" dirty="0"/>
              <a:t>, 13(1), 95-110.</a:t>
            </a:r>
            <a:endParaRPr lang="cs-CZ" sz="2400" dirty="0"/>
          </a:p>
          <a:p>
            <a:pPr eaLnBrk="1" hangingPunct="1"/>
            <a:endParaRPr lang="en-US" dirty="0"/>
          </a:p>
        </p:txBody>
      </p:sp>
      <p:sp>
        <p:nvSpPr>
          <p:cNvPr id="22532" name="Zástupný symbol pro číslo snímk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A2D540B-A88C-4765-B4B4-8482E2F29E44}" type="slidenum">
              <a:rPr lang="cs-CZ" smtClean="0"/>
              <a:pPr/>
              <a:t>9</a:t>
            </a:fld>
            <a:endParaRPr lang="cs-CZ"/>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8168" y="5285219"/>
            <a:ext cx="1896445" cy="147233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anim calcmode="lin" valueType="num">
                                      <p:cBhvr additive="base">
                                        <p:cTn id="7" dur="2000" fill="hold"/>
                                        <p:tgtEl>
                                          <p:spTgt spid="18434">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1843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4">
                                            <p:txEl>
                                              <p:pRg st="3" end="3"/>
                                            </p:txEl>
                                          </p:spTgt>
                                        </p:tgtEl>
                                        <p:attrNameLst>
                                          <p:attrName>style.visibility</p:attrName>
                                        </p:attrNameLst>
                                      </p:cBhvr>
                                      <p:to>
                                        <p:strVal val="visible"/>
                                      </p:to>
                                    </p:set>
                                    <p:anim calcmode="lin" valueType="num">
                                      <p:cBhvr additive="base">
                                        <p:cTn id="11" dur="2000" fill="hold"/>
                                        <p:tgtEl>
                                          <p:spTgt spid="18434">
                                            <p:txEl>
                                              <p:pRg st="3" end="3"/>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1843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4">
                                            <p:txEl>
                                              <p:pRg st="4" end="4"/>
                                            </p:txEl>
                                          </p:spTgt>
                                        </p:tgtEl>
                                        <p:attrNameLst>
                                          <p:attrName>style.visibility</p:attrName>
                                        </p:attrNameLst>
                                      </p:cBhvr>
                                      <p:to>
                                        <p:strVal val="visible"/>
                                      </p:to>
                                    </p:set>
                                    <p:anim calcmode="lin" valueType="num">
                                      <p:cBhvr additive="base">
                                        <p:cTn id="15" dur="2000" fill="hold"/>
                                        <p:tgtEl>
                                          <p:spTgt spid="18434">
                                            <p:txEl>
                                              <p:pRg st="4" end="4"/>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1843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4">
                                            <p:txEl>
                                              <p:pRg st="5" end="5"/>
                                            </p:txEl>
                                          </p:spTgt>
                                        </p:tgtEl>
                                        <p:attrNameLst>
                                          <p:attrName>style.visibility</p:attrName>
                                        </p:attrNameLst>
                                      </p:cBhvr>
                                      <p:to>
                                        <p:strVal val="visible"/>
                                      </p:to>
                                    </p:set>
                                    <p:anim calcmode="lin" valueType="num">
                                      <p:cBhvr additive="base">
                                        <p:cTn id="19" dur="2000" fill="hold"/>
                                        <p:tgtEl>
                                          <p:spTgt spid="18434">
                                            <p:txEl>
                                              <p:pRg st="5" end="5"/>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1843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2844</TotalTime>
  <Words>2458</Words>
  <Application>Microsoft Office PowerPoint</Application>
  <PresentationFormat>Předvádění na obrazovce (4:3)</PresentationFormat>
  <Paragraphs>356</Paragraphs>
  <Slides>51</Slides>
  <Notes>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51</vt:i4>
      </vt:variant>
    </vt:vector>
  </HeadingPairs>
  <TitlesOfParts>
    <vt:vector size="56" baseType="lpstr">
      <vt:lpstr>Arial</vt:lpstr>
      <vt:lpstr>Calibri</vt:lpstr>
      <vt:lpstr>Calibri Light</vt:lpstr>
      <vt:lpstr>Tahoma</vt:lpstr>
      <vt:lpstr>Motiv Office</vt:lpstr>
      <vt:lpstr>Populism: definition and theoretical approaches</vt:lpstr>
      <vt:lpstr>Aims of the lecture</vt:lpstr>
      <vt:lpstr>The main thesis is that…</vt:lpstr>
      <vt:lpstr>Problems with populism</vt:lpstr>
      <vt:lpstr>Problems with populism</vt:lpstr>
      <vt:lpstr>Popular perception of populism</vt:lpstr>
      <vt:lpstr>Three waves of populism</vt:lpstr>
      <vt:lpstr>POPULISM AS AN IDEOLOGY</vt:lpstr>
      <vt:lpstr>POPULISM AS A THIN-CENTERED IDEOLOGY</vt:lpstr>
      <vt:lpstr>ANALYTICAL CORE OF POPULISM</vt:lpstr>
      <vt:lpstr>Prezentace aplikace PowerPoint</vt:lpstr>
      <vt:lpstr>THE ‘ PURE PEOPLE’ AS A HOMOGENEOUS GROUP</vt:lpstr>
      <vt:lpstr>Class task!!!</vt:lpstr>
      <vt:lpstr>Prezentace aplikace PowerPoint</vt:lpstr>
      <vt:lpstr>1 bonus point! (5 minutes to complete the task)</vt:lpstr>
      <vt:lpstr>THE ‘ PURE PEOPLE’ AS A HOMOGENEOUS GROUP</vt:lpstr>
      <vt:lpstr>Prezentace aplikace PowerPoint</vt:lpstr>
      <vt:lpstr>DENIGRATION OF THE ELITES</vt:lpstr>
      <vt:lpstr>Class task!!!</vt:lpstr>
      <vt:lpstr>Prezentace aplikace PowerPoint</vt:lpstr>
      <vt:lpstr>1 bonus point! (5 minutes to complete the task)</vt:lpstr>
      <vt:lpstr>Prezentace aplikace PowerPoint</vt:lpstr>
      <vt:lpstr>Prezentace aplikace PowerPoint</vt:lpstr>
      <vt:lpstr>Prezentace aplikace PowerPoint</vt:lpstr>
      <vt:lpstr>The antagonistic relationship between the people and the elite</vt:lpstr>
      <vt:lpstr>Prezentace aplikace PowerPoint</vt:lpstr>
      <vt:lpstr>THE IDEA OF POPULAR SOVEREIGNTY</vt:lpstr>
      <vt:lpstr>Prezentace aplikace PowerPoint</vt:lpstr>
      <vt:lpstr>Types of populism</vt:lpstr>
      <vt:lpstr>Prezentace aplikace PowerPoint</vt:lpstr>
      <vt:lpstr>Typology of populism (based on Pauwels 2014; Havlík, Stanley 2015; modified)</vt:lpstr>
      <vt:lpstr>Populism and democracy</vt:lpstr>
      <vt:lpstr>Main questions</vt:lpstr>
      <vt:lpstr>Outline</vt:lpstr>
      <vt:lpstr>Prezentace aplikace PowerPoint</vt:lpstr>
      <vt:lpstr>Democracy</vt:lpstr>
      <vt:lpstr>Populism</vt:lpstr>
      <vt:lpstr>Populism and democracy - discussion</vt:lpstr>
      <vt:lpstr>Democracy</vt:lpstr>
      <vt:lpstr>Prezentace aplikace PowerPoint</vt:lpstr>
      <vt:lpstr>Key features of liberal democracy</vt:lpstr>
      <vt:lpstr>Two faces of democracy</vt:lpstr>
      <vt:lpstr>Two faces of democracy</vt:lpstr>
      <vt:lpstr>Democratic tension as a breeding ground for populism</vt:lpstr>
      <vt:lpstr>Populism as a threat to democracy I.</vt:lpstr>
      <vt:lpstr>Populism as a threat to democracy II.</vt:lpstr>
      <vt:lpstr>Populism as a threat to democracy III.</vt:lpstr>
      <vt:lpstr>Populism as a threat to democracy IV.</vt:lpstr>
      <vt:lpstr>Populism as a corrective to democracy</vt:lpstr>
      <vt:lpstr>Conclusion</vt:lpstr>
      <vt:lpstr>Thank you for your attention.</vt:lpstr>
    </vt:vector>
  </TitlesOfParts>
  <Company>FSS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Populism: term, definitions, theory</dc:title>
  <dc:creator>52717</dc:creator>
  <cp:lastModifiedBy>Vlastimil Havlík</cp:lastModifiedBy>
  <cp:revision>201</cp:revision>
  <cp:lastPrinted>2012-09-26T16:26:54Z</cp:lastPrinted>
  <dcterms:created xsi:type="dcterms:W3CDTF">2012-09-25T15:07:25Z</dcterms:created>
  <dcterms:modified xsi:type="dcterms:W3CDTF">2024-03-04T10:08:12Z</dcterms:modified>
</cp:coreProperties>
</file>