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72" r:id="rId7"/>
    <p:sldId id="263" r:id="rId8"/>
    <p:sldId id="262" r:id="rId9"/>
    <p:sldId id="273" r:id="rId10"/>
    <p:sldId id="274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 autoAdjust="0"/>
  </p:normalViewPr>
  <p:slideViewPr>
    <p:cSldViewPr snapToGrid="0">
      <p:cViewPr varScale="1">
        <p:scale>
          <a:sx n="103" d="100"/>
          <a:sy n="103" d="100"/>
        </p:scale>
        <p:origin x="150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8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6"/>
    </p:cViewPr>
  </p:sorter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Bosna a Hercegoviny - profily proporcionality</a:t>
            </a:r>
          </a:p>
        </c:rich>
      </c:tx>
      <c:layout>
        <c:manualLayout>
          <c:xMode val="edge"/>
          <c:yMode val="edge"/>
          <c:x val="0.24804688358678784"/>
          <c:y val="3.636395450568678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5141903171953262E-2"/>
          <c:y val="8.888916446293546E-2"/>
          <c:w val="0.69949916527545908"/>
          <c:h val="0.7619071239680183"/>
        </c:manualLayout>
      </c:layout>
      <c:scatterChart>
        <c:scatterStyle val="lineMarker"/>
        <c:varyColors val="0"/>
        <c:ser>
          <c:idx val="6"/>
          <c:order val="0"/>
          <c:tx>
            <c:v>Volby 2000-2</c:v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List6!$A$1:$A$92</c:f>
              <c:numCache>
                <c:formatCode>General</c:formatCode>
                <c:ptCount val="92"/>
                <c:pt idx="0">
                  <c:v>21.92</c:v>
                </c:pt>
                <c:pt idx="1">
                  <c:v>18.760000000000002</c:v>
                </c:pt>
                <c:pt idx="2">
                  <c:v>18</c:v>
                </c:pt>
                <c:pt idx="3">
                  <c:v>16.68</c:v>
                </c:pt>
                <c:pt idx="4">
                  <c:v>18.38</c:v>
                </c:pt>
                <c:pt idx="5">
                  <c:v>14.04</c:v>
                </c:pt>
                <c:pt idx="6">
                  <c:v>11.39</c:v>
                </c:pt>
                <c:pt idx="7">
                  <c:v>11.34</c:v>
                </c:pt>
                <c:pt idx="8">
                  <c:v>11.07</c:v>
                </c:pt>
                <c:pt idx="9">
                  <c:v>10.43</c:v>
                </c:pt>
                <c:pt idx="10">
                  <c:v>9.8000000000000007</c:v>
                </c:pt>
                <c:pt idx="11">
                  <c:v>9.48</c:v>
                </c:pt>
                <c:pt idx="12">
                  <c:v>11.07</c:v>
                </c:pt>
                <c:pt idx="13">
                  <c:v>6.39</c:v>
                </c:pt>
                <c:pt idx="14">
                  <c:v>5.09</c:v>
                </c:pt>
                <c:pt idx="15">
                  <c:v>4.6100000000000003</c:v>
                </c:pt>
                <c:pt idx="16">
                  <c:v>2.61</c:v>
                </c:pt>
                <c:pt idx="17">
                  <c:v>2</c:v>
                </c:pt>
                <c:pt idx="18">
                  <c:v>4.6100000000000003</c:v>
                </c:pt>
                <c:pt idx="19">
                  <c:v>1.91</c:v>
                </c:pt>
                <c:pt idx="20">
                  <c:v>1.89</c:v>
                </c:pt>
                <c:pt idx="21">
                  <c:v>1.58</c:v>
                </c:pt>
                <c:pt idx="22">
                  <c:v>1.54</c:v>
                </c:pt>
                <c:pt idx="23">
                  <c:v>1.43</c:v>
                </c:pt>
                <c:pt idx="24">
                  <c:v>1.39</c:v>
                </c:pt>
                <c:pt idx="25">
                  <c:v>1.37</c:v>
                </c:pt>
                <c:pt idx="26">
                  <c:v>1.33</c:v>
                </c:pt>
                <c:pt idx="27">
                  <c:v>1.31</c:v>
                </c:pt>
                <c:pt idx="28">
                  <c:v>1.1599999999999999</c:v>
                </c:pt>
                <c:pt idx="29">
                  <c:v>1.07</c:v>
                </c:pt>
                <c:pt idx="30">
                  <c:v>1.39</c:v>
                </c:pt>
                <c:pt idx="31">
                  <c:v>19.079999999999998</c:v>
                </c:pt>
                <c:pt idx="32">
                  <c:v>18.809999999999999</c:v>
                </c:pt>
                <c:pt idx="33">
                  <c:v>17.329999999999998</c:v>
                </c:pt>
                <c:pt idx="34">
                  <c:v>17.23</c:v>
                </c:pt>
                <c:pt idx="35">
                  <c:v>17.010000000000002</c:v>
                </c:pt>
                <c:pt idx="36">
                  <c:v>16.920000000000002</c:v>
                </c:pt>
                <c:pt idx="37">
                  <c:v>16.920000000000002</c:v>
                </c:pt>
                <c:pt idx="38">
                  <c:v>16.89</c:v>
                </c:pt>
                <c:pt idx="39">
                  <c:v>16.34</c:v>
                </c:pt>
                <c:pt idx="40">
                  <c:v>16.03</c:v>
                </c:pt>
                <c:pt idx="41">
                  <c:v>15.7</c:v>
                </c:pt>
                <c:pt idx="42">
                  <c:v>15.54</c:v>
                </c:pt>
                <c:pt idx="43">
                  <c:v>13.05</c:v>
                </c:pt>
                <c:pt idx="44">
                  <c:v>13.02</c:v>
                </c:pt>
                <c:pt idx="45">
                  <c:v>10.15</c:v>
                </c:pt>
                <c:pt idx="46">
                  <c:v>9.98</c:v>
                </c:pt>
                <c:pt idx="47">
                  <c:v>9.8000000000000007</c:v>
                </c:pt>
                <c:pt idx="48">
                  <c:v>9.27</c:v>
                </c:pt>
                <c:pt idx="49">
                  <c:v>9.08</c:v>
                </c:pt>
                <c:pt idx="50">
                  <c:v>9.0500000000000007</c:v>
                </c:pt>
                <c:pt idx="51">
                  <c:v>8.75</c:v>
                </c:pt>
                <c:pt idx="52">
                  <c:v>8.74</c:v>
                </c:pt>
                <c:pt idx="53">
                  <c:v>8.4</c:v>
                </c:pt>
                <c:pt idx="54">
                  <c:v>8.15</c:v>
                </c:pt>
                <c:pt idx="55">
                  <c:v>7.95</c:v>
                </c:pt>
                <c:pt idx="56">
                  <c:v>7.69</c:v>
                </c:pt>
                <c:pt idx="57">
                  <c:v>7.57</c:v>
                </c:pt>
                <c:pt idx="58">
                  <c:v>7.07</c:v>
                </c:pt>
                <c:pt idx="59">
                  <c:v>6.97</c:v>
                </c:pt>
                <c:pt idx="60">
                  <c:v>6.83</c:v>
                </c:pt>
                <c:pt idx="61">
                  <c:v>6.68</c:v>
                </c:pt>
                <c:pt idx="62">
                  <c:v>6.41</c:v>
                </c:pt>
                <c:pt idx="63">
                  <c:v>5.81</c:v>
                </c:pt>
                <c:pt idx="64">
                  <c:v>5.28</c:v>
                </c:pt>
                <c:pt idx="65">
                  <c:v>5.0599999999999996</c:v>
                </c:pt>
                <c:pt idx="66">
                  <c:v>5.01</c:v>
                </c:pt>
                <c:pt idx="67">
                  <c:v>4.91</c:v>
                </c:pt>
                <c:pt idx="68">
                  <c:v>4.63</c:v>
                </c:pt>
                <c:pt idx="69">
                  <c:v>4.18</c:v>
                </c:pt>
                <c:pt idx="70">
                  <c:v>4.16</c:v>
                </c:pt>
                <c:pt idx="71">
                  <c:v>3.69</c:v>
                </c:pt>
                <c:pt idx="72">
                  <c:v>3.12</c:v>
                </c:pt>
                <c:pt idx="73">
                  <c:v>3.11</c:v>
                </c:pt>
                <c:pt idx="74">
                  <c:v>3.05</c:v>
                </c:pt>
                <c:pt idx="75">
                  <c:v>2.99</c:v>
                </c:pt>
                <c:pt idx="76">
                  <c:v>2.97</c:v>
                </c:pt>
                <c:pt idx="77">
                  <c:v>2.92</c:v>
                </c:pt>
                <c:pt idx="78">
                  <c:v>2.72</c:v>
                </c:pt>
                <c:pt idx="79">
                  <c:v>2.5099999999999998</c:v>
                </c:pt>
                <c:pt idx="80">
                  <c:v>2.4700000000000002</c:v>
                </c:pt>
                <c:pt idx="81">
                  <c:v>2.44</c:v>
                </c:pt>
                <c:pt idx="82">
                  <c:v>2.36</c:v>
                </c:pt>
                <c:pt idx="83">
                  <c:v>2.34</c:v>
                </c:pt>
                <c:pt idx="84">
                  <c:v>2.3199999999999998</c:v>
                </c:pt>
                <c:pt idx="85">
                  <c:v>2.2799999999999998</c:v>
                </c:pt>
                <c:pt idx="86">
                  <c:v>2.08</c:v>
                </c:pt>
                <c:pt idx="87">
                  <c:v>2.0099999999999998</c:v>
                </c:pt>
                <c:pt idx="88">
                  <c:v>1.83</c:v>
                </c:pt>
                <c:pt idx="89">
                  <c:v>1.93</c:v>
                </c:pt>
                <c:pt idx="90">
                  <c:v>1.89</c:v>
                </c:pt>
                <c:pt idx="91">
                  <c:v>1.84</c:v>
                </c:pt>
              </c:numCache>
            </c:numRef>
          </c:xVal>
          <c:yVal>
            <c:numRef>
              <c:f>List6!$D$1:$D$92</c:f>
              <c:numCache>
                <c:formatCode>General</c:formatCode>
                <c:ptCount val="92"/>
                <c:pt idx="0">
                  <c:v>1.0900000000000001</c:v>
                </c:pt>
                <c:pt idx="1">
                  <c:v>1.02</c:v>
                </c:pt>
                <c:pt idx="2">
                  <c:v>1.19</c:v>
                </c:pt>
                <c:pt idx="3">
                  <c:v>0.86</c:v>
                </c:pt>
                <c:pt idx="5">
                  <c:v>0.85</c:v>
                </c:pt>
                <c:pt idx="6">
                  <c:v>1.04</c:v>
                </c:pt>
                <c:pt idx="7">
                  <c:v>1.05</c:v>
                </c:pt>
                <c:pt idx="8">
                  <c:v>1.29</c:v>
                </c:pt>
                <c:pt idx="9">
                  <c:v>0.91</c:v>
                </c:pt>
                <c:pt idx="10">
                  <c:v>0.73</c:v>
                </c:pt>
                <c:pt idx="11">
                  <c:v>1.26</c:v>
                </c:pt>
                <c:pt idx="13">
                  <c:v>0.74</c:v>
                </c:pt>
                <c:pt idx="14">
                  <c:v>0.47</c:v>
                </c:pt>
                <c:pt idx="15">
                  <c:v>1.03</c:v>
                </c:pt>
                <c:pt idx="16">
                  <c:v>0.91</c:v>
                </c:pt>
                <c:pt idx="17">
                  <c:v>1.19</c:v>
                </c:pt>
                <c:pt idx="19">
                  <c:v>1.25</c:v>
                </c:pt>
                <c:pt idx="20">
                  <c:v>1.26</c:v>
                </c:pt>
                <c:pt idx="21">
                  <c:v>1.51</c:v>
                </c:pt>
                <c:pt idx="22">
                  <c:v>1.55</c:v>
                </c:pt>
                <c:pt idx="23">
                  <c:v>1.66</c:v>
                </c:pt>
                <c:pt idx="24">
                  <c:v>1.71</c:v>
                </c:pt>
                <c:pt idx="25">
                  <c:v>1.74</c:v>
                </c:pt>
                <c:pt idx="26">
                  <c:v>1.79</c:v>
                </c:pt>
                <c:pt idx="27">
                  <c:v>1.82</c:v>
                </c:pt>
                <c:pt idx="28">
                  <c:v>2.0499999999999998</c:v>
                </c:pt>
                <c:pt idx="29">
                  <c:v>2.2200000000000002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C56-4FAB-A279-6A6F0A42FFF4}"/>
            </c:ext>
          </c:extLst>
        </c:ser>
        <c:ser>
          <c:idx val="7"/>
          <c:order val="1"/>
          <c:tx>
            <c:v>Volby 2006-22</c:v>
          </c:tx>
          <c:spPr>
            <a:ln w="28575">
              <a:noFill/>
            </a:ln>
          </c:spPr>
          <c:marker>
            <c:symbol val="x"/>
            <c:size val="5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List6!$A$1:$A$124</c:f>
              <c:numCache>
                <c:formatCode>General</c:formatCode>
                <c:ptCount val="124"/>
                <c:pt idx="0">
                  <c:v>21.92</c:v>
                </c:pt>
                <c:pt idx="1">
                  <c:v>18.760000000000002</c:v>
                </c:pt>
                <c:pt idx="2">
                  <c:v>18</c:v>
                </c:pt>
                <c:pt idx="3">
                  <c:v>16.68</c:v>
                </c:pt>
                <c:pt idx="4">
                  <c:v>18.38</c:v>
                </c:pt>
                <c:pt idx="5">
                  <c:v>14.04</c:v>
                </c:pt>
                <c:pt idx="6">
                  <c:v>11.39</c:v>
                </c:pt>
                <c:pt idx="7">
                  <c:v>11.34</c:v>
                </c:pt>
                <c:pt idx="8">
                  <c:v>11.07</c:v>
                </c:pt>
                <c:pt idx="9">
                  <c:v>10.43</c:v>
                </c:pt>
                <c:pt idx="10">
                  <c:v>9.8000000000000007</c:v>
                </c:pt>
                <c:pt idx="11">
                  <c:v>9.48</c:v>
                </c:pt>
                <c:pt idx="12">
                  <c:v>11.07</c:v>
                </c:pt>
                <c:pt idx="13">
                  <c:v>6.39</c:v>
                </c:pt>
                <c:pt idx="14">
                  <c:v>5.09</c:v>
                </c:pt>
                <c:pt idx="15">
                  <c:v>4.6100000000000003</c:v>
                </c:pt>
                <c:pt idx="16">
                  <c:v>2.61</c:v>
                </c:pt>
                <c:pt idx="17">
                  <c:v>2</c:v>
                </c:pt>
                <c:pt idx="18">
                  <c:v>4.6100000000000003</c:v>
                </c:pt>
                <c:pt idx="19">
                  <c:v>1.91</c:v>
                </c:pt>
                <c:pt idx="20">
                  <c:v>1.89</c:v>
                </c:pt>
                <c:pt idx="21">
                  <c:v>1.58</c:v>
                </c:pt>
                <c:pt idx="22">
                  <c:v>1.54</c:v>
                </c:pt>
                <c:pt idx="23">
                  <c:v>1.43</c:v>
                </c:pt>
                <c:pt idx="24">
                  <c:v>1.39</c:v>
                </c:pt>
                <c:pt idx="25">
                  <c:v>1.37</c:v>
                </c:pt>
                <c:pt idx="26">
                  <c:v>1.33</c:v>
                </c:pt>
                <c:pt idx="27">
                  <c:v>1.31</c:v>
                </c:pt>
                <c:pt idx="28">
                  <c:v>1.1599999999999999</c:v>
                </c:pt>
                <c:pt idx="29">
                  <c:v>1.07</c:v>
                </c:pt>
                <c:pt idx="30">
                  <c:v>1.39</c:v>
                </c:pt>
                <c:pt idx="31">
                  <c:v>19.079999999999998</c:v>
                </c:pt>
                <c:pt idx="32">
                  <c:v>18.809999999999999</c:v>
                </c:pt>
                <c:pt idx="33">
                  <c:v>17.329999999999998</c:v>
                </c:pt>
                <c:pt idx="34">
                  <c:v>17.23</c:v>
                </c:pt>
                <c:pt idx="35">
                  <c:v>17.010000000000002</c:v>
                </c:pt>
                <c:pt idx="36">
                  <c:v>16.920000000000002</c:v>
                </c:pt>
                <c:pt idx="37">
                  <c:v>16.920000000000002</c:v>
                </c:pt>
                <c:pt idx="38">
                  <c:v>16.89</c:v>
                </c:pt>
                <c:pt idx="39">
                  <c:v>16.34</c:v>
                </c:pt>
                <c:pt idx="40">
                  <c:v>16.03</c:v>
                </c:pt>
                <c:pt idx="41">
                  <c:v>15.7</c:v>
                </c:pt>
                <c:pt idx="42">
                  <c:v>15.54</c:v>
                </c:pt>
                <c:pt idx="43">
                  <c:v>13.05</c:v>
                </c:pt>
                <c:pt idx="44">
                  <c:v>13.02</c:v>
                </c:pt>
                <c:pt idx="45">
                  <c:v>10.15</c:v>
                </c:pt>
                <c:pt idx="46">
                  <c:v>9.98</c:v>
                </c:pt>
                <c:pt idx="47">
                  <c:v>9.8000000000000007</c:v>
                </c:pt>
                <c:pt idx="48">
                  <c:v>9.27</c:v>
                </c:pt>
                <c:pt idx="49">
                  <c:v>9.08</c:v>
                </c:pt>
                <c:pt idx="50">
                  <c:v>9.0500000000000007</c:v>
                </c:pt>
                <c:pt idx="51">
                  <c:v>8.75</c:v>
                </c:pt>
                <c:pt idx="52">
                  <c:v>8.74</c:v>
                </c:pt>
                <c:pt idx="53">
                  <c:v>8.4</c:v>
                </c:pt>
                <c:pt idx="54">
                  <c:v>8.15</c:v>
                </c:pt>
                <c:pt idx="55">
                  <c:v>7.95</c:v>
                </c:pt>
                <c:pt idx="56">
                  <c:v>7.69</c:v>
                </c:pt>
                <c:pt idx="57">
                  <c:v>7.57</c:v>
                </c:pt>
                <c:pt idx="58">
                  <c:v>7.07</c:v>
                </c:pt>
                <c:pt idx="59">
                  <c:v>6.97</c:v>
                </c:pt>
                <c:pt idx="60">
                  <c:v>6.83</c:v>
                </c:pt>
                <c:pt idx="61">
                  <c:v>6.68</c:v>
                </c:pt>
                <c:pt idx="62">
                  <c:v>6.41</c:v>
                </c:pt>
                <c:pt idx="63">
                  <c:v>5.81</c:v>
                </c:pt>
                <c:pt idx="64">
                  <c:v>5.28</c:v>
                </c:pt>
                <c:pt idx="65">
                  <c:v>5.0599999999999996</c:v>
                </c:pt>
                <c:pt idx="66">
                  <c:v>5.01</c:v>
                </c:pt>
                <c:pt idx="67">
                  <c:v>4.91</c:v>
                </c:pt>
                <c:pt idx="68">
                  <c:v>4.63</c:v>
                </c:pt>
                <c:pt idx="69">
                  <c:v>4.18</c:v>
                </c:pt>
                <c:pt idx="70">
                  <c:v>4.16</c:v>
                </c:pt>
                <c:pt idx="71">
                  <c:v>3.69</c:v>
                </c:pt>
                <c:pt idx="72">
                  <c:v>3.12</c:v>
                </c:pt>
                <c:pt idx="73">
                  <c:v>3.11</c:v>
                </c:pt>
                <c:pt idx="74">
                  <c:v>3.05</c:v>
                </c:pt>
                <c:pt idx="75">
                  <c:v>2.99</c:v>
                </c:pt>
                <c:pt idx="76">
                  <c:v>2.97</c:v>
                </c:pt>
                <c:pt idx="77">
                  <c:v>2.92</c:v>
                </c:pt>
                <c:pt idx="78">
                  <c:v>2.72</c:v>
                </c:pt>
                <c:pt idx="79">
                  <c:v>2.5099999999999998</c:v>
                </c:pt>
                <c:pt idx="80">
                  <c:v>2.4700000000000002</c:v>
                </c:pt>
                <c:pt idx="81">
                  <c:v>2.44</c:v>
                </c:pt>
                <c:pt idx="82">
                  <c:v>2.36</c:v>
                </c:pt>
                <c:pt idx="83">
                  <c:v>2.34</c:v>
                </c:pt>
                <c:pt idx="84">
                  <c:v>2.3199999999999998</c:v>
                </c:pt>
                <c:pt idx="85">
                  <c:v>2.2799999999999998</c:v>
                </c:pt>
                <c:pt idx="86">
                  <c:v>2.08</c:v>
                </c:pt>
                <c:pt idx="87">
                  <c:v>2.0099999999999998</c:v>
                </c:pt>
                <c:pt idx="88">
                  <c:v>1.83</c:v>
                </c:pt>
                <c:pt idx="89">
                  <c:v>1.93</c:v>
                </c:pt>
                <c:pt idx="90">
                  <c:v>1.89</c:v>
                </c:pt>
                <c:pt idx="91">
                  <c:v>1.84</c:v>
                </c:pt>
                <c:pt idx="92">
                  <c:v>1.81</c:v>
                </c:pt>
                <c:pt idx="93">
                  <c:v>1.75</c:v>
                </c:pt>
                <c:pt idx="94">
                  <c:v>1.73</c:v>
                </c:pt>
                <c:pt idx="95">
                  <c:v>1.68</c:v>
                </c:pt>
                <c:pt idx="96">
                  <c:v>1.67</c:v>
                </c:pt>
                <c:pt idx="97">
                  <c:v>1.62</c:v>
                </c:pt>
                <c:pt idx="98">
                  <c:v>1.58</c:v>
                </c:pt>
                <c:pt idx="99">
                  <c:v>1.57</c:v>
                </c:pt>
                <c:pt idx="100">
                  <c:v>1.56</c:v>
                </c:pt>
                <c:pt idx="101">
                  <c:v>1.53</c:v>
                </c:pt>
                <c:pt idx="102">
                  <c:v>1.45</c:v>
                </c:pt>
                <c:pt idx="103">
                  <c:v>1.42</c:v>
                </c:pt>
                <c:pt idx="104">
                  <c:v>1.37</c:v>
                </c:pt>
                <c:pt idx="105">
                  <c:v>1.36</c:v>
                </c:pt>
                <c:pt idx="106">
                  <c:v>1.28</c:v>
                </c:pt>
                <c:pt idx="107">
                  <c:v>1.18</c:v>
                </c:pt>
                <c:pt idx="108">
                  <c:v>1.18</c:v>
                </c:pt>
                <c:pt idx="109">
                  <c:v>1.17</c:v>
                </c:pt>
                <c:pt idx="110">
                  <c:v>1.1000000000000001</c:v>
                </c:pt>
                <c:pt idx="111">
                  <c:v>0.92</c:v>
                </c:pt>
              </c:numCache>
            </c:numRef>
          </c:xVal>
          <c:yVal>
            <c:numRef>
              <c:f>List6!$E$1:$E$124</c:f>
              <c:numCache>
                <c:formatCode>General</c:formatCode>
                <c:ptCount val="124"/>
                <c:pt idx="31">
                  <c:v>0.87</c:v>
                </c:pt>
                <c:pt idx="32" formatCode="0.00">
                  <c:v>1.27</c:v>
                </c:pt>
                <c:pt idx="33" formatCode="0.00">
                  <c:v>1.0991124666831535</c:v>
                </c:pt>
                <c:pt idx="34" formatCode="0.00">
                  <c:v>1.24</c:v>
                </c:pt>
                <c:pt idx="35" formatCode="0.00">
                  <c:v>1.26</c:v>
                </c:pt>
                <c:pt idx="36" formatCode="0.00">
                  <c:v>1.1257458065968704</c:v>
                </c:pt>
                <c:pt idx="38">
                  <c:v>1.27</c:v>
                </c:pt>
                <c:pt idx="39">
                  <c:v>0.87</c:v>
                </c:pt>
                <c:pt idx="40" formatCode="0.00">
                  <c:v>0.89</c:v>
                </c:pt>
                <c:pt idx="41" formatCode="0.00">
                  <c:v>0.91</c:v>
                </c:pt>
                <c:pt idx="42">
                  <c:v>1.23</c:v>
                </c:pt>
                <c:pt idx="43" formatCode="0.00">
                  <c:v>1.277139208173691</c:v>
                </c:pt>
                <c:pt idx="44" formatCode="0.00">
                  <c:v>0.91</c:v>
                </c:pt>
                <c:pt idx="45">
                  <c:v>1.17</c:v>
                </c:pt>
                <c:pt idx="47" formatCode="0.00">
                  <c:v>0.73</c:v>
                </c:pt>
                <c:pt idx="48" formatCode="0.00">
                  <c:v>1.28</c:v>
                </c:pt>
                <c:pt idx="49" formatCode="0.00">
                  <c:v>1.31</c:v>
                </c:pt>
                <c:pt idx="50" formatCode="0.00">
                  <c:v>1.31</c:v>
                </c:pt>
                <c:pt idx="51" formatCode="0.00">
                  <c:v>1.0900000000000001</c:v>
                </c:pt>
                <c:pt idx="52" formatCode="0.00">
                  <c:v>1.0900000000000001</c:v>
                </c:pt>
                <c:pt idx="53" formatCode="0.00">
                  <c:v>1.1337868480725624</c:v>
                </c:pt>
                <c:pt idx="54" formatCode="0.00">
                  <c:v>1.46</c:v>
                </c:pt>
                <c:pt idx="55" formatCode="0.00">
                  <c:v>1.1979634621144055</c:v>
                </c:pt>
                <c:pt idx="56">
                  <c:v>0.93</c:v>
                </c:pt>
                <c:pt idx="57" formatCode="0.00">
                  <c:v>1.26</c:v>
                </c:pt>
                <c:pt idx="58" formatCode="0.00">
                  <c:v>0.67</c:v>
                </c:pt>
                <c:pt idx="59" formatCode="0.00">
                  <c:v>1.0248001639680264</c:v>
                </c:pt>
                <c:pt idx="61" formatCode="0.00">
                  <c:v>1.07</c:v>
                </c:pt>
                <c:pt idx="62" formatCode="0.00">
                  <c:v>1.1100000000000001</c:v>
                </c:pt>
                <c:pt idx="63" formatCode="0.00">
                  <c:v>1.23</c:v>
                </c:pt>
                <c:pt idx="64" formatCode="0.00">
                  <c:v>0.90187590187590183</c:v>
                </c:pt>
                <c:pt idx="65" formatCode="0.00">
                  <c:v>0.94</c:v>
                </c:pt>
                <c:pt idx="66" formatCode="0.00">
                  <c:v>1.43</c:v>
                </c:pt>
                <c:pt idx="67" formatCode="0.00">
                  <c:v>1.45</c:v>
                </c:pt>
                <c:pt idx="68" formatCode="0.00">
                  <c:v>1.03</c:v>
                </c:pt>
                <c:pt idx="69" formatCode="0.00">
                  <c:v>0.56999999999999995</c:v>
                </c:pt>
                <c:pt idx="70" formatCode="0.00">
                  <c:v>1.1399999999999999</c:v>
                </c:pt>
                <c:pt idx="71">
                  <c:v>1.29</c:v>
                </c:pt>
                <c:pt idx="72">
                  <c:v>1.53</c:v>
                </c:pt>
                <c:pt idx="73" formatCode="0.00">
                  <c:v>0.77</c:v>
                </c:pt>
                <c:pt idx="74" formatCode="0.00">
                  <c:v>1.5612802498048401</c:v>
                </c:pt>
                <c:pt idx="75" formatCode="0.00">
                  <c:v>0.79630514413123099</c:v>
                </c:pt>
                <c:pt idx="76" formatCode="0.00">
                  <c:v>1.6</c:v>
                </c:pt>
                <c:pt idx="77" formatCode="0.00">
                  <c:v>1.63</c:v>
                </c:pt>
                <c:pt idx="78">
                  <c:v>0.88</c:v>
                </c:pt>
                <c:pt idx="79" formatCode="0.00">
                  <c:v>0.95</c:v>
                </c:pt>
                <c:pt idx="80" formatCode="0.00">
                  <c:v>0.96</c:v>
                </c:pt>
                <c:pt idx="81" formatCode="0.00">
                  <c:v>0.97580015612802495</c:v>
                </c:pt>
                <c:pt idx="82" formatCode="0.00">
                  <c:v>1.01</c:v>
                </c:pt>
                <c:pt idx="83">
                  <c:v>1.02</c:v>
                </c:pt>
                <c:pt idx="84" formatCode="0.00">
                  <c:v>1.03</c:v>
                </c:pt>
                <c:pt idx="85" formatCode="0.00">
                  <c:v>1.04</c:v>
                </c:pt>
                <c:pt idx="86" formatCode="0.00">
                  <c:v>1.1399999999999999</c:v>
                </c:pt>
                <c:pt idx="87">
                  <c:v>1.18</c:v>
                </c:pt>
                <c:pt idx="89">
                  <c:v>1.23</c:v>
                </c:pt>
                <c:pt idx="90" formatCode="0.00">
                  <c:v>1.26</c:v>
                </c:pt>
                <c:pt idx="91" formatCode="0.00">
                  <c:v>1.29</c:v>
                </c:pt>
                <c:pt idx="92" formatCode="0.00">
                  <c:v>1.3154433043935805</c:v>
                </c:pt>
                <c:pt idx="93" formatCode="0.00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1.56</c:v>
                </c:pt>
                <c:pt idx="102">
                  <c:v>0</c:v>
                </c:pt>
                <c:pt idx="103">
                  <c:v>1.68</c:v>
                </c:pt>
                <c:pt idx="104">
                  <c:v>0</c:v>
                </c:pt>
                <c:pt idx="105" formatCode="0.00">
                  <c:v>1.75</c:v>
                </c:pt>
                <c:pt idx="106" formatCode="0.00">
                  <c:v>1.86</c:v>
                </c:pt>
                <c:pt idx="107" formatCode="0.00">
                  <c:v>0</c:v>
                </c:pt>
                <c:pt idx="108" formatCode="0.00">
                  <c:v>0</c:v>
                </c:pt>
                <c:pt idx="109">
                  <c:v>2.0299999999999998</c:v>
                </c:pt>
                <c:pt idx="110" formatCode="0.00">
                  <c:v>0</c:v>
                </c:pt>
                <c:pt idx="111" formatCode="0.00">
                  <c:v>2.5879917184265011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C56-4FAB-A279-6A6F0A42FFF4}"/>
            </c:ext>
          </c:extLst>
        </c:ser>
        <c:ser>
          <c:idx val="2"/>
          <c:order val="2"/>
          <c:tx>
            <c:v>Profil 2000-2</c:v>
          </c:tx>
          <c:spPr>
            <a:ln w="25400">
              <a:solidFill>
                <a:srgbClr val="006411"/>
              </a:solidFill>
              <a:prstDash val="solid"/>
            </a:ln>
          </c:spPr>
          <c:marker>
            <c:symbol val="triangle"/>
            <c:size val="8"/>
            <c:spPr>
              <a:solidFill>
                <a:srgbClr val="006411"/>
              </a:solidFill>
              <a:ln>
                <a:solidFill>
                  <a:srgbClr val="006411"/>
                </a:solidFill>
                <a:prstDash val="solid"/>
              </a:ln>
            </c:spPr>
          </c:marker>
          <c:xVal>
            <c:numRef>
              <c:f>List6!$A$1:$A$92</c:f>
              <c:numCache>
                <c:formatCode>General</c:formatCode>
                <c:ptCount val="92"/>
                <c:pt idx="0">
                  <c:v>21.92</c:v>
                </c:pt>
                <c:pt idx="1">
                  <c:v>18.760000000000002</c:v>
                </c:pt>
                <c:pt idx="2">
                  <c:v>18</c:v>
                </c:pt>
                <c:pt idx="3">
                  <c:v>16.68</c:v>
                </c:pt>
                <c:pt idx="4">
                  <c:v>18.38</c:v>
                </c:pt>
                <c:pt idx="5">
                  <c:v>14.04</c:v>
                </c:pt>
                <c:pt idx="6">
                  <c:v>11.39</c:v>
                </c:pt>
                <c:pt idx="7">
                  <c:v>11.34</c:v>
                </c:pt>
                <c:pt idx="8">
                  <c:v>11.07</c:v>
                </c:pt>
                <c:pt idx="9">
                  <c:v>10.43</c:v>
                </c:pt>
                <c:pt idx="10">
                  <c:v>9.8000000000000007</c:v>
                </c:pt>
                <c:pt idx="11">
                  <c:v>9.48</c:v>
                </c:pt>
                <c:pt idx="12">
                  <c:v>11.07</c:v>
                </c:pt>
                <c:pt idx="13">
                  <c:v>6.39</c:v>
                </c:pt>
                <c:pt idx="14">
                  <c:v>5.09</c:v>
                </c:pt>
                <c:pt idx="15">
                  <c:v>4.6100000000000003</c:v>
                </c:pt>
                <c:pt idx="16">
                  <c:v>2.61</c:v>
                </c:pt>
                <c:pt idx="17">
                  <c:v>2</c:v>
                </c:pt>
                <c:pt idx="18">
                  <c:v>4.6100000000000003</c:v>
                </c:pt>
                <c:pt idx="19">
                  <c:v>1.91</c:v>
                </c:pt>
                <c:pt idx="20">
                  <c:v>1.89</c:v>
                </c:pt>
                <c:pt idx="21">
                  <c:v>1.58</c:v>
                </c:pt>
                <c:pt idx="22">
                  <c:v>1.54</c:v>
                </c:pt>
                <c:pt idx="23">
                  <c:v>1.43</c:v>
                </c:pt>
                <c:pt idx="24">
                  <c:v>1.39</c:v>
                </c:pt>
                <c:pt idx="25">
                  <c:v>1.37</c:v>
                </c:pt>
                <c:pt idx="26">
                  <c:v>1.33</c:v>
                </c:pt>
                <c:pt idx="27">
                  <c:v>1.31</c:v>
                </c:pt>
                <c:pt idx="28">
                  <c:v>1.1599999999999999</c:v>
                </c:pt>
                <c:pt idx="29">
                  <c:v>1.07</c:v>
                </c:pt>
                <c:pt idx="30">
                  <c:v>1.39</c:v>
                </c:pt>
                <c:pt idx="31">
                  <c:v>19.079999999999998</c:v>
                </c:pt>
                <c:pt idx="32">
                  <c:v>18.809999999999999</c:v>
                </c:pt>
                <c:pt idx="33">
                  <c:v>17.329999999999998</c:v>
                </c:pt>
                <c:pt idx="34">
                  <c:v>17.23</c:v>
                </c:pt>
                <c:pt idx="35">
                  <c:v>17.010000000000002</c:v>
                </c:pt>
                <c:pt idx="36">
                  <c:v>16.920000000000002</c:v>
                </c:pt>
                <c:pt idx="37">
                  <c:v>16.920000000000002</c:v>
                </c:pt>
                <c:pt idx="38">
                  <c:v>16.89</c:v>
                </c:pt>
                <c:pt idx="39">
                  <c:v>16.34</c:v>
                </c:pt>
                <c:pt idx="40">
                  <c:v>16.03</c:v>
                </c:pt>
                <c:pt idx="41">
                  <c:v>15.7</c:v>
                </c:pt>
                <c:pt idx="42">
                  <c:v>15.54</c:v>
                </c:pt>
                <c:pt idx="43">
                  <c:v>13.05</c:v>
                </c:pt>
                <c:pt idx="44">
                  <c:v>13.02</c:v>
                </c:pt>
                <c:pt idx="45">
                  <c:v>10.15</c:v>
                </c:pt>
                <c:pt idx="46">
                  <c:v>9.98</c:v>
                </c:pt>
                <c:pt idx="47">
                  <c:v>9.8000000000000007</c:v>
                </c:pt>
                <c:pt idx="48">
                  <c:v>9.27</c:v>
                </c:pt>
                <c:pt idx="49">
                  <c:v>9.08</c:v>
                </c:pt>
                <c:pt idx="50">
                  <c:v>9.0500000000000007</c:v>
                </c:pt>
                <c:pt idx="51">
                  <c:v>8.75</c:v>
                </c:pt>
                <c:pt idx="52">
                  <c:v>8.74</c:v>
                </c:pt>
                <c:pt idx="53">
                  <c:v>8.4</c:v>
                </c:pt>
                <c:pt idx="54">
                  <c:v>8.15</c:v>
                </c:pt>
                <c:pt idx="55">
                  <c:v>7.95</c:v>
                </c:pt>
                <c:pt idx="56">
                  <c:v>7.69</c:v>
                </c:pt>
                <c:pt idx="57">
                  <c:v>7.57</c:v>
                </c:pt>
                <c:pt idx="58">
                  <c:v>7.07</c:v>
                </c:pt>
                <c:pt idx="59">
                  <c:v>6.97</c:v>
                </c:pt>
                <c:pt idx="60">
                  <c:v>6.83</c:v>
                </c:pt>
                <c:pt idx="61">
                  <c:v>6.68</c:v>
                </c:pt>
                <c:pt idx="62">
                  <c:v>6.41</c:v>
                </c:pt>
                <c:pt idx="63">
                  <c:v>5.81</c:v>
                </c:pt>
                <c:pt idx="64">
                  <c:v>5.28</c:v>
                </c:pt>
                <c:pt idx="65">
                  <c:v>5.0599999999999996</c:v>
                </c:pt>
                <c:pt idx="66">
                  <c:v>5.01</c:v>
                </c:pt>
                <c:pt idx="67">
                  <c:v>4.91</c:v>
                </c:pt>
                <c:pt idx="68">
                  <c:v>4.63</c:v>
                </c:pt>
                <c:pt idx="69">
                  <c:v>4.18</c:v>
                </c:pt>
                <c:pt idx="70">
                  <c:v>4.16</c:v>
                </c:pt>
                <c:pt idx="71">
                  <c:v>3.69</c:v>
                </c:pt>
                <c:pt idx="72">
                  <c:v>3.12</c:v>
                </c:pt>
                <c:pt idx="73">
                  <c:v>3.11</c:v>
                </c:pt>
                <c:pt idx="74">
                  <c:v>3.05</c:v>
                </c:pt>
                <c:pt idx="75">
                  <c:v>2.99</c:v>
                </c:pt>
                <c:pt idx="76">
                  <c:v>2.97</c:v>
                </c:pt>
                <c:pt idx="77">
                  <c:v>2.92</c:v>
                </c:pt>
                <c:pt idx="78">
                  <c:v>2.72</c:v>
                </c:pt>
                <c:pt idx="79">
                  <c:v>2.5099999999999998</c:v>
                </c:pt>
                <c:pt idx="80">
                  <c:v>2.4700000000000002</c:v>
                </c:pt>
                <c:pt idx="81">
                  <c:v>2.44</c:v>
                </c:pt>
                <c:pt idx="82">
                  <c:v>2.36</c:v>
                </c:pt>
                <c:pt idx="83">
                  <c:v>2.34</c:v>
                </c:pt>
                <c:pt idx="84">
                  <c:v>2.3199999999999998</c:v>
                </c:pt>
                <c:pt idx="85">
                  <c:v>2.2799999999999998</c:v>
                </c:pt>
                <c:pt idx="86">
                  <c:v>2.08</c:v>
                </c:pt>
                <c:pt idx="87">
                  <c:v>2.0099999999999998</c:v>
                </c:pt>
                <c:pt idx="88">
                  <c:v>1.83</c:v>
                </c:pt>
                <c:pt idx="89">
                  <c:v>1.93</c:v>
                </c:pt>
                <c:pt idx="90">
                  <c:v>1.89</c:v>
                </c:pt>
                <c:pt idx="91">
                  <c:v>1.84</c:v>
                </c:pt>
              </c:numCache>
            </c:numRef>
          </c:xVal>
          <c:yVal>
            <c:numRef>
              <c:f>List6!$B$1:$B$92</c:f>
              <c:numCache>
                <c:formatCode>General</c:formatCode>
                <c:ptCount val="92"/>
                <c:pt idx="4">
                  <c:v>1.06</c:v>
                </c:pt>
                <c:pt idx="12">
                  <c:v>1.04</c:v>
                </c:pt>
                <c:pt idx="18">
                  <c:v>0.91</c:v>
                </c:pt>
                <c:pt idx="30">
                  <c:v>1.71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C56-4FAB-A279-6A6F0A42FFF4}"/>
            </c:ext>
          </c:extLst>
        </c:ser>
        <c:ser>
          <c:idx val="3"/>
          <c:order val="3"/>
          <c:tx>
            <c:v>Profil 2006-22</c:v>
          </c:tx>
          <c:spPr>
            <a:ln w="25400">
              <a:solidFill>
                <a:srgbClr val="DD0806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DD0806"/>
              </a:solidFill>
              <a:ln>
                <a:solidFill>
                  <a:srgbClr val="DD0806"/>
                </a:solidFill>
                <a:prstDash val="solid"/>
              </a:ln>
            </c:spPr>
          </c:marker>
          <c:dPt>
            <c:idx val="66"/>
            <c:marker>
              <c:spPr>
                <a:solidFill>
                  <a:srgbClr val="00FFFF"/>
                </a:solidFill>
                <a:ln>
                  <a:solidFill>
                    <a:srgbClr val="00FFFF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C56-4FAB-A279-6A6F0A42FFF4}"/>
              </c:ext>
            </c:extLst>
          </c:dPt>
          <c:xVal>
            <c:numRef>
              <c:f>List6!$A$1:$A$124</c:f>
              <c:numCache>
                <c:formatCode>General</c:formatCode>
                <c:ptCount val="124"/>
                <c:pt idx="0">
                  <c:v>21.92</c:v>
                </c:pt>
                <c:pt idx="1">
                  <c:v>18.760000000000002</c:v>
                </c:pt>
                <c:pt idx="2">
                  <c:v>18</c:v>
                </c:pt>
                <c:pt idx="3">
                  <c:v>16.68</c:v>
                </c:pt>
                <c:pt idx="4">
                  <c:v>18.38</c:v>
                </c:pt>
                <c:pt idx="5">
                  <c:v>14.04</c:v>
                </c:pt>
                <c:pt idx="6">
                  <c:v>11.39</c:v>
                </c:pt>
                <c:pt idx="7">
                  <c:v>11.34</c:v>
                </c:pt>
                <c:pt idx="8">
                  <c:v>11.07</c:v>
                </c:pt>
                <c:pt idx="9">
                  <c:v>10.43</c:v>
                </c:pt>
                <c:pt idx="10">
                  <c:v>9.8000000000000007</c:v>
                </c:pt>
                <c:pt idx="11">
                  <c:v>9.48</c:v>
                </c:pt>
                <c:pt idx="12">
                  <c:v>11.07</c:v>
                </c:pt>
                <c:pt idx="13">
                  <c:v>6.39</c:v>
                </c:pt>
                <c:pt idx="14">
                  <c:v>5.09</c:v>
                </c:pt>
                <c:pt idx="15">
                  <c:v>4.6100000000000003</c:v>
                </c:pt>
                <c:pt idx="16">
                  <c:v>2.61</c:v>
                </c:pt>
                <c:pt idx="17">
                  <c:v>2</c:v>
                </c:pt>
                <c:pt idx="18">
                  <c:v>4.6100000000000003</c:v>
                </c:pt>
                <c:pt idx="19">
                  <c:v>1.91</c:v>
                </c:pt>
                <c:pt idx="20">
                  <c:v>1.89</c:v>
                </c:pt>
                <c:pt idx="21">
                  <c:v>1.58</c:v>
                </c:pt>
                <c:pt idx="22">
                  <c:v>1.54</c:v>
                </c:pt>
                <c:pt idx="23">
                  <c:v>1.43</c:v>
                </c:pt>
                <c:pt idx="24">
                  <c:v>1.39</c:v>
                </c:pt>
                <c:pt idx="25">
                  <c:v>1.37</c:v>
                </c:pt>
                <c:pt idx="26">
                  <c:v>1.33</c:v>
                </c:pt>
                <c:pt idx="27">
                  <c:v>1.31</c:v>
                </c:pt>
                <c:pt idx="28">
                  <c:v>1.1599999999999999</c:v>
                </c:pt>
                <c:pt idx="29">
                  <c:v>1.07</c:v>
                </c:pt>
                <c:pt idx="30">
                  <c:v>1.39</c:v>
                </c:pt>
                <c:pt idx="31">
                  <c:v>19.079999999999998</c:v>
                </c:pt>
                <c:pt idx="32">
                  <c:v>18.809999999999999</c:v>
                </c:pt>
                <c:pt idx="33">
                  <c:v>17.329999999999998</c:v>
                </c:pt>
                <c:pt idx="34">
                  <c:v>17.23</c:v>
                </c:pt>
                <c:pt idx="35">
                  <c:v>17.010000000000002</c:v>
                </c:pt>
                <c:pt idx="36">
                  <c:v>16.920000000000002</c:v>
                </c:pt>
                <c:pt idx="37">
                  <c:v>16.920000000000002</c:v>
                </c:pt>
                <c:pt idx="38">
                  <c:v>16.89</c:v>
                </c:pt>
                <c:pt idx="39">
                  <c:v>16.34</c:v>
                </c:pt>
                <c:pt idx="40">
                  <c:v>16.03</c:v>
                </c:pt>
                <c:pt idx="41">
                  <c:v>15.7</c:v>
                </c:pt>
                <c:pt idx="42">
                  <c:v>15.54</c:v>
                </c:pt>
                <c:pt idx="43">
                  <c:v>13.05</c:v>
                </c:pt>
                <c:pt idx="44">
                  <c:v>13.02</c:v>
                </c:pt>
                <c:pt idx="45">
                  <c:v>10.15</c:v>
                </c:pt>
                <c:pt idx="46">
                  <c:v>9.98</c:v>
                </c:pt>
                <c:pt idx="47">
                  <c:v>9.8000000000000007</c:v>
                </c:pt>
                <c:pt idx="48">
                  <c:v>9.27</c:v>
                </c:pt>
                <c:pt idx="49">
                  <c:v>9.08</c:v>
                </c:pt>
                <c:pt idx="50">
                  <c:v>9.0500000000000007</c:v>
                </c:pt>
                <c:pt idx="51">
                  <c:v>8.75</c:v>
                </c:pt>
                <c:pt idx="52">
                  <c:v>8.74</c:v>
                </c:pt>
                <c:pt idx="53">
                  <c:v>8.4</c:v>
                </c:pt>
                <c:pt idx="54">
                  <c:v>8.15</c:v>
                </c:pt>
                <c:pt idx="55">
                  <c:v>7.95</c:v>
                </c:pt>
                <c:pt idx="56">
                  <c:v>7.69</c:v>
                </c:pt>
                <c:pt idx="57">
                  <c:v>7.57</c:v>
                </c:pt>
                <c:pt idx="58">
                  <c:v>7.07</c:v>
                </c:pt>
                <c:pt idx="59">
                  <c:v>6.97</c:v>
                </c:pt>
                <c:pt idx="60">
                  <c:v>6.83</c:v>
                </c:pt>
                <c:pt idx="61">
                  <c:v>6.68</c:v>
                </c:pt>
                <c:pt idx="62">
                  <c:v>6.41</c:v>
                </c:pt>
                <c:pt idx="63">
                  <c:v>5.81</c:v>
                </c:pt>
                <c:pt idx="64">
                  <c:v>5.28</c:v>
                </c:pt>
                <c:pt idx="65">
                  <c:v>5.0599999999999996</c:v>
                </c:pt>
                <c:pt idx="66">
                  <c:v>5.01</c:v>
                </c:pt>
                <c:pt idx="67">
                  <c:v>4.91</c:v>
                </c:pt>
                <c:pt idx="68">
                  <c:v>4.63</c:v>
                </c:pt>
                <c:pt idx="69">
                  <c:v>4.18</c:v>
                </c:pt>
                <c:pt idx="70">
                  <c:v>4.16</c:v>
                </c:pt>
                <c:pt idx="71">
                  <c:v>3.69</c:v>
                </c:pt>
                <c:pt idx="72">
                  <c:v>3.12</c:v>
                </c:pt>
                <c:pt idx="73">
                  <c:v>3.11</c:v>
                </c:pt>
                <c:pt idx="74">
                  <c:v>3.05</c:v>
                </c:pt>
                <c:pt idx="75">
                  <c:v>2.99</c:v>
                </c:pt>
                <c:pt idx="76">
                  <c:v>2.97</c:v>
                </c:pt>
                <c:pt idx="77">
                  <c:v>2.92</c:v>
                </c:pt>
                <c:pt idx="78">
                  <c:v>2.72</c:v>
                </c:pt>
                <c:pt idx="79">
                  <c:v>2.5099999999999998</c:v>
                </c:pt>
                <c:pt idx="80">
                  <c:v>2.4700000000000002</c:v>
                </c:pt>
                <c:pt idx="81">
                  <c:v>2.44</c:v>
                </c:pt>
                <c:pt idx="82">
                  <c:v>2.36</c:v>
                </c:pt>
                <c:pt idx="83">
                  <c:v>2.34</c:v>
                </c:pt>
                <c:pt idx="84">
                  <c:v>2.3199999999999998</c:v>
                </c:pt>
                <c:pt idx="85">
                  <c:v>2.2799999999999998</c:v>
                </c:pt>
                <c:pt idx="86">
                  <c:v>2.08</c:v>
                </c:pt>
                <c:pt idx="87">
                  <c:v>2.0099999999999998</c:v>
                </c:pt>
                <c:pt idx="88">
                  <c:v>1.83</c:v>
                </c:pt>
                <c:pt idx="89">
                  <c:v>1.93</c:v>
                </c:pt>
                <c:pt idx="90">
                  <c:v>1.89</c:v>
                </c:pt>
                <c:pt idx="91">
                  <c:v>1.84</c:v>
                </c:pt>
                <c:pt idx="92">
                  <c:v>1.81</c:v>
                </c:pt>
                <c:pt idx="93">
                  <c:v>1.75</c:v>
                </c:pt>
                <c:pt idx="94">
                  <c:v>1.73</c:v>
                </c:pt>
                <c:pt idx="95">
                  <c:v>1.68</c:v>
                </c:pt>
                <c:pt idx="96">
                  <c:v>1.67</c:v>
                </c:pt>
                <c:pt idx="97">
                  <c:v>1.62</c:v>
                </c:pt>
                <c:pt idx="98">
                  <c:v>1.58</c:v>
                </c:pt>
                <c:pt idx="99">
                  <c:v>1.57</c:v>
                </c:pt>
                <c:pt idx="100">
                  <c:v>1.56</c:v>
                </c:pt>
                <c:pt idx="101">
                  <c:v>1.53</c:v>
                </c:pt>
                <c:pt idx="102">
                  <c:v>1.45</c:v>
                </c:pt>
                <c:pt idx="103">
                  <c:v>1.42</c:v>
                </c:pt>
                <c:pt idx="104">
                  <c:v>1.37</c:v>
                </c:pt>
                <c:pt idx="105">
                  <c:v>1.36</c:v>
                </c:pt>
                <c:pt idx="106">
                  <c:v>1.28</c:v>
                </c:pt>
                <c:pt idx="107">
                  <c:v>1.18</c:v>
                </c:pt>
                <c:pt idx="108">
                  <c:v>1.18</c:v>
                </c:pt>
                <c:pt idx="109">
                  <c:v>1.17</c:v>
                </c:pt>
                <c:pt idx="110">
                  <c:v>1.1000000000000001</c:v>
                </c:pt>
                <c:pt idx="111">
                  <c:v>0.92</c:v>
                </c:pt>
              </c:numCache>
            </c:numRef>
          </c:xVal>
          <c:yVal>
            <c:numRef>
              <c:f>List6!$C$1:$C$124</c:f>
              <c:numCache>
                <c:formatCode>General</c:formatCode>
                <c:ptCount val="124"/>
                <c:pt idx="37">
                  <c:v>1.1299999999999999</c:v>
                </c:pt>
                <c:pt idx="46">
                  <c:v>1.22</c:v>
                </c:pt>
                <c:pt idx="60">
                  <c:v>1.1000000000000001</c:v>
                </c:pt>
                <c:pt idx="88">
                  <c:v>1.02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C56-4FAB-A279-6A6F0A42F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4245695"/>
        <c:axId val="1"/>
      </c:scatterChart>
      <c:valAx>
        <c:axId val="1284245695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Hlasy (%)</a:t>
                </a:r>
              </a:p>
            </c:rich>
          </c:tx>
          <c:layout>
            <c:manualLayout>
              <c:xMode val="edge"/>
              <c:yMode val="edge"/>
              <c:x val="0.4062499725222789"/>
              <c:y val="0.8727275590551181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AR</a:t>
                </a:r>
              </a:p>
            </c:rich>
          </c:tx>
          <c:layout>
            <c:manualLayout>
              <c:xMode val="edge"/>
              <c:yMode val="edge"/>
              <c:x val="2.5390645264819284E-2"/>
              <c:y val="0.45909116360454938"/>
            </c:manualLayout>
          </c:layout>
          <c:overlay val="0"/>
          <c:spPr>
            <a:noFill/>
            <a:ln w="25400">
              <a:noFill/>
            </a:ln>
          </c:spPr>
        </c:title>
        <c:numFmt formatCode="0.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284245695"/>
        <c:crosses val="autoZero"/>
        <c:crossBetween val="midCat"/>
        <c:majorUnit val="0.25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131879871799937"/>
          <c:y val="0.37777917760279967"/>
          <c:w val="0.20200336766949356"/>
          <c:h val="0.6031765529308836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9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11E4A-8D92-4AD4-BF6B-0595175C8E6D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F8400-1345-4F3A-8947-2C1FCC01A7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76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F8400-1345-4F3A-8947-2C1FCC01A766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05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14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10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29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83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64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91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46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61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6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7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18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E2CB5-4158-4A54-AE5D-6EB412186992}" type="datetimeFigureOut">
              <a:rPr lang="cs-CZ" smtClean="0"/>
              <a:pPr/>
              <a:t>03.04.2024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5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Volební inženýrství ve středovýchodní a východní Evropě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Předmět POLb1122</a:t>
            </a:r>
          </a:p>
          <a:p>
            <a:r>
              <a:rPr lang="cs-CZ" dirty="0"/>
              <a:t>Volební inženýrství</a:t>
            </a:r>
          </a:p>
        </p:txBody>
      </p:sp>
    </p:spTree>
    <p:extLst>
      <p:ext uri="{BB962C8B-B14F-4D97-AF65-F5344CB8AC3E}">
        <p14:creationId xmlns:p14="http://schemas.microsoft.com/office/powerpoint/2010/main" val="3313210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Moldávie a „druhé skrutinium“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223" y="1825625"/>
            <a:ext cx="7739553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Rumunská reforma 2008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(Možná) až příliš sofistikovaný systém s nečekaným účinkem</a:t>
            </a:r>
          </a:p>
          <a:p>
            <a:r>
              <a:rPr lang="cs-CZ" dirty="0"/>
              <a:t>Cíl: zvýšit vazbu mezi voličem a zvoleným kandidátem při současném zachování poměrnosti celkových výstupů voleb</a:t>
            </a:r>
          </a:p>
          <a:p>
            <a:r>
              <a:rPr lang="cs-CZ" dirty="0"/>
              <a:t>Prostředek. Velmi specifická varianta personalizovaného poměrného volebního systému</a:t>
            </a:r>
          </a:p>
          <a:p>
            <a:pPr lvl="1"/>
            <a:r>
              <a:rPr lang="cs-CZ" dirty="0"/>
              <a:t>klasický MMP přidělí (fixní) část mandátů většinově, ale o výsledku rozhodne poměrná distribuce</a:t>
            </a:r>
          </a:p>
          <a:p>
            <a:pPr lvl="1"/>
            <a:r>
              <a:rPr lang="cs-CZ" dirty="0"/>
              <a:t>rumunská varianta umožňuje, aby byly většinově přiděleny všechny mandáty, ovšem teoreticky nemusí být přidělen ani jeden</a:t>
            </a:r>
          </a:p>
        </p:txBody>
      </p:sp>
    </p:spTree>
    <p:extLst>
      <p:ext uri="{BB962C8B-B14F-4D97-AF65-F5344CB8AC3E}">
        <p14:creationId xmlns:p14="http://schemas.microsoft.com/office/powerpoint/2010/main" val="302187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Parametry reformy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Rumunsko rozděleno na jednomandátové obvody (první úroveň), každý obvod součástí staršího </a:t>
            </a:r>
            <a:r>
              <a:rPr lang="cs-CZ" dirty="0" err="1"/>
              <a:t>vícemandátového</a:t>
            </a:r>
            <a:r>
              <a:rPr lang="cs-CZ" dirty="0"/>
              <a:t> obvodu (druhá úroveň)</a:t>
            </a:r>
          </a:p>
          <a:p>
            <a:r>
              <a:rPr lang="cs-CZ" dirty="0"/>
              <a:t>Volič hlasuje pouze pro kandidáta v jednomandátovém obvodě</a:t>
            </a:r>
          </a:p>
          <a:p>
            <a:r>
              <a:rPr lang="cs-CZ" dirty="0"/>
              <a:t>Mandát získává na první úrovni kandidát pouze se ziskem nadpoloviční většiny hlasů v obvodu</a:t>
            </a:r>
          </a:p>
          <a:p>
            <a:r>
              <a:rPr lang="cs-CZ" dirty="0"/>
              <a:t>Nepřidělené mandáty posléze rozděleny na druhé (regionální) úrovni a třetí (celostátní) úrovni poměrně</a:t>
            </a:r>
          </a:p>
          <a:p>
            <a:r>
              <a:rPr lang="cs-CZ" dirty="0"/>
              <a:t>Další skrutinia přihlížejí k tomu, kolik hlasů získal kandidát ve svém obvodě s cílem posílení personalizace</a:t>
            </a:r>
          </a:p>
        </p:txBody>
      </p:sp>
    </p:spTree>
    <p:extLst>
      <p:ext uri="{BB962C8B-B14F-4D97-AF65-F5344CB8AC3E}">
        <p14:creationId xmlns:p14="http://schemas.microsoft.com/office/powerpoint/2010/main" val="1529309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Hypotetický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Desetimandátový</a:t>
            </a:r>
            <a:r>
              <a:rPr lang="cs-CZ" dirty="0"/>
              <a:t> regionální obvod, strany A, B a C, rozdělený na deset jednomandátových obvodů (první úroveň)</a:t>
            </a:r>
          </a:p>
          <a:p>
            <a:r>
              <a:rPr lang="cs-CZ" dirty="0"/>
              <a:t>Kandidát strany A zvítězil nadpoloviční většinou ve dvou obvodech, kandidát strany C v jednom obvodě, v regionu zbývá rozdělit 7 mandátů</a:t>
            </a:r>
          </a:p>
          <a:p>
            <a:r>
              <a:rPr lang="cs-CZ" dirty="0"/>
              <a:t>V regionu získaly strany A </a:t>
            </a:r>
            <a:r>
              <a:rPr lang="cs-CZ" dirty="0" err="1"/>
              <a:t>a</a:t>
            </a:r>
            <a:r>
              <a:rPr lang="cs-CZ" dirty="0"/>
              <a:t> B 40 % hlasů a strana C 20 %, tj. měly by mít celkem strana A </a:t>
            </a:r>
            <a:r>
              <a:rPr lang="cs-CZ" dirty="0" err="1"/>
              <a:t>a</a:t>
            </a:r>
            <a:r>
              <a:rPr lang="cs-CZ" dirty="0"/>
              <a:t> B po 4 mandátech a strana C 2 mandáty</a:t>
            </a:r>
          </a:p>
          <a:p>
            <a:r>
              <a:rPr lang="cs-CZ" dirty="0"/>
              <a:t>Tj. straně A se doplní 2 mandáty (strana již získala 2 mandáty na první úrovni), straně B 4 mandáty a straně C 1 mandát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397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Personalizace v hypotetickém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7 mandátů z druhého (regionálního) skrutinia se postupně dělí mezi strany tak, aby:</a:t>
            </a:r>
          </a:p>
          <a:p>
            <a:pPr lvl="1"/>
            <a:r>
              <a:rPr lang="cs-CZ" dirty="0"/>
              <a:t>z každého jednomandátového obvodu byl zvolen jen jeden kandidát, přednost má u kandidát s vyšším počtem hlasů před kandidátem s nižším počtem hlasů                            zvýhodněni jsou kandidáti, kteří své straně přinesli více hlasů, a je vyšší pravděpodobnost, že bude zvolen kandidát z prvního místa svého jednomandátového obvodu </a:t>
            </a:r>
          </a:p>
          <a:p>
            <a:r>
              <a:rPr lang="cs-CZ" dirty="0"/>
              <a:t>Okolnosti, které umožní zvolení kandidáta, který nebyl ve svém obvodu první:</a:t>
            </a:r>
          </a:p>
          <a:p>
            <a:pPr lvl="1"/>
            <a:r>
              <a:rPr lang="cs-CZ" dirty="0"/>
              <a:t>strana má nejvíce hlasů ve více primárních obvodech, než kolik má získat mandátů v regionu (např. kdyby strana A byla první v pěti obvodech)</a:t>
            </a:r>
          </a:p>
          <a:p>
            <a:pPr lvl="1"/>
            <a:r>
              <a:rPr lang="cs-CZ" dirty="0"/>
              <a:t>některý z kandidátů na druhém (třetím…) místě má více hlasů než kandidát stejné strany, který byl ve svém obvodu první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9797142" y="2687216"/>
            <a:ext cx="895740" cy="2239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440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Dva problémy/chyby v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Menší problém – ne všechny mandáty byly obsazeny vítězi z daných obvodů, tj. část voličů ne zcela pochopila, proč je jejich obvod reprezentován druhým (třetím…) kandidátem</a:t>
            </a:r>
          </a:p>
          <a:p>
            <a:r>
              <a:rPr lang="cs-CZ" dirty="0"/>
              <a:t>Do budoucna i větší problém (projeví se v roce 2012) – systém umožňuje „nakynutí“ parlamentu:</a:t>
            </a:r>
          </a:p>
          <a:p>
            <a:pPr lvl="1"/>
            <a:r>
              <a:rPr lang="cs-CZ" dirty="0"/>
              <a:t>Minimální počet poslanců byl 315 + (až) 18 mandátů pro menšiny</a:t>
            </a:r>
          </a:p>
          <a:p>
            <a:pPr lvl="1"/>
            <a:r>
              <a:rPr lang="cs-CZ" dirty="0"/>
              <a:t>V roce 2012 bylo zvoleno 412 poslanců (bez menšinových 394)</a:t>
            </a:r>
          </a:p>
          <a:p>
            <a:r>
              <a:rPr lang="cs-CZ" dirty="0"/>
              <a:t>Hlavním důvodem drtivé vítězství unie PSD a PSL (58,63 % hlasů, 273, tj. 66,26 % mandátů)</a:t>
            </a:r>
          </a:p>
        </p:txBody>
      </p:sp>
    </p:spTree>
    <p:extLst>
      <p:ext uri="{BB962C8B-B14F-4D97-AF65-F5344CB8AC3E}">
        <p14:creationId xmlns:p14="http://schemas.microsoft.com/office/powerpoint/2010/main" val="3569820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Vznik přesahujících mandátů v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Zpět k hypotetickému příkladu</a:t>
            </a:r>
          </a:p>
          <a:p>
            <a:pPr lvl="1"/>
            <a:r>
              <a:rPr lang="cs-CZ" dirty="0" err="1"/>
              <a:t>Desetimandátový</a:t>
            </a:r>
            <a:r>
              <a:rPr lang="cs-CZ" dirty="0"/>
              <a:t> regionální obvod, strany A, B a C, rozdělený na deset jednomandátových obvodů (první úroveň)</a:t>
            </a:r>
          </a:p>
          <a:p>
            <a:pPr lvl="1"/>
            <a:r>
              <a:rPr lang="cs-CZ" dirty="0"/>
              <a:t>Kandidáti strany A zvítězí nadpoloviční většinou v šesti obvodech, kandidát strany C v jednom obvodě, v regionu zbývá rozdělit 3 mandáty</a:t>
            </a:r>
          </a:p>
          <a:p>
            <a:pPr lvl="1"/>
            <a:r>
              <a:rPr lang="cs-CZ" dirty="0"/>
              <a:t>V regionu získala strana A 50 % hlasů, strana B 40 % hlasů a strana C 10 %, tj. měly by mít celkem strana A 5, strana B 4 mandát a strana C 1 mandát</a:t>
            </a:r>
          </a:p>
          <a:p>
            <a:pPr lvl="1"/>
            <a:r>
              <a:rPr lang="cs-CZ" dirty="0"/>
              <a:t>Strana A ale získala 6 mandátů v obvodech, k tomu strana B dostane 4 mandáty a straně C zůstane její 1 mandát = dohromady 11 mandátů v obvodě</a:t>
            </a:r>
          </a:p>
        </p:txBody>
      </p:sp>
    </p:spTree>
    <p:extLst>
      <p:ext uri="{BB962C8B-B14F-4D97-AF65-F5344CB8AC3E}">
        <p14:creationId xmlns:p14="http://schemas.microsoft.com/office/powerpoint/2010/main" val="3573331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Příloha 1</a:t>
            </a:r>
            <a:br>
              <a:rPr lang="cs-CZ" dirty="0"/>
            </a:br>
            <a:r>
              <a:rPr lang="cs-CZ" sz="1600" dirty="0"/>
              <a:t>(příklad distribuce mandátů na regionální úrovni dle rumunského volebního zákona z roku 2008)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473" y="1825625"/>
            <a:ext cx="10888825" cy="4556514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Desetimandátový</a:t>
            </a:r>
            <a:r>
              <a:rPr lang="cs-CZ" dirty="0"/>
              <a:t> regionální obvod, rozdělený na deset jednomandátových obvodů (1-10), strany A, B a C, celkem by v regionální obvodě měly získat strany A </a:t>
            </a:r>
            <a:r>
              <a:rPr lang="cs-CZ" dirty="0" err="1"/>
              <a:t>a</a:t>
            </a:r>
            <a:r>
              <a:rPr lang="cs-CZ" dirty="0"/>
              <a:t> B 4 a strana C 2 mandáty</a:t>
            </a:r>
          </a:p>
          <a:p>
            <a:pPr marL="2880000" lvl="1" indent="-108000"/>
            <a:r>
              <a:rPr lang="cs-CZ" dirty="0"/>
              <a:t>přiděleny tři přímé mandáty (P) v obvodech 3, 4 a 9, kde vítěz získal nadpoloviční většinu</a:t>
            </a:r>
          </a:p>
          <a:p>
            <a:pPr marL="2880000" lvl="1" indent="-108000"/>
            <a:r>
              <a:rPr lang="cs-CZ" dirty="0"/>
              <a:t>strana A má 2 a strana C 1 přímý mandát; zbývá přidělit 7 mandátů (2 x A, 4 x B a 1 x C), </a:t>
            </a:r>
          </a:p>
          <a:p>
            <a:pPr marL="2880000" lvl="1" indent="-108000"/>
            <a:r>
              <a:rPr lang="cs-CZ" dirty="0"/>
              <a:t>nezvolení kandidáti jsou seřazeni dle počtu hlasů</a:t>
            </a:r>
          </a:p>
          <a:p>
            <a:pPr marL="2880000" lvl="1" indent="-108000"/>
            <a:r>
              <a:rPr lang="cs-CZ" dirty="0"/>
              <a:t>první ze sedmi mandátů (1) získá v obvodě 6 kandidát strany B (4800 je aktuálně nejvíce)</a:t>
            </a:r>
          </a:p>
          <a:p>
            <a:pPr marL="2880000" lvl="1" indent="-108000"/>
            <a:r>
              <a:rPr lang="cs-CZ" dirty="0"/>
              <a:t>druhý získá kandidát strany B v obvodě 5 za 4600 hlasů</a:t>
            </a:r>
          </a:p>
          <a:p>
            <a:pPr marL="2880000" lvl="1" indent="-108000"/>
            <a:r>
              <a:rPr lang="cs-CZ" dirty="0"/>
              <a:t>kandidát strany A v obvodě 6 (4600 hlasů, aktuálně nejvíce) je vyřazen, obvod 6 je již zastoupen kandidátem strany B, totéž se stane jeho kolegovi v obvodě 5 (4400 hlasů)</a:t>
            </a:r>
          </a:p>
          <a:p>
            <a:pPr marL="2880000" lvl="1" indent="-108000"/>
            <a:r>
              <a:rPr lang="cs-CZ" dirty="0"/>
              <a:t>třetí a čtvrtý mandát získají kandidáti strany B v obvodech 10 a 2, strana získala své čtyři mandáty</a:t>
            </a:r>
          </a:p>
          <a:p>
            <a:pPr marL="2880000" lvl="1" indent="-108000"/>
            <a:r>
              <a:rPr lang="cs-CZ" dirty="0"/>
              <a:t>pátý mandát získá kandidát strany A v obvodě 1, i když byl druhý – silnější byl kandidát strany B, která ale již nemá dostat další mandáty</a:t>
            </a:r>
          </a:p>
          <a:p>
            <a:pPr marL="2880000" lvl="1" indent="-108000"/>
            <a:r>
              <a:rPr lang="cs-CZ" dirty="0"/>
              <a:t>šestý mandát získá kandidát strany A v obvodě 7 (měl sice silnějšího kolegu v obvodě 2, ale ten již je poslanec za stranu B), strana A naplnila své čtyři mandáty</a:t>
            </a:r>
          </a:p>
          <a:p>
            <a:pPr marL="2880000" lvl="1" indent="-108000"/>
            <a:r>
              <a:rPr lang="cs-CZ" dirty="0"/>
              <a:t>sedmý mandát musí připadnout straně C (musí dostat druhý mandát) a obvodu 8 (ještě zde nebyl zvolen poslanec), zvolen je tak kandidát, který byl v obvodě až třetí</a:t>
            </a:r>
          </a:p>
          <a:p>
            <a:pPr marL="2880000" lvl="1" indent="-108000"/>
            <a:r>
              <a:rPr lang="cs-CZ" dirty="0"/>
              <a:t>z 10 mandátů byly 3 přiděleny jako přímé, 5 získali kandidáti na prvním a po jednom z druhého a třetího místa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608177"/>
              </p:ext>
            </p:extLst>
          </p:nvPr>
        </p:nvGraphicFramePr>
        <p:xfrm>
          <a:off x="662474" y="2453947"/>
          <a:ext cx="2864497" cy="3470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5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Obvod/Strana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4100 (5)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4200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3600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4300 (4)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5200 (P)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5100 (P)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4400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4600 (2)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4800 (1)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3500 (6)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2400 (7)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6000 (P)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3300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4400 (3)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</a:t>
                      </a:r>
                      <a:r>
                        <a:rPr lang="cs-CZ" sz="1100">
                          <a:effectLst/>
                        </a:rPr>
                        <a:t>0000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368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Příloha 2</a:t>
            </a:r>
            <a:br>
              <a:rPr lang="cs-CZ" dirty="0"/>
            </a:br>
            <a:r>
              <a:rPr lang="cs-CZ" sz="3200" dirty="0"/>
              <a:t>Grafy promítané v rámci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82607" y="3511550"/>
            <a:ext cx="7059211" cy="317015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84" y="1452644"/>
            <a:ext cx="4520705" cy="301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af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165" y="8987746"/>
            <a:ext cx="4996446" cy="255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2" y="1452644"/>
            <a:ext cx="5715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 1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220" y="4466447"/>
            <a:ext cx="5423235" cy="2789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97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Region s vysokým počtem volebních reforem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Žádná země dnes nepoužívá stejný volební systém jako v prvních (částečně) svobodných volbách (i v Bělorusku, kde se stále volí dvoukolovým většinovým systémem, se „alespoň“ měnily počty poslanců a podmínky pro platnost voleb)</a:t>
            </a:r>
          </a:p>
          <a:p>
            <a:r>
              <a:rPr lang="cs-CZ" dirty="0"/>
              <a:t>Jen 13 z 20 zemí má v současné době parlament, který byl již popáté zvolen dle stejných pravidel (konalo se 9 – 15 parlamentních voleb), přičemž odhlížíme od změn ve financování stran či preferenčních hlasech</a:t>
            </a:r>
          </a:p>
          <a:p>
            <a:r>
              <a:rPr lang="cs-CZ" dirty="0"/>
              <a:t>3 země mají nový volební systém, 4 další podle současných pravidel volily 2 – 3x (část z nich se ale vrátila k již dříve zavedenému systému)</a:t>
            </a:r>
          </a:p>
          <a:p>
            <a:r>
              <a:rPr lang="cs-CZ" dirty="0"/>
              <a:t>Počet reforem postupně klesá</a:t>
            </a:r>
          </a:p>
          <a:p>
            <a:pPr lvl="1"/>
            <a:r>
              <a:rPr lang="cs-CZ" dirty="0"/>
              <a:t>4 země změnily základní parametry volebního systém naposledy ještě ve 20. století, dalších 8 v letech 2001-10</a:t>
            </a:r>
          </a:p>
        </p:txBody>
      </p:sp>
    </p:spTree>
    <p:extLst>
      <p:ext uri="{BB962C8B-B14F-4D97-AF65-F5344CB8AC3E}">
        <p14:creationId xmlns:p14="http://schemas.microsoft.com/office/powerpoint/2010/main" val="157319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Albánské volby v roce 2013 (osmé po prvních svobodných) byly první, které se konaly dle stejného volebního systému jako minulé</a:t>
            </a:r>
          </a:p>
          <a:p>
            <a:r>
              <a:rPr lang="cs-CZ" dirty="0"/>
              <a:t>6 zemí má od roku 1990 zkušenosti s většinovým, smíšeným i poměrným volebním systémem (Albánie, Chorvatsko, Makedonie, Moldávie, Rusko a Ukrajina)</a:t>
            </a:r>
          </a:p>
        </p:txBody>
      </p:sp>
    </p:spTree>
    <p:extLst>
      <p:ext uri="{BB962C8B-B14F-4D97-AF65-F5344CB8AC3E}">
        <p14:creationId xmlns:p14="http://schemas.microsoft.com/office/powerpoint/2010/main" val="425197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Trend volebních reforem v postkomunistických zemích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polovině 90. let konstatován následující trend: (dvoukolový) většinový systém              smíšený volební systém              (listinný) poměrný volební systém               změny pravidel v neprospěch malých stran (při zachování poměrného volebního systému)</a:t>
            </a:r>
          </a:p>
          <a:p>
            <a:r>
              <a:rPr lang="cs-CZ" dirty="0"/>
              <a:t>Vysvětlení hledáno ve způsobu přechodu k demokracii (resp. v tom, zda měly při přijímání volebního zákona rozhodující vliv staré elity či opozice):</a:t>
            </a:r>
          </a:p>
          <a:p>
            <a:pPr lvl="1"/>
            <a:r>
              <a:rPr lang="cs-CZ" dirty="0"/>
              <a:t>dosavadní elity – většinový systém (země </a:t>
            </a:r>
            <a:r>
              <a:rPr lang="cs-CZ" dirty="0" err="1"/>
              <a:t>býv</a:t>
            </a:r>
            <a:r>
              <a:rPr lang="cs-CZ" dirty="0"/>
              <a:t>. SSSR)</a:t>
            </a:r>
          </a:p>
          <a:p>
            <a:pPr lvl="1"/>
            <a:r>
              <a:rPr lang="cs-CZ" dirty="0"/>
              <a:t>opozice – poměrný volební systém (ČSSR)</a:t>
            </a:r>
          </a:p>
          <a:p>
            <a:pPr lvl="1"/>
            <a:r>
              <a:rPr lang="cs-CZ" dirty="0"/>
              <a:t>vliv obou skupin – smíšený volební systém (Maďarsko)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685591" y="2211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8182947" y="2211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781813" y="25970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312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Je stále platný?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Některé reformy je obtížné posoudit (Srbsko 2000)</a:t>
            </a:r>
          </a:p>
          <a:p>
            <a:r>
              <a:rPr lang="cs-CZ" dirty="0"/>
              <a:t>Lze zpochybnit v roce 2001 (Polsko mění listinný poměrný volební systém ve prospěch malých stran)</a:t>
            </a:r>
          </a:p>
          <a:p>
            <a:r>
              <a:rPr lang="cs-CZ" dirty="0"/>
              <a:t>Více příkladů po roce 2008:</a:t>
            </a:r>
          </a:p>
          <a:p>
            <a:pPr lvl="1"/>
            <a:r>
              <a:rPr lang="cs-CZ" dirty="0"/>
              <a:t>2008 – Rumunsko (pro dvoje volby) zavádí personalizovaný poměrný volební systém</a:t>
            </a:r>
          </a:p>
          <a:p>
            <a:pPr lvl="1"/>
            <a:r>
              <a:rPr lang="cs-CZ" dirty="0"/>
              <a:t>2009 – Bulharsko (pro jedny volby) použije navrstvující smíšený systém (ale s velmi malým podílem většinové složky)</a:t>
            </a:r>
          </a:p>
          <a:p>
            <a:pPr lvl="1"/>
            <a:r>
              <a:rPr lang="cs-CZ" dirty="0"/>
              <a:t>2012 a 2016 – Ukrajina a Rusko se vrátí k navrstvujícímu smíšenému systému</a:t>
            </a:r>
          </a:p>
          <a:p>
            <a:pPr lvl="1"/>
            <a:r>
              <a:rPr lang="cs-CZ" dirty="0"/>
              <a:t>2019 – Moldávie epizodně zavádí navrstvující smíšený systém</a:t>
            </a:r>
          </a:p>
        </p:txBody>
      </p:sp>
    </p:spTree>
    <p:extLst>
      <p:ext uri="{BB962C8B-B14F-4D97-AF65-F5344CB8AC3E}">
        <p14:creationId xmlns:p14="http://schemas.microsoft.com/office/powerpoint/2010/main" val="2343803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Polsko a volby 2001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6233" y="1459593"/>
            <a:ext cx="6045257" cy="395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Většinový volební systém?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Prozatím nebyl nikde znovuzaveden</a:t>
            </a:r>
          </a:p>
          <a:p>
            <a:r>
              <a:rPr lang="cs-CZ" dirty="0"/>
              <a:t>Má své příznivce</a:t>
            </a:r>
          </a:p>
          <a:p>
            <a:r>
              <a:rPr lang="cs-CZ" dirty="0"/>
              <a:t>Nejblíže k němu mělo dvakrát Rumunsko</a:t>
            </a:r>
          </a:p>
          <a:p>
            <a:pPr lvl="1"/>
            <a:r>
              <a:rPr lang="cs-CZ" dirty="0"/>
              <a:t>2007 – 81,36 % hlasujících voličů podpořilo v referendu návrh prezidenta na zavedení dvoukolového většinového systému (při účasti 26,51 % referendum neplatné)</a:t>
            </a:r>
          </a:p>
          <a:p>
            <a:pPr lvl="1"/>
            <a:r>
              <a:rPr lang="cs-CZ" dirty="0"/>
              <a:t>2012 – v květnu prosadila vládní koalice zavedení FPTP (pro prosincové volby), v červnu změnu </a:t>
            </a:r>
            <a:r>
              <a:rPr lang="cs-CZ"/>
              <a:t>zhatil Ústavní 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34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Vybrané menší reformy po roce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Zrušení klausule pro menšinové strany v Srbsku</a:t>
            </a:r>
          </a:p>
          <a:p>
            <a:pPr lvl="1"/>
            <a:r>
              <a:rPr lang="cs-CZ" dirty="0"/>
              <a:t>Do parlamentu vstupuje řada stran s minimem mandátů, problém statutu menšinové strany (2012: Žádná z nabízených odpovědí - </a:t>
            </a:r>
            <a:r>
              <a:rPr lang="cs-CZ" u="none" strike="noStrike" dirty="0" err="1">
                <a:effectLst/>
              </a:rPr>
              <a:t>Nijedan</a:t>
            </a:r>
            <a:r>
              <a:rPr lang="cs-CZ" u="none" strike="noStrike" dirty="0">
                <a:effectLst/>
              </a:rPr>
              <a:t> od </a:t>
            </a:r>
            <a:r>
              <a:rPr lang="cs-CZ" u="none" strike="noStrike" dirty="0" err="1">
                <a:effectLst/>
              </a:rPr>
              <a:t>ponuđenih</a:t>
            </a:r>
            <a:r>
              <a:rPr lang="cs-CZ" u="none" strike="noStrike" dirty="0">
                <a:effectLst/>
              </a:rPr>
              <a:t> </a:t>
            </a:r>
            <a:r>
              <a:rPr lang="cs-CZ" u="none" strike="noStrike" dirty="0" err="1">
                <a:effectLst/>
              </a:rPr>
              <a:t>odgovora</a:t>
            </a:r>
            <a:r>
              <a:rPr lang="cs-CZ" dirty="0"/>
              <a:t>)</a:t>
            </a:r>
          </a:p>
          <a:p>
            <a:r>
              <a:rPr lang="cs-CZ" dirty="0"/>
              <a:t>Klausule 3 % pro přístup ke kompenzačním mandátům v Bosně a Hercegovině</a:t>
            </a:r>
          </a:p>
          <a:p>
            <a:pPr lvl="1"/>
            <a:r>
              <a:rPr lang="cs-CZ" dirty="0"/>
              <a:t>Ve velmi poměrném systému (</a:t>
            </a:r>
            <a:r>
              <a:rPr lang="cs-CZ" dirty="0" err="1"/>
              <a:t>Sainte-Laguë</a:t>
            </a:r>
            <a:r>
              <a:rPr lang="cs-CZ" dirty="0"/>
              <a:t>, efekt malých obvodů redukován velkým podílem kompenzačních mandátů)</a:t>
            </a:r>
          </a:p>
          <a:p>
            <a:pPr lvl="1"/>
            <a:r>
              <a:rPr lang="cs-CZ" dirty="0"/>
              <a:t>Značně se snižuje počet výrazně </a:t>
            </a:r>
            <a:r>
              <a:rPr lang="cs-CZ" dirty="0" err="1"/>
              <a:t>nadreprezentovaných</a:t>
            </a:r>
            <a:r>
              <a:rPr lang="cs-CZ" dirty="0"/>
              <a:t> malých stran</a:t>
            </a:r>
          </a:p>
          <a:p>
            <a:r>
              <a:rPr lang="cs-CZ" dirty="0"/>
              <a:t>„Specifická“ změna v přepočtu hlasů na mandáty v Moldávii (v letech 2010-2014)</a:t>
            </a:r>
          </a:p>
          <a:p>
            <a:pPr lvl="1"/>
            <a:r>
              <a:rPr lang="cs-CZ" dirty="0"/>
              <a:t>Viditelné zvýhodnění menších stran (mandáty jsou v prvním skrutiniu „virtuálně“ přiděleny i stranám, které nepřekročily klausuli; následně jsou tyto mandáty rozděleny paritně mezi parlamentní strany)</a:t>
            </a:r>
          </a:p>
        </p:txBody>
      </p:sp>
    </p:spTree>
    <p:extLst>
      <p:ext uri="{BB962C8B-B14F-4D97-AF65-F5344CB8AC3E}">
        <p14:creationId xmlns:p14="http://schemas.microsoft.com/office/powerpoint/2010/main" val="413475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Bosna a Hercegovina – důsledek obtížnějšího přístupu ke kompenzačním mandátům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853F8F94-A2B1-4BA9-8DAD-78EA752E42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303019"/>
              </p:ext>
            </p:extLst>
          </p:nvPr>
        </p:nvGraphicFramePr>
        <p:xfrm>
          <a:off x="1763486" y="1825625"/>
          <a:ext cx="8024326" cy="4257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1613</Words>
  <Application>Microsoft Office PowerPoint</Application>
  <PresentationFormat>Širokoúhlá obrazovka</PresentationFormat>
  <Paragraphs>144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Volební inženýrství ve středovýchodní a východní Evropě</vt:lpstr>
      <vt:lpstr>Region s vysokým počtem volebních reforem</vt:lpstr>
      <vt:lpstr>Příklady</vt:lpstr>
      <vt:lpstr>Trend volebních reforem v postkomunistických zemích</vt:lpstr>
      <vt:lpstr>Je stále platný?</vt:lpstr>
      <vt:lpstr>Polsko a volby 2001</vt:lpstr>
      <vt:lpstr>Většinový volební systém?</vt:lpstr>
      <vt:lpstr>Vybrané menší reformy po roce 2000</vt:lpstr>
      <vt:lpstr>Bosna a Hercegovina – důsledek obtížnějšího přístupu ke kompenzačním mandátům</vt:lpstr>
      <vt:lpstr>Moldávie a „druhé skrutinium“</vt:lpstr>
      <vt:lpstr>Rumunská reforma 2008</vt:lpstr>
      <vt:lpstr>Parametry reformy</vt:lpstr>
      <vt:lpstr>Hypotetický příklad</vt:lpstr>
      <vt:lpstr>Personalizace v hypotetickém příkladu</vt:lpstr>
      <vt:lpstr>Dva problémy/chyby v systému</vt:lpstr>
      <vt:lpstr>Vznik přesahujících mandátů v systému</vt:lpstr>
      <vt:lpstr>Příloha 1 (příklad distribuce mandátů na regionální úrovni dle rumunského volebního zákona z roku 2008)</vt:lpstr>
      <vt:lpstr>Příloha 2 Grafy promítané v rámci přednášky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inženýrství v postkomunistických zemích</dc:title>
  <dc:creator>Jakub Šedo</dc:creator>
  <cp:lastModifiedBy>Jakub Šedo</cp:lastModifiedBy>
  <cp:revision>56</cp:revision>
  <dcterms:created xsi:type="dcterms:W3CDTF">2017-03-30T09:39:20Z</dcterms:created>
  <dcterms:modified xsi:type="dcterms:W3CDTF">2024-04-03T12:37:04Z</dcterms:modified>
</cp:coreProperties>
</file>