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C_B063704A.xml" ContentType="application/vnd.ms-powerpoint.comments+xml"/>
  <Override PartName="/ppt/comments/modernComment_10E_77A0B832.xml" ContentType="application/vnd.ms-powerpoint.comments+xml"/>
  <Override PartName="/ppt/comments/modernComment_111_94ABF546.xml" ContentType="application/vnd.ms-powerpoint.comments+xml"/>
  <Override PartName="/ppt/comments/modernComment_112_D566EE95.xml" ContentType="application/vnd.ms-powerpoint.comments+xml"/>
  <Override PartName="/ppt/comments/modernComment_113_5C1DD9DD.xml" ContentType="application/vnd.ms-powerpoint.comments+xml"/>
  <Override PartName="/ppt/comments/modernComment_114_F6088F6A.xml" ContentType="application/vnd.ms-powerpoint.comments+xml"/>
  <Override PartName="/ppt/comments/modernComment_116_AE41D6C1.xml" ContentType="application/vnd.ms-powerpoint.comments+xml"/>
  <Override PartName="/ppt/comments/modernComment_11A_3DA02AE4.xml" ContentType="application/vnd.ms-powerpoint.comments+xml"/>
  <Override PartName="/ppt/comments/modernComment_11B_FCD03181.xml" ContentType="application/vnd.ms-powerpoint.comments+xml"/>
  <Override PartName="/ppt/comments/modernComment_11E_B9114D93.xml" ContentType="application/vnd.ms-powerpoint.comments+xml"/>
  <Override PartName="/ppt/comments/modernComment_11F_96CED18F.xml" ContentType="application/vnd.ms-powerpoint.comments+xml"/>
  <Override PartName="/ppt/comments/modernComment_121_8E82D9D0.xml" ContentType="application/vnd.ms-powerpoint.comments+xml"/>
  <Override PartName="/ppt/comments/modernComment_12B_69545627.xml" ContentType="application/vnd.ms-powerpoint.comments+xml"/>
  <Override PartName="/ppt/comments/modernComment_12E_5D214FD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7" r:id="rId7"/>
    <p:sldId id="262" r:id="rId8"/>
    <p:sldId id="264" r:id="rId9"/>
    <p:sldId id="265"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5" r:id="rId35"/>
    <p:sldId id="296" r:id="rId36"/>
    <p:sldId id="297" r:id="rId37"/>
    <p:sldId id="293" r:id="rId38"/>
    <p:sldId id="294" r:id="rId39"/>
    <p:sldId id="298" r:id="rId40"/>
    <p:sldId id="299" r:id="rId41"/>
    <p:sldId id="300" r:id="rId42"/>
    <p:sldId id="257" r:id="rId43"/>
    <p:sldId id="302" r:id="rId44"/>
    <p:sldId id="301"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DE14F2-BB14-59FF-D8B8-34032475E5AB}" name="Lenka Hrbková" initials="" userId="S::179403@muni.cz::aebe2dc6-5e4d-447d-b062-fe374588cd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91" d="100"/>
          <a:sy n="91" d="100"/>
        </p:scale>
        <p:origin x="20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C_B063704A.xml><?xml version="1.0" encoding="utf-8"?>
<p188:cmLst xmlns:a="http://schemas.openxmlformats.org/drawingml/2006/main" xmlns:r="http://schemas.openxmlformats.org/officeDocument/2006/relationships" xmlns:p188="http://schemas.microsoft.com/office/powerpoint/2018/8/main">
  <p188:cm id="{394E2348-4CC2-284E-A91C-9A56193A624A}" authorId="{69DE14F2-BB14-59FF-D8B8-34032475E5AB}" created="2024-05-12T18:55:25.533">
    <pc:sldMkLst xmlns:pc="http://schemas.microsoft.com/office/powerpoint/2013/main/command">
      <pc:docMk/>
      <pc:sldMk cId="2959306826" sldId="268"/>
    </pc:sldMkLst>
    <p188:txBody>
      <a:bodyPr/>
      <a:lstStyle/>
      <a:p>
        <a:r>
          <a:rPr lang="cs-CZ"/>
          <a:t>Pozn. V Dictator game jsou typicky dva hráči. Hráč 1 má k dispozici určitou částku (typicky 1é USD) a může libovolnou částku (z těch 10 USD) poslat hráči 2. Tím hra diktátor končí. 
Diktátor není v pravém slova smyslu hra, protože v ní nedochází k žádné interakci. 
Hráč 1 posílá libovolnou částku Hráči 2. Hráč 2 tam pouze je a nijak nemůže reagovat. 
Tím pádem ji používáme k měření míry altrusismu. Hráč 1 posílá libovolnou částku a nemůže za to čekat ani žádnou odměnu od Hráče 2, ale ani trest, pokud pošle nulu. 
Optimální řešení: Poslat 0. nebo nejmenší možnou částku (protože maximalizuji svůj zisk a Hráči 2 nepošlu nic). Většina lidí ale posílá nenulové částky! Odchylka od racionálního modelu.</a:t>
        </a:r>
      </a:p>
    </p188:txBody>
  </p188:cm>
</p188:cmLst>
</file>

<file path=ppt/comments/modernComment_10E_77A0B832.xml><?xml version="1.0" encoding="utf-8"?>
<p188:cmLst xmlns:a="http://schemas.openxmlformats.org/drawingml/2006/main" xmlns:r="http://schemas.openxmlformats.org/officeDocument/2006/relationships" xmlns:p188="http://schemas.microsoft.com/office/powerpoint/2018/8/main">
  <p188:cm id="{09885410-F639-2540-B7CB-8DE42E2EE4E7}" authorId="{69DE14F2-BB14-59FF-D8B8-34032475E5AB}" created="2024-05-12T18:59:09.255">
    <ac:txMkLst xmlns:ac="http://schemas.microsoft.com/office/drawing/2013/main/command">
      <pc:docMk xmlns:pc="http://schemas.microsoft.com/office/powerpoint/2013/main/command"/>
      <pc:sldMk xmlns:pc="http://schemas.microsoft.com/office/powerpoint/2013/main/command" cId="2007021618" sldId="270"/>
      <ac:spMk id="8" creationId="{9B7E1FC7-8E44-4639-7DBE-678F965158E4}"/>
      <ac:txMk cp="80" len="16">
        <ac:context len="255" hash="3761240518"/>
      </ac:txMk>
    </ac:txMkLst>
    <p188:pos x="3787023" y="816630"/>
    <p188:txBody>
      <a:bodyPr/>
      <a:lstStyle/>
      <a:p>
        <a:r>
          <a:rPr lang="cs-CZ"/>
          <a:t>Oproti designům, ve kterých může Hráč 1 rozhodovat libovolně, kolik peněz pošle. </a:t>
        </a:r>
      </a:p>
    </p188:txBody>
  </p188:cm>
</p188:cmLst>
</file>

<file path=ppt/comments/modernComment_111_94ABF546.xml><?xml version="1.0" encoding="utf-8"?>
<p188:cmLst xmlns:a="http://schemas.openxmlformats.org/drawingml/2006/main" xmlns:r="http://schemas.openxmlformats.org/officeDocument/2006/relationships" xmlns:p188="http://schemas.microsoft.com/office/powerpoint/2018/8/main">
  <p188:cm id="{7A8C7277-FCC0-4F4A-8827-7BF22CE9202E}" authorId="{69DE14F2-BB14-59FF-D8B8-34032475E5AB}" created="2024-05-12T19:01:50.568">
    <ac:txMkLst xmlns:ac="http://schemas.microsoft.com/office/drawing/2013/main/command">
      <pc:docMk xmlns:pc="http://schemas.microsoft.com/office/powerpoint/2013/main/command"/>
      <pc:sldMk xmlns:pc="http://schemas.microsoft.com/office/powerpoint/2013/main/command" cId="2494297414" sldId="273"/>
      <ac:spMk id="3" creationId="{5F432306-3C91-46DE-0020-E8976AA8B7A0}"/>
      <ac:txMk cp="311" len="2">
        <ac:context len="420" hash="1689211340"/>
      </ac:txMk>
    </ac:txMkLst>
    <p188:pos x="3182112" y="2799465"/>
    <p188:txBody>
      <a:bodyPr/>
      <a:lstStyle/>
      <a:p>
        <a:r>
          <a:rPr lang="cs-CZ"/>
          <a:t>Jedná se o 3 podmínky v experimentu. V jedné skupině byla hra zcela anonymní. V druhé skupinu byla známa totožnost příjemce (jednosměrná identifikace) a ve třetí byla známa i totožnost odesílatele (dvousměrná identifikace)</a:t>
        </a:r>
      </a:p>
    </p188:txBody>
  </p188:cm>
  <p188:cm id="{245FCEB1-A4F0-FE4B-9A50-ED3DB5EFD091}" authorId="{69DE14F2-BB14-59FF-D8B8-34032475E5AB}" created="2024-05-12T19:02:07.206">
    <ac:txMkLst xmlns:ac="http://schemas.microsoft.com/office/drawing/2013/main/command">
      <pc:docMk xmlns:pc="http://schemas.microsoft.com/office/powerpoint/2013/main/command"/>
      <pc:sldMk xmlns:pc="http://schemas.microsoft.com/office/powerpoint/2013/main/command" cId="2494297414" sldId="273"/>
      <ac:spMk id="3" creationId="{5F432306-3C91-46DE-0020-E8976AA8B7A0}"/>
      <ac:txMk cp="311" len="2">
        <ac:context len="420" hash="1689211340"/>
      </ac:txMk>
    </ac:txMkLst>
    <p188:pos x="3182112" y="2799465"/>
    <p188:txBody>
      <a:bodyPr/>
      <a:lstStyle/>
      <a:p>
        <a:r>
          <a:rPr lang="cs-CZ"/>
          <a:t>% z celkové částky, kterou měl Hráč 1 k dispozici</a:t>
        </a:r>
      </a:p>
    </p188:txBody>
  </p188:cm>
</p188:cmLst>
</file>

<file path=ppt/comments/modernComment_112_D566EE95.xml><?xml version="1.0" encoding="utf-8"?>
<p188:cmLst xmlns:a="http://schemas.openxmlformats.org/drawingml/2006/main" xmlns:r="http://schemas.openxmlformats.org/officeDocument/2006/relationships" xmlns:p188="http://schemas.microsoft.com/office/powerpoint/2018/8/main">
  <p188:cm id="{0CAFE2F2-0C6B-F146-865F-9B56F7060403}" authorId="{69DE14F2-BB14-59FF-D8B8-34032475E5AB}" created="2024-05-12T19:04:48.892">
    <ac:txMkLst xmlns:ac="http://schemas.microsoft.com/office/drawing/2013/main/command">
      <pc:docMk xmlns:pc="http://schemas.microsoft.com/office/powerpoint/2013/main/command"/>
      <pc:sldMk xmlns:pc="http://schemas.microsoft.com/office/powerpoint/2013/main/command" cId="3580292757" sldId="274"/>
      <ac:spMk id="2" creationId="{AD0FBAC0-DEBB-8A44-A622-DF680A6F65BA}"/>
      <ac:txMk cp="13" len="11">
        <ac:context len="25" hash="1233848276"/>
      </ac:txMk>
    </ac:txMkLst>
    <p188:pos x="5942428" y="858764"/>
    <p188:txBody>
      <a:bodyPr/>
      <a:lstStyle/>
      <a:p>
        <a:r>
          <a:rPr lang="cs-CZ"/>
          <a:t>Zásluhovost = pocit, že si příjemce něco zaslouží. V experimentu jsou deserving recipients ti, kteří třeba museli před tím plnit nějaký úkol. Sender (neboli Hráč 1) může mít pocit, že si to příjemce (neboli Hráč 2) víc zaslouží. Vidíte, že v podmínce „ordinary recipient“ mnohem více účastníků posílá 0. Naopak v podmínce „deserving recipient“ mnohem více lidí dává 100% (neboli 1 na ose x). </a:t>
        </a:r>
      </a:p>
    </p188:txBody>
  </p188:cm>
</p188:cmLst>
</file>

<file path=ppt/comments/modernComment_113_5C1DD9DD.xml><?xml version="1.0" encoding="utf-8"?>
<p188:cmLst xmlns:a="http://schemas.openxmlformats.org/drawingml/2006/main" xmlns:r="http://schemas.openxmlformats.org/officeDocument/2006/relationships" xmlns:p188="http://schemas.microsoft.com/office/powerpoint/2018/8/main">
  <p188:cm id="{4E21E5E1-57FF-9D4A-973D-FF9AD406C45D}" authorId="{69DE14F2-BB14-59FF-D8B8-34032475E5AB}" created="2024-05-12T19:07:02.801">
    <ac:txMkLst xmlns:ac="http://schemas.microsoft.com/office/drawing/2013/main/command">
      <pc:docMk xmlns:pc="http://schemas.microsoft.com/office/powerpoint/2013/main/command"/>
      <pc:sldMk xmlns:pc="http://schemas.microsoft.com/office/powerpoint/2013/main/command" cId="1545460189" sldId="275"/>
      <ac:spMk id="2" creationId="{95E79296-443E-A4BD-3B61-B2A2EF5144E8}"/>
      <ac:txMk cp="13" len="8">
        <ac:context len="22" hash="1024275971"/>
      </ac:txMk>
    </ac:txMkLst>
    <p188:pos x="5492262" y="858764"/>
    <p188:txBody>
      <a:bodyPr/>
      <a:lstStyle/>
      <a:p>
        <a:r>
          <a:rPr lang="cs-CZ"/>
          <a:t>Rámování = jak moc je hra abstraktní. Většinou totiž hráči nemají k dispozici žádné reálné peníze a hraje se s hypotetickými penězi, někdy dokonce výzkumníci používají i hypotetickou měnu (např. „Experimentální dolary“, nebo „žetony“). Na grafu vidíte, že pokud je hra rámovaná pomocí reálných peněz a hráči alokují skutečné mince nebo bankovky, podíl těch, kteří posílají 0 je menší! </a:t>
        </a:r>
      </a:p>
    </p188:txBody>
  </p188:cm>
</p188:cmLst>
</file>

<file path=ppt/comments/modernComment_114_F6088F6A.xml><?xml version="1.0" encoding="utf-8"?>
<p188:cmLst xmlns:a="http://schemas.openxmlformats.org/drawingml/2006/main" xmlns:r="http://schemas.openxmlformats.org/officeDocument/2006/relationships" xmlns:p188="http://schemas.microsoft.com/office/powerpoint/2018/8/main">
  <p188:cm id="{21395B50-E747-EE46-B807-E31EA319737A}" authorId="{69DE14F2-BB14-59FF-D8B8-34032475E5AB}" created="2024-05-12T19:08:00.633">
    <ac:txMkLst xmlns:ac="http://schemas.microsoft.com/office/drawing/2013/main/command">
      <pc:docMk xmlns:pc="http://schemas.microsoft.com/office/powerpoint/2013/main/command"/>
      <pc:sldMk xmlns:pc="http://schemas.microsoft.com/office/powerpoint/2013/main/command" cId="4127756138" sldId="276"/>
      <ac:spMk id="2" creationId="{445805C1-4EBB-0574-E5D2-16DF48B9F26E}"/>
      <ac:txMk cp="26" len="7">
        <ac:context len="34" hash="1128045414"/>
      </ac:txMk>
    </ac:txMkLst>
    <p188:pos x="7588348" y="858764"/>
    <p188:txBody>
      <a:bodyPr/>
      <a:lstStyle/>
      <a:p>
        <a:r>
          <a:rPr lang="cs-CZ"/>
          <a:t>Všimněte si, že cca 40% studentů v metaanalýze posílá 0. Výrazný rozdíl distribuci výše alokací Hráči 2 oproti nestudentským populacím. </a:t>
        </a:r>
      </a:p>
    </p188:txBody>
  </p188:cm>
</p188:cmLst>
</file>

<file path=ppt/comments/modernComment_116_AE41D6C1.xml><?xml version="1.0" encoding="utf-8"?>
<p188:cmLst xmlns:a="http://schemas.openxmlformats.org/drawingml/2006/main" xmlns:r="http://schemas.openxmlformats.org/officeDocument/2006/relationships" xmlns:p188="http://schemas.microsoft.com/office/powerpoint/2018/8/main">
  <p188:cm id="{64604A31-239B-4949-9F4D-5CC1E8143E91}" authorId="{69DE14F2-BB14-59FF-D8B8-34032475E5AB}" created="2024-05-12T19:11:39.434">
    <ac:txMkLst xmlns:ac="http://schemas.microsoft.com/office/drawing/2013/main/command">
      <pc:docMk xmlns:pc="http://schemas.microsoft.com/office/powerpoint/2013/main/command"/>
      <pc:sldMk xmlns:pc="http://schemas.microsoft.com/office/powerpoint/2013/main/command" cId="2923550401" sldId="278"/>
      <ac:spMk id="2" creationId="{4A2D0B65-AFE6-F808-EEF8-8CA50237B247}"/>
      <ac:txMk cp="22" len="5">
        <ac:context len="28" hash="1798520025"/>
      </ac:txMk>
    </ac:txMkLst>
    <p188:pos x="6631745" y="858764"/>
    <p188:txBody>
      <a:bodyPr/>
      <a:lstStyle/>
      <a:p>
        <a:r>
          <a:rPr lang="cs-CZ"/>
          <a:t>Podle teorie racionální volby (i.e. maximalizace zisku) hrají spíše respondenti v západních zemích. Pozn.: všimněte si popisku „primitive“ pro participants různé , to už by se dneska nestalo:) mohli bychom použít spíše výrazy jako indigenous, non-industrial, traditional.. </a:t>
        </a:r>
      </a:p>
    </p188:txBody>
  </p188:cm>
</p188:cmLst>
</file>

<file path=ppt/comments/modernComment_11A_3DA02AE4.xml><?xml version="1.0" encoding="utf-8"?>
<p188:cmLst xmlns:a="http://schemas.openxmlformats.org/drawingml/2006/main" xmlns:r="http://schemas.openxmlformats.org/officeDocument/2006/relationships" xmlns:p188="http://schemas.microsoft.com/office/powerpoint/2018/8/main">
  <p188:cm id="{C9D25F0F-47A6-DC44-87B1-7889755B88DC}" authorId="{69DE14F2-BB14-59FF-D8B8-34032475E5AB}" created="2024-05-12T19:14:26.722">
    <ac:deMkLst xmlns:ac="http://schemas.microsoft.com/office/drawing/2013/main/command">
      <pc:docMk xmlns:pc="http://schemas.microsoft.com/office/powerpoint/2013/main/command"/>
      <pc:sldMk xmlns:pc="http://schemas.microsoft.com/office/powerpoint/2013/main/command" cId="1033906916" sldId="282"/>
      <ac:spMk id="3" creationId="{EA9CBA8A-F1E1-BB71-0ADA-4AE970354DD6}"/>
    </ac:deMkLst>
    <p188:replyLst>
      <p188:reply id="{449976E8-1C67-7C4C-B11A-FB6EA6AF3946}" authorId="{69DE14F2-BB14-59FF-D8B8-34032475E5AB}" created="2024-05-12T19:15:09.705">
        <p188:txBody>
          <a:bodyPr/>
          <a:lstStyle/>
          <a:p>
            <a:r>
              <a:rPr lang="cs-CZ"/>
              <a:t>Pozn. Jedná se o self-reported stranickou identitu v USA. </a:t>
            </a:r>
          </a:p>
        </p188:txBody>
      </p188:reply>
      <p188:reply id="{16F2A840-025D-2245-8A7E-FC244037D25D}" authorId="{69DE14F2-BB14-59FF-D8B8-34032475E5AB}" created="2024-05-12T19:15:52.475">
        <p188:txBody>
          <a:bodyPr/>
          <a:lstStyle/>
          <a:p>
            <a:r>
              <a:rPr lang="cs-CZ"/>
              <a:t>Pozn.2: jedná se o %z celkové částky v Dictator game</a:t>
            </a:r>
          </a:p>
        </p188:txBody>
      </p188:reply>
    </p188:replyLst>
    <p188:txBody>
      <a:bodyPr/>
      <a:lstStyle/>
      <a:p>
        <a:r>
          <a:rPr lang="cs-CZ"/>
          <a:t>V tabulce si všimněte, jaký je rozdíl v alokaci, když Republikán posílá peníze Demokratovi vs. Republikánovi a naopak. </a:t>
        </a:r>
      </a:p>
    </p188:txBody>
  </p188:cm>
</p188:cmLst>
</file>

<file path=ppt/comments/modernComment_11B_FCD03181.xml><?xml version="1.0" encoding="utf-8"?>
<p188:cmLst xmlns:a="http://schemas.openxmlformats.org/drawingml/2006/main" xmlns:r="http://schemas.openxmlformats.org/officeDocument/2006/relationships" xmlns:p188="http://schemas.microsoft.com/office/powerpoint/2018/8/main">
  <p188:cm id="{51DED5A1-2F5F-2146-8085-8CBEADB037E8}" authorId="{69DE14F2-BB14-59FF-D8B8-34032475E5AB}" created="2024-05-12T19:16:38.218">
    <pc:sldMkLst xmlns:pc="http://schemas.microsoft.com/office/powerpoint/2013/main/command">
      <pc:docMk/>
      <pc:sldMk cId="4241502593" sldId="283"/>
    </pc:sldMkLst>
    <p188:txBody>
      <a:bodyPr/>
      <a:lstStyle/>
      <a:p>
        <a:r>
          <a:rPr lang="cs-CZ"/>
          <a:t>Všimněte si rozdílu v alokaci peněz mezi těmi, kteří se identifikují jako silní Dem./Rep vs. Slabí Dem./Rep.</a:t>
        </a:r>
      </a:p>
    </p188:txBody>
  </p188:cm>
</p188:cmLst>
</file>

<file path=ppt/comments/modernComment_11E_B9114D93.xml><?xml version="1.0" encoding="utf-8"?>
<p188:cmLst xmlns:a="http://schemas.openxmlformats.org/drawingml/2006/main" xmlns:r="http://schemas.openxmlformats.org/officeDocument/2006/relationships" xmlns:p188="http://schemas.microsoft.com/office/powerpoint/2018/8/main">
  <p188:cm id="{F6D987BA-CC77-394D-91C7-E08020EDE516}" authorId="{69DE14F2-BB14-59FF-D8B8-34032475E5AB}" created="2024-05-12T19:45:54.867">
    <ac:deMkLst xmlns:ac="http://schemas.microsoft.com/office/drawing/2013/main/command">
      <pc:docMk xmlns:pc="http://schemas.microsoft.com/office/powerpoint/2013/main/command"/>
      <pc:sldMk xmlns:pc="http://schemas.microsoft.com/office/powerpoint/2013/main/command" cId="3104918931" sldId="286"/>
      <ac:spMk id="9" creationId="{6DD4E0DA-1CD8-F613-5010-1D07447E3A16}"/>
    </ac:deMkLst>
    <p188:txBody>
      <a:bodyPr/>
      <a:lstStyle/>
      <a:p>
        <a:r>
          <a:rPr lang="cs-CZ"/>
          <a:t>Pocit ohrožení ze strany etnika, ze kterého pocházel Hráč 2 byl měřen v dotazníku před hrou. Tento pocit ohrožení významně snižoval částku. 
Proměnná Ethnic ties měřila, zda je pro respondenty důležitá jejich etnicita. Negativní efekt znamená, že čím důležitější je etnicita, tím se snižuje žalovaná částka. Vidíme tedy neochotu posílat peníze ostatním skupinám. ALE! Důležitost etnicity se ale vyskytovala jen u 1/3 participantů napříč etniky a to v autorech vyvolalo optimismus. 
</a:t>
        </a:r>
      </a:p>
    </p188:txBody>
  </p188:cm>
</p188:cmLst>
</file>

<file path=ppt/comments/modernComment_11F_96CED18F.xml><?xml version="1.0" encoding="utf-8"?>
<p188:cmLst xmlns:a="http://schemas.openxmlformats.org/drawingml/2006/main" xmlns:r="http://schemas.openxmlformats.org/officeDocument/2006/relationships" xmlns:p188="http://schemas.microsoft.com/office/powerpoint/2018/8/main">
  <p188:cm id="{0E717D5F-48E5-FA48-8BA6-65ED11EED03D}" authorId="{69DE14F2-BB14-59FF-D8B8-34032475E5AB}" created="2024-05-12T19:21:36.869">
    <ac:txMkLst xmlns:ac="http://schemas.microsoft.com/office/drawing/2013/main/command">
      <pc:docMk xmlns:pc="http://schemas.microsoft.com/office/powerpoint/2013/main/command"/>
      <pc:sldMk xmlns:pc="http://schemas.microsoft.com/office/powerpoint/2013/main/command" cId="2530136463" sldId="287"/>
      <ac:spMk id="3" creationId="{1D030894-5D6A-841C-D7A4-2A08267B2D76}"/>
      <ac:txMk cp="201" len="13">
        <ac:context len="322" hash="3463732717"/>
      </ac:txMk>
    </ac:txMkLst>
    <p188:pos x="9093591" y="2228642"/>
    <p188:txBody>
      <a:bodyPr/>
      <a:lstStyle/>
      <a:p>
        <a:r>
          <a:rPr lang="cs-CZ"/>
          <a:t>Částky vnímané Hráčem 2 jako nespravedlivě nízká. Pozor: oproti Dictator zde už hráč 2 má určité aktérství. Může odmítnout částku = nedostane nic on, ale ani Hráč 1. Co je nejvíce racionální řešení??
Z pohledu H1: poslat minimální částku.
Z pohledu H2: přijmout cokoliv ( i když by to byl 1 USD, je to více než 0 USD). 
V realitě Ultimatum ale neodpovídá tomuto předpokladu. Tendence trestat H1, kteříposylají nízké částky i za cenu toho, že ani H2 z toho nebude mít nic. </a:t>
        </a:r>
      </a:p>
    </p188:txBody>
  </p188:cm>
</p188:cmLst>
</file>

<file path=ppt/comments/modernComment_121_8E82D9D0.xml><?xml version="1.0" encoding="utf-8"?>
<p188:cmLst xmlns:a="http://schemas.openxmlformats.org/drawingml/2006/main" xmlns:r="http://schemas.openxmlformats.org/officeDocument/2006/relationships" xmlns:p188="http://schemas.microsoft.com/office/powerpoint/2018/8/main">
  <p188:cm id="{4AE1362C-30F3-E44E-A993-D0D3D4DD1291}" authorId="{69DE14F2-BB14-59FF-D8B8-34032475E5AB}" created="2024-05-12T19:23:40.481">
    <pc:sldMkLst xmlns:pc="http://schemas.microsoft.com/office/powerpoint/2013/main/command">
      <pc:docMk/>
      <pc:sldMk cId="2390940112" sldId="289"/>
    </pc:sldMkLst>
    <p188:txBody>
      <a:bodyPr/>
      <a:lstStyle/>
      <a:p>
        <a:r>
          <a:rPr lang="cs-CZ"/>
          <a:t>Graf znázorňuje průměrné nabídky (Proposals) od Hráče 1 v každé zemí (na škále 0-1000). Oranžový sloupec znázorňuje, kolik politici v pozici Hráče 2 udávali, že by bylo pro ně přijatelné (v průměru v dané zemi). </a:t>
        </a:r>
      </a:p>
    </p188:txBody>
  </p188:cm>
</p188:cmLst>
</file>

<file path=ppt/comments/modernComment_12B_69545627.xml><?xml version="1.0" encoding="utf-8"?>
<p188:cmLst xmlns:a="http://schemas.openxmlformats.org/drawingml/2006/main" xmlns:r="http://schemas.openxmlformats.org/officeDocument/2006/relationships" xmlns:p188="http://schemas.microsoft.com/office/powerpoint/2018/8/main">
  <p188:cm id="{35338569-572E-AB4E-9EC5-95CD347C3B51}" authorId="{69DE14F2-BB14-59FF-D8B8-34032475E5AB}" created="2024-05-12T19:47:28.019">
    <pc:sldMkLst xmlns:pc="http://schemas.microsoft.com/office/powerpoint/2013/main/command">
      <pc:docMk/>
      <pc:sldMk cId="1767134759" sldId="299"/>
    </pc:sldMkLst>
    <p188:txBody>
      <a:bodyPr/>
      <a:lstStyle/>
      <a:p>
        <a:r>
          <a:rPr lang="cs-CZ"/>
          <a:t>Ukazují stranický in-group a out-group bias  = do značné míry efekt silných straníků- </a:t>
        </a:r>
      </a:p>
    </p188:txBody>
  </p188:cm>
</p188:cmLst>
</file>

<file path=ppt/comments/modernComment_12E_5D214FDF.xml><?xml version="1.0" encoding="utf-8"?>
<p188:cmLst xmlns:a="http://schemas.openxmlformats.org/drawingml/2006/main" xmlns:r="http://schemas.openxmlformats.org/officeDocument/2006/relationships" xmlns:p188="http://schemas.microsoft.com/office/powerpoint/2018/8/main">
  <p188:cm id="{6985137E-5A93-8746-802D-78FF187ED9BD}" authorId="{69DE14F2-BB14-59FF-D8B8-34032475E5AB}" created="2024-05-12T19:50:11.726">
    <pc:sldMkLst xmlns:pc="http://schemas.microsoft.com/office/powerpoint/2013/main/command">
      <pc:docMk/>
      <pc:sldMk cId="1562464223" sldId="302"/>
    </pc:sldMkLst>
    <p188:txBody>
      <a:bodyPr/>
      <a:lstStyle/>
      <a:p>
        <a:r>
          <a:rPr lang="cs-CZ"/>
          <a:t>V grafu vidíte efekty shody v politických preferencích a naopak nesouhlasu v preferencích na alokaci peněz v Trust game (důověřujeme, že nám pošle Hráč 2 něco zpět). Nejsilnější efekty mají stranické preference: když volíme stejnou stranu jak Hráč 2, tak mu posíláme nejvíc peněz. Naopak, když volí stranu, kterou bychom sami nikdy nevolili, tak máme tendenci posílat nejméně. Podobné efekty vidíme ještě v případě nesouhlasu s postojem k imigraci (když má Hráč 2 opačný postoj</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AC23A-5864-7327-2D33-1FAF1243D6F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5F93C6-F791-2FB2-F6D6-1DD4D316C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3C4612F-B346-2537-01A2-85DD9E4DE0D3}"/>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D7FB5044-CEE4-CF04-2A96-9C6105E6DFC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DD0FFF-7A70-C356-48A8-3D7B7EE78A94}"/>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15711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5761FC-4BB0-90A7-4C39-49163953A81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D8128EC-BE76-8B36-F39E-CCE8E2BB223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185E07A-676D-50B6-1B79-7178BDA4BC5C}"/>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B96EC80B-6AAB-23A8-485B-F1BED5F125F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01B0373-EE03-E5DA-8691-A8348B966ECC}"/>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399476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7A076DD-4D5A-F495-0AFD-BC07FF3DE6B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09941AE-4A82-5CC1-9BAB-39DED929228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9C6BC6F-F837-CAB1-5A26-F00A37F35908}"/>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4A2F8AC2-A40F-00AC-AA56-D6056DE4EB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41F508-4B6E-C677-80C3-A511E5B0C5F6}"/>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338157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58984-2589-0AA5-56B6-98C4EBFAA8F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37E4543-AE49-DB1D-D1EB-90B149F9BA3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AC68D3-2688-04B2-E7F4-F3AF6A2AE982}"/>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2303E295-1028-DBDF-FF70-E75DA8C9B5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676602-7906-EE25-F544-CB9D06EB7300}"/>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379204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A9EC06-CE24-B7DF-0CB4-349EE69D90F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5B41482-DCD2-D1AA-4DF5-A610F92BB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DD860C0-E3C0-E3D4-E3D8-6B6F25ADED74}"/>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25E4F91A-6BDB-8EAC-FAD9-D07342BC0DE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CCD0D8-0C04-615C-B286-357AB306EE1D}"/>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402875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28F679-9133-FD31-3EE5-16B13C1CB71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E9C342D-CEDC-D0DE-246F-0E95136DF6C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0B3C243-0388-079B-1B31-2A790DD4BA2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F7A8F69-B39F-CD16-0EE9-BD39DEA387AE}"/>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6" name="Zástupný symbol pro zápatí 5">
            <a:extLst>
              <a:ext uri="{FF2B5EF4-FFF2-40B4-BE49-F238E27FC236}">
                <a16:creationId xmlns:a16="http://schemas.microsoft.com/office/drawing/2014/main" id="{A5422D2B-58B6-E613-98E9-04CEB6E0D15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212E968-2470-90AA-553F-7B3CACD4410E}"/>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74620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E7E5DB-41A3-1043-B302-6925D1608C5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4C24AC6-7B73-F390-B930-D56BBC67E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2EFF4E-638A-BFCC-CF1B-21E946B7F32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E728D3E-E69E-88BF-995A-03FC76604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EA5B79D-5398-B150-8698-AA8D1511985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27FC118-6157-3548-25E4-00778EBCF2F6}"/>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8" name="Zástupný symbol pro zápatí 7">
            <a:extLst>
              <a:ext uri="{FF2B5EF4-FFF2-40B4-BE49-F238E27FC236}">
                <a16:creationId xmlns:a16="http://schemas.microsoft.com/office/drawing/2014/main" id="{DA2C0E3C-1B2C-45C9-6224-419986A82A8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C7235DC-8868-C57B-6147-ABEB8ECF1269}"/>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245411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FA7C96-A880-229D-4326-CEB4D437943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E92BCC8-D901-598B-86C2-3444D14F83BA}"/>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4" name="Zástupný symbol pro zápatí 3">
            <a:extLst>
              <a:ext uri="{FF2B5EF4-FFF2-40B4-BE49-F238E27FC236}">
                <a16:creationId xmlns:a16="http://schemas.microsoft.com/office/drawing/2014/main" id="{A9A7B662-EEEC-D890-2131-AAAA9009498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406553B-CBAE-9672-FF76-88DC4D6E0623}"/>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350212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991C5AE-A1C9-1012-8AF8-925347831786}"/>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3" name="Zástupný symbol pro zápatí 2">
            <a:extLst>
              <a:ext uri="{FF2B5EF4-FFF2-40B4-BE49-F238E27FC236}">
                <a16:creationId xmlns:a16="http://schemas.microsoft.com/office/drawing/2014/main" id="{A9E43F8F-EEB9-86F2-6F06-F634F475A7B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955431B-2F26-26DE-2ED5-126D3EA31E49}"/>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54142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F4EDC1-6E06-B1FB-7973-5D2A09C98B4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17EA577-B65C-E1CA-7180-F3EF14B0A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BA33FC3-21FD-0112-C889-9F7C1B66B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BE797F3-BDDE-00F7-A33F-6A5AECFFBA38}"/>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6" name="Zástupný symbol pro zápatí 5">
            <a:extLst>
              <a:ext uri="{FF2B5EF4-FFF2-40B4-BE49-F238E27FC236}">
                <a16:creationId xmlns:a16="http://schemas.microsoft.com/office/drawing/2014/main" id="{620F60DF-69CE-87F1-ED34-9DC69FD7D14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B75B7AD-1C0E-5304-5F4B-EEF866DA82C5}"/>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278188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37342-AE5E-5B79-C946-51CF74CB302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2F6EB0C-A238-CCC3-E039-8FE77CF19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F391C14-82C1-AEB9-F6FD-3999167A6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935F618-C369-4EFB-88A7-393F794516D9}"/>
              </a:ext>
            </a:extLst>
          </p:cNvPr>
          <p:cNvSpPr>
            <a:spLocks noGrp="1"/>
          </p:cNvSpPr>
          <p:nvPr>
            <p:ph type="dt" sz="half" idx="10"/>
          </p:nvPr>
        </p:nvSpPr>
        <p:spPr/>
        <p:txBody>
          <a:bodyPr/>
          <a:lstStyle/>
          <a:p>
            <a:fld id="{45C279C4-B7B1-409B-A43A-5C66F7B110D9}" type="datetimeFigureOut">
              <a:rPr lang="cs-CZ" smtClean="0"/>
              <a:t>12.05.2024</a:t>
            </a:fld>
            <a:endParaRPr lang="cs-CZ"/>
          </a:p>
        </p:txBody>
      </p:sp>
      <p:sp>
        <p:nvSpPr>
          <p:cNvPr id="6" name="Zástupný symbol pro zápatí 5">
            <a:extLst>
              <a:ext uri="{FF2B5EF4-FFF2-40B4-BE49-F238E27FC236}">
                <a16:creationId xmlns:a16="http://schemas.microsoft.com/office/drawing/2014/main" id="{7A14EC9F-21A7-0B64-2AF1-A5CEA5F9E0A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4FE199-BC91-CA93-EC87-781125ACA6AE}"/>
              </a:ext>
            </a:extLst>
          </p:cNvPr>
          <p:cNvSpPr>
            <a:spLocks noGrp="1"/>
          </p:cNvSpPr>
          <p:nvPr>
            <p:ph type="sldNum" sz="quarter" idx="12"/>
          </p:nvPr>
        </p:nvSpPr>
        <p:spPr/>
        <p:txBody>
          <a:bodyPr/>
          <a:lstStyle/>
          <a:p>
            <a:fld id="{4BE65946-8E44-4284-AFD0-D694B4BD4F5E}" type="slidenum">
              <a:rPr lang="cs-CZ" smtClean="0"/>
              <a:t>‹#›</a:t>
            </a:fld>
            <a:endParaRPr lang="cs-CZ"/>
          </a:p>
        </p:txBody>
      </p:sp>
    </p:spTree>
    <p:extLst>
      <p:ext uri="{BB962C8B-B14F-4D97-AF65-F5344CB8AC3E}">
        <p14:creationId xmlns:p14="http://schemas.microsoft.com/office/powerpoint/2010/main" val="305396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075BCE3-AB04-FC19-D01E-0A4FB7FA8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2BD6FB7-B4A4-875D-AD93-3F5EE8E11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E80B1A-7357-F379-5001-7ECB7B36E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279C4-B7B1-409B-A43A-5C66F7B110D9}" type="datetimeFigureOut">
              <a:rPr lang="cs-CZ" smtClean="0"/>
              <a:t>12.05.2024</a:t>
            </a:fld>
            <a:endParaRPr lang="cs-CZ"/>
          </a:p>
        </p:txBody>
      </p:sp>
      <p:sp>
        <p:nvSpPr>
          <p:cNvPr id="5" name="Zástupný symbol pro zápatí 4">
            <a:extLst>
              <a:ext uri="{FF2B5EF4-FFF2-40B4-BE49-F238E27FC236}">
                <a16:creationId xmlns:a16="http://schemas.microsoft.com/office/drawing/2014/main" id="{D546C4F9-AAF8-5545-BA64-8ECF5A1D5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6EC9357-2F9F-5E62-B7CA-EE1A4D1D0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5946-8E44-4284-AFD0-D694B4BD4F5E}" type="slidenum">
              <a:rPr lang="cs-CZ" smtClean="0"/>
              <a:t>‹#›</a:t>
            </a:fld>
            <a:endParaRPr lang="cs-CZ"/>
          </a:p>
        </p:txBody>
      </p:sp>
    </p:spTree>
    <p:extLst>
      <p:ext uri="{BB962C8B-B14F-4D97-AF65-F5344CB8AC3E}">
        <p14:creationId xmlns:p14="http://schemas.microsoft.com/office/powerpoint/2010/main" val="87828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C_B063704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E_77A0B8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11_94ABF5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12_D566EE9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3_5C1DD9DD.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4_F6088F6A.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16_AE41D6C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1A_3DA02A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1B_FCD0318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1E_B9114D9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1F_96CED18F.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21_8E82D9D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2B_695456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12E_5D214FDF.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saryk.eu.qualtrics.com/jfe/form/SV_0rFNqqSbsp1paq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osoba, venku, muž&#10;&#10;Popis byl vytvořen automaticky">
            <a:extLst>
              <a:ext uri="{FF2B5EF4-FFF2-40B4-BE49-F238E27FC236}">
                <a16:creationId xmlns:a16="http://schemas.microsoft.com/office/drawing/2014/main" id="{CD6591F3-0A13-F594-9A0A-677B6C5624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3794" b="2103"/>
          <a:stretch/>
        </p:blipFill>
        <p:spPr>
          <a:xfrm>
            <a:off x="20" y="1"/>
            <a:ext cx="12191980" cy="6857999"/>
          </a:xfrm>
          <a:prstGeom prst="rect">
            <a:avLst/>
          </a:prstGeom>
        </p:spPr>
      </p:pic>
      <p:sp>
        <p:nvSpPr>
          <p:cNvPr id="2" name="Nadpis 1">
            <a:extLst>
              <a:ext uri="{FF2B5EF4-FFF2-40B4-BE49-F238E27FC236}">
                <a16:creationId xmlns:a16="http://schemas.microsoft.com/office/drawing/2014/main" id="{ADB2AFFD-3DE3-C4FE-E144-E8D048A631BC}"/>
              </a:ext>
            </a:extLst>
          </p:cNvPr>
          <p:cNvSpPr>
            <a:spLocks noGrp="1"/>
          </p:cNvSpPr>
          <p:nvPr>
            <p:ph type="ctrTitle"/>
          </p:nvPr>
        </p:nvSpPr>
        <p:spPr>
          <a:xfrm>
            <a:off x="1524000" y="1122362"/>
            <a:ext cx="9144000" cy="2900518"/>
          </a:xfrm>
        </p:spPr>
        <p:txBody>
          <a:bodyPr>
            <a:normAutofit/>
          </a:bodyPr>
          <a:lstStyle/>
          <a:p>
            <a:r>
              <a:rPr lang="cs-CZ">
                <a:solidFill>
                  <a:srgbClr val="FFFFFF"/>
                </a:solidFill>
              </a:rPr>
              <a:t>Prosociální chování, altruismus, reciprocita</a:t>
            </a:r>
          </a:p>
        </p:txBody>
      </p:sp>
      <p:sp>
        <p:nvSpPr>
          <p:cNvPr id="3" name="Podnadpis 2">
            <a:extLst>
              <a:ext uri="{FF2B5EF4-FFF2-40B4-BE49-F238E27FC236}">
                <a16:creationId xmlns:a16="http://schemas.microsoft.com/office/drawing/2014/main" id="{CE61D592-54C0-F1A3-0554-30618A6B5D0F}"/>
              </a:ext>
            </a:extLst>
          </p:cNvPr>
          <p:cNvSpPr>
            <a:spLocks noGrp="1"/>
          </p:cNvSpPr>
          <p:nvPr>
            <p:ph type="subTitle" idx="1"/>
          </p:nvPr>
        </p:nvSpPr>
        <p:spPr>
          <a:xfrm>
            <a:off x="1524000" y="4159404"/>
            <a:ext cx="9144000" cy="1098395"/>
          </a:xfrm>
        </p:spPr>
        <p:txBody>
          <a:bodyPr>
            <a:normAutofit/>
          </a:bodyPr>
          <a:lstStyle/>
          <a:p>
            <a:r>
              <a:rPr lang="cs-CZ" dirty="0">
                <a:solidFill>
                  <a:srgbClr val="FFFFFF"/>
                </a:solidFill>
              </a:rPr>
              <a:t>Zrušená přednáška</a:t>
            </a:r>
          </a:p>
        </p:txBody>
      </p:sp>
    </p:spTree>
    <p:extLst>
      <p:ext uri="{BB962C8B-B14F-4D97-AF65-F5344CB8AC3E}">
        <p14:creationId xmlns:p14="http://schemas.microsoft.com/office/powerpoint/2010/main" val="79159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diagram&#10;&#10;Popis byl vytvořen automaticky">
            <a:extLst>
              <a:ext uri="{FF2B5EF4-FFF2-40B4-BE49-F238E27FC236}">
                <a16:creationId xmlns:a16="http://schemas.microsoft.com/office/drawing/2014/main" id="{BD149B75-DFE0-C189-1BAB-E1D75DE602FD}"/>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6137" r="8086" b="1"/>
          <a:stretch/>
        </p:blipFill>
        <p:spPr>
          <a:xfrm>
            <a:off x="20" y="10"/>
            <a:ext cx="12191979" cy="6857990"/>
          </a:xfrm>
          <a:prstGeom prst="rect">
            <a:avLst/>
          </a:prstGeom>
        </p:spPr>
      </p:pic>
      <p:sp>
        <p:nvSpPr>
          <p:cNvPr id="2" name="Nadpis 1">
            <a:extLst>
              <a:ext uri="{FF2B5EF4-FFF2-40B4-BE49-F238E27FC236}">
                <a16:creationId xmlns:a16="http://schemas.microsoft.com/office/drawing/2014/main" id="{1E31E924-DDFA-E7C6-E047-F2A7C23983B6}"/>
              </a:ext>
            </a:extLst>
          </p:cNvPr>
          <p:cNvSpPr>
            <a:spLocks noGrp="1"/>
          </p:cNvSpPr>
          <p:nvPr>
            <p:ph type="title"/>
          </p:nvPr>
        </p:nvSpPr>
        <p:spPr>
          <a:xfrm>
            <a:off x="841249" y="941832"/>
            <a:ext cx="10506456" cy="2057400"/>
          </a:xfrm>
        </p:spPr>
        <p:txBody>
          <a:bodyPr anchor="b">
            <a:normAutofit/>
          </a:bodyPr>
          <a:lstStyle/>
          <a:p>
            <a:r>
              <a:rPr lang="cs-CZ" sz="5000"/>
              <a:t>Altruismus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DF758FF2-4226-63CB-972C-F466F258FE69}"/>
              </a:ext>
            </a:extLst>
          </p:cNvPr>
          <p:cNvSpPr>
            <a:spLocks noGrp="1"/>
          </p:cNvSpPr>
          <p:nvPr>
            <p:ph idx="1"/>
          </p:nvPr>
        </p:nvSpPr>
        <p:spPr>
          <a:xfrm>
            <a:off x="841248" y="3502152"/>
            <a:ext cx="10506456" cy="2670048"/>
          </a:xfrm>
        </p:spPr>
        <p:txBody>
          <a:bodyPr>
            <a:normAutofit/>
          </a:bodyPr>
          <a:lstStyle/>
          <a:p>
            <a:r>
              <a:rPr lang="en-US" sz="2000" dirty="0" err="1"/>
              <a:t>Nejčastější</a:t>
            </a:r>
            <a:r>
              <a:rPr lang="en-US" sz="2000" dirty="0"/>
              <a:t> </a:t>
            </a:r>
            <a:r>
              <a:rPr lang="en-US" sz="2000" dirty="0" err="1"/>
              <a:t>experimenty</a:t>
            </a:r>
            <a:r>
              <a:rPr lang="en-US" sz="2000" dirty="0"/>
              <a:t>: DICTATOR GAME</a:t>
            </a:r>
          </a:p>
          <a:p>
            <a:r>
              <a:rPr lang="en-US" sz="2000" dirty="0" err="1"/>
              <a:t>Jednoduchá</a:t>
            </a:r>
            <a:r>
              <a:rPr lang="en-US" sz="2000" dirty="0"/>
              <a:t> </a:t>
            </a:r>
            <a:r>
              <a:rPr lang="en-US" sz="2000" dirty="0" err="1"/>
              <a:t>hra</a:t>
            </a:r>
            <a:r>
              <a:rPr lang="en-US" sz="2000" dirty="0"/>
              <a:t>, bez </a:t>
            </a:r>
            <a:r>
              <a:rPr lang="en-US" sz="2000" dirty="0" err="1"/>
              <a:t>interakce</a:t>
            </a:r>
            <a:endParaRPr lang="en-US" sz="2000" dirty="0"/>
          </a:p>
          <a:p>
            <a:r>
              <a:rPr lang="en-US" sz="2000" dirty="0"/>
              <a:t>Autor: D. Kahneman 1986, 74 % </a:t>
            </a:r>
            <a:r>
              <a:rPr lang="en-US" sz="2000" dirty="0" err="1"/>
              <a:t>subjektů</a:t>
            </a:r>
            <a:r>
              <a:rPr lang="en-US" sz="2000" dirty="0"/>
              <a:t> </a:t>
            </a:r>
            <a:r>
              <a:rPr lang="en-US" sz="2000" dirty="0" err="1"/>
              <a:t>zvolilo</a:t>
            </a:r>
            <a:r>
              <a:rPr lang="en-US" sz="2000" dirty="0"/>
              <a:t> </a:t>
            </a:r>
            <a:r>
              <a:rPr lang="en-US" sz="2000" dirty="0" err="1"/>
              <a:t>alokaci</a:t>
            </a:r>
            <a:r>
              <a:rPr lang="en-US" sz="2000" dirty="0"/>
              <a:t> </a:t>
            </a:r>
            <a:r>
              <a:rPr lang="en-US" sz="2000" dirty="0" err="1"/>
              <a:t>zdrojů</a:t>
            </a:r>
            <a:r>
              <a:rPr lang="en-US" sz="2000" dirty="0"/>
              <a:t> 50:50 a ne pro </a:t>
            </a:r>
            <a:r>
              <a:rPr lang="en-US" sz="2000" dirty="0" err="1"/>
              <a:t>sebe</a:t>
            </a:r>
            <a:r>
              <a:rPr lang="en-US" sz="2000" dirty="0"/>
              <a:t> </a:t>
            </a:r>
            <a:r>
              <a:rPr lang="en-US" sz="2000" dirty="0" err="1"/>
              <a:t>výhodnější</a:t>
            </a:r>
            <a:r>
              <a:rPr lang="en-US" sz="2000" dirty="0"/>
              <a:t> </a:t>
            </a:r>
            <a:r>
              <a:rPr lang="en-US" sz="2000" dirty="0" err="1"/>
              <a:t>varianty</a:t>
            </a:r>
            <a:endParaRPr lang="en-US" sz="2000" dirty="0"/>
          </a:p>
          <a:p>
            <a:r>
              <a:rPr lang="en-US" sz="2000" dirty="0" err="1"/>
              <a:t>Tisíce</a:t>
            </a:r>
            <a:r>
              <a:rPr lang="en-US" sz="2000" dirty="0"/>
              <a:t> </a:t>
            </a:r>
            <a:r>
              <a:rPr lang="en-US" sz="2000" dirty="0" err="1"/>
              <a:t>replikací</a:t>
            </a:r>
            <a:r>
              <a:rPr lang="en-US" sz="2000" dirty="0"/>
              <a:t> v </a:t>
            </a:r>
            <a:r>
              <a:rPr lang="en-US" sz="2000" dirty="0" err="1"/>
              <a:t>experimentech</a:t>
            </a:r>
            <a:endParaRPr lang="en-US" sz="2000" dirty="0"/>
          </a:p>
          <a:p>
            <a:r>
              <a:rPr lang="en-US" sz="2000" dirty="0"/>
              <a:t>Experiment </a:t>
            </a:r>
            <a:r>
              <a:rPr lang="en-US" sz="2000" dirty="0" err="1"/>
              <a:t>nabízí</a:t>
            </a:r>
            <a:r>
              <a:rPr lang="en-US" sz="2000" dirty="0"/>
              <a:t> </a:t>
            </a:r>
            <a:r>
              <a:rPr lang="en-US" sz="2000" dirty="0" err="1"/>
              <a:t>možnosti</a:t>
            </a:r>
            <a:r>
              <a:rPr lang="en-US" sz="2000" dirty="0"/>
              <a:t> </a:t>
            </a:r>
            <a:r>
              <a:rPr lang="en-US" sz="2000" dirty="0" err="1"/>
              <a:t>manipulací</a:t>
            </a:r>
            <a:endParaRPr lang="en-US" sz="2000" dirty="0"/>
          </a:p>
          <a:p>
            <a:r>
              <a:rPr lang="en-US" sz="2000" dirty="0"/>
              <a:t>Jak </a:t>
            </a:r>
            <a:r>
              <a:rPr lang="en-US" sz="2000" dirty="0" err="1"/>
              <a:t>moc</a:t>
            </a:r>
            <a:r>
              <a:rPr lang="en-US" sz="2000" dirty="0"/>
              <a:t> </a:t>
            </a:r>
            <a:r>
              <a:rPr lang="en-US" sz="2000" dirty="0" err="1"/>
              <a:t>diktátoři</a:t>
            </a:r>
            <a:r>
              <a:rPr lang="en-US" sz="2000" dirty="0"/>
              <a:t> </a:t>
            </a:r>
            <a:r>
              <a:rPr lang="en-US" sz="2000" dirty="0" err="1"/>
              <a:t>dávají</a:t>
            </a:r>
            <a:r>
              <a:rPr lang="en-US" sz="2000" dirty="0"/>
              <a:t> </a:t>
            </a:r>
            <a:r>
              <a:rPr lang="en-US" sz="2000" dirty="0" err="1"/>
              <a:t>napříč</a:t>
            </a:r>
            <a:r>
              <a:rPr lang="en-US" sz="2000" dirty="0"/>
              <a:t> </a:t>
            </a:r>
            <a:r>
              <a:rPr lang="en-US" sz="2000" dirty="0" err="1"/>
              <a:t>různými</a:t>
            </a:r>
            <a:r>
              <a:rPr lang="en-US" sz="2000" dirty="0"/>
              <a:t> </a:t>
            </a:r>
            <a:r>
              <a:rPr lang="en-US" sz="2000" dirty="0" err="1"/>
              <a:t>podmínkami</a:t>
            </a:r>
            <a:r>
              <a:rPr lang="en-US" sz="2000" dirty="0"/>
              <a:t>?</a:t>
            </a:r>
          </a:p>
          <a:p>
            <a:endParaRPr lang="en-US" sz="2000" dirty="0"/>
          </a:p>
        </p:txBody>
      </p:sp>
    </p:spTree>
    <p:extLst>
      <p:ext uri="{BB962C8B-B14F-4D97-AF65-F5344CB8AC3E}">
        <p14:creationId xmlns:p14="http://schemas.microsoft.com/office/powerpoint/2010/main" val="2959306826"/>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7D788819-B01B-9D14-4FFA-7EA54B906CED}"/>
              </a:ext>
            </a:extLst>
          </p:cNvPr>
          <p:cNvPicPr>
            <a:picLocks noChangeAspect="1"/>
          </p:cNvPicPr>
          <p:nvPr/>
        </p:nvPicPr>
        <p:blipFill rotWithShape="1">
          <a:blip r:embed="rId2">
            <a:alphaModFix amt="40000"/>
          </a:blip>
          <a:srcRect t="7564" b="36186"/>
          <a:stretch/>
        </p:blipFill>
        <p:spPr>
          <a:xfrm>
            <a:off x="20" y="10"/>
            <a:ext cx="12191979" cy="6857990"/>
          </a:xfrm>
          <a:prstGeom prst="rect">
            <a:avLst/>
          </a:prstGeom>
        </p:spPr>
      </p:pic>
      <p:sp>
        <p:nvSpPr>
          <p:cNvPr id="2" name="Nadpis 1">
            <a:extLst>
              <a:ext uri="{FF2B5EF4-FFF2-40B4-BE49-F238E27FC236}">
                <a16:creationId xmlns:a16="http://schemas.microsoft.com/office/drawing/2014/main" id="{FDEA7076-23F9-E2F8-A43D-A9BA688D610D}"/>
              </a:ext>
            </a:extLst>
          </p:cNvPr>
          <p:cNvSpPr>
            <a:spLocks noGrp="1"/>
          </p:cNvSpPr>
          <p:nvPr>
            <p:ph type="title"/>
          </p:nvPr>
        </p:nvSpPr>
        <p:spPr>
          <a:xfrm>
            <a:off x="841249" y="941832"/>
            <a:ext cx="10506456" cy="2057400"/>
          </a:xfrm>
        </p:spPr>
        <p:txBody>
          <a:bodyPr anchor="b">
            <a:normAutofit/>
          </a:bodyPr>
          <a:lstStyle/>
          <a:p>
            <a:r>
              <a:rPr lang="cs-CZ" sz="5000"/>
              <a:t>DICTATOR GAME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E99EC8D-F088-3E87-829B-CBD80A719515}"/>
              </a:ext>
            </a:extLst>
          </p:cNvPr>
          <p:cNvSpPr>
            <a:spLocks noGrp="1"/>
          </p:cNvSpPr>
          <p:nvPr>
            <p:ph idx="1"/>
          </p:nvPr>
        </p:nvSpPr>
        <p:spPr>
          <a:xfrm>
            <a:off x="841248" y="3502152"/>
            <a:ext cx="10506456" cy="2670048"/>
          </a:xfrm>
        </p:spPr>
        <p:txBody>
          <a:bodyPr>
            <a:normAutofit/>
          </a:bodyPr>
          <a:lstStyle/>
          <a:p>
            <a:r>
              <a:rPr lang="cs-CZ" sz="2000"/>
              <a:t>Jednoduchá hra, bez interakce</a:t>
            </a:r>
          </a:p>
          <a:p>
            <a:r>
              <a:rPr lang="cs-CZ" sz="2000"/>
              <a:t>Autor: D. Kahneman 1986, 74 % subjektů zvolilo alokaci zdrojů 50:50 a ne pro sebe výhodnější varianty</a:t>
            </a:r>
          </a:p>
          <a:p>
            <a:r>
              <a:rPr lang="cs-CZ" sz="2000"/>
              <a:t>Tisíce replikací v experimentech</a:t>
            </a:r>
          </a:p>
          <a:p>
            <a:r>
              <a:rPr lang="cs-CZ" sz="2000"/>
              <a:t>Experiment nabízí možnosti manipulací</a:t>
            </a:r>
          </a:p>
          <a:p>
            <a:r>
              <a:rPr lang="cs-CZ" sz="2000"/>
              <a:t>Jak moc diktátoři dávají napříč různými podmínkami?</a:t>
            </a:r>
          </a:p>
          <a:p>
            <a:endParaRPr lang="cs-CZ" sz="2000"/>
          </a:p>
        </p:txBody>
      </p:sp>
    </p:spTree>
    <p:extLst>
      <p:ext uri="{BB962C8B-B14F-4D97-AF65-F5344CB8AC3E}">
        <p14:creationId xmlns:p14="http://schemas.microsoft.com/office/powerpoint/2010/main" val="20136648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descr="Obsah obrázku osoba, silnice, venku&#10;&#10;Popis byl vytvořen automaticky">
            <a:extLst>
              <a:ext uri="{FF2B5EF4-FFF2-40B4-BE49-F238E27FC236}">
                <a16:creationId xmlns:a16="http://schemas.microsoft.com/office/drawing/2014/main" id="{2C2F3061-2156-A605-446E-0DE3EC4CF2FB}"/>
              </a:ext>
            </a:extLst>
          </p:cNvPr>
          <p:cNvPicPr>
            <a:picLocks noChangeAspect="1"/>
          </p:cNvPicPr>
          <p:nvPr/>
        </p:nvPicPr>
        <p:blipFill rotWithShape="1">
          <a:blip r:embed="rId3">
            <a:alphaModFix amt="40000"/>
          </a:blip>
          <a:srcRect t="7564" b="36186"/>
          <a:stretch/>
        </p:blipFill>
        <p:spPr>
          <a:xfrm>
            <a:off x="20" y="10"/>
            <a:ext cx="12191979" cy="6857990"/>
          </a:xfrm>
          <a:prstGeom prst="rect">
            <a:avLst/>
          </a:prstGeom>
        </p:spPr>
      </p:pic>
      <p:sp>
        <p:nvSpPr>
          <p:cNvPr id="2" name="Nadpis 1">
            <a:extLst>
              <a:ext uri="{FF2B5EF4-FFF2-40B4-BE49-F238E27FC236}">
                <a16:creationId xmlns:a16="http://schemas.microsoft.com/office/drawing/2014/main" id="{DDAFD2E5-7F9C-4F62-3920-8523455BFBC0}"/>
              </a:ext>
            </a:extLst>
          </p:cNvPr>
          <p:cNvSpPr>
            <a:spLocks noGrp="1"/>
          </p:cNvSpPr>
          <p:nvPr>
            <p:ph type="title"/>
          </p:nvPr>
        </p:nvSpPr>
        <p:spPr>
          <a:xfrm>
            <a:off x="841249" y="941832"/>
            <a:ext cx="10506456" cy="2057400"/>
          </a:xfrm>
        </p:spPr>
        <p:txBody>
          <a:bodyPr anchor="b">
            <a:normAutofit/>
          </a:bodyPr>
          <a:lstStyle/>
          <a:p>
            <a:r>
              <a:rPr lang="cs-CZ" sz="5000" dirty="0"/>
              <a:t>DICTATOR: Metaanalýza (</a:t>
            </a:r>
            <a:r>
              <a:rPr lang="cs-CZ" sz="5000" dirty="0" err="1"/>
              <a:t>Engel</a:t>
            </a:r>
            <a:r>
              <a:rPr lang="cs-CZ" sz="5000" dirty="0"/>
              <a:t> 2011)</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B7E1FC7-8E44-4639-7DBE-678F965158E4}"/>
              </a:ext>
            </a:extLst>
          </p:cNvPr>
          <p:cNvSpPr>
            <a:spLocks noGrp="1"/>
          </p:cNvSpPr>
          <p:nvPr>
            <p:ph idx="1"/>
          </p:nvPr>
        </p:nvSpPr>
        <p:spPr>
          <a:xfrm>
            <a:off x="841248" y="3502152"/>
            <a:ext cx="10506456" cy="2670048"/>
          </a:xfrm>
        </p:spPr>
        <p:txBody>
          <a:bodyPr>
            <a:normAutofit/>
          </a:bodyPr>
          <a:lstStyle/>
          <a:p>
            <a:r>
              <a:rPr lang="cs-CZ" sz="2000" dirty="0"/>
              <a:t>Standardně se hraje na kontinuu 0-10 USD (které Hráč 1 rozděluje)</a:t>
            </a:r>
          </a:p>
          <a:p>
            <a:r>
              <a:rPr lang="cs-CZ" sz="2000" dirty="0"/>
              <a:t>Možnost pouze dvou rozhodnutí (půl na půl, nebo si nechat vše) zvyšuje pravděpodobnost rovného dělení (pro-</a:t>
            </a:r>
            <a:r>
              <a:rPr lang="cs-CZ" sz="2000" dirty="0" err="1"/>
              <a:t>social</a:t>
            </a:r>
            <a:r>
              <a:rPr lang="cs-CZ" sz="2000" dirty="0"/>
              <a:t> </a:t>
            </a:r>
            <a:r>
              <a:rPr lang="cs-CZ" sz="2000" dirty="0" err="1"/>
              <a:t>behavior</a:t>
            </a:r>
            <a:r>
              <a:rPr lang="cs-CZ" sz="2000" dirty="0"/>
              <a:t>)</a:t>
            </a:r>
          </a:p>
          <a:p>
            <a:r>
              <a:rPr lang="cs-CZ" sz="2000" dirty="0"/>
              <a:t>Otázka výše </a:t>
            </a:r>
            <a:r>
              <a:rPr lang="cs-CZ" sz="2000" dirty="0" err="1"/>
              <a:t>incentivy</a:t>
            </a:r>
            <a:endParaRPr lang="cs-CZ" sz="2000" dirty="0"/>
          </a:p>
          <a:p>
            <a:r>
              <a:rPr lang="cs-CZ" sz="2000" dirty="0"/>
              <a:t>Je-li více v sázce, ochota dělit se klesá</a:t>
            </a:r>
          </a:p>
          <a:p>
            <a:endParaRPr lang="en-US" sz="2000" dirty="0"/>
          </a:p>
        </p:txBody>
      </p:sp>
    </p:spTree>
    <p:extLst>
      <p:ext uri="{BB962C8B-B14F-4D97-AF65-F5344CB8AC3E}">
        <p14:creationId xmlns:p14="http://schemas.microsoft.com/office/powerpoint/2010/main" val="2007021618"/>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D9AA1-96BB-35FE-D9F2-0B9679C06823}"/>
              </a:ext>
            </a:extLst>
          </p:cNvPr>
          <p:cNvSpPr>
            <a:spLocks noGrp="1"/>
          </p:cNvSpPr>
          <p:nvPr>
            <p:ph type="title"/>
          </p:nvPr>
        </p:nvSpPr>
        <p:spPr/>
        <p:txBody>
          <a:bodyPr/>
          <a:lstStyle/>
          <a:p>
            <a:r>
              <a:rPr lang="cs-CZ" dirty="0"/>
              <a:t>Metaanalýza: Sociální vzdálenost</a:t>
            </a:r>
          </a:p>
        </p:txBody>
      </p:sp>
      <p:pic>
        <p:nvPicPr>
          <p:cNvPr id="4" name="Zástupný obsah 3">
            <a:extLst>
              <a:ext uri="{FF2B5EF4-FFF2-40B4-BE49-F238E27FC236}">
                <a16:creationId xmlns:a16="http://schemas.microsoft.com/office/drawing/2014/main" id="{DFE4620B-E262-C7A4-982B-BF3536914502}"/>
              </a:ext>
            </a:extLst>
          </p:cNvPr>
          <p:cNvPicPr>
            <a:picLocks noGrp="1" noChangeAspect="1"/>
          </p:cNvPicPr>
          <p:nvPr>
            <p:ph idx="1"/>
          </p:nvPr>
        </p:nvPicPr>
        <p:blipFill>
          <a:blip r:embed="rId2"/>
          <a:stretch>
            <a:fillRect/>
          </a:stretch>
        </p:blipFill>
        <p:spPr>
          <a:xfrm>
            <a:off x="2357199" y="1515865"/>
            <a:ext cx="8529459" cy="5342135"/>
          </a:xfrm>
          <a:prstGeom prst="rect">
            <a:avLst/>
          </a:prstGeom>
        </p:spPr>
      </p:pic>
    </p:spTree>
    <p:extLst>
      <p:ext uri="{BB962C8B-B14F-4D97-AF65-F5344CB8AC3E}">
        <p14:creationId xmlns:p14="http://schemas.microsoft.com/office/powerpoint/2010/main" val="398328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soba, silnice, venku&#10;&#10;Popis byl vytvořen automaticky">
            <a:extLst>
              <a:ext uri="{FF2B5EF4-FFF2-40B4-BE49-F238E27FC236}">
                <a16:creationId xmlns:a16="http://schemas.microsoft.com/office/drawing/2014/main" id="{D1E16D41-FEDA-B309-CA6B-5534161928DB}"/>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564" b="36186"/>
          <a:stretch/>
        </p:blipFill>
        <p:spPr>
          <a:xfrm>
            <a:off x="20" y="10"/>
            <a:ext cx="12191979" cy="6857990"/>
          </a:xfrm>
          <a:prstGeom prst="rect">
            <a:avLst/>
          </a:prstGeom>
        </p:spPr>
      </p:pic>
      <p:sp>
        <p:nvSpPr>
          <p:cNvPr id="2" name="Nadpis 1">
            <a:extLst>
              <a:ext uri="{FF2B5EF4-FFF2-40B4-BE49-F238E27FC236}">
                <a16:creationId xmlns:a16="http://schemas.microsoft.com/office/drawing/2014/main" id="{5EAD3D0B-D32C-5D79-A360-CAB8C27BC90D}"/>
              </a:ext>
            </a:extLst>
          </p:cNvPr>
          <p:cNvSpPr>
            <a:spLocks noGrp="1"/>
          </p:cNvSpPr>
          <p:nvPr>
            <p:ph type="title"/>
          </p:nvPr>
        </p:nvSpPr>
        <p:spPr>
          <a:xfrm>
            <a:off x="841249" y="941832"/>
            <a:ext cx="10506456" cy="2057400"/>
          </a:xfrm>
        </p:spPr>
        <p:txBody>
          <a:bodyPr anchor="b">
            <a:normAutofit/>
          </a:bodyPr>
          <a:lstStyle/>
          <a:p>
            <a:r>
              <a:rPr lang="cs-CZ" sz="5000"/>
              <a:t>Sociální vzdálenost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5F432306-3C91-46DE-0020-E8976AA8B7A0}"/>
              </a:ext>
            </a:extLst>
          </p:cNvPr>
          <p:cNvSpPr>
            <a:spLocks noGrp="1"/>
          </p:cNvSpPr>
          <p:nvPr>
            <p:ph idx="1"/>
          </p:nvPr>
        </p:nvSpPr>
        <p:spPr>
          <a:xfrm>
            <a:off x="841248" y="3277778"/>
            <a:ext cx="10506456" cy="3580222"/>
          </a:xfrm>
        </p:spPr>
        <p:txBody>
          <a:bodyPr>
            <a:normAutofit fontScale="92500" lnSpcReduction="10000"/>
          </a:bodyPr>
          <a:lstStyle/>
          <a:p>
            <a:r>
              <a:rPr lang="cs-CZ" sz="2000" dirty="0"/>
              <a:t>Co když hra není anonymní?</a:t>
            </a:r>
          </a:p>
          <a:p>
            <a:r>
              <a:rPr lang="cs-CZ" sz="2000" dirty="0"/>
              <a:t>Frey a </a:t>
            </a:r>
            <a:r>
              <a:rPr lang="cs-CZ" sz="2000" dirty="0" err="1"/>
              <a:t>Bohet</a:t>
            </a:r>
            <a:r>
              <a:rPr lang="cs-CZ" sz="2000" dirty="0"/>
              <a:t> 1995: </a:t>
            </a:r>
          </a:p>
          <a:p>
            <a:r>
              <a:rPr lang="cs-CZ" sz="2000" dirty="0"/>
              <a:t>Manipulace míry sociální vzdálenosti</a:t>
            </a:r>
          </a:p>
          <a:p>
            <a:r>
              <a:rPr lang="cs-CZ" sz="2000" dirty="0"/>
              <a:t>Anonymita, jednosměrná identifikace příjemce, identifikace příjemce s informací, dvousměrná identifikace</a:t>
            </a:r>
          </a:p>
          <a:p>
            <a:r>
              <a:rPr lang="cs-CZ" sz="2000" dirty="0"/>
              <a:t>V anonymní podmínce nenabídlo 0 28 % případů</a:t>
            </a:r>
          </a:p>
          <a:p>
            <a:r>
              <a:rPr lang="cs-CZ" sz="2000" dirty="0"/>
              <a:t>Jedno a dvousměrná identifikace: nulu nenabídl nikdo</a:t>
            </a:r>
          </a:p>
          <a:p>
            <a:r>
              <a:rPr lang="cs-CZ" sz="2000" dirty="0"/>
              <a:t>Průměrná nabídka: anon. 26 %, </a:t>
            </a:r>
            <a:r>
              <a:rPr lang="cs-CZ" sz="2000" dirty="0" err="1"/>
              <a:t>one-way</a:t>
            </a:r>
            <a:r>
              <a:rPr lang="cs-CZ" sz="2000" dirty="0"/>
              <a:t> 35 %, </a:t>
            </a:r>
            <a:r>
              <a:rPr lang="cs-CZ" sz="2000" dirty="0" err="1"/>
              <a:t>one-way</a:t>
            </a:r>
            <a:r>
              <a:rPr lang="cs-CZ" sz="2000" dirty="0"/>
              <a:t> </a:t>
            </a:r>
            <a:r>
              <a:rPr lang="cs-CZ" sz="2000" dirty="0" err="1"/>
              <a:t>info</a:t>
            </a:r>
            <a:r>
              <a:rPr lang="cs-CZ" sz="2000" dirty="0"/>
              <a:t> 52 %, </a:t>
            </a:r>
            <a:r>
              <a:rPr lang="cs-CZ" sz="2000" dirty="0" err="1"/>
              <a:t>two-way</a:t>
            </a:r>
            <a:r>
              <a:rPr lang="cs-CZ" sz="2000" dirty="0"/>
              <a:t> 50 %</a:t>
            </a:r>
          </a:p>
          <a:p>
            <a:r>
              <a:rPr lang="cs-CZ" sz="2000" dirty="0"/>
              <a:t>Čím víc víme, tím víc nám záleží na druhých</a:t>
            </a:r>
          </a:p>
          <a:p>
            <a:r>
              <a:rPr lang="cs-CZ" sz="2000" dirty="0"/>
              <a:t>Příklady???</a:t>
            </a:r>
          </a:p>
          <a:p>
            <a:endParaRPr lang="cs-CZ" sz="1100" dirty="0"/>
          </a:p>
        </p:txBody>
      </p:sp>
    </p:spTree>
    <p:extLst>
      <p:ext uri="{BB962C8B-B14F-4D97-AF65-F5344CB8AC3E}">
        <p14:creationId xmlns:p14="http://schemas.microsoft.com/office/powerpoint/2010/main" val="2494297414"/>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FBAC0-DEBB-8A44-A622-DF680A6F65BA}"/>
              </a:ext>
            </a:extLst>
          </p:cNvPr>
          <p:cNvSpPr>
            <a:spLocks noGrp="1"/>
          </p:cNvSpPr>
          <p:nvPr>
            <p:ph type="title"/>
          </p:nvPr>
        </p:nvSpPr>
        <p:spPr/>
        <p:txBody>
          <a:bodyPr/>
          <a:lstStyle/>
          <a:p>
            <a:r>
              <a:rPr lang="cs-CZ" dirty="0"/>
              <a:t>Metaanalýza: Zásluhovost</a:t>
            </a:r>
          </a:p>
        </p:txBody>
      </p:sp>
      <p:pic>
        <p:nvPicPr>
          <p:cNvPr id="4" name="Zástupný symbol pro obsah 3">
            <a:extLst>
              <a:ext uri="{FF2B5EF4-FFF2-40B4-BE49-F238E27FC236}">
                <a16:creationId xmlns:a16="http://schemas.microsoft.com/office/drawing/2014/main" id="{2899D425-F462-0C87-428C-91FA0C8D16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8300" y="1533174"/>
            <a:ext cx="8313195" cy="5178252"/>
          </a:xfrm>
        </p:spPr>
      </p:pic>
    </p:spTree>
    <p:extLst>
      <p:ext uri="{BB962C8B-B14F-4D97-AF65-F5344CB8AC3E}">
        <p14:creationId xmlns:p14="http://schemas.microsoft.com/office/powerpoint/2010/main" val="358029275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E79296-443E-A4BD-3B61-B2A2EF5144E8}"/>
              </a:ext>
            </a:extLst>
          </p:cNvPr>
          <p:cNvSpPr>
            <a:spLocks noGrp="1"/>
          </p:cNvSpPr>
          <p:nvPr>
            <p:ph type="title"/>
          </p:nvPr>
        </p:nvSpPr>
        <p:spPr/>
        <p:txBody>
          <a:bodyPr/>
          <a:lstStyle/>
          <a:p>
            <a:r>
              <a:rPr lang="cs-CZ" dirty="0"/>
              <a:t>Metaanalýza: Rámování</a:t>
            </a:r>
          </a:p>
        </p:txBody>
      </p:sp>
      <p:pic>
        <p:nvPicPr>
          <p:cNvPr id="5" name="Zástupný obsah 4">
            <a:extLst>
              <a:ext uri="{FF2B5EF4-FFF2-40B4-BE49-F238E27FC236}">
                <a16:creationId xmlns:a16="http://schemas.microsoft.com/office/drawing/2014/main" id="{0B0AC30C-C1AE-35DF-6E4F-AEE539AEE3F1}"/>
              </a:ext>
            </a:extLst>
          </p:cNvPr>
          <p:cNvPicPr>
            <a:picLocks noGrp="1" noChangeAspect="1"/>
          </p:cNvPicPr>
          <p:nvPr>
            <p:ph idx="1"/>
          </p:nvPr>
        </p:nvPicPr>
        <p:blipFill>
          <a:blip r:embed="rId3"/>
          <a:stretch>
            <a:fillRect/>
          </a:stretch>
        </p:blipFill>
        <p:spPr>
          <a:xfrm>
            <a:off x="3057525" y="1981994"/>
            <a:ext cx="6076950" cy="4038600"/>
          </a:xfrm>
        </p:spPr>
      </p:pic>
    </p:spTree>
    <p:extLst>
      <p:ext uri="{BB962C8B-B14F-4D97-AF65-F5344CB8AC3E}">
        <p14:creationId xmlns:p14="http://schemas.microsoft.com/office/powerpoint/2010/main" val="154546018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805C1-4EBB-0574-E5D2-16DF48B9F26E}"/>
              </a:ext>
            </a:extLst>
          </p:cNvPr>
          <p:cNvSpPr>
            <a:spLocks noGrp="1"/>
          </p:cNvSpPr>
          <p:nvPr>
            <p:ph type="title"/>
          </p:nvPr>
        </p:nvSpPr>
        <p:spPr/>
        <p:txBody>
          <a:bodyPr/>
          <a:lstStyle/>
          <a:p>
            <a:r>
              <a:rPr lang="cs-CZ" dirty="0"/>
              <a:t>Metaanalýza: Individuální faktory</a:t>
            </a:r>
          </a:p>
        </p:txBody>
      </p:sp>
      <p:pic>
        <p:nvPicPr>
          <p:cNvPr id="5" name="Zástupný obsah 4">
            <a:extLst>
              <a:ext uri="{FF2B5EF4-FFF2-40B4-BE49-F238E27FC236}">
                <a16:creationId xmlns:a16="http://schemas.microsoft.com/office/drawing/2014/main" id="{5D3AE05E-E86C-6228-82F1-FA954CA53675}"/>
              </a:ext>
            </a:extLst>
          </p:cNvPr>
          <p:cNvPicPr>
            <a:picLocks noGrp="1" noChangeAspect="1"/>
          </p:cNvPicPr>
          <p:nvPr>
            <p:ph idx="1"/>
          </p:nvPr>
        </p:nvPicPr>
        <p:blipFill>
          <a:blip r:embed="rId3"/>
          <a:stretch>
            <a:fillRect/>
          </a:stretch>
        </p:blipFill>
        <p:spPr>
          <a:xfrm>
            <a:off x="2981325" y="2010569"/>
            <a:ext cx="6229350" cy="3981450"/>
          </a:xfrm>
        </p:spPr>
      </p:pic>
    </p:spTree>
    <p:extLst>
      <p:ext uri="{BB962C8B-B14F-4D97-AF65-F5344CB8AC3E}">
        <p14:creationId xmlns:p14="http://schemas.microsoft.com/office/powerpoint/2010/main" val="4127756138"/>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A897B2-6C17-1541-0143-77839ADA7D56}"/>
              </a:ext>
            </a:extLst>
          </p:cNvPr>
          <p:cNvSpPr>
            <a:spLocks noGrp="1"/>
          </p:cNvSpPr>
          <p:nvPr>
            <p:ph type="title"/>
          </p:nvPr>
        </p:nvSpPr>
        <p:spPr>
          <a:xfrm>
            <a:off x="1099425" y="1238081"/>
            <a:ext cx="4709345" cy="962953"/>
          </a:xfrm>
        </p:spPr>
        <p:txBody>
          <a:bodyPr anchor="b">
            <a:normAutofit/>
          </a:bodyPr>
          <a:lstStyle/>
          <a:p>
            <a:r>
              <a:rPr lang="cs-CZ" sz="3200"/>
              <a:t>Individuální faktory: gender</a:t>
            </a:r>
          </a:p>
        </p:txBody>
      </p:sp>
      <p:sp>
        <p:nvSpPr>
          <p:cNvPr id="19" name="Rectangle 1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EE0A638-12D0-0E61-37E0-422D60B82889}"/>
              </a:ext>
            </a:extLst>
          </p:cNvPr>
          <p:cNvSpPr>
            <a:spLocks noGrp="1"/>
          </p:cNvSpPr>
          <p:nvPr>
            <p:ph idx="1"/>
          </p:nvPr>
        </p:nvSpPr>
        <p:spPr>
          <a:xfrm>
            <a:off x="1100736" y="2508105"/>
            <a:ext cx="4709345" cy="3632493"/>
          </a:xfrm>
        </p:spPr>
        <p:txBody>
          <a:bodyPr anchor="ctr">
            <a:normAutofit/>
          </a:bodyPr>
          <a:lstStyle/>
          <a:p>
            <a:r>
              <a:rPr lang="en-US" sz="2000" dirty="0"/>
              <a:t>Eckel a Grossman 1998:</a:t>
            </a:r>
          </a:p>
          <a:p>
            <a:r>
              <a:rPr lang="cs-CZ" sz="2000" dirty="0"/>
              <a:t>Ženy jsou orientovány více sociálně, muži individuálně</a:t>
            </a:r>
          </a:p>
          <a:p>
            <a:r>
              <a:rPr lang="cs-CZ" sz="2000" dirty="0"/>
              <a:t>Dvojitá anonymita DG (eliminace jiných faktorů)</a:t>
            </a:r>
          </a:p>
          <a:p>
            <a:endParaRPr lang="en-US" sz="2000" dirty="0"/>
          </a:p>
        </p:txBody>
      </p:sp>
      <p:pic>
        <p:nvPicPr>
          <p:cNvPr id="4" name="Zástupný obsah 3" descr="Obsah obrázku stůl&#10;&#10;Popis byl vytvořen automaticky">
            <a:extLst>
              <a:ext uri="{FF2B5EF4-FFF2-40B4-BE49-F238E27FC236}">
                <a16:creationId xmlns:a16="http://schemas.microsoft.com/office/drawing/2014/main" id="{5149B6E5-DC02-4AE8-EA6C-7E47A73D9D98}"/>
              </a:ext>
            </a:extLst>
          </p:cNvPr>
          <p:cNvPicPr>
            <a:picLocks noChangeAspect="1"/>
          </p:cNvPicPr>
          <p:nvPr/>
        </p:nvPicPr>
        <p:blipFill rotWithShape="1">
          <a:blip r:embed="rId2">
            <a:extLst>
              <a:ext uri="{28A0092B-C50C-407E-A947-70E740481C1C}">
                <a14:useLocalDpi xmlns:a14="http://schemas.microsoft.com/office/drawing/2010/main" val="0"/>
              </a:ext>
            </a:extLst>
          </a:blip>
          <a:srcRect r="2704" b="-1"/>
          <a:stretch/>
        </p:blipFill>
        <p:spPr>
          <a:xfrm>
            <a:off x="6538366" y="1383738"/>
            <a:ext cx="4929098" cy="4756870"/>
          </a:xfrm>
          <a:prstGeom prst="rect">
            <a:avLst/>
          </a:prstGeom>
        </p:spPr>
      </p:pic>
    </p:spTree>
    <p:extLst>
      <p:ext uri="{BB962C8B-B14F-4D97-AF65-F5344CB8AC3E}">
        <p14:creationId xmlns:p14="http://schemas.microsoft.com/office/powerpoint/2010/main" val="350927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D0B65-AFE6-F808-EEF8-8CA50237B247}"/>
              </a:ext>
            </a:extLst>
          </p:cNvPr>
          <p:cNvSpPr>
            <a:spLocks noGrp="1"/>
          </p:cNvSpPr>
          <p:nvPr>
            <p:ph type="title"/>
          </p:nvPr>
        </p:nvSpPr>
        <p:spPr/>
        <p:txBody>
          <a:bodyPr/>
          <a:lstStyle/>
          <a:p>
            <a:r>
              <a:rPr lang="cs-CZ" dirty="0"/>
              <a:t>Metaanalýza: Kulturní normy</a:t>
            </a:r>
          </a:p>
        </p:txBody>
      </p:sp>
      <p:pic>
        <p:nvPicPr>
          <p:cNvPr id="5" name="Zástupný obsah 4">
            <a:extLst>
              <a:ext uri="{FF2B5EF4-FFF2-40B4-BE49-F238E27FC236}">
                <a16:creationId xmlns:a16="http://schemas.microsoft.com/office/drawing/2014/main" id="{1C198147-F796-DE16-1038-8EE6FD260D75}"/>
              </a:ext>
            </a:extLst>
          </p:cNvPr>
          <p:cNvPicPr>
            <a:picLocks noGrp="1" noChangeAspect="1"/>
          </p:cNvPicPr>
          <p:nvPr>
            <p:ph idx="1"/>
          </p:nvPr>
        </p:nvPicPr>
        <p:blipFill>
          <a:blip r:embed="rId3"/>
          <a:stretch>
            <a:fillRect/>
          </a:stretch>
        </p:blipFill>
        <p:spPr>
          <a:xfrm>
            <a:off x="2974388" y="1825625"/>
            <a:ext cx="6243224" cy="4351338"/>
          </a:xfrm>
        </p:spPr>
      </p:pic>
    </p:spTree>
    <p:extLst>
      <p:ext uri="{BB962C8B-B14F-4D97-AF65-F5344CB8AC3E}">
        <p14:creationId xmlns:p14="http://schemas.microsoft.com/office/powerpoint/2010/main" val="292355040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ADAA201-02AD-8A97-B98A-57305AC325C3}"/>
              </a:ext>
            </a:extLst>
          </p:cNvPr>
          <p:cNvSpPr>
            <a:spLocks noGrp="1"/>
          </p:cNvSpPr>
          <p:nvPr>
            <p:ph type="title"/>
          </p:nvPr>
        </p:nvSpPr>
        <p:spPr>
          <a:xfrm>
            <a:off x="4654296" y="329184"/>
            <a:ext cx="6894576" cy="1783080"/>
          </a:xfrm>
        </p:spPr>
        <p:txBody>
          <a:bodyPr anchor="b">
            <a:normAutofit fontScale="90000"/>
          </a:bodyPr>
          <a:lstStyle/>
          <a:p>
            <a:r>
              <a:rPr lang="cs-CZ" sz="5400" dirty="0"/>
              <a:t>Jak moc jsme motivovaní sobeckým zájmem?</a:t>
            </a:r>
          </a:p>
        </p:txBody>
      </p:sp>
      <p:pic>
        <p:nvPicPr>
          <p:cNvPr id="4" name="Zástupný obsah 3">
            <a:extLst>
              <a:ext uri="{FF2B5EF4-FFF2-40B4-BE49-F238E27FC236}">
                <a16:creationId xmlns:a16="http://schemas.microsoft.com/office/drawing/2014/main" id="{CFF9C09B-4B9B-F990-1731-5363ECB1AEB1}"/>
              </a:ext>
            </a:extLst>
          </p:cNvPr>
          <p:cNvPicPr>
            <a:picLocks noChangeAspect="1"/>
          </p:cNvPicPr>
          <p:nvPr/>
        </p:nvPicPr>
        <p:blipFill rotWithShape="1">
          <a:blip r:embed="rId2"/>
          <a:srcRect l="7272" r="4486"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51F35E-6B96-3267-40F9-4B35055D07BA}"/>
              </a:ext>
            </a:extLst>
          </p:cNvPr>
          <p:cNvSpPr>
            <a:spLocks noGrp="1"/>
          </p:cNvSpPr>
          <p:nvPr>
            <p:ph idx="1"/>
          </p:nvPr>
        </p:nvSpPr>
        <p:spPr>
          <a:xfrm>
            <a:off x="4654296" y="2706624"/>
            <a:ext cx="6894576" cy="3483864"/>
          </a:xfrm>
        </p:spPr>
        <p:txBody>
          <a:bodyPr>
            <a:normAutofit/>
          </a:bodyPr>
          <a:lstStyle/>
          <a:p>
            <a:r>
              <a:rPr lang="en-AU" sz="2000" dirty="0">
                <a:latin typeface="Helvetica" charset="0"/>
                <a:ea typeface="Helvetica" charset="0"/>
                <a:cs typeface="Helvetica" charset="0"/>
              </a:rPr>
              <a:t>„</a:t>
            </a:r>
            <a:r>
              <a:rPr lang="en-AU" sz="2000" i="1" dirty="0">
                <a:latin typeface="Helvetica" charset="0"/>
                <a:ea typeface="Helvetica" charset="0"/>
                <a:cs typeface="Helvetica" charset="0"/>
              </a:rPr>
              <a:t>How selfish soever man may be supposed, there are evidently some principles in his nature, which interest him in fortune of others, and render their happiness necessary to him, though he derives nothing from it, except the pleasure of seeing it</a:t>
            </a:r>
            <a:r>
              <a:rPr lang="en-AU" sz="2000" dirty="0">
                <a:latin typeface="Helvetica" charset="0"/>
                <a:ea typeface="Helvetica" charset="0"/>
                <a:cs typeface="Helvetica" charset="0"/>
              </a:rPr>
              <a:t>.“ </a:t>
            </a:r>
            <a:r>
              <a:rPr lang="en-AU" sz="2000" i="1" dirty="0">
                <a:latin typeface="Helvetica" charset="0"/>
                <a:ea typeface="Helvetica" charset="0"/>
                <a:cs typeface="Helvetica" charset="0"/>
              </a:rPr>
              <a:t>(Adam Smith)</a:t>
            </a:r>
          </a:p>
          <a:p>
            <a:endParaRPr lang="en-US" sz="2200" dirty="0"/>
          </a:p>
        </p:txBody>
      </p:sp>
    </p:spTree>
    <p:extLst>
      <p:ext uri="{BB962C8B-B14F-4D97-AF65-F5344CB8AC3E}">
        <p14:creationId xmlns:p14="http://schemas.microsoft.com/office/powerpoint/2010/main" val="348311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diagram&#10;&#10;Popis byl vytvořen automaticky">
            <a:extLst>
              <a:ext uri="{FF2B5EF4-FFF2-40B4-BE49-F238E27FC236}">
                <a16:creationId xmlns:a16="http://schemas.microsoft.com/office/drawing/2014/main" id="{13640EE6-EB6A-56A2-87F8-CD7268A5A61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6137" r="8086" b="1"/>
          <a:stretch/>
        </p:blipFill>
        <p:spPr>
          <a:xfrm>
            <a:off x="20" y="10"/>
            <a:ext cx="12191979" cy="6857990"/>
          </a:xfrm>
          <a:prstGeom prst="rect">
            <a:avLst/>
          </a:prstGeom>
        </p:spPr>
      </p:pic>
      <p:sp>
        <p:nvSpPr>
          <p:cNvPr id="2" name="Nadpis 1">
            <a:extLst>
              <a:ext uri="{FF2B5EF4-FFF2-40B4-BE49-F238E27FC236}">
                <a16:creationId xmlns:a16="http://schemas.microsoft.com/office/drawing/2014/main" id="{2E3A85FC-77F8-8DF3-6988-2B9A973DCED9}"/>
              </a:ext>
            </a:extLst>
          </p:cNvPr>
          <p:cNvSpPr>
            <a:spLocks noGrp="1"/>
          </p:cNvSpPr>
          <p:nvPr>
            <p:ph type="title"/>
          </p:nvPr>
        </p:nvSpPr>
        <p:spPr>
          <a:xfrm>
            <a:off x="841249" y="941832"/>
            <a:ext cx="10506456" cy="2057400"/>
          </a:xfrm>
        </p:spPr>
        <p:txBody>
          <a:bodyPr anchor="b">
            <a:normAutofit/>
          </a:bodyPr>
          <a:lstStyle/>
          <a:p>
            <a:r>
              <a:rPr lang="cs-CZ" sz="5000"/>
              <a:t>Dispozice nebo norma?</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74BF5642-C391-20FC-2A5D-86E894A56060}"/>
              </a:ext>
            </a:extLst>
          </p:cNvPr>
          <p:cNvSpPr>
            <a:spLocks noGrp="1"/>
          </p:cNvSpPr>
          <p:nvPr>
            <p:ph idx="1"/>
          </p:nvPr>
        </p:nvSpPr>
        <p:spPr>
          <a:xfrm>
            <a:off x="841248" y="3502152"/>
            <a:ext cx="10506456" cy="3150896"/>
          </a:xfrm>
        </p:spPr>
        <p:txBody>
          <a:bodyPr>
            <a:normAutofit/>
          </a:bodyPr>
          <a:lstStyle/>
          <a:p>
            <a:r>
              <a:rPr lang="cs-CZ" sz="2000" dirty="0"/>
              <a:t>Altruismus jako evolučně daná biologická dispozice</a:t>
            </a:r>
          </a:p>
          <a:p>
            <a:pPr lvl="1"/>
            <a:r>
              <a:rPr lang="cs-CZ" sz="2000" dirty="0"/>
              <a:t>Vyskytuje se ve všech kulturách</a:t>
            </a:r>
          </a:p>
          <a:p>
            <a:pPr lvl="1"/>
            <a:r>
              <a:rPr lang="cs-CZ" sz="2000" dirty="0"/>
              <a:t>Existuje genetický základ altruismu (COMT Val158Met SNP) </a:t>
            </a:r>
          </a:p>
          <a:p>
            <a:pPr lvl="2"/>
            <a:r>
              <a:rPr lang="cs-CZ" dirty="0"/>
              <a:t>Dopaminový neurotransmiter</a:t>
            </a:r>
          </a:p>
          <a:p>
            <a:pPr lvl="2"/>
            <a:endParaRPr lang="cs-CZ" dirty="0"/>
          </a:p>
          <a:p>
            <a:r>
              <a:rPr lang="cs-CZ" sz="2000" dirty="0"/>
              <a:t>Altruismus jako sociální norma</a:t>
            </a:r>
          </a:p>
          <a:p>
            <a:pPr lvl="1"/>
            <a:r>
              <a:rPr lang="cs-CZ" sz="2000" dirty="0"/>
              <a:t>V různých kulturách různé normy altruismu</a:t>
            </a:r>
          </a:p>
          <a:p>
            <a:pPr lvl="1"/>
            <a:r>
              <a:rPr lang="cs-CZ" sz="2000" dirty="0"/>
              <a:t>Sledování sociálních norem nese odměny, porušování sociálních norem nese tresty</a:t>
            </a:r>
          </a:p>
          <a:p>
            <a:endParaRPr lang="cs-CZ" sz="1700" dirty="0"/>
          </a:p>
        </p:txBody>
      </p:sp>
    </p:spTree>
    <p:extLst>
      <p:ext uri="{BB962C8B-B14F-4D97-AF65-F5344CB8AC3E}">
        <p14:creationId xmlns:p14="http://schemas.microsoft.com/office/powerpoint/2010/main" val="412782591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diagram&#10;&#10;Popis byl vytvořen automaticky">
            <a:extLst>
              <a:ext uri="{FF2B5EF4-FFF2-40B4-BE49-F238E27FC236}">
                <a16:creationId xmlns:a16="http://schemas.microsoft.com/office/drawing/2014/main" id="{6A81F4D3-1D49-A30C-52D4-85B5110116E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6137" r="8086" b="1"/>
          <a:stretch/>
        </p:blipFill>
        <p:spPr>
          <a:xfrm>
            <a:off x="20" y="10"/>
            <a:ext cx="12191979" cy="6857990"/>
          </a:xfrm>
          <a:prstGeom prst="rect">
            <a:avLst/>
          </a:prstGeom>
        </p:spPr>
      </p:pic>
      <p:sp>
        <p:nvSpPr>
          <p:cNvPr id="2" name="Nadpis 1">
            <a:extLst>
              <a:ext uri="{FF2B5EF4-FFF2-40B4-BE49-F238E27FC236}">
                <a16:creationId xmlns:a16="http://schemas.microsoft.com/office/drawing/2014/main" id="{BEA55D0B-A363-877B-13D7-EC91E34CCB32}"/>
              </a:ext>
            </a:extLst>
          </p:cNvPr>
          <p:cNvSpPr>
            <a:spLocks noGrp="1"/>
          </p:cNvSpPr>
          <p:nvPr>
            <p:ph type="title"/>
          </p:nvPr>
        </p:nvSpPr>
        <p:spPr>
          <a:xfrm>
            <a:off x="841249" y="941832"/>
            <a:ext cx="10506456" cy="2057400"/>
          </a:xfrm>
        </p:spPr>
        <p:txBody>
          <a:bodyPr anchor="b">
            <a:normAutofit/>
          </a:bodyPr>
          <a:lstStyle/>
          <a:p>
            <a:r>
              <a:rPr lang="cs-CZ" sz="5000" dirty="0"/>
              <a:t>Altruismus u dětí?</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092EA84D-EA63-F7CD-3C8F-414F41269F30}"/>
              </a:ext>
            </a:extLst>
          </p:cNvPr>
          <p:cNvSpPr>
            <a:spLocks noGrp="1"/>
          </p:cNvSpPr>
          <p:nvPr>
            <p:ph idx="1"/>
          </p:nvPr>
        </p:nvSpPr>
        <p:spPr>
          <a:xfrm>
            <a:off x="841248" y="3502151"/>
            <a:ext cx="10506456" cy="3108855"/>
          </a:xfrm>
        </p:spPr>
        <p:txBody>
          <a:bodyPr>
            <a:normAutofit/>
          </a:bodyPr>
          <a:lstStyle/>
          <a:p>
            <a:r>
              <a:rPr lang="cs-CZ" sz="1800" dirty="0"/>
              <a:t>Jsou děti sobecké?</a:t>
            </a:r>
          </a:p>
          <a:p>
            <a:r>
              <a:rPr lang="cs-CZ" sz="1800" dirty="0" err="1"/>
              <a:t>Benenson</a:t>
            </a:r>
            <a:r>
              <a:rPr lang="cs-CZ" sz="1800" dirty="0"/>
              <a:t>, </a:t>
            </a:r>
            <a:r>
              <a:rPr lang="cs-CZ" sz="1800" dirty="0" err="1"/>
              <a:t>Pascoe</a:t>
            </a:r>
            <a:r>
              <a:rPr lang="cs-CZ" sz="1800" dirty="0"/>
              <a:t> a </a:t>
            </a:r>
            <a:r>
              <a:rPr lang="cs-CZ" sz="1800" dirty="0" err="1"/>
              <a:t>Radmore</a:t>
            </a:r>
            <a:r>
              <a:rPr lang="cs-CZ" sz="1800" dirty="0"/>
              <a:t> 2007:</a:t>
            </a:r>
          </a:p>
          <a:p>
            <a:r>
              <a:rPr lang="cs-CZ" sz="1800" dirty="0"/>
              <a:t>DG s dětmi různého socioekonomického statusu, výměna žetonů (4, 6 a 9 let)</a:t>
            </a:r>
          </a:p>
          <a:p>
            <a:r>
              <a:rPr lang="cs-CZ" sz="1800" dirty="0"/>
              <a:t>Alokace nálepek</a:t>
            </a:r>
          </a:p>
          <a:p>
            <a:r>
              <a:rPr lang="cs-CZ" sz="1800" dirty="0"/>
              <a:t>Altruismus i VŠECH věkových kategorií, s věkem se zvyšuje!</a:t>
            </a:r>
          </a:p>
          <a:p>
            <a:r>
              <a:rPr lang="cs-CZ" sz="1800" dirty="0"/>
              <a:t>Altruismus vyšší u dětí s vyšší socioekonomickým statusem</a:t>
            </a:r>
          </a:p>
          <a:p>
            <a:r>
              <a:rPr lang="cs-CZ" sz="1800" dirty="0"/>
              <a:t>Děti nejsou sobecké, míra altruismu ovlivněna socializací</a:t>
            </a:r>
          </a:p>
          <a:p>
            <a:r>
              <a:rPr lang="cs-CZ" sz="1800" dirty="0"/>
              <a:t>Vliv SES na socializaci</a:t>
            </a:r>
          </a:p>
          <a:p>
            <a:endParaRPr lang="cs-CZ" sz="1400" dirty="0"/>
          </a:p>
        </p:txBody>
      </p:sp>
    </p:spTree>
    <p:extLst>
      <p:ext uri="{BB962C8B-B14F-4D97-AF65-F5344CB8AC3E}">
        <p14:creationId xmlns:p14="http://schemas.microsoft.com/office/powerpoint/2010/main" val="18966570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80C11-2372-9D88-1962-2E5D65BADF40}"/>
              </a:ext>
            </a:extLst>
          </p:cNvPr>
          <p:cNvSpPr>
            <a:spLocks noGrp="1"/>
          </p:cNvSpPr>
          <p:nvPr>
            <p:ph type="title"/>
          </p:nvPr>
        </p:nvSpPr>
        <p:spPr/>
        <p:txBody>
          <a:bodyPr/>
          <a:lstStyle/>
          <a:p>
            <a:r>
              <a:rPr lang="cs-CZ" dirty="0" err="1"/>
              <a:t>Benenson</a:t>
            </a:r>
            <a:r>
              <a:rPr lang="cs-CZ" dirty="0"/>
              <a:t>, </a:t>
            </a:r>
            <a:r>
              <a:rPr lang="cs-CZ" dirty="0" err="1"/>
              <a:t>Pascoe</a:t>
            </a:r>
            <a:r>
              <a:rPr lang="cs-CZ" dirty="0"/>
              <a:t> a </a:t>
            </a:r>
            <a:r>
              <a:rPr lang="cs-CZ" dirty="0" err="1"/>
              <a:t>Radmore</a:t>
            </a:r>
            <a:r>
              <a:rPr lang="cs-CZ" dirty="0"/>
              <a:t> 2007</a:t>
            </a:r>
          </a:p>
        </p:txBody>
      </p:sp>
      <p:pic>
        <p:nvPicPr>
          <p:cNvPr id="4" name="Zástupný symbol pro obsah 3">
            <a:extLst>
              <a:ext uri="{FF2B5EF4-FFF2-40B4-BE49-F238E27FC236}">
                <a16:creationId xmlns:a16="http://schemas.microsoft.com/office/drawing/2014/main" id="{BA7C2B98-820D-220E-4D3A-8635EDBF1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559" y="1569452"/>
            <a:ext cx="5431329" cy="4642161"/>
          </a:xfrm>
        </p:spPr>
      </p:pic>
    </p:spTree>
    <p:extLst>
      <p:ext uri="{BB962C8B-B14F-4D97-AF65-F5344CB8AC3E}">
        <p14:creationId xmlns:p14="http://schemas.microsoft.com/office/powerpoint/2010/main" val="417398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35C10-B549-B5ED-670E-255D3844059E}"/>
              </a:ext>
            </a:extLst>
          </p:cNvPr>
          <p:cNvSpPr>
            <a:spLocks noGrp="1"/>
          </p:cNvSpPr>
          <p:nvPr>
            <p:ph type="title"/>
          </p:nvPr>
        </p:nvSpPr>
        <p:spPr>
          <a:xfrm>
            <a:off x="838200" y="365126"/>
            <a:ext cx="10515600" cy="794602"/>
          </a:xfrm>
        </p:spPr>
        <p:txBody>
          <a:bodyPr/>
          <a:lstStyle/>
          <a:p>
            <a:r>
              <a:rPr lang="cs-CZ" dirty="0"/>
              <a:t>Diktátor v politologii</a:t>
            </a:r>
          </a:p>
        </p:txBody>
      </p:sp>
      <p:sp>
        <p:nvSpPr>
          <p:cNvPr id="3" name="Zástupný obsah 2">
            <a:extLst>
              <a:ext uri="{FF2B5EF4-FFF2-40B4-BE49-F238E27FC236}">
                <a16:creationId xmlns:a16="http://schemas.microsoft.com/office/drawing/2014/main" id="{EA9CBA8A-F1E1-BB71-0ADA-4AE970354DD6}"/>
              </a:ext>
            </a:extLst>
          </p:cNvPr>
          <p:cNvSpPr>
            <a:spLocks noGrp="1"/>
          </p:cNvSpPr>
          <p:nvPr>
            <p:ph idx="1"/>
          </p:nvPr>
        </p:nvSpPr>
        <p:spPr>
          <a:xfrm>
            <a:off x="838200" y="1159727"/>
            <a:ext cx="10515600" cy="5017236"/>
          </a:xfrm>
        </p:spPr>
        <p:txBody>
          <a:bodyPr>
            <a:normAutofit/>
          </a:bodyPr>
          <a:lstStyle/>
          <a:p>
            <a:r>
              <a:rPr lang="cs-CZ" sz="2000" dirty="0" err="1"/>
              <a:t>Fowler</a:t>
            </a:r>
            <a:r>
              <a:rPr lang="cs-CZ" sz="2000" dirty="0"/>
              <a:t> a Kam 2007</a:t>
            </a:r>
          </a:p>
          <a:p>
            <a:r>
              <a:rPr lang="cs-CZ" sz="2000" dirty="0"/>
              <a:t>Politická participace se neřídí pouze </a:t>
            </a:r>
            <a:r>
              <a:rPr lang="cs-CZ" sz="2000" dirty="0" err="1"/>
              <a:t>self-interestem</a:t>
            </a:r>
            <a:r>
              <a:rPr lang="cs-CZ" sz="2000" dirty="0"/>
              <a:t> </a:t>
            </a:r>
          </a:p>
          <a:p>
            <a:r>
              <a:rPr lang="cs-CZ" sz="2000" dirty="0"/>
              <a:t>Souvisí s altruismem? Nebo se sociální identitou?</a:t>
            </a:r>
          </a:p>
          <a:p>
            <a:r>
              <a:rPr lang="cs-CZ" sz="2000" dirty="0"/>
              <a:t>Sociální identita posiluje ohled k druhým lidem z vlastní skupiny</a:t>
            </a:r>
          </a:p>
          <a:p>
            <a:r>
              <a:rPr lang="cs-CZ" sz="2000" dirty="0"/>
              <a:t>Ohled k lidem z nečlenské skupiny (tedy ohled na ostatní bez rozdílu) je nižší</a:t>
            </a:r>
          </a:p>
          <a:p>
            <a:r>
              <a:rPr lang="cs-CZ" sz="2000" dirty="0"/>
              <a:t>Altruismus i sociální identita zvyšují míru politické participace</a:t>
            </a:r>
          </a:p>
          <a:p>
            <a:r>
              <a:rPr lang="cs-CZ" sz="2000" dirty="0"/>
              <a:t>Politická participace je tzv. </a:t>
            </a:r>
            <a:r>
              <a:rPr lang="cs-CZ" sz="2000" dirty="0" err="1"/>
              <a:t>other-ragarding</a:t>
            </a:r>
            <a:r>
              <a:rPr lang="cs-CZ" sz="2000" dirty="0"/>
              <a:t> </a:t>
            </a:r>
            <a:r>
              <a:rPr lang="cs-CZ" sz="2000" dirty="0" err="1"/>
              <a:t>behavior</a:t>
            </a:r>
            <a:endParaRPr lang="cs-CZ" sz="2000" dirty="0"/>
          </a:p>
          <a:p>
            <a:endParaRPr lang="cs-CZ" sz="2000" dirty="0"/>
          </a:p>
        </p:txBody>
      </p:sp>
      <p:pic>
        <p:nvPicPr>
          <p:cNvPr id="4" name="Obrázek 3">
            <a:extLst>
              <a:ext uri="{FF2B5EF4-FFF2-40B4-BE49-F238E27FC236}">
                <a16:creationId xmlns:a16="http://schemas.microsoft.com/office/drawing/2014/main" id="{34EA8EAA-183B-0C5D-5EBB-6FD7BF1DA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4336856"/>
            <a:ext cx="11099800" cy="2521144"/>
          </a:xfrm>
          <a:prstGeom prst="rect">
            <a:avLst/>
          </a:prstGeom>
        </p:spPr>
      </p:pic>
    </p:spTree>
    <p:extLst>
      <p:ext uri="{BB962C8B-B14F-4D97-AF65-F5344CB8AC3E}">
        <p14:creationId xmlns:p14="http://schemas.microsoft.com/office/powerpoint/2010/main" val="1033906916"/>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701E7883-ECA0-58FF-F273-6588746CC204}"/>
              </a:ext>
            </a:extLst>
          </p:cNvPr>
          <p:cNvPicPr>
            <a:picLocks noGrp="1" noChangeAspect="1"/>
          </p:cNvPicPr>
          <p:nvPr>
            <p:ph idx="1"/>
          </p:nvPr>
        </p:nvPicPr>
        <p:blipFill>
          <a:blip r:embed="rId3"/>
          <a:stretch>
            <a:fillRect/>
          </a:stretch>
        </p:blipFill>
        <p:spPr>
          <a:xfrm>
            <a:off x="643467" y="2120391"/>
            <a:ext cx="10905066" cy="2617216"/>
          </a:xfrm>
          <a:prstGeom prst="rect">
            <a:avLst/>
          </a:prstGeom>
        </p:spPr>
      </p:pic>
    </p:spTree>
    <p:extLst>
      <p:ext uri="{BB962C8B-B14F-4D97-AF65-F5344CB8AC3E}">
        <p14:creationId xmlns:p14="http://schemas.microsoft.com/office/powerpoint/2010/main" val="424150259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vojenské vozidlo&#10;&#10;Popis byl vytvořen automaticky">
            <a:extLst>
              <a:ext uri="{FF2B5EF4-FFF2-40B4-BE49-F238E27FC236}">
                <a16:creationId xmlns:a16="http://schemas.microsoft.com/office/drawing/2014/main" id="{843163C8-4100-B83C-59A2-3245E7A7C45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563" b="2899"/>
          <a:stretch/>
        </p:blipFill>
        <p:spPr>
          <a:xfrm>
            <a:off x="20" y="10"/>
            <a:ext cx="12191979" cy="6857990"/>
          </a:xfrm>
          <a:prstGeom prst="rect">
            <a:avLst/>
          </a:prstGeom>
        </p:spPr>
      </p:pic>
      <p:sp>
        <p:nvSpPr>
          <p:cNvPr id="2" name="Nadpis 1">
            <a:extLst>
              <a:ext uri="{FF2B5EF4-FFF2-40B4-BE49-F238E27FC236}">
                <a16:creationId xmlns:a16="http://schemas.microsoft.com/office/drawing/2014/main" id="{9459DA98-5D80-176C-9853-982C1A26CC6A}"/>
              </a:ext>
            </a:extLst>
          </p:cNvPr>
          <p:cNvSpPr>
            <a:spLocks noGrp="1"/>
          </p:cNvSpPr>
          <p:nvPr>
            <p:ph type="title"/>
          </p:nvPr>
        </p:nvSpPr>
        <p:spPr>
          <a:xfrm>
            <a:off x="838200" y="365125"/>
            <a:ext cx="10515600" cy="1325563"/>
          </a:xfrm>
        </p:spPr>
        <p:txBody>
          <a:bodyPr>
            <a:normAutofit fontScale="90000"/>
          </a:bodyPr>
          <a:lstStyle/>
          <a:p>
            <a:r>
              <a:rPr lang="cs-CZ" sz="5400" dirty="0">
                <a:solidFill>
                  <a:srgbClr val="FFFFFF"/>
                </a:solidFill>
              </a:rPr>
              <a:t>Altruismus a občanská válka: </a:t>
            </a:r>
            <a:r>
              <a:rPr lang="cs-CZ" sz="5400" dirty="0" err="1">
                <a:solidFill>
                  <a:srgbClr val="FFFFFF"/>
                </a:solidFill>
              </a:rPr>
              <a:t>Whit</a:t>
            </a:r>
            <a:r>
              <a:rPr lang="cs-CZ" sz="5400" dirty="0">
                <a:solidFill>
                  <a:srgbClr val="FFFFFF"/>
                </a:solidFill>
              </a:rPr>
              <a:t> and Wilson 2007</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A92960E-259B-5910-5962-BCE0FD95E9F4}"/>
              </a:ext>
            </a:extLst>
          </p:cNvPr>
          <p:cNvSpPr>
            <a:spLocks noGrp="1"/>
          </p:cNvSpPr>
          <p:nvPr>
            <p:ph idx="1"/>
          </p:nvPr>
        </p:nvSpPr>
        <p:spPr>
          <a:xfrm>
            <a:off x="838200" y="2004446"/>
            <a:ext cx="10515600" cy="4176897"/>
          </a:xfrm>
        </p:spPr>
        <p:txBody>
          <a:bodyPr>
            <a:normAutofit/>
          </a:bodyPr>
          <a:lstStyle/>
          <a:p>
            <a:r>
              <a:rPr lang="cs-CZ" dirty="0" err="1">
                <a:solidFill>
                  <a:srgbClr val="FFFFFF"/>
                </a:solidFill>
              </a:rPr>
              <a:t>Dictator</a:t>
            </a:r>
            <a:r>
              <a:rPr lang="cs-CZ" dirty="0">
                <a:solidFill>
                  <a:srgbClr val="FFFFFF"/>
                </a:solidFill>
              </a:rPr>
              <a:t> ve společnosti, která si prošla v minulosti občanskou válkou</a:t>
            </a:r>
          </a:p>
          <a:p>
            <a:r>
              <a:rPr lang="cs-CZ" dirty="0">
                <a:solidFill>
                  <a:srgbClr val="FFFFFF"/>
                </a:solidFill>
              </a:rPr>
              <a:t>Mohou být lidé k sobě hodní napříč znepřátelenými etniky?</a:t>
            </a:r>
          </a:p>
          <a:p>
            <a:r>
              <a:rPr lang="cs-CZ" dirty="0" err="1">
                <a:solidFill>
                  <a:srgbClr val="FFFFFF"/>
                </a:solidFill>
              </a:rPr>
              <a:t>Dictator</a:t>
            </a:r>
            <a:r>
              <a:rPr lang="cs-CZ" dirty="0">
                <a:solidFill>
                  <a:srgbClr val="FFFFFF"/>
                </a:solidFill>
              </a:rPr>
              <a:t> jako metoda k měření diskriminace</a:t>
            </a:r>
          </a:p>
          <a:p>
            <a:r>
              <a:rPr lang="cs-CZ" dirty="0">
                <a:solidFill>
                  <a:srgbClr val="FFFFFF"/>
                </a:solidFill>
              </a:rPr>
              <a:t>Co se stane, když proti sobě hrají muslimové, Srbové a Chorvati</a:t>
            </a:r>
          </a:p>
        </p:txBody>
      </p:sp>
    </p:spTree>
    <p:extLst>
      <p:ext uri="{BB962C8B-B14F-4D97-AF65-F5344CB8AC3E}">
        <p14:creationId xmlns:p14="http://schemas.microsoft.com/office/powerpoint/2010/main" val="326517371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457574C5-4464-A7AE-989C-2A3054E6C8F0}"/>
              </a:ext>
            </a:extLst>
          </p:cNvPr>
          <p:cNvPicPr>
            <a:picLocks noChangeAspect="1"/>
          </p:cNvPicPr>
          <p:nvPr/>
        </p:nvPicPr>
        <p:blipFill rotWithShape="1">
          <a:blip r:embed="rId2"/>
          <a:srcRect r="-2" b="5580"/>
          <a:stretch/>
        </p:blipFill>
        <p:spPr>
          <a:xfrm>
            <a:off x="198741" y="2410448"/>
            <a:ext cx="5803323" cy="3890357"/>
          </a:xfrm>
          <a:prstGeom prst="rect">
            <a:avLst/>
          </a:prstGeom>
        </p:spPr>
      </p:pic>
      <p:pic>
        <p:nvPicPr>
          <p:cNvPr id="7" name="Zástupný obsah 6">
            <a:extLst>
              <a:ext uri="{FF2B5EF4-FFF2-40B4-BE49-F238E27FC236}">
                <a16:creationId xmlns:a16="http://schemas.microsoft.com/office/drawing/2014/main" id="{4594BD0B-A4AF-50F8-B42C-546D312CD8B6}"/>
              </a:ext>
            </a:extLst>
          </p:cNvPr>
          <p:cNvPicPr>
            <a:picLocks noGrp="1" noChangeAspect="1"/>
          </p:cNvPicPr>
          <p:nvPr>
            <p:ph idx="1"/>
          </p:nvPr>
        </p:nvPicPr>
        <p:blipFill rotWithShape="1">
          <a:blip r:embed="rId3"/>
          <a:srcRect t="8472" r="-2" b="19503"/>
          <a:stretch/>
        </p:blipFill>
        <p:spPr>
          <a:xfrm>
            <a:off x="6189934" y="2410448"/>
            <a:ext cx="5803323" cy="3890357"/>
          </a:xfrm>
          <a:prstGeom prst="rect">
            <a:avLst/>
          </a:prstGeom>
        </p:spPr>
      </p:pic>
    </p:spTree>
    <p:extLst>
      <p:ext uri="{BB962C8B-B14F-4D97-AF65-F5344CB8AC3E}">
        <p14:creationId xmlns:p14="http://schemas.microsoft.com/office/powerpoint/2010/main" val="397996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B0EC6A2-2464-CE0C-D6EA-61A16EFE6E77}"/>
              </a:ext>
            </a:extLst>
          </p:cNvPr>
          <p:cNvSpPr>
            <a:spLocks noGrp="1"/>
          </p:cNvSpPr>
          <p:nvPr>
            <p:ph type="title"/>
          </p:nvPr>
        </p:nvSpPr>
        <p:spPr>
          <a:xfrm>
            <a:off x="371094" y="1161288"/>
            <a:ext cx="3438144" cy="1239012"/>
          </a:xfrm>
        </p:spPr>
        <p:txBody>
          <a:bodyPr anchor="ctr">
            <a:normAutofit/>
          </a:bodyPr>
          <a:lstStyle/>
          <a:p>
            <a:r>
              <a:rPr lang="cs-CZ" sz="2800"/>
              <a:t>Přetrvávají etnické animozity?</a:t>
            </a:r>
            <a:endParaRPr lang="cs-CZ" sz="2800" dirty="0"/>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DD4E0DA-1CD8-F613-5010-1D07447E3A16}"/>
              </a:ext>
            </a:extLst>
          </p:cNvPr>
          <p:cNvSpPr>
            <a:spLocks noGrp="1"/>
          </p:cNvSpPr>
          <p:nvPr>
            <p:ph idx="1"/>
          </p:nvPr>
        </p:nvSpPr>
        <p:spPr>
          <a:xfrm>
            <a:off x="371094" y="2718054"/>
            <a:ext cx="3438906" cy="3207258"/>
          </a:xfrm>
        </p:spPr>
        <p:txBody>
          <a:bodyPr anchor="t">
            <a:normAutofit/>
          </a:bodyPr>
          <a:lstStyle/>
          <a:p>
            <a:r>
              <a:rPr lang="cs-CZ" sz="1700" dirty="0"/>
              <a:t>Efekt pocitu ohrožení ze strany ostatních etnik oslaben</a:t>
            </a:r>
          </a:p>
          <a:p>
            <a:r>
              <a:rPr lang="cs-CZ" sz="1700" dirty="0"/>
              <a:t>Důležitý je pocit toho, že vlastní etnicita je důležitá</a:t>
            </a:r>
          </a:p>
          <a:p>
            <a:r>
              <a:rPr lang="cs-CZ" sz="1700" dirty="0"/>
              <a:t>Out-</a:t>
            </a:r>
            <a:r>
              <a:rPr lang="cs-CZ" sz="1700" dirty="0" err="1"/>
              <a:t>group</a:t>
            </a:r>
            <a:r>
              <a:rPr lang="cs-CZ" sz="1700" dirty="0"/>
              <a:t> </a:t>
            </a:r>
            <a:r>
              <a:rPr lang="cs-CZ" sz="1700" dirty="0" err="1"/>
              <a:t>bias</a:t>
            </a:r>
            <a:r>
              <a:rPr lang="cs-CZ" sz="1700" dirty="0"/>
              <a:t> je způsoben lidmi se silným pocit etnických vazeb</a:t>
            </a:r>
          </a:p>
          <a:p>
            <a:r>
              <a:rPr lang="cs-CZ" sz="1700" dirty="0"/>
              <a:t>Altruismus je možný </a:t>
            </a:r>
            <a:r>
              <a:rPr lang="cs-CZ" sz="1700" dirty="0">
                <a:sym typeface="Wingdings" panose="05000000000000000000" pitchFamily="2" charset="2"/>
              </a:rPr>
              <a:t></a:t>
            </a:r>
          </a:p>
          <a:p>
            <a:endParaRPr lang="cs-CZ" sz="1700" dirty="0"/>
          </a:p>
          <a:p>
            <a:endParaRPr lang="en-US" sz="1700" dirty="0"/>
          </a:p>
        </p:txBody>
      </p:sp>
      <p:pic>
        <p:nvPicPr>
          <p:cNvPr id="5" name="Zástupný obsah 4">
            <a:extLst>
              <a:ext uri="{FF2B5EF4-FFF2-40B4-BE49-F238E27FC236}">
                <a16:creationId xmlns:a16="http://schemas.microsoft.com/office/drawing/2014/main" id="{82AF581F-B305-41F0-E53A-800071F019F9}"/>
              </a:ext>
            </a:extLst>
          </p:cNvPr>
          <p:cNvPicPr>
            <a:picLocks noChangeAspect="1"/>
          </p:cNvPicPr>
          <p:nvPr/>
        </p:nvPicPr>
        <p:blipFill>
          <a:blip r:embed="rId3"/>
          <a:stretch>
            <a:fillRect/>
          </a:stretch>
        </p:blipFill>
        <p:spPr>
          <a:xfrm>
            <a:off x="6014329" y="841248"/>
            <a:ext cx="4695717" cy="5276088"/>
          </a:xfrm>
          <a:prstGeom prst="rect">
            <a:avLst/>
          </a:prstGeom>
        </p:spPr>
      </p:pic>
    </p:spTree>
    <p:extLst>
      <p:ext uri="{BB962C8B-B14F-4D97-AF65-F5344CB8AC3E}">
        <p14:creationId xmlns:p14="http://schemas.microsoft.com/office/powerpoint/2010/main" val="3104918931"/>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klipart&#10;&#10;Popis byl vytvořen automaticky">
            <a:extLst>
              <a:ext uri="{FF2B5EF4-FFF2-40B4-BE49-F238E27FC236}">
                <a16:creationId xmlns:a16="http://schemas.microsoft.com/office/drawing/2014/main" id="{F30263E3-6C4E-E2F3-B44E-6B032D1A790F}"/>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9098" r="6458" b="1"/>
          <a:stretch/>
        </p:blipFill>
        <p:spPr>
          <a:xfrm>
            <a:off x="-1" y="10"/>
            <a:ext cx="12192001" cy="6857990"/>
          </a:xfrm>
          <a:prstGeom prst="rect">
            <a:avLst/>
          </a:prstGeom>
        </p:spPr>
      </p:pic>
      <p:sp>
        <p:nvSpPr>
          <p:cNvPr id="2" name="Nadpis 1">
            <a:extLst>
              <a:ext uri="{FF2B5EF4-FFF2-40B4-BE49-F238E27FC236}">
                <a16:creationId xmlns:a16="http://schemas.microsoft.com/office/drawing/2014/main" id="{65D0960D-30A8-A66E-F433-39A2E9D4D898}"/>
              </a:ext>
            </a:extLst>
          </p:cNvPr>
          <p:cNvSpPr>
            <a:spLocks noGrp="1"/>
          </p:cNvSpPr>
          <p:nvPr>
            <p:ph type="title"/>
          </p:nvPr>
        </p:nvSpPr>
        <p:spPr>
          <a:xfrm>
            <a:off x="838200" y="1033669"/>
            <a:ext cx="10515600" cy="1802296"/>
          </a:xfrm>
        </p:spPr>
        <p:txBody>
          <a:bodyPr>
            <a:normAutofit/>
          </a:bodyPr>
          <a:lstStyle/>
          <a:p>
            <a:r>
              <a:rPr lang="cs-CZ" dirty="0" err="1">
                <a:solidFill>
                  <a:srgbClr val="FFFFFF"/>
                </a:solidFill>
              </a:rPr>
              <a:t>Fairness</a:t>
            </a:r>
            <a:endParaRPr lang="cs-CZ" dirty="0">
              <a:solidFill>
                <a:srgbClr val="FFFFFF"/>
              </a:solidFill>
            </a:endParaRPr>
          </a:p>
        </p:txBody>
      </p:sp>
      <p:sp>
        <p:nvSpPr>
          <p:cNvPr id="3" name="Zástupný obsah 2">
            <a:extLst>
              <a:ext uri="{FF2B5EF4-FFF2-40B4-BE49-F238E27FC236}">
                <a16:creationId xmlns:a16="http://schemas.microsoft.com/office/drawing/2014/main" id="{1D030894-5D6A-841C-D7A4-2A08267B2D76}"/>
              </a:ext>
            </a:extLst>
          </p:cNvPr>
          <p:cNvSpPr>
            <a:spLocks noGrp="1"/>
          </p:cNvSpPr>
          <p:nvPr>
            <p:ph idx="1"/>
          </p:nvPr>
        </p:nvSpPr>
        <p:spPr>
          <a:xfrm>
            <a:off x="838200" y="2737253"/>
            <a:ext cx="10515600" cy="3439709"/>
          </a:xfrm>
        </p:spPr>
        <p:txBody>
          <a:bodyPr>
            <a:normAutofit fontScale="92500"/>
          </a:bodyPr>
          <a:lstStyle/>
          <a:p>
            <a:r>
              <a:rPr lang="cs-CZ" dirty="0">
                <a:solidFill>
                  <a:srgbClr val="FFFFFF"/>
                </a:solidFill>
              </a:rPr>
              <a:t>Lidé mají averzi k nespravedlivému dělení</a:t>
            </a:r>
          </a:p>
          <a:p>
            <a:r>
              <a:rPr lang="cs-CZ" b="1" dirty="0">
                <a:solidFill>
                  <a:srgbClr val="FFFFFF"/>
                </a:solidFill>
              </a:rPr>
              <a:t>Hra: </a:t>
            </a:r>
            <a:r>
              <a:rPr lang="cs-CZ" b="1" dirty="0" err="1">
                <a:solidFill>
                  <a:srgbClr val="FFFFFF"/>
                </a:solidFill>
              </a:rPr>
              <a:t>Ultimatum</a:t>
            </a:r>
            <a:endParaRPr lang="cs-CZ" b="1" dirty="0">
              <a:solidFill>
                <a:srgbClr val="FFFFFF"/>
              </a:solidFill>
            </a:endParaRPr>
          </a:p>
          <a:p>
            <a:r>
              <a:rPr lang="cs-CZ" dirty="0">
                <a:solidFill>
                  <a:srgbClr val="FFFFFF"/>
                </a:solidFill>
              </a:rPr>
              <a:t>Hráč nabízí částku Hráči 2, ten ji přijme, nebo odmítne. Pokud odmítne, nezíská nikdo nic.</a:t>
            </a:r>
          </a:p>
          <a:p>
            <a:r>
              <a:rPr lang="cs-CZ" dirty="0">
                <a:solidFill>
                  <a:srgbClr val="FFFFFF"/>
                </a:solidFill>
              </a:rPr>
              <a:t>Ukazuje se tendence k trestání jedinců, kteří nabízí nespravedlivé částky</a:t>
            </a:r>
          </a:p>
          <a:p>
            <a:r>
              <a:rPr lang="cs-CZ" dirty="0">
                <a:solidFill>
                  <a:srgbClr val="FFFFFF"/>
                </a:solidFill>
              </a:rPr>
              <a:t>Průměrná alokace Hráči 2: 30% (40%)</a:t>
            </a:r>
          </a:p>
          <a:p>
            <a:r>
              <a:rPr lang="cs-CZ" dirty="0">
                <a:solidFill>
                  <a:srgbClr val="FFFFFF"/>
                </a:solidFill>
              </a:rPr>
              <a:t>Příjemci: ve více než polovině případů odmítají 20%-30% a méně</a:t>
            </a:r>
          </a:p>
          <a:p>
            <a:endParaRPr lang="cs-CZ" dirty="0">
              <a:solidFill>
                <a:srgbClr val="FFFFFF"/>
              </a:solidFill>
            </a:endParaRPr>
          </a:p>
        </p:txBody>
      </p:sp>
    </p:spTree>
    <p:extLst>
      <p:ext uri="{BB962C8B-B14F-4D97-AF65-F5344CB8AC3E}">
        <p14:creationId xmlns:p14="http://schemas.microsoft.com/office/powerpoint/2010/main" val="2530136463"/>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66C504-F90C-95BA-022D-8EF4CB41615E}"/>
              </a:ext>
            </a:extLst>
          </p:cNvPr>
          <p:cNvSpPr>
            <a:spLocks noGrp="1"/>
          </p:cNvSpPr>
          <p:nvPr>
            <p:ph type="title"/>
          </p:nvPr>
        </p:nvSpPr>
        <p:spPr>
          <a:xfrm>
            <a:off x="630936" y="639520"/>
            <a:ext cx="3429000" cy="1719072"/>
          </a:xfrm>
        </p:spPr>
        <p:txBody>
          <a:bodyPr anchor="b">
            <a:normAutofit/>
          </a:bodyPr>
          <a:lstStyle/>
          <a:p>
            <a:r>
              <a:rPr lang="cs-CZ" sz="5400"/>
              <a:t>Ultimátum v politologii</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104FBAF-65FA-1C80-12FF-457E6377A5A1}"/>
              </a:ext>
            </a:extLst>
          </p:cNvPr>
          <p:cNvSpPr>
            <a:spLocks noGrp="1"/>
          </p:cNvSpPr>
          <p:nvPr>
            <p:ph idx="1"/>
          </p:nvPr>
        </p:nvSpPr>
        <p:spPr>
          <a:xfrm>
            <a:off x="630936" y="4078650"/>
            <a:ext cx="10818942" cy="2139270"/>
          </a:xfrm>
        </p:spPr>
        <p:txBody>
          <a:bodyPr anchor="t">
            <a:normAutofit lnSpcReduction="10000"/>
          </a:bodyPr>
          <a:lstStyle/>
          <a:p>
            <a:endParaRPr lang="cs-CZ" sz="1500" dirty="0"/>
          </a:p>
          <a:p>
            <a:r>
              <a:rPr lang="cs-CZ" sz="1500" dirty="0"/>
              <a:t>Vyjednávání politiků </a:t>
            </a:r>
          </a:p>
          <a:p>
            <a:r>
              <a:rPr lang="cs-CZ" sz="1500" dirty="0"/>
              <a:t>5 zemí</a:t>
            </a:r>
          </a:p>
          <a:p>
            <a:r>
              <a:rPr lang="cs-CZ" sz="1500" dirty="0"/>
              <a:t>Modifikované Ultimátum (hypotetické výplaty a ne finanční odměny – etická nutnost)</a:t>
            </a:r>
          </a:p>
          <a:p>
            <a:r>
              <a:rPr lang="cs-CZ" sz="1500" dirty="0"/>
              <a:t>Alokace 1000EUR</a:t>
            </a:r>
          </a:p>
          <a:p>
            <a:r>
              <a:rPr lang="cs-CZ" sz="1500" dirty="0"/>
              <a:t>V dotazníku otázka na alokovanou částku a minimální požadavek</a:t>
            </a:r>
          </a:p>
          <a:p>
            <a:r>
              <a:rPr lang="cs-CZ" sz="1500" dirty="0"/>
              <a:t>Experiment: in-party vs out-party; </a:t>
            </a:r>
            <a:r>
              <a:rPr lang="cs-CZ" sz="1500" dirty="0" err="1"/>
              <a:t>citizen</a:t>
            </a:r>
            <a:r>
              <a:rPr lang="cs-CZ" sz="1500" dirty="0"/>
              <a:t> vs </a:t>
            </a:r>
            <a:r>
              <a:rPr lang="cs-CZ" sz="1500" dirty="0" err="1"/>
              <a:t>politician</a:t>
            </a:r>
            <a:endParaRPr lang="cs-CZ" sz="1500" dirty="0"/>
          </a:p>
          <a:p>
            <a:endParaRPr lang="cs-CZ" sz="1500" dirty="0"/>
          </a:p>
          <a:p>
            <a:endParaRPr lang="cs-CZ" sz="1500" dirty="0"/>
          </a:p>
        </p:txBody>
      </p:sp>
      <p:pic>
        <p:nvPicPr>
          <p:cNvPr id="5" name="Obrázek 4">
            <a:extLst>
              <a:ext uri="{FF2B5EF4-FFF2-40B4-BE49-F238E27FC236}">
                <a16:creationId xmlns:a16="http://schemas.microsoft.com/office/drawing/2014/main" id="{D680307C-8DAD-E78A-3DED-63B02839A630}"/>
              </a:ext>
            </a:extLst>
          </p:cNvPr>
          <p:cNvPicPr>
            <a:picLocks noChangeAspect="1"/>
          </p:cNvPicPr>
          <p:nvPr/>
        </p:nvPicPr>
        <p:blipFill>
          <a:blip r:embed="rId2"/>
          <a:stretch>
            <a:fillRect/>
          </a:stretch>
        </p:blipFill>
        <p:spPr>
          <a:xfrm>
            <a:off x="4754889" y="557754"/>
            <a:ext cx="6903720" cy="3520896"/>
          </a:xfrm>
          <a:prstGeom prst="rect">
            <a:avLst/>
          </a:prstGeom>
        </p:spPr>
      </p:pic>
    </p:spTree>
    <p:extLst>
      <p:ext uri="{BB962C8B-B14F-4D97-AF65-F5344CB8AC3E}">
        <p14:creationId xmlns:p14="http://schemas.microsoft.com/office/powerpoint/2010/main" val="163036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šíp&#10;&#10;Popis byl vytvořen automaticky">
            <a:extLst>
              <a:ext uri="{FF2B5EF4-FFF2-40B4-BE49-F238E27FC236}">
                <a16:creationId xmlns:a16="http://schemas.microsoft.com/office/drawing/2014/main" id="{AEF2FA96-6CA9-CCB4-878D-E5A9D881C31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11111"/>
          <a:stretch/>
        </p:blipFill>
        <p:spPr>
          <a:xfrm>
            <a:off x="20" y="10"/>
            <a:ext cx="12191980" cy="6857990"/>
          </a:xfrm>
          <a:prstGeom prst="rect">
            <a:avLst/>
          </a:prstGeom>
        </p:spPr>
      </p:pic>
      <p:sp>
        <p:nvSpPr>
          <p:cNvPr id="2" name="Nadpis 1">
            <a:extLst>
              <a:ext uri="{FF2B5EF4-FFF2-40B4-BE49-F238E27FC236}">
                <a16:creationId xmlns:a16="http://schemas.microsoft.com/office/drawing/2014/main" id="{341234BE-EB80-D4ED-7E63-B2D37CAAF400}"/>
              </a:ext>
            </a:extLst>
          </p:cNvPr>
          <p:cNvSpPr>
            <a:spLocks noGrp="1"/>
          </p:cNvSpPr>
          <p:nvPr>
            <p:ph type="title"/>
          </p:nvPr>
        </p:nvSpPr>
        <p:spPr>
          <a:xfrm>
            <a:off x="838200" y="365125"/>
            <a:ext cx="10515600" cy="1325563"/>
          </a:xfrm>
        </p:spPr>
        <p:txBody>
          <a:bodyPr>
            <a:normAutofit/>
          </a:bodyPr>
          <a:lstStyle/>
          <a:p>
            <a:r>
              <a:rPr lang="cs-CZ" dirty="0">
                <a:solidFill>
                  <a:srgbClr val="FFFFFF"/>
                </a:solidFill>
              </a:rPr>
              <a:t>Proč lidé……</a:t>
            </a:r>
          </a:p>
        </p:txBody>
      </p:sp>
      <p:sp>
        <p:nvSpPr>
          <p:cNvPr id="9" name="Content Placeholder 8">
            <a:extLst>
              <a:ext uri="{FF2B5EF4-FFF2-40B4-BE49-F238E27FC236}">
                <a16:creationId xmlns:a16="http://schemas.microsoft.com/office/drawing/2014/main" id="{BC29F640-D0F4-19CE-6432-E729410A5373}"/>
              </a:ext>
            </a:extLst>
          </p:cNvPr>
          <p:cNvSpPr>
            <a:spLocks noGrp="1"/>
          </p:cNvSpPr>
          <p:nvPr>
            <p:ph idx="1"/>
          </p:nvPr>
        </p:nvSpPr>
        <p:spPr>
          <a:xfrm>
            <a:off x="838200" y="1825625"/>
            <a:ext cx="10515600" cy="4351338"/>
          </a:xfrm>
        </p:spPr>
        <p:txBody>
          <a:bodyPr>
            <a:normAutofit/>
          </a:bodyPr>
          <a:lstStyle/>
          <a:p>
            <a:r>
              <a:rPr lang="cs-CZ" dirty="0">
                <a:latin typeface="Helvetica" charset="0"/>
                <a:ea typeface="Helvetica" charset="0"/>
                <a:cs typeface="Helvetica" charset="0"/>
              </a:rPr>
              <a:t>… platí daně?</a:t>
            </a:r>
          </a:p>
          <a:p>
            <a:r>
              <a:rPr lang="cs-CZ" dirty="0">
                <a:latin typeface="Helvetica" charset="0"/>
                <a:ea typeface="Helvetica" charset="0"/>
                <a:cs typeface="Helvetica" charset="0"/>
              </a:rPr>
              <a:t>… přispívají na charitu?</a:t>
            </a:r>
          </a:p>
          <a:p>
            <a:r>
              <a:rPr lang="cs-CZ" dirty="0">
                <a:latin typeface="Helvetica" charset="0"/>
                <a:ea typeface="Helvetica" charset="0"/>
                <a:cs typeface="Helvetica" charset="0"/>
              </a:rPr>
              <a:t>… volí ve volbách strany, jež prosazují redistribucí zdrojů?</a:t>
            </a:r>
          </a:p>
          <a:p>
            <a:r>
              <a:rPr lang="cs-CZ" dirty="0">
                <a:latin typeface="Helvetica" charset="0"/>
                <a:ea typeface="Helvetica" charset="0"/>
                <a:cs typeface="Helvetica" charset="0"/>
              </a:rPr>
              <a:t>… pomáhají cizím lidem?</a:t>
            </a:r>
          </a:p>
          <a:p>
            <a:endParaRPr lang="cs-CZ" dirty="0">
              <a:latin typeface="Helvetica" charset="0"/>
              <a:ea typeface="Helvetica" charset="0"/>
              <a:cs typeface="Helvetica" charset="0"/>
            </a:endParaRPr>
          </a:p>
          <a:p>
            <a:r>
              <a:rPr lang="cs-CZ" dirty="0">
                <a:latin typeface="Helvetica" charset="0"/>
                <a:ea typeface="Helvetica" charset="0"/>
                <a:cs typeface="Helvetica" charset="0"/>
              </a:rPr>
              <a:t>Užitek?</a:t>
            </a:r>
          </a:p>
          <a:p>
            <a:r>
              <a:rPr lang="cs-CZ" dirty="0">
                <a:latin typeface="Helvetica" charset="0"/>
                <a:ea typeface="Helvetica" charset="0"/>
                <a:cs typeface="Helvetica" charset="0"/>
              </a:rPr>
              <a:t>Co na to </a:t>
            </a:r>
            <a:r>
              <a:rPr lang="cs-CZ" i="1" dirty="0">
                <a:latin typeface="Helvetica" charset="0"/>
                <a:ea typeface="Helvetica" charset="0"/>
                <a:cs typeface="Helvetica" charset="0"/>
              </a:rPr>
              <a:t>homo </a:t>
            </a:r>
            <a:r>
              <a:rPr lang="cs-CZ" i="1" dirty="0" err="1">
                <a:latin typeface="Helvetica" charset="0"/>
                <a:ea typeface="Helvetica" charset="0"/>
                <a:cs typeface="Helvetica" charset="0"/>
              </a:rPr>
              <a:t>economicus</a:t>
            </a:r>
            <a:r>
              <a:rPr lang="cs-CZ" dirty="0">
                <a:latin typeface="Helvetica" charset="0"/>
                <a:ea typeface="Helvetica" charset="0"/>
                <a:cs typeface="Helvetica" charset="0"/>
              </a:rPr>
              <a:t>?</a:t>
            </a:r>
          </a:p>
          <a:p>
            <a:endParaRPr lang="en-US" dirty="0">
              <a:solidFill>
                <a:srgbClr val="FFFFFF"/>
              </a:solidFill>
            </a:endParaRPr>
          </a:p>
        </p:txBody>
      </p:sp>
    </p:spTree>
    <p:extLst>
      <p:ext uri="{BB962C8B-B14F-4D97-AF65-F5344CB8AC3E}">
        <p14:creationId xmlns:p14="http://schemas.microsoft.com/office/powerpoint/2010/main" val="1032264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C3E3A17C-9C7C-489B-69AC-7487E6E5F0A0}"/>
              </a:ext>
            </a:extLst>
          </p:cNvPr>
          <p:cNvPicPr>
            <a:picLocks noGrp="1" noChangeAspect="1"/>
          </p:cNvPicPr>
          <p:nvPr>
            <p:ph idx="1"/>
          </p:nvPr>
        </p:nvPicPr>
        <p:blipFill>
          <a:blip r:embed="rId3"/>
          <a:stretch>
            <a:fillRect/>
          </a:stretch>
        </p:blipFill>
        <p:spPr>
          <a:xfrm>
            <a:off x="2094268" y="887895"/>
            <a:ext cx="8003463" cy="5540859"/>
          </a:xfrm>
        </p:spPr>
      </p:pic>
    </p:spTree>
    <p:extLst>
      <p:ext uri="{BB962C8B-B14F-4D97-AF65-F5344CB8AC3E}">
        <p14:creationId xmlns:p14="http://schemas.microsoft.com/office/powerpoint/2010/main" val="2390940112"/>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DD53F2D-921B-786F-CA54-135213981213}"/>
              </a:ext>
            </a:extLst>
          </p:cNvPr>
          <p:cNvPicPr>
            <a:picLocks noGrp="1" noChangeAspect="1"/>
          </p:cNvPicPr>
          <p:nvPr>
            <p:ph idx="1"/>
          </p:nvPr>
        </p:nvPicPr>
        <p:blipFill>
          <a:blip r:embed="rId2"/>
          <a:stretch>
            <a:fillRect/>
          </a:stretch>
        </p:blipFill>
        <p:spPr>
          <a:xfrm>
            <a:off x="2496409" y="808383"/>
            <a:ext cx="7669359" cy="5580615"/>
          </a:xfrm>
        </p:spPr>
      </p:pic>
    </p:spTree>
    <p:extLst>
      <p:ext uri="{BB962C8B-B14F-4D97-AF65-F5344CB8AC3E}">
        <p14:creationId xmlns:p14="http://schemas.microsoft.com/office/powerpoint/2010/main" val="205300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7B6F13-BD02-5D0D-4DF0-1DDD591F26BB}"/>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120C591F-772C-F4B0-5BD8-60C929834A70}"/>
              </a:ext>
            </a:extLst>
          </p:cNvPr>
          <p:cNvPicPr>
            <a:picLocks noGrp="1" noChangeAspect="1"/>
          </p:cNvPicPr>
          <p:nvPr>
            <p:ph idx="1"/>
          </p:nvPr>
        </p:nvPicPr>
        <p:blipFill>
          <a:blip r:embed="rId2"/>
          <a:stretch>
            <a:fillRect/>
          </a:stretch>
        </p:blipFill>
        <p:spPr>
          <a:xfrm>
            <a:off x="1524000" y="1996281"/>
            <a:ext cx="9144000" cy="4010025"/>
          </a:xfrm>
        </p:spPr>
      </p:pic>
    </p:spTree>
    <p:extLst>
      <p:ext uri="{BB962C8B-B14F-4D97-AF65-F5344CB8AC3E}">
        <p14:creationId xmlns:p14="http://schemas.microsoft.com/office/powerpoint/2010/main" val="1471669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bloha, západ slunce, venku, slunce&#10;&#10;Popis byl vytvořen automaticky">
            <a:extLst>
              <a:ext uri="{FF2B5EF4-FFF2-40B4-BE49-F238E27FC236}">
                <a16:creationId xmlns:a16="http://schemas.microsoft.com/office/drawing/2014/main" id="{699F1BD2-FF54-3212-39B7-8BBE72D32E9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5433" b="18317"/>
          <a:stretch/>
        </p:blipFill>
        <p:spPr>
          <a:xfrm>
            <a:off x="20" y="10"/>
            <a:ext cx="12191979" cy="6857990"/>
          </a:xfrm>
          <a:prstGeom prst="rect">
            <a:avLst/>
          </a:prstGeom>
        </p:spPr>
      </p:pic>
      <p:sp>
        <p:nvSpPr>
          <p:cNvPr id="2" name="Nadpis 1">
            <a:extLst>
              <a:ext uri="{FF2B5EF4-FFF2-40B4-BE49-F238E27FC236}">
                <a16:creationId xmlns:a16="http://schemas.microsoft.com/office/drawing/2014/main" id="{A9359819-E991-D1A2-E90E-8C30B18E4368}"/>
              </a:ext>
            </a:extLst>
          </p:cNvPr>
          <p:cNvSpPr>
            <a:spLocks noGrp="1"/>
          </p:cNvSpPr>
          <p:nvPr>
            <p:ph type="title"/>
          </p:nvPr>
        </p:nvSpPr>
        <p:spPr>
          <a:xfrm>
            <a:off x="841249" y="941832"/>
            <a:ext cx="10506456" cy="2057400"/>
          </a:xfrm>
        </p:spPr>
        <p:txBody>
          <a:bodyPr anchor="b">
            <a:normAutofit/>
          </a:bodyPr>
          <a:lstStyle/>
          <a:p>
            <a:r>
              <a:rPr lang="cs-CZ" sz="5000" dirty="0"/>
              <a:t>Důvěra a reciprocita</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BFF1516C-4653-7D66-F344-E20C9E2BC980}"/>
              </a:ext>
            </a:extLst>
          </p:cNvPr>
          <p:cNvSpPr>
            <a:spLocks noGrp="1"/>
          </p:cNvSpPr>
          <p:nvPr>
            <p:ph idx="1"/>
          </p:nvPr>
        </p:nvSpPr>
        <p:spPr>
          <a:xfrm>
            <a:off x="841248" y="3707419"/>
            <a:ext cx="10506456" cy="2916831"/>
          </a:xfrm>
        </p:spPr>
        <p:txBody>
          <a:bodyPr>
            <a:normAutofit/>
          </a:bodyPr>
          <a:lstStyle/>
          <a:p>
            <a:r>
              <a:rPr lang="cs-CZ" sz="2000" dirty="0"/>
              <a:t>Důvěra základem kooperace a řešení sociálních dilemat</a:t>
            </a:r>
          </a:p>
          <a:p>
            <a:r>
              <a:rPr lang="cs-CZ" sz="2000" dirty="0"/>
              <a:t>Klíčová pro moderní demokratické instituce</a:t>
            </a:r>
          </a:p>
          <a:p>
            <a:r>
              <a:rPr lang="cs-CZ" sz="2000" dirty="0"/>
              <a:t>Kolektivní akce</a:t>
            </a:r>
          </a:p>
          <a:p>
            <a:r>
              <a:rPr lang="cs-CZ" sz="2000" dirty="0"/>
              <a:t>Pokud se důvěra setká s reciprocitou, vzniká kooperace</a:t>
            </a:r>
          </a:p>
          <a:p>
            <a:r>
              <a:rPr lang="cs-CZ" sz="2000" dirty="0"/>
              <a:t>Reciprocita jako vzorec „vzájemné podmíněné výměny“</a:t>
            </a:r>
          </a:p>
          <a:p>
            <a:endParaRPr lang="cs-CZ" sz="2000" dirty="0"/>
          </a:p>
        </p:txBody>
      </p:sp>
    </p:spTree>
    <p:extLst>
      <p:ext uri="{BB962C8B-B14F-4D97-AF65-F5344CB8AC3E}">
        <p14:creationId xmlns:p14="http://schemas.microsoft.com/office/powerpoint/2010/main" val="46125450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16FD7-39ED-9F18-2472-4FFE3F692C71}"/>
              </a:ext>
            </a:extLst>
          </p:cNvPr>
          <p:cNvSpPr>
            <a:spLocks noGrp="1"/>
          </p:cNvSpPr>
          <p:nvPr>
            <p:ph type="title"/>
          </p:nvPr>
        </p:nvSpPr>
        <p:spPr/>
        <p:txBody>
          <a:bodyPr/>
          <a:lstStyle/>
          <a:p>
            <a:r>
              <a:rPr lang="cs-CZ" dirty="0"/>
              <a:t>Reciprocita</a:t>
            </a:r>
          </a:p>
        </p:txBody>
      </p:sp>
      <p:sp>
        <p:nvSpPr>
          <p:cNvPr id="3" name="Zástupný obsah 2">
            <a:extLst>
              <a:ext uri="{FF2B5EF4-FFF2-40B4-BE49-F238E27FC236}">
                <a16:creationId xmlns:a16="http://schemas.microsoft.com/office/drawing/2014/main" id="{A22892A6-9999-791D-A188-FB5080FDA471}"/>
              </a:ext>
            </a:extLst>
          </p:cNvPr>
          <p:cNvSpPr>
            <a:spLocks noGrp="1"/>
          </p:cNvSpPr>
          <p:nvPr>
            <p:ph idx="1"/>
          </p:nvPr>
        </p:nvSpPr>
        <p:spPr/>
        <p:txBody>
          <a:bodyPr>
            <a:normAutofit lnSpcReduction="10000"/>
          </a:bodyPr>
          <a:lstStyle/>
          <a:p>
            <a:r>
              <a:rPr lang="cs-CZ" dirty="0"/>
              <a:t>Společné rysy: jedinci mají tendenci reagovat na pozitivní chování pozitivně a na negativní chování negativně</a:t>
            </a:r>
          </a:p>
          <a:p>
            <a:r>
              <a:rPr lang="cs-CZ" dirty="0"/>
              <a:t>Nejčastější reciproční norma: oko za oko (</a:t>
            </a:r>
            <a:r>
              <a:rPr lang="cs-CZ" dirty="0" err="1"/>
              <a:t>tit-for-tat</a:t>
            </a:r>
            <a:r>
              <a:rPr lang="cs-CZ" dirty="0"/>
              <a:t>)</a:t>
            </a:r>
          </a:p>
          <a:p>
            <a:r>
              <a:rPr lang="cs-CZ" dirty="0"/>
              <a:t>Vítěz </a:t>
            </a:r>
            <a:r>
              <a:rPr lang="cs-CZ" dirty="0" err="1"/>
              <a:t>Axelrodova</a:t>
            </a:r>
            <a:r>
              <a:rPr lang="cs-CZ" dirty="0"/>
              <a:t> turnaje (1984)</a:t>
            </a:r>
          </a:p>
          <a:p>
            <a:r>
              <a:rPr lang="cs-CZ" dirty="0"/>
              <a:t>Pokud reciprocita rozšířená, je ve společnosti pobídka k budování REPUTACE</a:t>
            </a:r>
          </a:p>
          <a:p>
            <a:r>
              <a:rPr lang="cs-CZ" dirty="0"/>
              <a:t>Reputace – konsistentní chování, dodržování závazků (ve smyslu obětování nákladů)</a:t>
            </a:r>
          </a:p>
          <a:p>
            <a:r>
              <a:rPr lang="cs-CZ" dirty="0"/>
              <a:t>Reputací v reciproční interakci je důvěryhodnost (umožňuje efektivní sociální kooperaci)</a:t>
            </a:r>
          </a:p>
          <a:p>
            <a:endParaRPr lang="cs-CZ" dirty="0"/>
          </a:p>
        </p:txBody>
      </p:sp>
    </p:spTree>
    <p:extLst>
      <p:ext uri="{BB962C8B-B14F-4D97-AF65-F5344CB8AC3E}">
        <p14:creationId xmlns:p14="http://schemas.microsoft.com/office/powerpoint/2010/main" val="339037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A7BC17-5569-D9A7-6C79-956C6325BCDA}"/>
              </a:ext>
            </a:extLst>
          </p:cNvPr>
          <p:cNvSpPr>
            <a:spLocks noGrp="1"/>
          </p:cNvSpPr>
          <p:nvPr>
            <p:ph type="title"/>
          </p:nvPr>
        </p:nvSpPr>
        <p:spPr/>
        <p:txBody>
          <a:bodyPr/>
          <a:lstStyle/>
          <a:p>
            <a:r>
              <a:rPr lang="cs-CZ" dirty="0"/>
              <a:t>Důvěra a důvěryhodnost</a:t>
            </a:r>
          </a:p>
        </p:txBody>
      </p:sp>
      <p:sp>
        <p:nvSpPr>
          <p:cNvPr id="3" name="Zástupný obsah 2">
            <a:extLst>
              <a:ext uri="{FF2B5EF4-FFF2-40B4-BE49-F238E27FC236}">
                <a16:creationId xmlns:a16="http://schemas.microsoft.com/office/drawing/2014/main" id="{4ED9F436-9FB4-8D14-149B-A39A3312CD62}"/>
              </a:ext>
            </a:extLst>
          </p:cNvPr>
          <p:cNvSpPr>
            <a:spLocks noGrp="1"/>
          </p:cNvSpPr>
          <p:nvPr>
            <p:ph idx="1"/>
          </p:nvPr>
        </p:nvSpPr>
        <p:spPr/>
        <p:txBody>
          <a:bodyPr/>
          <a:lstStyle/>
          <a:p>
            <a:r>
              <a:rPr lang="cs-CZ" dirty="0"/>
              <a:t>Lidé se učí o tom, jak ostatní reagují</a:t>
            </a:r>
          </a:p>
          <a:p>
            <a:r>
              <a:rPr lang="cs-CZ" dirty="0"/>
              <a:t>Role zkušeností a paměti</a:t>
            </a:r>
          </a:p>
          <a:p>
            <a:r>
              <a:rPr lang="cs-CZ" dirty="0"/>
              <a:t>Kooperace s těmi důvěryhodnými jedinci (Reputace)</a:t>
            </a:r>
          </a:p>
          <a:p>
            <a:r>
              <a:rPr lang="cs-CZ" dirty="0"/>
              <a:t>Vyhýbání se spolupráce s nedůvěryhodnými lidmi</a:t>
            </a:r>
          </a:p>
          <a:p>
            <a:r>
              <a:rPr lang="cs-CZ" dirty="0"/>
              <a:t>Ochota trestat</a:t>
            </a:r>
          </a:p>
          <a:p>
            <a:r>
              <a:rPr lang="cs-CZ" dirty="0"/>
              <a:t>Ne všichni mají </a:t>
            </a:r>
            <a:r>
              <a:rPr lang="cs-CZ" dirty="0" err="1"/>
              <a:t>internalizované</a:t>
            </a:r>
            <a:r>
              <a:rPr lang="cs-CZ" dirty="0"/>
              <a:t> normy</a:t>
            </a:r>
          </a:p>
          <a:p>
            <a:r>
              <a:rPr lang="cs-CZ" dirty="0"/>
              <a:t>Ne všichni se chovají stejně</a:t>
            </a:r>
          </a:p>
          <a:p>
            <a:endParaRPr lang="cs-CZ" dirty="0"/>
          </a:p>
        </p:txBody>
      </p:sp>
    </p:spTree>
    <p:extLst>
      <p:ext uri="{BB962C8B-B14F-4D97-AF65-F5344CB8AC3E}">
        <p14:creationId xmlns:p14="http://schemas.microsoft.com/office/powerpoint/2010/main" val="71390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3E5F0-3278-FEAE-2A6B-3FD7D6E079B8}"/>
              </a:ext>
            </a:extLst>
          </p:cNvPr>
          <p:cNvSpPr>
            <a:spLocks noGrp="1"/>
          </p:cNvSpPr>
          <p:nvPr>
            <p:ph type="title"/>
          </p:nvPr>
        </p:nvSpPr>
        <p:spPr/>
        <p:txBody>
          <a:bodyPr/>
          <a:lstStyle/>
          <a:p>
            <a:r>
              <a:rPr lang="cs-CZ" dirty="0"/>
              <a:t>Trust game</a:t>
            </a:r>
          </a:p>
        </p:txBody>
      </p:sp>
      <p:sp>
        <p:nvSpPr>
          <p:cNvPr id="3" name="Zástupný obsah 2">
            <a:extLst>
              <a:ext uri="{FF2B5EF4-FFF2-40B4-BE49-F238E27FC236}">
                <a16:creationId xmlns:a16="http://schemas.microsoft.com/office/drawing/2014/main" id="{063B15D3-6124-61AF-B7DE-58DA48FEC431}"/>
              </a:ext>
            </a:extLst>
          </p:cNvPr>
          <p:cNvSpPr>
            <a:spLocks noGrp="1"/>
          </p:cNvSpPr>
          <p:nvPr>
            <p:ph idx="1"/>
          </p:nvPr>
        </p:nvSpPr>
        <p:spPr/>
        <p:txBody>
          <a:bodyPr>
            <a:normAutofit lnSpcReduction="10000"/>
          </a:bodyPr>
          <a:lstStyle/>
          <a:p>
            <a:r>
              <a:rPr lang="cs-CZ" dirty="0" err="1"/>
              <a:t>aka</a:t>
            </a:r>
            <a:r>
              <a:rPr lang="cs-CZ" dirty="0"/>
              <a:t> </a:t>
            </a:r>
            <a:r>
              <a:rPr lang="cs-CZ" dirty="0" err="1"/>
              <a:t>Investment</a:t>
            </a:r>
            <a:r>
              <a:rPr lang="cs-CZ" dirty="0"/>
              <a:t> game</a:t>
            </a:r>
          </a:p>
          <a:p>
            <a:r>
              <a:rPr lang="cs-CZ" dirty="0"/>
              <a:t>Hráč 1 alokuje částku Hráči 2, částka se násobí (typicky třemi) a výslednou </a:t>
            </a:r>
            <a:r>
              <a:rPr lang="cs-CZ" dirty="0" err="1"/>
              <a:t>čásku</a:t>
            </a:r>
            <a:r>
              <a:rPr lang="cs-CZ" dirty="0"/>
              <a:t> získává Hráč 2, který může libovolnou částku poslat zpět. </a:t>
            </a:r>
          </a:p>
          <a:p>
            <a:r>
              <a:rPr lang="cs-CZ" dirty="0"/>
              <a:t>První hra: </a:t>
            </a:r>
            <a:r>
              <a:rPr lang="cs-CZ" dirty="0" err="1"/>
              <a:t>Berg</a:t>
            </a:r>
            <a:r>
              <a:rPr lang="cs-CZ" dirty="0"/>
              <a:t>, </a:t>
            </a:r>
            <a:r>
              <a:rPr lang="cs-CZ" dirty="0" err="1"/>
              <a:t>Dickhaut</a:t>
            </a:r>
            <a:r>
              <a:rPr lang="cs-CZ" dirty="0"/>
              <a:t> a </a:t>
            </a:r>
            <a:r>
              <a:rPr lang="cs-CZ" dirty="0" err="1"/>
              <a:t>McCabe</a:t>
            </a:r>
            <a:r>
              <a:rPr lang="cs-CZ" dirty="0"/>
              <a:t> 1995</a:t>
            </a:r>
          </a:p>
          <a:p>
            <a:pPr lvl="1"/>
            <a:r>
              <a:rPr lang="cs-CZ" dirty="0" err="1"/>
              <a:t>First</a:t>
            </a:r>
            <a:r>
              <a:rPr lang="cs-CZ" dirty="0"/>
              <a:t> </a:t>
            </a:r>
            <a:r>
              <a:rPr lang="cs-CZ" dirty="0" err="1"/>
              <a:t>movers</a:t>
            </a:r>
            <a:r>
              <a:rPr lang="cs-CZ" dirty="0"/>
              <a:t> průměrně poslali: 5,16 USD</a:t>
            </a:r>
          </a:p>
          <a:p>
            <a:pPr lvl="1"/>
            <a:r>
              <a:rPr lang="cs-CZ" dirty="0"/>
              <a:t>Second </a:t>
            </a:r>
            <a:r>
              <a:rPr lang="cs-CZ" dirty="0" err="1"/>
              <a:t>movers</a:t>
            </a:r>
            <a:r>
              <a:rPr lang="cs-CZ" dirty="0"/>
              <a:t> průměrně poslali: 4.66 USD</a:t>
            </a:r>
          </a:p>
          <a:p>
            <a:r>
              <a:rPr lang="cs-CZ" dirty="0" err="1"/>
              <a:t>Social</a:t>
            </a:r>
            <a:r>
              <a:rPr lang="cs-CZ" dirty="0"/>
              <a:t> </a:t>
            </a:r>
            <a:r>
              <a:rPr lang="cs-CZ" dirty="0" err="1"/>
              <a:t>history</a:t>
            </a:r>
            <a:r>
              <a:rPr lang="cs-CZ" dirty="0"/>
              <a:t> podmínka</a:t>
            </a:r>
          </a:p>
          <a:p>
            <a:pPr lvl="1"/>
            <a:r>
              <a:rPr lang="cs-CZ" dirty="0"/>
              <a:t>Pozitivní efekt na míru reciprocity</a:t>
            </a:r>
          </a:p>
          <a:p>
            <a:pPr lvl="1"/>
            <a:r>
              <a:rPr lang="cs-CZ" dirty="0" err="1"/>
              <a:t>First</a:t>
            </a:r>
            <a:r>
              <a:rPr lang="cs-CZ" dirty="0"/>
              <a:t> </a:t>
            </a:r>
            <a:r>
              <a:rPr lang="cs-CZ" dirty="0" err="1"/>
              <a:t>movers</a:t>
            </a:r>
            <a:r>
              <a:rPr lang="cs-CZ" dirty="0"/>
              <a:t>: 5, 36 USD</a:t>
            </a:r>
          </a:p>
          <a:p>
            <a:pPr lvl="1"/>
            <a:r>
              <a:rPr lang="cs-CZ" dirty="0"/>
              <a:t>Second </a:t>
            </a:r>
            <a:r>
              <a:rPr lang="cs-CZ" dirty="0" err="1"/>
              <a:t>movers</a:t>
            </a:r>
            <a:r>
              <a:rPr lang="cs-CZ" dirty="0"/>
              <a:t>: 6, 46 USD</a:t>
            </a:r>
          </a:p>
          <a:p>
            <a:endParaRPr lang="cs-CZ" dirty="0"/>
          </a:p>
        </p:txBody>
      </p:sp>
    </p:spTree>
    <p:extLst>
      <p:ext uri="{BB962C8B-B14F-4D97-AF65-F5344CB8AC3E}">
        <p14:creationId xmlns:p14="http://schemas.microsoft.com/office/powerpoint/2010/main" val="1386562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24A41-1E18-56A7-1CC9-1E45CD25AD33}"/>
              </a:ext>
            </a:extLst>
          </p:cNvPr>
          <p:cNvSpPr>
            <a:spLocks noGrp="1"/>
          </p:cNvSpPr>
          <p:nvPr>
            <p:ph type="title"/>
          </p:nvPr>
        </p:nvSpPr>
        <p:spPr/>
        <p:txBody>
          <a:bodyPr/>
          <a:lstStyle/>
          <a:p>
            <a:r>
              <a:rPr lang="cs-CZ" dirty="0"/>
              <a:t>Trust game</a:t>
            </a:r>
          </a:p>
        </p:txBody>
      </p:sp>
      <p:sp>
        <p:nvSpPr>
          <p:cNvPr id="3" name="Zástupný obsah 2">
            <a:extLst>
              <a:ext uri="{FF2B5EF4-FFF2-40B4-BE49-F238E27FC236}">
                <a16:creationId xmlns:a16="http://schemas.microsoft.com/office/drawing/2014/main" id="{22782493-3E52-EF45-F0C0-C20D0B4EB4E7}"/>
              </a:ext>
            </a:extLst>
          </p:cNvPr>
          <p:cNvSpPr>
            <a:spLocks noGrp="1"/>
          </p:cNvSpPr>
          <p:nvPr>
            <p:ph idx="1"/>
          </p:nvPr>
        </p:nvSpPr>
        <p:spPr/>
        <p:txBody>
          <a:bodyPr/>
          <a:lstStyle/>
          <a:p>
            <a:r>
              <a:rPr lang="cs-CZ" dirty="0"/>
              <a:t>Johnson and </a:t>
            </a:r>
            <a:r>
              <a:rPr lang="cs-CZ" dirty="0" err="1"/>
              <a:t>Mislin</a:t>
            </a:r>
            <a:r>
              <a:rPr lang="cs-CZ" dirty="0"/>
              <a:t> 2011 metaanalýza (162 replikací)</a:t>
            </a:r>
          </a:p>
          <a:p>
            <a:r>
              <a:rPr lang="cs-CZ" dirty="0"/>
              <a:t>- citlivost na experimentální protokol</a:t>
            </a:r>
          </a:p>
          <a:p>
            <a:endParaRPr lang="cs-CZ" dirty="0"/>
          </a:p>
        </p:txBody>
      </p:sp>
    </p:spTree>
    <p:extLst>
      <p:ext uri="{BB962C8B-B14F-4D97-AF65-F5344CB8AC3E}">
        <p14:creationId xmlns:p14="http://schemas.microsoft.com/office/powerpoint/2010/main" val="341294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BC19BDCD-1D1E-58B9-0E7A-77D221DDCB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3715" y="643466"/>
            <a:ext cx="6172927" cy="5571067"/>
          </a:xfrm>
          <a:prstGeom prst="rect">
            <a:avLst/>
          </a:prstGeom>
          <a:noFill/>
        </p:spPr>
      </p:pic>
    </p:spTree>
    <p:extLst>
      <p:ext uri="{BB962C8B-B14F-4D97-AF65-F5344CB8AC3E}">
        <p14:creationId xmlns:p14="http://schemas.microsoft.com/office/powerpoint/2010/main" val="160248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8920CE-9165-3688-37CE-F5CF0E43190B}"/>
              </a:ext>
            </a:extLst>
          </p:cNvPr>
          <p:cNvSpPr>
            <a:spLocks noGrp="1"/>
          </p:cNvSpPr>
          <p:nvPr>
            <p:ph type="title"/>
          </p:nvPr>
        </p:nvSpPr>
        <p:spPr/>
        <p:txBody>
          <a:bodyPr/>
          <a:lstStyle/>
          <a:p>
            <a:r>
              <a:rPr lang="cs-CZ" dirty="0"/>
              <a:t>Reciprocita: silná nebo slabá?</a:t>
            </a:r>
          </a:p>
        </p:txBody>
      </p:sp>
      <p:sp>
        <p:nvSpPr>
          <p:cNvPr id="3" name="Zástupný obsah 2">
            <a:extLst>
              <a:ext uri="{FF2B5EF4-FFF2-40B4-BE49-F238E27FC236}">
                <a16:creationId xmlns:a16="http://schemas.microsoft.com/office/drawing/2014/main" id="{04283080-5AEF-32FE-077F-F7B2A6A1C2C6}"/>
              </a:ext>
            </a:extLst>
          </p:cNvPr>
          <p:cNvSpPr>
            <a:spLocks noGrp="1"/>
          </p:cNvSpPr>
          <p:nvPr>
            <p:ph idx="1"/>
          </p:nvPr>
        </p:nvSpPr>
        <p:spPr/>
        <p:txBody>
          <a:bodyPr>
            <a:normAutofit fontScale="92500" lnSpcReduction="20000"/>
          </a:bodyPr>
          <a:lstStyle/>
          <a:p>
            <a:r>
              <a:rPr lang="cs-CZ" dirty="0"/>
              <a:t>Reciprocita slabá: reciproční strategie jsou výhodné pro aktéry</a:t>
            </a:r>
          </a:p>
          <a:p>
            <a:pPr lvl="1"/>
            <a:r>
              <a:rPr lang="cs-CZ" dirty="0" err="1"/>
              <a:t>Tit-for-tat</a:t>
            </a:r>
            <a:endParaRPr lang="cs-CZ" dirty="0"/>
          </a:p>
          <a:p>
            <a:pPr lvl="1"/>
            <a:r>
              <a:rPr lang="cs-CZ" dirty="0"/>
              <a:t>Je slabá reciprocita cestou k maximalizaci užitku?</a:t>
            </a:r>
          </a:p>
          <a:p>
            <a:pPr lvl="1"/>
            <a:r>
              <a:rPr lang="cs-CZ" dirty="0"/>
              <a:t>Folk teorém: : V případě, kdy je kooperace výhodná (například v PD) se hráči snaží dojít ke kooperaci, pokud někdo nekooperuje = </a:t>
            </a:r>
            <a:r>
              <a:rPr lang="cs-CZ" dirty="0" err="1"/>
              <a:t>trigger</a:t>
            </a:r>
            <a:r>
              <a:rPr lang="cs-CZ" dirty="0"/>
              <a:t> </a:t>
            </a:r>
            <a:r>
              <a:rPr lang="cs-CZ" dirty="0" err="1"/>
              <a:t>strategy</a:t>
            </a:r>
            <a:r>
              <a:rPr lang="cs-CZ" dirty="0"/>
              <a:t> – protihráč stáhne svoji kooperaci (trest)</a:t>
            </a:r>
          </a:p>
          <a:p>
            <a:pPr marL="457200" lvl="1" indent="0">
              <a:buNone/>
            </a:pPr>
            <a:endParaRPr lang="cs-CZ" dirty="0"/>
          </a:p>
          <a:p>
            <a:r>
              <a:rPr lang="cs-CZ" dirty="0"/>
              <a:t>Reciprocita silná: aktéři volí sub-optimální strategie, nesledují vlastní zájem. Pracují s ní evoluční biologové</a:t>
            </a:r>
          </a:p>
          <a:p>
            <a:pPr lvl="1"/>
            <a:r>
              <a:rPr lang="cs-CZ" dirty="0"/>
              <a:t>Negativní reakce na sociální nespravedlnost (</a:t>
            </a:r>
            <a:r>
              <a:rPr lang="cs-CZ" dirty="0" err="1"/>
              <a:t>Sanfeyet</a:t>
            </a:r>
            <a:r>
              <a:rPr lang="cs-CZ" dirty="0"/>
              <a:t> et al. 2003)</a:t>
            </a:r>
          </a:p>
          <a:p>
            <a:pPr lvl="1"/>
            <a:r>
              <a:rPr lang="cs-CZ" dirty="0"/>
              <a:t>Radost z trestání sociálních deviantů (de </a:t>
            </a:r>
            <a:r>
              <a:rPr lang="cs-CZ" dirty="0" err="1"/>
              <a:t>Quervain</a:t>
            </a:r>
            <a:r>
              <a:rPr lang="cs-CZ" dirty="0"/>
              <a:t> 2004)</a:t>
            </a:r>
          </a:p>
          <a:p>
            <a:pPr lvl="1"/>
            <a:endParaRPr lang="cs-CZ" dirty="0"/>
          </a:p>
          <a:p>
            <a:pPr lvl="1"/>
            <a:r>
              <a:rPr lang="cs-CZ" dirty="0"/>
              <a:t>Jak interpretovat trestání? Mimo </a:t>
            </a:r>
            <a:r>
              <a:rPr lang="cs-CZ" dirty="0" err="1"/>
              <a:t>lab</a:t>
            </a:r>
            <a:r>
              <a:rPr lang="cs-CZ" dirty="0"/>
              <a:t>?</a:t>
            </a:r>
          </a:p>
          <a:p>
            <a:endParaRPr lang="cs-CZ" dirty="0"/>
          </a:p>
          <a:p>
            <a:endParaRPr lang="cs-CZ" dirty="0"/>
          </a:p>
        </p:txBody>
      </p:sp>
    </p:spTree>
    <p:extLst>
      <p:ext uri="{BB962C8B-B14F-4D97-AF65-F5344CB8AC3E}">
        <p14:creationId xmlns:p14="http://schemas.microsoft.com/office/powerpoint/2010/main" val="128774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1B595A-C16B-5C84-28A1-0B021AE54C5D}"/>
              </a:ext>
            </a:extLst>
          </p:cNvPr>
          <p:cNvSpPr>
            <a:spLocks noGrp="1"/>
          </p:cNvSpPr>
          <p:nvPr>
            <p:ph type="title"/>
          </p:nvPr>
        </p:nvSpPr>
        <p:spPr/>
        <p:txBody>
          <a:bodyPr/>
          <a:lstStyle/>
          <a:p>
            <a:r>
              <a:rPr lang="cs-CZ" dirty="0"/>
              <a:t>Prosociální chování</a:t>
            </a:r>
          </a:p>
        </p:txBody>
      </p:sp>
      <p:sp>
        <p:nvSpPr>
          <p:cNvPr id="3" name="Zástupný obsah 2">
            <a:extLst>
              <a:ext uri="{FF2B5EF4-FFF2-40B4-BE49-F238E27FC236}">
                <a16:creationId xmlns:a16="http://schemas.microsoft.com/office/drawing/2014/main" id="{FD102C79-9147-922F-1594-F5BD4B998678}"/>
              </a:ext>
            </a:extLst>
          </p:cNvPr>
          <p:cNvSpPr>
            <a:spLocks noGrp="1"/>
          </p:cNvSpPr>
          <p:nvPr>
            <p:ph idx="1"/>
          </p:nvPr>
        </p:nvSpPr>
        <p:spPr/>
        <p:txBody>
          <a:bodyPr/>
          <a:lstStyle/>
          <a:p>
            <a:r>
              <a:rPr lang="cs-CZ" dirty="0"/>
              <a:t>Překračuje teorie osobního zájmu</a:t>
            </a:r>
          </a:p>
          <a:p>
            <a:r>
              <a:rPr lang="cs-CZ" dirty="0"/>
              <a:t>Lidem záleží i na blahobytu ostatních</a:t>
            </a:r>
          </a:p>
          <a:p>
            <a:endParaRPr lang="cs-CZ" dirty="0"/>
          </a:p>
          <a:p>
            <a:r>
              <a:rPr lang="cs-CZ" dirty="0"/>
              <a:t>Prosociální preference odvozené z výsledku</a:t>
            </a:r>
          </a:p>
          <a:p>
            <a:r>
              <a:rPr lang="cs-CZ" dirty="0"/>
              <a:t>Teorie reciprocity</a:t>
            </a:r>
          </a:p>
          <a:p>
            <a:r>
              <a:rPr lang="cs-CZ" dirty="0"/>
              <a:t>Prosociální chování založené na identitě</a:t>
            </a:r>
          </a:p>
          <a:p>
            <a:endParaRPr lang="cs-CZ" dirty="0"/>
          </a:p>
        </p:txBody>
      </p:sp>
    </p:spTree>
    <p:extLst>
      <p:ext uri="{BB962C8B-B14F-4D97-AF65-F5344CB8AC3E}">
        <p14:creationId xmlns:p14="http://schemas.microsoft.com/office/powerpoint/2010/main" val="313583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A645F-D879-1661-7F7F-EB8CCA30912C}"/>
              </a:ext>
            </a:extLst>
          </p:cNvPr>
          <p:cNvSpPr>
            <a:spLocks noGrp="1"/>
          </p:cNvSpPr>
          <p:nvPr>
            <p:ph type="title"/>
          </p:nvPr>
        </p:nvSpPr>
        <p:spPr/>
        <p:txBody>
          <a:bodyPr/>
          <a:lstStyle/>
          <a:p>
            <a:r>
              <a:rPr lang="cs-CZ" dirty="0"/>
              <a:t>Důvěra a politické stranictví (</a:t>
            </a:r>
            <a:r>
              <a:rPr lang="cs-CZ" dirty="0" err="1"/>
              <a:t>Carlin</a:t>
            </a:r>
            <a:r>
              <a:rPr lang="cs-CZ" dirty="0"/>
              <a:t> and Love 2011)</a:t>
            </a:r>
          </a:p>
        </p:txBody>
      </p:sp>
      <p:pic>
        <p:nvPicPr>
          <p:cNvPr id="5" name="Zástupný obsah 4">
            <a:extLst>
              <a:ext uri="{FF2B5EF4-FFF2-40B4-BE49-F238E27FC236}">
                <a16:creationId xmlns:a16="http://schemas.microsoft.com/office/drawing/2014/main" id="{C544077B-F2C5-FEB1-2F26-29EFD266C0F7}"/>
              </a:ext>
            </a:extLst>
          </p:cNvPr>
          <p:cNvPicPr>
            <a:picLocks noGrp="1" noChangeAspect="1"/>
          </p:cNvPicPr>
          <p:nvPr>
            <p:ph idx="1"/>
          </p:nvPr>
        </p:nvPicPr>
        <p:blipFill>
          <a:blip r:embed="rId3"/>
          <a:stretch>
            <a:fillRect/>
          </a:stretch>
        </p:blipFill>
        <p:spPr>
          <a:xfrm>
            <a:off x="1719216" y="1825625"/>
            <a:ext cx="8753568" cy="4351338"/>
          </a:xfrm>
        </p:spPr>
      </p:pic>
    </p:spTree>
    <p:extLst>
      <p:ext uri="{BB962C8B-B14F-4D97-AF65-F5344CB8AC3E}">
        <p14:creationId xmlns:p14="http://schemas.microsoft.com/office/powerpoint/2010/main" val="1767134759"/>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1DD7B1-898A-7F14-48DF-D27E04E44468}"/>
              </a:ext>
            </a:extLst>
          </p:cNvPr>
          <p:cNvSpPr>
            <a:spLocks noGrp="1"/>
          </p:cNvSpPr>
          <p:nvPr>
            <p:ph type="title"/>
          </p:nvPr>
        </p:nvSpPr>
        <p:spPr/>
        <p:txBody>
          <a:bodyPr/>
          <a:lstStyle/>
          <a:p>
            <a:r>
              <a:rPr lang="cs-CZ" dirty="0" err="1"/>
              <a:t>Whit</a:t>
            </a:r>
            <a:r>
              <a:rPr lang="cs-CZ" dirty="0"/>
              <a:t> et al. 2021. </a:t>
            </a:r>
            <a:r>
              <a:rPr lang="cs-CZ" dirty="0" err="1"/>
              <a:t>Tribalism</a:t>
            </a:r>
            <a:r>
              <a:rPr lang="cs-CZ" dirty="0"/>
              <a:t> in America</a:t>
            </a:r>
          </a:p>
        </p:txBody>
      </p:sp>
      <p:pic>
        <p:nvPicPr>
          <p:cNvPr id="5" name="Zástupný obsah 4">
            <a:extLst>
              <a:ext uri="{FF2B5EF4-FFF2-40B4-BE49-F238E27FC236}">
                <a16:creationId xmlns:a16="http://schemas.microsoft.com/office/drawing/2014/main" id="{AFE0D1D8-8F76-93CD-4629-FEFFD8A8E547}"/>
              </a:ext>
            </a:extLst>
          </p:cNvPr>
          <p:cNvPicPr>
            <a:picLocks noGrp="1" noChangeAspect="1"/>
          </p:cNvPicPr>
          <p:nvPr>
            <p:ph idx="1"/>
          </p:nvPr>
        </p:nvPicPr>
        <p:blipFill>
          <a:blip r:embed="rId2"/>
          <a:stretch>
            <a:fillRect/>
          </a:stretch>
        </p:blipFill>
        <p:spPr>
          <a:xfrm>
            <a:off x="2541027" y="1825625"/>
            <a:ext cx="7109946" cy="4351338"/>
          </a:xfrm>
        </p:spPr>
      </p:pic>
    </p:spTree>
    <p:extLst>
      <p:ext uri="{BB962C8B-B14F-4D97-AF65-F5344CB8AC3E}">
        <p14:creationId xmlns:p14="http://schemas.microsoft.com/office/powerpoint/2010/main" val="216316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3114124-6506-1C68-343C-4C9B6830AC3D}"/>
              </a:ext>
            </a:extLst>
          </p:cNvPr>
          <p:cNvSpPr>
            <a:spLocks noGrp="1"/>
          </p:cNvSpPr>
          <p:nvPr>
            <p:ph type="title"/>
          </p:nvPr>
        </p:nvSpPr>
        <p:spPr>
          <a:xfrm>
            <a:off x="630936" y="1247998"/>
            <a:ext cx="3429000" cy="1110594"/>
          </a:xfrm>
        </p:spPr>
        <p:txBody>
          <a:bodyPr anchor="b">
            <a:normAutofit/>
          </a:bodyPr>
          <a:lstStyle/>
          <a:p>
            <a:pPr algn="ctr">
              <a:lnSpc>
                <a:spcPct val="100000"/>
              </a:lnSpc>
            </a:pPr>
            <a:r>
              <a:rPr lang="cs-CZ" sz="3200" dirty="0"/>
              <a:t>Česká republika</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BEB724-4D2F-A7F9-3B80-54289ACA8B37}"/>
              </a:ext>
            </a:extLst>
          </p:cNvPr>
          <p:cNvSpPr>
            <a:spLocks noGrp="1"/>
          </p:cNvSpPr>
          <p:nvPr>
            <p:ph idx="1"/>
          </p:nvPr>
        </p:nvSpPr>
        <p:spPr>
          <a:xfrm>
            <a:off x="630936" y="2807208"/>
            <a:ext cx="3429000" cy="3410712"/>
          </a:xfrm>
        </p:spPr>
        <p:txBody>
          <a:bodyPr anchor="t">
            <a:normAutofit/>
          </a:bodyPr>
          <a:lstStyle/>
          <a:p>
            <a:r>
              <a:rPr lang="cs-CZ" sz="2400" dirty="0">
                <a:latin typeface="Calibri "/>
                <a:cs typeface="Helvetica" panose="020B0604020202020204" pitchFamily="34" charset="0"/>
              </a:rPr>
              <a:t>Pouze Hráči 1</a:t>
            </a:r>
          </a:p>
          <a:p>
            <a:r>
              <a:rPr lang="cs-CZ" sz="2400" dirty="0">
                <a:latin typeface="Calibri "/>
                <a:cs typeface="Helvetica" panose="020B0604020202020204" pitchFamily="34" charset="0"/>
              </a:rPr>
              <a:t>Opakovaná hra, v každém kole s jiným hráčem</a:t>
            </a:r>
          </a:p>
          <a:p>
            <a:r>
              <a:rPr lang="cs-CZ" sz="2400" dirty="0">
                <a:latin typeface="Calibri "/>
                <a:cs typeface="Helvetica" panose="020B0604020202020204" pitchFamily="34" charset="0"/>
              </a:rPr>
              <a:t>Manipulace informací o Hráči 2 (stranická preference a postoj k imigraci)</a:t>
            </a:r>
          </a:p>
          <a:p>
            <a:endParaRPr lang="en-US" sz="2200" dirty="0">
              <a:latin typeface="Calibri "/>
            </a:endParaRPr>
          </a:p>
        </p:txBody>
      </p:sp>
      <p:pic>
        <p:nvPicPr>
          <p:cNvPr id="5" name="Zástupný obsah 4" descr="Obsah obrázku text&#10;&#10;Popis byl vytvořen automaticky">
            <a:extLst>
              <a:ext uri="{FF2B5EF4-FFF2-40B4-BE49-F238E27FC236}">
                <a16:creationId xmlns:a16="http://schemas.microsoft.com/office/drawing/2014/main" id="{4E7DA02F-9F91-559E-21D6-F934861AF911}"/>
              </a:ext>
            </a:extLst>
          </p:cNvPr>
          <p:cNvPicPr>
            <a:picLocks noChangeAspect="1"/>
          </p:cNvPicPr>
          <p:nvPr/>
        </p:nvPicPr>
        <p:blipFill>
          <a:blip r:embed="rId2"/>
          <a:stretch>
            <a:fillRect/>
          </a:stretch>
        </p:blipFill>
        <p:spPr>
          <a:xfrm>
            <a:off x="4654296" y="771068"/>
            <a:ext cx="6903720" cy="5315863"/>
          </a:xfrm>
          <a:prstGeom prst="rect">
            <a:avLst/>
          </a:prstGeom>
        </p:spPr>
      </p:pic>
    </p:spTree>
    <p:extLst>
      <p:ext uri="{BB962C8B-B14F-4D97-AF65-F5344CB8AC3E}">
        <p14:creationId xmlns:p14="http://schemas.microsoft.com/office/powerpoint/2010/main" val="76983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99D225AF-553E-5CB5-0A9E-8F9FBFEA0378}"/>
              </a:ext>
            </a:extLst>
          </p:cNvPr>
          <p:cNvPicPr>
            <a:picLocks noGrp="1" noChangeAspect="1"/>
          </p:cNvPicPr>
          <p:nvPr>
            <p:ph idx="1"/>
          </p:nvPr>
        </p:nvPicPr>
        <p:blipFill>
          <a:blip r:embed="rId3"/>
          <a:stretch>
            <a:fillRect/>
          </a:stretch>
        </p:blipFill>
        <p:spPr>
          <a:xfrm>
            <a:off x="3881500" y="-88244"/>
            <a:ext cx="5643421" cy="7098644"/>
          </a:xfrm>
          <a:prstGeom prst="rect">
            <a:avLst/>
          </a:prstGeom>
        </p:spPr>
      </p:pic>
    </p:spTree>
    <p:extLst>
      <p:ext uri="{BB962C8B-B14F-4D97-AF65-F5344CB8AC3E}">
        <p14:creationId xmlns:p14="http://schemas.microsoft.com/office/powerpoint/2010/main" val="1562464223"/>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osoba, venku, muž&#10;&#10;Popis byl vytvořen automaticky">
            <a:extLst>
              <a:ext uri="{FF2B5EF4-FFF2-40B4-BE49-F238E27FC236}">
                <a16:creationId xmlns:a16="http://schemas.microsoft.com/office/drawing/2014/main" id="{789CB00E-B8C6-54A0-5067-29546A79D4D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33794" b="2103"/>
          <a:stretch/>
        </p:blipFill>
        <p:spPr>
          <a:xfrm>
            <a:off x="20" y="10"/>
            <a:ext cx="12191980" cy="6857990"/>
          </a:xfrm>
          <a:prstGeom prst="rect">
            <a:avLst/>
          </a:prstGeom>
        </p:spPr>
      </p:pic>
      <p:sp>
        <p:nvSpPr>
          <p:cNvPr id="2" name="Nadpis 1">
            <a:extLst>
              <a:ext uri="{FF2B5EF4-FFF2-40B4-BE49-F238E27FC236}">
                <a16:creationId xmlns:a16="http://schemas.microsoft.com/office/drawing/2014/main" id="{A793FB94-E774-C3C6-F98F-1F3267BB4557}"/>
              </a:ext>
            </a:extLst>
          </p:cNvPr>
          <p:cNvSpPr>
            <a:spLocks noGrp="1"/>
          </p:cNvSpPr>
          <p:nvPr>
            <p:ph type="title"/>
          </p:nvPr>
        </p:nvSpPr>
        <p:spPr>
          <a:xfrm>
            <a:off x="838200" y="365125"/>
            <a:ext cx="10515600" cy="1325563"/>
          </a:xfrm>
        </p:spPr>
        <p:txBody>
          <a:bodyPr>
            <a:normAutofit/>
          </a:bodyPr>
          <a:lstStyle/>
          <a:p>
            <a:r>
              <a:rPr lang="cs-CZ" dirty="0">
                <a:solidFill>
                  <a:srgbClr val="FFFFFF"/>
                </a:solidFill>
              </a:rPr>
              <a:t>Shrnutí</a:t>
            </a:r>
          </a:p>
        </p:txBody>
      </p:sp>
      <p:sp>
        <p:nvSpPr>
          <p:cNvPr id="9" name="Content Placeholder 8">
            <a:extLst>
              <a:ext uri="{FF2B5EF4-FFF2-40B4-BE49-F238E27FC236}">
                <a16:creationId xmlns:a16="http://schemas.microsoft.com/office/drawing/2014/main" id="{81A85A54-19ED-1D17-7792-D40B628F228D}"/>
              </a:ext>
            </a:extLst>
          </p:cNvPr>
          <p:cNvSpPr>
            <a:spLocks noGrp="1"/>
          </p:cNvSpPr>
          <p:nvPr>
            <p:ph idx="1"/>
          </p:nvPr>
        </p:nvSpPr>
        <p:spPr>
          <a:xfrm>
            <a:off x="838200" y="1825625"/>
            <a:ext cx="10515600" cy="4351338"/>
          </a:xfrm>
        </p:spPr>
        <p:txBody>
          <a:bodyPr>
            <a:normAutofit/>
          </a:bodyPr>
          <a:lstStyle/>
          <a:p>
            <a:r>
              <a:rPr lang="cs-CZ" dirty="0">
                <a:solidFill>
                  <a:srgbClr val="FFFFFF"/>
                </a:solidFill>
              </a:rPr>
              <a:t>Prosociální vs sobecké jednání</a:t>
            </a:r>
          </a:p>
          <a:p>
            <a:r>
              <a:rPr lang="cs-CZ" dirty="0">
                <a:solidFill>
                  <a:srgbClr val="FFFFFF"/>
                </a:solidFill>
              </a:rPr>
              <a:t>Jak moc to jde odlišit?</a:t>
            </a:r>
          </a:p>
          <a:p>
            <a:r>
              <a:rPr lang="cs-CZ" dirty="0">
                <a:solidFill>
                  <a:srgbClr val="FFFFFF"/>
                </a:solidFill>
              </a:rPr>
              <a:t>Altruismus</a:t>
            </a:r>
          </a:p>
          <a:p>
            <a:r>
              <a:rPr lang="cs-CZ" dirty="0">
                <a:solidFill>
                  <a:srgbClr val="FFFFFF"/>
                </a:solidFill>
              </a:rPr>
              <a:t>Spravedlnost </a:t>
            </a:r>
          </a:p>
          <a:p>
            <a:r>
              <a:rPr lang="cs-CZ" dirty="0">
                <a:solidFill>
                  <a:srgbClr val="FFFFFF"/>
                </a:solidFill>
              </a:rPr>
              <a:t>Důvěra a reciprocita</a:t>
            </a:r>
          </a:p>
          <a:p>
            <a:pPr marL="0" indent="0">
              <a:buNone/>
            </a:pPr>
            <a:endParaRPr lang="en-US" dirty="0">
              <a:solidFill>
                <a:srgbClr val="FFFFFF"/>
              </a:solidFill>
            </a:endParaRPr>
          </a:p>
        </p:txBody>
      </p:sp>
    </p:spTree>
    <p:extLst>
      <p:ext uri="{BB962C8B-B14F-4D97-AF65-F5344CB8AC3E}">
        <p14:creationId xmlns:p14="http://schemas.microsoft.com/office/powerpoint/2010/main" val="24619623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AEFC0-E992-BB31-7AF9-FAC7EAB27007}"/>
              </a:ext>
            </a:extLst>
          </p:cNvPr>
          <p:cNvSpPr>
            <a:spLocks noGrp="1"/>
          </p:cNvSpPr>
          <p:nvPr>
            <p:ph type="title"/>
          </p:nvPr>
        </p:nvSpPr>
        <p:spPr>
          <a:xfrm>
            <a:off x="6417733" y="490537"/>
            <a:ext cx="5291663" cy="3398291"/>
          </a:xfrm>
        </p:spPr>
        <p:txBody>
          <a:bodyPr anchor="b">
            <a:normAutofit/>
          </a:bodyPr>
          <a:lstStyle/>
          <a:p>
            <a:r>
              <a:rPr lang="cs-CZ" b="0" i="0" u="none" strike="noStrike" dirty="0">
                <a:solidFill>
                  <a:srgbClr val="2A5BD7"/>
                </a:solidFill>
                <a:effectLst/>
                <a:latin typeface="proxima nova extrabold"/>
                <a:hlinkClick r:id="rId2"/>
              </a:rPr>
              <a:t>bit.ly/3ZMEWz3</a:t>
            </a:r>
            <a:br>
              <a:rPr lang="cs-CZ" sz="1600" b="0" i="0" dirty="0">
                <a:solidFill>
                  <a:srgbClr val="273144"/>
                </a:solidFill>
                <a:effectLst/>
                <a:latin typeface="proxima nova extrabold"/>
              </a:rPr>
            </a:br>
            <a:endParaRPr lang="cs-CZ" sz="4000" dirty="0"/>
          </a:p>
        </p:txBody>
      </p:sp>
      <p:pic>
        <p:nvPicPr>
          <p:cNvPr id="4" name="Zástupný obsah 3">
            <a:extLst>
              <a:ext uri="{FF2B5EF4-FFF2-40B4-BE49-F238E27FC236}">
                <a16:creationId xmlns:a16="http://schemas.microsoft.com/office/drawing/2014/main" id="{01C29492-5C10-75C3-C3F6-EE749D21CAF5}"/>
              </a:ext>
            </a:extLst>
          </p:cNvPr>
          <p:cNvPicPr>
            <a:picLocks noChangeAspect="1"/>
          </p:cNvPicPr>
          <p:nvPr/>
        </p:nvPicPr>
        <p:blipFill rotWithShape="1">
          <a:blip r:embed="rId3"/>
          <a:srcRect l="5875" r="5215"/>
          <a:stretch/>
        </p:blipFill>
        <p:spPr>
          <a:xfrm>
            <a:off x="1123734" y="1683020"/>
            <a:ext cx="3104683" cy="349196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68687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diagram&#10;&#10;Popis byl vytvořen automaticky">
            <a:extLst>
              <a:ext uri="{FF2B5EF4-FFF2-40B4-BE49-F238E27FC236}">
                <a16:creationId xmlns:a16="http://schemas.microsoft.com/office/drawing/2014/main" id="{4A74FD7C-F064-CBB5-2B93-0E95504E6B4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6137" r="8086" b="1"/>
          <a:stretch/>
        </p:blipFill>
        <p:spPr>
          <a:xfrm>
            <a:off x="20" y="10"/>
            <a:ext cx="12191979" cy="6857990"/>
          </a:xfrm>
          <a:prstGeom prst="rect">
            <a:avLst/>
          </a:prstGeom>
        </p:spPr>
      </p:pic>
      <p:sp>
        <p:nvSpPr>
          <p:cNvPr id="2" name="Nadpis 1">
            <a:extLst>
              <a:ext uri="{FF2B5EF4-FFF2-40B4-BE49-F238E27FC236}">
                <a16:creationId xmlns:a16="http://schemas.microsoft.com/office/drawing/2014/main" id="{29154D18-F146-00A4-9041-17F1095454F4}"/>
              </a:ext>
            </a:extLst>
          </p:cNvPr>
          <p:cNvSpPr>
            <a:spLocks noGrp="1"/>
          </p:cNvSpPr>
          <p:nvPr>
            <p:ph type="title"/>
          </p:nvPr>
        </p:nvSpPr>
        <p:spPr>
          <a:xfrm>
            <a:off x="841249" y="941832"/>
            <a:ext cx="10506456" cy="2057400"/>
          </a:xfrm>
        </p:spPr>
        <p:txBody>
          <a:bodyPr anchor="b">
            <a:normAutofit/>
          </a:bodyPr>
          <a:lstStyle/>
          <a:p>
            <a:r>
              <a:rPr lang="pt-BR" sz="5000" dirty="0"/>
              <a:t>Prosociální preference odvozené z výsledku:</a:t>
            </a:r>
            <a:r>
              <a:rPr lang="cs-CZ" sz="5000" dirty="0"/>
              <a:t> </a:t>
            </a:r>
            <a:r>
              <a:rPr lang="cs-CZ" sz="5000" i="1" dirty="0"/>
              <a:t>Altruismus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392FA560-E954-7208-7908-3D886C197479}"/>
              </a:ext>
            </a:extLst>
          </p:cNvPr>
          <p:cNvSpPr>
            <a:spLocks noGrp="1"/>
          </p:cNvSpPr>
          <p:nvPr>
            <p:ph idx="1"/>
          </p:nvPr>
        </p:nvSpPr>
        <p:spPr>
          <a:xfrm>
            <a:off x="841248" y="3502152"/>
            <a:ext cx="10506456" cy="2670048"/>
          </a:xfrm>
        </p:spPr>
        <p:txBody>
          <a:bodyPr>
            <a:normAutofit/>
          </a:bodyPr>
          <a:lstStyle/>
          <a:p>
            <a:r>
              <a:rPr lang="cs-CZ" sz="2000" dirty="0"/>
              <a:t>Nepodmíněná dobrota</a:t>
            </a:r>
          </a:p>
          <a:p>
            <a:r>
              <a:rPr lang="cs-CZ" sz="2000" dirty="0"/>
              <a:t>Nezávisí na tom, jak se naše chování dotkne nás samotných</a:t>
            </a:r>
          </a:p>
          <a:p>
            <a:r>
              <a:rPr lang="cs-CZ" sz="2000" dirty="0"/>
              <a:t>Unikátní lidská charakteristika</a:t>
            </a:r>
          </a:p>
          <a:p>
            <a:r>
              <a:rPr lang="cs-CZ" sz="2000" dirty="0"/>
              <a:t>Nesobeckost vůči nespřízněným jedincům</a:t>
            </a:r>
          </a:p>
          <a:p>
            <a:r>
              <a:rPr lang="cs-CZ" sz="2000" dirty="0"/>
              <a:t>Schopnost obětovat vlastní zdroje a užitek ve prospěch jiných lidí (neočekáváme nic z pět)</a:t>
            </a:r>
          </a:p>
          <a:p>
            <a:r>
              <a:rPr lang="cs-CZ" sz="2000" dirty="0"/>
              <a:t>Opozitum: závist, zlomyslnost</a:t>
            </a:r>
          </a:p>
          <a:p>
            <a:endParaRPr lang="cs-CZ" sz="2000" dirty="0"/>
          </a:p>
        </p:txBody>
      </p:sp>
    </p:spTree>
    <p:extLst>
      <p:ext uri="{BB962C8B-B14F-4D97-AF65-F5344CB8AC3E}">
        <p14:creationId xmlns:p14="http://schemas.microsoft.com/office/powerpoint/2010/main" val="7159740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diagram&#10;&#10;Popis byl vytvořen automaticky">
            <a:extLst>
              <a:ext uri="{FF2B5EF4-FFF2-40B4-BE49-F238E27FC236}">
                <a16:creationId xmlns:a16="http://schemas.microsoft.com/office/drawing/2014/main" id="{6CA6D766-9D01-6FF3-FCFE-E41DAE0C34B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6137" r="8086" b="1"/>
          <a:stretch/>
        </p:blipFill>
        <p:spPr>
          <a:xfrm>
            <a:off x="20" y="10"/>
            <a:ext cx="12191979" cy="6857990"/>
          </a:xfrm>
          <a:prstGeom prst="rect">
            <a:avLst/>
          </a:prstGeom>
        </p:spPr>
      </p:pic>
      <p:sp>
        <p:nvSpPr>
          <p:cNvPr id="2" name="Nadpis 1">
            <a:extLst>
              <a:ext uri="{FF2B5EF4-FFF2-40B4-BE49-F238E27FC236}">
                <a16:creationId xmlns:a16="http://schemas.microsoft.com/office/drawing/2014/main" id="{C5A4565D-80A3-14B5-CAD9-75F8FF0261B8}"/>
              </a:ext>
            </a:extLst>
          </p:cNvPr>
          <p:cNvSpPr>
            <a:spLocks noGrp="1"/>
          </p:cNvSpPr>
          <p:nvPr>
            <p:ph type="title"/>
          </p:nvPr>
        </p:nvSpPr>
        <p:spPr>
          <a:xfrm>
            <a:off x="841249" y="941832"/>
            <a:ext cx="10506456" cy="2057400"/>
          </a:xfrm>
        </p:spPr>
        <p:txBody>
          <a:bodyPr anchor="b">
            <a:normAutofit/>
          </a:bodyPr>
          <a:lstStyle/>
          <a:p>
            <a:r>
              <a:rPr lang="cs-CZ" sz="4600" dirty="0">
                <a:latin typeface="+mn-lt"/>
                <a:ea typeface="Helvetica" charset="0"/>
                <a:cs typeface="Helvetica" charset="0"/>
              </a:rPr>
              <a:t>Prosociální preference odvozené z výsledku:</a:t>
            </a:r>
            <a:br>
              <a:rPr lang="cs-CZ" sz="4600" dirty="0">
                <a:latin typeface="+mn-lt"/>
                <a:ea typeface="Helvetica" charset="0"/>
                <a:cs typeface="Helvetica" charset="0"/>
              </a:rPr>
            </a:br>
            <a:r>
              <a:rPr lang="cs-CZ" sz="4600" i="1" dirty="0">
                <a:latin typeface="+mn-lt"/>
                <a:ea typeface="Helvetica" charset="0"/>
                <a:cs typeface="Helvetica" charset="0"/>
              </a:rPr>
              <a:t>Altruismus</a:t>
            </a:r>
            <a:endParaRPr lang="cs-CZ" sz="4600" i="1" dirty="0">
              <a:latin typeface="+mn-lt"/>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9C486A7-5E51-7EE2-E8D6-6C7A6A55B8C0}"/>
              </a:ext>
            </a:extLst>
          </p:cNvPr>
          <p:cNvSpPr>
            <a:spLocks noGrp="1"/>
          </p:cNvSpPr>
          <p:nvPr>
            <p:ph idx="1"/>
          </p:nvPr>
        </p:nvSpPr>
        <p:spPr>
          <a:xfrm>
            <a:off x="841248" y="3428999"/>
            <a:ext cx="10909318" cy="3318641"/>
          </a:xfrm>
        </p:spPr>
        <p:txBody>
          <a:bodyPr>
            <a:normAutofit lnSpcReduction="10000"/>
          </a:bodyPr>
          <a:lstStyle/>
          <a:p>
            <a:r>
              <a:rPr lang="cs-CZ" sz="2000" dirty="0"/>
              <a:t>Lidem záleží na ostatních lidech</a:t>
            </a:r>
          </a:p>
          <a:p>
            <a:r>
              <a:rPr lang="cs-CZ" sz="2000" dirty="0"/>
              <a:t>Dokonalý altruismus</a:t>
            </a:r>
          </a:p>
          <a:p>
            <a:r>
              <a:rPr lang="cs-CZ" sz="2000" b="1" dirty="0"/>
              <a:t>Užitek ostatních lidí ….. </a:t>
            </a:r>
            <a:r>
              <a:rPr lang="cs-CZ" sz="2000" dirty="0"/>
              <a:t>přímo </a:t>
            </a:r>
            <a:r>
              <a:rPr lang="cs-CZ" sz="2000" b="1" u="sng" dirty="0"/>
              <a:t>ovlivňuje náš užitek</a:t>
            </a:r>
            <a:r>
              <a:rPr lang="cs-CZ" sz="2000" dirty="0"/>
              <a:t>?</a:t>
            </a:r>
          </a:p>
          <a:p>
            <a:endParaRPr lang="cs-CZ" sz="2000" dirty="0"/>
          </a:p>
          <a:p>
            <a:r>
              <a:rPr lang="cs-CZ" sz="2000" dirty="0"/>
              <a:t>Nedokonalý altruismus – prosociální??</a:t>
            </a:r>
          </a:p>
          <a:p>
            <a:r>
              <a:rPr lang="cs-CZ" sz="2000" dirty="0"/>
              <a:t>Užitek ostatních ovlivňuje náš užitek jen částečně</a:t>
            </a:r>
          </a:p>
          <a:p>
            <a:endParaRPr lang="cs-CZ" sz="2000" dirty="0"/>
          </a:p>
          <a:p>
            <a:r>
              <a:rPr lang="cs-CZ" sz="2000" dirty="0"/>
              <a:t>Averze k nerovnosti</a:t>
            </a:r>
          </a:p>
          <a:p>
            <a:r>
              <a:rPr lang="cs-CZ" sz="2000" dirty="0"/>
              <a:t>Užitek závisí na rozdílu mezi naším blahobytem a blahobytem ostatních</a:t>
            </a:r>
          </a:p>
        </p:txBody>
      </p:sp>
    </p:spTree>
    <p:extLst>
      <p:ext uri="{BB962C8B-B14F-4D97-AF65-F5344CB8AC3E}">
        <p14:creationId xmlns:p14="http://schemas.microsoft.com/office/powerpoint/2010/main" val="18656950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42419AD0-56E7-A257-60C5-B0FE0E70B957}"/>
              </a:ext>
            </a:extLst>
          </p:cNvPr>
          <p:cNvPicPr>
            <a:picLocks noChangeAspect="1"/>
          </p:cNvPicPr>
          <p:nvPr/>
        </p:nvPicPr>
        <p:blipFill rotWithShape="1">
          <a:blip r:embed="rId2">
            <a:alphaModFix amt="40000"/>
          </a:blip>
          <a:srcRect b="443"/>
          <a:stretch/>
        </p:blipFill>
        <p:spPr>
          <a:xfrm>
            <a:off x="20" y="10"/>
            <a:ext cx="12191980" cy="6857990"/>
          </a:xfrm>
          <a:prstGeom prst="rect">
            <a:avLst/>
          </a:prstGeom>
        </p:spPr>
      </p:pic>
      <p:sp>
        <p:nvSpPr>
          <p:cNvPr id="2" name="Nadpis 1">
            <a:extLst>
              <a:ext uri="{FF2B5EF4-FFF2-40B4-BE49-F238E27FC236}">
                <a16:creationId xmlns:a16="http://schemas.microsoft.com/office/drawing/2014/main" id="{97549738-534E-90F0-9A69-C9EA78F6E5BC}"/>
              </a:ext>
            </a:extLst>
          </p:cNvPr>
          <p:cNvSpPr>
            <a:spLocks noGrp="1"/>
          </p:cNvSpPr>
          <p:nvPr>
            <p:ph type="title"/>
          </p:nvPr>
        </p:nvSpPr>
        <p:spPr>
          <a:xfrm>
            <a:off x="841249" y="941832"/>
            <a:ext cx="10506456" cy="2057400"/>
          </a:xfrm>
        </p:spPr>
        <p:txBody>
          <a:bodyPr anchor="b">
            <a:normAutofit/>
          </a:bodyPr>
          <a:lstStyle/>
          <a:p>
            <a:r>
              <a:rPr lang="cs-CZ" sz="5000"/>
              <a:t>Dokonalý altruismus</a:t>
            </a:r>
          </a:p>
        </p:txBody>
      </p:sp>
      <p:sp>
        <p:nvSpPr>
          <p:cNvPr id="24"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9F64DF1F-8428-FC8F-71B4-6F384DDD8046}"/>
              </a:ext>
            </a:extLst>
          </p:cNvPr>
          <p:cNvSpPr>
            <a:spLocks noGrp="1"/>
          </p:cNvSpPr>
          <p:nvPr>
            <p:ph idx="1"/>
          </p:nvPr>
        </p:nvSpPr>
        <p:spPr>
          <a:xfrm>
            <a:off x="841248" y="3502152"/>
            <a:ext cx="10506456" cy="2670048"/>
          </a:xfrm>
        </p:spPr>
        <p:txBody>
          <a:bodyPr>
            <a:normAutofit/>
          </a:bodyPr>
          <a:lstStyle/>
          <a:p>
            <a:r>
              <a:rPr lang="cs-CZ" sz="2000"/>
              <a:t>Užitek ostatních lidí přímo se promítá do naší užitkové funkce. Lidé se chovají prosociálně, nebo přispívají na public goods</a:t>
            </a:r>
          </a:p>
          <a:p>
            <a:r>
              <a:rPr lang="cs-CZ" sz="2000"/>
              <a:t>Dárcovství, dobrovolnictví..</a:t>
            </a:r>
          </a:p>
          <a:p>
            <a:endParaRPr lang="cs-CZ" sz="2000"/>
          </a:p>
        </p:txBody>
      </p:sp>
    </p:spTree>
    <p:extLst>
      <p:ext uri="{BB962C8B-B14F-4D97-AF65-F5344CB8AC3E}">
        <p14:creationId xmlns:p14="http://schemas.microsoft.com/office/powerpoint/2010/main" val="32242642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607C7F46-13AA-5181-2E7F-ED32EBF84223}"/>
              </a:ext>
            </a:extLst>
          </p:cNvPr>
          <p:cNvPicPr>
            <a:picLocks noChangeAspect="1"/>
          </p:cNvPicPr>
          <p:nvPr/>
        </p:nvPicPr>
        <p:blipFill rotWithShape="1">
          <a:blip r:embed="rId2">
            <a:alphaModFix amt="40000"/>
          </a:blip>
          <a:srcRect t="4292" b="16760"/>
          <a:stretch/>
        </p:blipFill>
        <p:spPr>
          <a:xfrm>
            <a:off x="20" y="10"/>
            <a:ext cx="12191979" cy="6857990"/>
          </a:xfrm>
          <a:prstGeom prst="rect">
            <a:avLst/>
          </a:prstGeom>
        </p:spPr>
      </p:pic>
      <p:sp>
        <p:nvSpPr>
          <p:cNvPr id="2" name="Nadpis 1">
            <a:extLst>
              <a:ext uri="{FF2B5EF4-FFF2-40B4-BE49-F238E27FC236}">
                <a16:creationId xmlns:a16="http://schemas.microsoft.com/office/drawing/2014/main" id="{9B7769AB-43C5-8F93-BECD-8DFB5B2F4232}"/>
              </a:ext>
            </a:extLst>
          </p:cNvPr>
          <p:cNvSpPr>
            <a:spLocks noGrp="1"/>
          </p:cNvSpPr>
          <p:nvPr>
            <p:ph type="title"/>
          </p:nvPr>
        </p:nvSpPr>
        <p:spPr>
          <a:xfrm>
            <a:off x="841249" y="941832"/>
            <a:ext cx="10506456" cy="2057400"/>
          </a:xfrm>
        </p:spPr>
        <p:txBody>
          <a:bodyPr anchor="b">
            <a:normAutofit/>
          </a:bodyPr>
          <a:lstStyle/>
          <a:p>
            <a:r>
              <a:rPr lang="cs-CZ" sz="5000"/>
              <a:t>Nedokonalý altruismus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711D423D-D23E-0454-8FA2-0C33A5B6D0A4}"/>
              </a:ext>
            </a:extLst>
          </p:cNvPr>
          <p:cNvSpPr>
            <a:spLocks noGrp="1"/>
          </p:cNvSpPr>
          <p:nvPr>
            <p:ph idx="1"/>
          </p:nvPr>
        </p:nvSpPr>
        <p:spPr>
          <a:xfrm>
            <a:off x="841248" y="3502152"/>
            <a:ext cx="10506456" cy="2670048"/>
          </a:xfrm>
        </p:spPr>
        <p:txBody>
          <a:bodyPr>
            <a:normAutofit/>
          </a:bodyPr>
          <a:lstStyle/>
          <a:p>
            <a:r>
              <a:rPr lang="cs-CZ" sz="2000" dirty="0"/>
              <a:t>Lidé jsou prosociální ne jen kvůli užitku ostatních</a:t>
            </a:r>
          </a:p>
          <a:p>
            <a:r>
              <a:rPr lang="cs-CZ" sz="2000" dirty="0"/>
              <a:t>Sami z toho jednání mají soukromé benefity</a:t>
            </a:r>
          </a:p>
          <a:p>
            <a:r>
              <a:rPr lang="cs-CZ" sz="2000" dirty="0"/>
              <a:t>Jde o tzv. </a:t>
            </a:r>
            <a:r>
              <a:rPr lang="cs-CZ" sz="2000" i="1" dirty="0" err="1"/>
              <a:t>warm</a:t>
            </a:r>
            <a:r>
              <a:rPr lang="cs-CZ" sz="2000" i="1" dirty="0"/>
              <a:t> </a:t>
            </a:r>
            <a:r>
              <a:rPr lang="cs-CZ" sz="2000" i="1" dirty="0" err="1"/>
              <a:t>glow</a:t>
            </a:r>
            <a:r>
              <a:rPr lang="cs-CZ" sz="2000" i="1" dirty="0"/>
              <a:t> </a:t>
            </a:r>
            <a:r>
              <a:rPr lang="cs-CZ" sz="2000" i="1" dirty="0" err="1"/>
              <a:t>of</a:t>
            </a:r>
            <a:r>
              <a:rPr lang="cs-CZ" sz="2000" i="1" dirty="0"/>
              <a:t> </a:t>
            </a:r>
            <a:r>
              <a:rPr lang="cs-CZ" sz="2000" i="1" dirty="0" err="1"/>
              <a:t>giving</a:t>
            </a:r>
            <a:endParaRPr lang="cs-CZ" sz="2000" i="1" dirty="0"/>
          </a:p>
          <a:p>
            <a:r>
              <a:rPr lang="cs-CZ" sz="2000" dirty="0"/>
              <a:t>Dobrý pocit (ano, taky lze takovou abstraktní a psychologickou proměnnou chápat jako užitek)</a:t>
            </a:r>
          </a:p>
          <a:p>
            <a:r>
              <a:rPr lang="cs-CZ" sz="2000" dirty="0"/>
              <a:t>Odpovídá proporcionálně nákladům</a:t>
            </a:r>
          </a:p>
          <a:p>
            <a:r>
              <a:rPr lang="cs-CZ" sz="2000" dirty="0"/>
              <a:t>Externí motivace k prosociálnímu</a:t>
            </a:r>
          </a:p>
        </p:txBody>
      </p:sp>
    </p:spTree>
    <p:extLst>
      <p:ext uri="{BB962C8B-B14F-4D97-AF65-F5344CB8AC3E}">
        <p14:creationId xmlns:p14="http://schemas.microsoft.com/office/powerpoint/2010/main" val="25531830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1346</Words>
  <Application>Microsoft Macintosh PowerPoint</Application>
  <PresentationFormat>Širokoúhlá obrazovka</PresentationFormat>
  <Paragraphs>193</Paragraphs>
  <Slides>44</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44</vt:i4>
      </vt:variant>
    </vt:vector>
  </HeadingPairs>
  <TitlesOfParts>
    <vt:vector size="52" baseType="lpstr">
      <vt:lpstr>Arial</vt:lpstr>
      <vt:lpstr>Calibri</vt:lpstr>
      <vt:lpstr>Calibri </vt:lpstr>
      <vt:lpstr>Calibri Light</vt:lpstr>
      <vt:lpstr>Helvetica</vt:lpstr>
      <vt:lpstr>proxima nova extrabold</vt:lpstr>
      <vt:lpstr>Wingdings</vt:lpstr>
      <vt:lpstr>Motiv Office</vt:lpstr>
      <vt:lpstr>Prosociální chování, altruismus, reciprocita</vt:lpstr>
      <vt:lpstr>Jak moc jsme motivovaní sobeckým zájmem?</vt:lpstr>
      <vt:lpstr>Proč lidé……</vt:lpstr>
      <vt:lpstr>Prosociální chování</vt:lpstr>
      <vt:lpstr>bit.ly/3ZMEWz3 </vt:lpstr>
      <vt:lpstr>Prosociální preference odvozené z výsledku: Altruismus</vt:lpstr>
      <vt:lpstr>Prosociální preference odvozené z výsledku: Altruismus</vt:lpstr>
      <vt:lpstr>Dokonalý altruismus</vt:lpstr>
      <vt:lpstr>Nedokonalý altruismus</vt:lpstr>
      <vt:lpstr>Altruismus</vt:lpstr>
      <vt:lpstr>DICTATOR GAME</vt:lpstr>
      <vt:lpstr>DICTATOR: Metaanalýza (Engel 2011)</vt:lpstr>
      <vt:lpstr>Metaanalýza: Sociální vzdálenost</vt:lpstr>
      <vt:lpstr>Sociální vzdálenost</vt:lpstr>
      <vt:lpstr>Metaanalýza: Zásluhovost</vt:lpstr>
      <vt:lpstr>Metaanalýza: Rámování</vt:lpstr>
      <vt:lpstr>Metaanalýza: Individuální faktory</vt:lpstr>
      <vt:lpstr>Individuální faktory: gender</vt:lpstr>
      <vt:lpstr>Metaanalýza: Kulturní normy</vt:lpstr>
      <vt:lpstr>Dispozice nebo norma?</vt:lpstr>
      <vt:lpstr>Altruismus u dětí?</vt:lpstr>
      <vt:lpstr>Benenson, Pascoe a Radmore 2007</vt:lpstr>
      <vt:lpstr>Diktátor v politologii</vt:lpstr>
      <vt:lpstr>Prezentace aplikace PowerPoint</vt:lpstr>
      <vt:lpstr>Altruismus a občanská válka: Whit and Wilson 2007</vt:lpstr>
      <vt:lpstr>Prezentace aplikace PowerPoint</vt:lpstr>
      <vt:lpstr>Přetrvávají etnické animozity?</vt:lpstr>
      <vt:lpstr>Fairness</vt:lpstr>
      <vt:lpstr>Ultimátum v politologii</vt:lpstr>
      <vt:lpstr>Prezentace aplikace PowerPoint</vt:lpstr>
      <vt:lpstr>Prezentace aplikace PowerPoint</vt:lpstr>
      <vt:lpstr>Prezentace aplikace PowerPoint</vt:lpstr>
      <vt:lpstr>Důvěra a reciprocita</vt:lpstr>
      <vt:lpstr>Reciprocita</vt:lpstr>
      <vt:lpstr>Důvěra a důvěryhodnost</vt:lpstr>
      <vt:lpstr>Trust game</vt:lpstr>
      <vt:lpstr>Trust game</vt:lpstr>
      <vt:lpstr>Prezentace aplikace PowerPoint</vt:lpstr>
      <vt:lpstr>Reciprocita: silná nebo slabá?</vt:lpstr>
      <vt:lpstr>Důvěra a politické stranictví (Carlin and Love 2011)</vt:lpstr>
      <vt:lpstr>Whit et al. 2021. Tribalism in America</vt:lpstr>
      <vt:lpstr>Česká republika</vt:lpstr>
      <vt:lpstr>Prezentace aplikace PowerPoint</vt:lpstr>
      <vt:lpstr>Shrnutí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Prosociální chování, altruismus, reciprocita</dc:title>
  <dc:creator>Lenka Hrbková</dc:creator>
  <cp:lastModifiedBy>Lenka Hrbková</cp:lastModifiedBy>
  <cp:revision>9</cp:revision>
  <dcterms:created xsi:type="dcterms:W3CDTF">2023-04-08T12:49:09Z</dcterms:created>
  <dcterms:modified xsi:type="dcterms:W3CDTF">2024-05-12T19:50:34Z</dcterms:modified>
</cp:coreProperties>
</file>