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3" r:id="rId9"/>
    <p:sldId id="263" r:id="rId10"/>
    <p:sldId id="264" r:id="rId11"/>
    <p:sldId id="278" r:id="rId12"/>
    <p:sldId id="266" r:id="rId13"/>
    <p:sldId id="274" r:id="rId14"/>
    <p:sldId id="275" r:id="rId15"/>
    <p:sldId id="276" r:id="rId16"/>
    <p:sldId id="265" r:id="rId17"/>
    <p:sldId id="267" r:id="rId18"/>
    <p:sldId id="277" r:id="rId19"/>
    <p:sldId id="279" r:id="rId20"/>
    <p:sldId id="271" r:id="rId21"/>
    <p:sldId id="272"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9" autoAdjust="0"/>
    <p:restoredTop sz="94302" autoAdjust="0"/>
  </p:normalViewPr>
  <p:slideViewPr>
    <p:cSldViewPr>
      <p:cViewPr varScale="1">
        <p:scale>
          <a:sx n="101" d="100"/>
          <a:sy n="101" d="100"/>
        </p:scale>
        <p:origin x="7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15.04.2024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15.04.2024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15.04.2024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15.04.2024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15.04.2024</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fbclid=IwAR3BINCGI9uOZeoRt6VIfklYKqnvTqXiHNuCXLxTM69LZVHsuFi8g9POLv8&amp;v=EZzwv2byV6c&amp;feature=youtu.be" TargetMode="External"/><Relationship Id="rId2" Type="http://schemas.openxmlformats.org/officeDocument/2006/relationships/hyperlink" Target="https://www.youtube.com/watch?fbclid=IwAR3rosDMXqogwhjK4ILXzdUcOPcIR5cKDQGW05K3lnUjDwiyCCnNd-HeoPU&amp;v=p1P1nKt5zB4&amp;feature=youtu.b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RVzLbpM5dV8." TargetMode="External"/><Relationship Id="rId1" Type="http://schemas.openxmlformats.org/officeDocument/2006/relationships/slideLayout" Target="../slideLayouts/slideLayout2.xml"/><Relationship Id="rId4" Type="http://schemas.openxmlformats.org/officeDocument/2006/relationships/hyperlink" Target="https://cepa.org/article/russias-warsaw-pact-lite-deploys-to-crush-dissen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n.kremlin.ru/events/president/news/6618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o9A-u8EoWcI"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understandingwar.org/backgrounder/russian-offensive-campaign-assessment-april-12-2024"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levada.ru/2024/03/05/konflikt-s-ukrainoj-massovye-otsenki-fevralya-2024-goda/"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arnegie.ru/2019/08/28/20-years-of-vladimir-putin-how-russian-foreign-policy-has-changed-pub-79742" TargetMode="External"/><Relationship Id="rId7" Type="http://schemas.openxmlformats.org/officeDocument/2006/relationships/hyperlink" Target="https://ecfr.eu/special/russia_in_the_grey_zones/" TargetMode="External"/><Relationship Id="rId2" Type="http://schemas.openxmlformats.org/officeDocument/2006/relationships/hyperlink" Target="http://sov-europe.ru/images/pdf/2018/3-2018/Gromyko-3-2018.pdf" TargetMode="External"/><Relationship Id="rId1" Type="http://schemas.openxmlformats.org/officeDocument/2006/relationships/slideLayout" Target="../slideLayouts/slideLayout2.xml"/><Relationship Id="rId6" Type="http://schemas.openxmlformats.org/officeDocument/2006/relationships/hyperlink" Target="https://newlinesinstitute.org/russia/russias-extraterritorial-military-deployments/?fbclid=IwAR057KpG9CYg7yR0tRZM8etoEVICPffn-f4CYALb3vy699nNjqbIGgjIXfI" TargetMode="External"/><Relationship Id="rId5" Type="http://schemas.openxmlformats.org/officeDocument/2006/relationships/hyperlink" Target="https://carnegieendowment.org/files/ProEtContra_5-6_82-97.pdf" TargetMode="External"/><Relationship Id="rId4" Type="http://schemas.openxmlformats.org/officeDocument/2006/relationships/hyperlink" Target="https://carnegie.ru/2016/03/18/five-year-outlook-for-russian-foreign-policy-demands-drivers-and-influences-pub-6307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newlinesinstitute.org/russia/russias-extraterritorial-military-deployments/?fbclid=IwAR057KpG9CYg7yR0tRZM8etoEVICPffn-f4CYALb3vy699nNjqbIGgjIXf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id.ru/ru/detail-material-page/1860586/" TargetMode="External"/><Relationship Id="rId2" Type="http://schemas.openxmlformats.org/officeDocument/2006/relationships/hyperlink" Target="https://www.youtube.com/watch?v=hQ58Yv6kP4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420888"/>
            <a:ext cx="7848600" cy="877937"/>
          </a:xfrm>
        </p:spPr>
        <p:txBody>
          <a:bodyPr/>
          <a:lstStyle/>
          <a:p>
            <a:pPr algn="ctr"/>
            <a:r>
              <a:rPr lang="en-US" sz="2800" dirty="0">
                <a:latin typeface="Georgia" panose="02040502050405020303" pitchFamily="18" charset="0"/>
              </a:rPr>
              <a:t>Foreign Policy of the Russian Federation in last two decades</a:t>
            </a:r>
            <a:endParaRPr lang="ru-RU" sz="2800" dirty="0">
              <a:latin typeface="Georgia" panose="02040502050405020303" pitchFamily="18" charset="0"/>
            </a:endParaRPr>
          </a:p>
        </p:txBody>
      </p:sp>
      <p:sp>
        <p:nvSpPr>
          <p:cNvPr id="3" name="Подзаголовок 2"/>
          <p:cNvSpPr>
            <a:spLocks noGrp="1"/>
          </p:cNvSpPr>
          <p:nvPr>
            <p:ph type="subTitle" idx="1"/>
          </p:nvPr>
        </p:nvSpPr>
        <p:spPr>
          <a:xfrm>
            <a:off x="531661" y="3506132"/>
            <a:ext cx="8080677" cy="571872"/>
          </a:xfrm>
        </p:spPr>
        <p:txBody>
          <a:bodyPr>
            <a:normAutofit/>
          </a:bodyPr>
          <a:lstStyle/>
          <a:p>
            <a:pPr algn="ctr"/>
            <a:r>
              <a:rPr lang="en-GB" sz="2000" dirty="0">
                <a:latin typeface="Georgia" panose="02040502050405020303" pitchFamily="18" charset="0"/>
              </a:rPr>
              <a:t>From the Reaction </a:t>
            </a:r>
            <a:r>
              <a:rPr lang="en-US" sz="2000" dirty="0">
                <a:latin typeface="Georgia" panose="02040502050405020303" pitchFamily="18" charset="0"/>
              </a:rPr>
              <a:t>to the Color Revolutions to the </a:t>
            </a:r>
            <a:r>
              <a:rPr lang="en-GB" sz="2000" dirty="0">
                <a:latin typeface="Georgia" panose="02040502050405020303" pitchFamily="18" charset="0"/>
              </a:rPr>
              <a:t>War in Ukraine</a:t>
            </a:r>
            <a:endParaRPr lang="ru-RU" sz="3200" dirty="0"/>
          </a:p>
        </p:txBody>
      </p:sp>
      <p:sp>
        <p:nvSpPr>
          <p:cNvPr id="4" name="TextBox 3"/>
          <p:cNvSpPr txBox="1"/>
          <p:nvPr/>
        </p:nvSpPr>
        <p:spPr>
          <a:xfrm>
            <a:off x="453723" y="541069"/>
            <a:ext cx="7920880" cy="1077218"/>
          </a:xfrm>
          <a:prstGeom prst="rect">
            <a:avLst/>
          </a:prstGeom>
          <a:noFill/>
        </p:spPr>
        <p:txBody>
          <a:bodyPr wrap="square" rtlCol="0">
            <a:spAutoFit/>
          </a:bodyPr>
          <a:lstStyle/>
          <a:p>
            <a:pPr algn="ctr"/>
            <a:r>
              <a:rPr lang="en-US" sz="1600" dirty="0">
                <a:latin typeface="Georgia" panose="02040502050405020303" pitchFamily="18" charset="0"/>
              </a:rPr>
              <a:t>Masaryk University</a:t>
            </a:r>
            <a:endParaRPr lang="ru-RU" sz="1600" dirty="0">
              <a:latin typeface="Georgia" panose="02040502050405020303" pitchFamily="18" charset="0"/>
            </a:endParaRPr>
          </a:p>
          <a:p>
            <a:pPr algn="ctr"/>
            <a:r>
              <a:rPr lang="en-US" sz="1600" dirty="0">
                <a:latin typeface="Georgia" panose="02040502050405020303" pitchFamily="18" charset="0"/>
              </a:rPr>
              <a:t>Faculty of Social Studies</a:t>
            </a:r>
          </a:p>
          <a:p>
            <a:pPr algn="ctr"/>
            <a:r>
              <a:rPr lang="en-US" sz="1600" dirty="0">
                <a:latin typeface="Georgia" panose="02040502050405020303" pitchFamily="18" charset="0"/>
              </a:rPr>
              <a:t>Department of Political Science</a:t>
            </a:r>
            <a:endParaRPr lang="ru-RU" sz="1600" dirty="0">
              <a:latin typeface="Georgia" panose="02040502050405020303" pitchFamily="18" charset="0"/>
            </a:endParaRPr>
          </a:p>
          <a:p>
            <a:pPr algn="ctr"/>
            <a:endParaRPr lang="ru-RU" sz="1400" dirty="0">
              <a:latin typeface="Georgia" panose="02040502050405020303" pitchFamily="18" charset="0"/>
            </a:endParaRPr>
          </a:p>
        </p:txBody>
      </p:sp>
      <p:sp>
        <p:nvSpPr>
          <p:cNvPr id="5" name="TextBox 4"/>
          <p:cNvSpPr txBox="1"/>
          <p:nvPr/>
        </p:nvSpPr>
        <p:spPr>
          <a:xfrm>
            <a:off x="4608004" y="4524351"/>
            <a:ext cx="4535996" cy="861774"/>
          </a:xfrm>
          <a:prstGeom prst="rect">
            <a:avLst/>
          </a:prstGeom>
          <a:noFill/>
        </p:spPr>
        <p:txBody>
          <a:bodyPr wrap="square" rtlCol="0">
            <a:spAutoFit/>
          </a:bodyPr>
          <a:lstStyle/>
          <a:p>
            <a:r>
              <a:rPr lang="en-US" sz="1600" dirty="0">
                <a:latin typeface="Georgia" panose="02040502050405020303" pitchFamily="18" charset="0"/>
              </a:rPr>
              <a:t>PhD Candidate in Political Science </a:t>
            </a:r>
          </a:p>
          <a:p>
            <a:r>
              <a:rPr lang="en-US" sz="1600" dirty="0">
                <a:latin typeface="Georgia" panose="02040502050405020303" pitchFamily="18" charset="0"/>
              </a:rPr>
              <a:t>Andrei </a:t>
            </a:r>
            <a:r>
              <a:rPr lang="en-US" sz="1600" dirty="0" err="1">
                <a:latin typeface="Georgia" panose="02040502050405020303" pitchFamily="18" charset="0"/>
              </a:rPr>
              <a:t>Kalavur</a:t>
            </a:r>
            <a:r>
              <a:rPr lang="en-US" sz="1600" dirty="0">
                <a:latin typeface="Georgia" panose="02040502050405020303" pitchFamily="18" charset="0"/>
              </a:rPr>
              <a:t> (Andrej </a:t>
            </a:r>
            <a:r>
              <a:rPr lang="en-US" sz="1600" dirty="0" err="1">
                <a:latin typeface="Georgia" panose="02040502050405020303" pitchFamily="18" charset="0"/>
              </a:rPr>
              <a:t>Kallaur</a:t>
            </a:r>
            <a:r>
              <a:rPr lang="en-US" sz="1600" dirty="0">
                <a:latin typeface="Georgia" panose="02040502050405020303" pitchFamily="18" charset="0"/>
              </a:rPr>
              <a:t>)</a:t>
            </a:r>
          </a:p>
          <a:p>
            <a:endParaRPr lang="en-US" dirty="0"/>
          </a:p>
        </p:txBody>
      </p:sp>
      <p:sp>
        <p:nvSpPr>
          <p:cNvPr id="7" name="TextBox 6"/>
          <p:cNvSpPr txBox="1"/>
          <p:nvPr/>
        </p:nvSpPr>
        <p:spPr>
          <a:xfrm>
            <a:off x="3635896" y="6165304"/>
            <a:ext cx="1584176" cy="338554"/>
          </a:xfrm>
          <a:prstGeom prst="rect">
            <a:avLst/>
          </a:prstGeom>
          <a:noFill/>
        </p:spPr>
        <p:txBody>
          <a:bodyPr wrap="square" rtlCol="0">
            <a:spAutoFit/>
          </a:bodyPr>
          <a:lstStyle/>
          <a:p>
            <a:pPr algn="ctr"/>
            <a:r>
              <a:rPr lang="en-US" sz="1600" dirty="0">
                <a:latin typeface="Georgia" panose="02040502050405020303" pitchFamily="18" charset="0"/>
              </a:rPr>
              <a:t>Brno, 202</a:t>
            </a:r>
            <a:r>
              <a:rPr lang="en-GB" sz="1600" dirty="0">
                <a:latin typeface="Georgia" panose="02040502050405020303" pitchFamily="18" charset="0"/>
              </a:rPr>
              <a:t>4</a:t>
            </a:r>
            <a:endParaRPr lang="ru-RU" sz="1600" dirty="0">
              <a:latin typeface="Georgia" panose="02040502050405020303" pitchFamily="18" charset="0"/>
            </a:endParaRPr>
          </a:p>
        </p:txBody>
      </p:sp>
    </p:spTree>
    <p:extLst>
      <p:ext uri="{BB962C8B-B14F-4D97-AF65-F5344CB8AC3E}">
        <p14:creationId xmlns:p14="http://schemas.microsoft.com/office/powerpoint/2010/main" val="2185286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990600"/>
          </a:xfrm>
        </p:spPr>
        <p:txBody>
          <a:bodyPr>
            <a:noAutofit/>
          </a:bodyPr>
          <a:lstStyle/>
          <a:p>
            <a:pPr algn="ctr"/>
            <a:r>
              <a:rPr lang="en-US" sz="2800" dirty="0">
                <a:latin typeface="Georgia" panose="02040502050405020303" pitchFamily="18" charset="0"/>
              </a:rPr>
              <a:t>The </a:t>
            </a:r>
            <a:r>
              <a:rPr lang="ru-RU" sz="2800" dirty="0">
                <a:latin typeface="Georgia" panose="02040502050405020303" pitchFamily="18" charset="0"/>
              </a:rPr>
              <a:t>«</a:t>
            </a:r>
            <a:r>
              <a:rPr lang="en-US" sz="2800" dirty="0">
                <a:latin typeface="Georgia" panose="02040502050405020303" pitchFamily="18" charset="0"/>
              </a:rPr>
              <a:t>Grey Zone</a:t>
            </a:r>
            <a:r>
              <a:rPr lang="ru-RU" sz="2800" dirty="0">
                <a:latin typeface="Georgia" panose="02040502050405020303" pitchFamily="18" charset="0"/>
              </a:rPr>
              <a:t>»</a:t>
            </a:r>
            <a:r>
              <a:rPr lang="en-US" sz="2800" dirty="0">
                <a:latin typeface="Georgia" panose="02040502050405020303" pitchFamily="18" charset="0"/>
              </a:rPr>
              <a:t> Concept: before 2022</a:t>
            </a:r>
            <a:endParaRPr lang="ru-RU" sz="2800" dirty="0">
              <a:latin typeface="Georgia" panose="02040502050405020303" pitchFamily="18" charset="0"/>
            </a:endParaRPr>
          </a:p>
        </p:txBody>
      </p:sp>
      <p:sp>
        <p:nvSpPr>
          <p:cNvPr id="3" name="Объект 2"/>
          <p:cNvSpPr>
            <a:spLocks noGrp="1"/>
          </p:cNvSpPr>
          <p:nvPr>
            <p:ph idx="1"/>
          </p:nvPr>
        </p:nvSpPr>
        <p:spPr>
          <a:xfrm>
            <a:off x="457200" y="1614500"/>
            <a:ext cx="8229600" cy="1463266"/>
          </a:xfrm>
        </p:spPr>
        <p:style>
          <a:lnRef idx="1">
            <a:schemeClr val="accent2"/>
          </a:lnRef>
          <a:fillRef idx="2">
            <a:schemeClr val="accent2"/>
          </a:fillRef>
          <a:effectRef idx="1">
            <a:schemeClr val="accent2"/>
          </a:effectRef>
          <a:fontRef idx="minor">
            <a:schemeClr val="dk1"/>
          </a:fontRef>
        </p:style>
        <p:txBody>
          <a:bodyPr>
            <a:normAutofit/>
          </a:bodyPr>
          <a:lstStyle/>
          <a:p>
            <a:pPr marL="0" indent="0" algn="just">
              <a:buNone/>
            </a:pPr>
            <a:r>
              <a:rPr lang="en-US" sz="2000" dirty="0">
                <a:latin typeface="Georgia" panose="02040502050405020303" pitchFamily="18" charset="0"/>
              </a:rPr>
              <a:t>The steps of the application of </a:t>
            </a:r>
            <a:r>
              <a:rPr lang="ru-RU" sz="2000" b="1" dirty="0">
                <a:latin typeface="Georgia" panose="02040502050405020303" pitchFamily="18" charset="0"/>
              </a:rPr>
              <a:t>«</a:t>
            </a:r>
            <a:r>
              <a:rPr lang="en-US" sz="2000" b="1" dirty="0">
                <a:latin typeface="Georgia" panose="02040502050405020303" pitchFamily="18" charset="0"/>
              </a:rPr>
              <a:t>grey zone</a:t>
            </a:r>
            <a:r>
              <a:rPr lang="ru-RU" sz="2000" b="1" dirty="0">
                <a:latin typeface="Georgia" panose="02040502050405020303" pitchFamily="18" charset="0"/>
              </a:rPr>
              <a:t>»</a:t>
            </a:r>
            <a:r>
              <a:rPr lang="en-US" sz="2000" b="1" dirty="0">
                <a:latin typeface="Georgia" panose="02040502050405020303" pitchFamily="18" charset="0"/>
              </a:rPr>
              <a:t> </a:t>
            </a:r>
            <a:r>
              <a:rPr lang="en-US" sz="2000" dirty="0">
                <a:latin typeface="Georgia" panose="02040502050405020303" pitchFamily="18" charset="0"/>
              </a:rPr>
              <a:t>were as follows: recognition of Abkhazia and South Ossetia as independent states and maintenance of military presence in both, annexation and integration of  Crimea, war in Donbass (Pugsley &amp; </a:t>
            </a:r>
            <a:r>
              <a:rPr lang="en-US" sz="2000" dirty="0" err="1">
                <a:latin typeface="Georgia" panose="02040502050405020303" pitchFamily="18" charset="0"/>
              </a:rPr>
              <a:t>Wesslau</a:t>
            </a:r>
            <a:r>
              <a:rPr lang="en-US" sz="2000" dirty="0">
                <a:latin typeface="Georgia" panose="02040502050405020303" pitchFamily="18" charset="0"/>
              </a:rPr>
              <a:t>, 2016)</a:t>
            </a:r>
          </a:p>
          <a:p>
            <a:pPr marL="0" indent="0">
              <a:buNone/>
            </a:pPr>
            <a:endParaRPr lang="en-US" sz="2000" dirty="0">
              <a:latin typeface="Georgia" panose="02040502050405020303" pitchFamily="18" charset="0"/>
            </a:endParaRPr>
          </a:p>
        </p:txBody>
      </p:sp>
      <p:sp>
        <p:nvSpPr>
          <p:cNvPr id="4" name="TextBox 3">
            <a:extLst>
              <a:ext uri="{FF2B5EF4-FFF2-40B4-BE49-F238E27FC236}">
                <a16:creationId xmlns:a16="http://schemas.microsoft.com/office/drawing/2014/main" id="{02B74065-D8C4-4230-8509-A0A4ADBE1225}"/>
              </a:ext>
            </a:extLst>
          </p:cNvPr>
          <p:cNvSpPr txBox="1"/>
          <p:nvPr/>
        </p:nvSpPr>
        <p:spPr>
          <a:xfrm>
            <a:off x="1439652" y="3429000"/>
            <a:ext cx="6264696" cy="307776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1600" i="1" dirty="0">
                <a:latin typeface="Georgia" panose="02040502050405020303" pitchFamily="18" charset="0"/>
              </a:rPr>
              <a:t>Russian Troops Still Advancing in Georgia. Source: Al </a:t>
            </a:r>
            <a:r>
              <a:rPr lang="en-US" sz="1600" i="1" dirty="0" err="1">
                <a:latin typeface="Georgia" panose="02040502050405020303" pitchFamily="18" charset="0"/>
              </a:rPr>
              <a:t>Jazzera</a:t>
            </a:r>
            <a:r>
              <a:rPr lang="en-US" sz="1600" i="1" dirty="0">
                <a:latin typeface="Georgia" panose="02040502050405020303" pitchFamily="18" charset="0"/>
              </a:rPr>
              <a:t> English. The link: </a:t>
            </a:r>
            <a:r>
              <a:rPr lang="en-US" sz="1600" i="1" dirty="0">
                <a:latin typeface="Georgia" panose="02040502050405020303" pitchFamily="18" charset="0"/>
                <a:hlinkClick r:id="rId2"/>
              </a:rPr>
              <a:t>youtube.com/watch?fbclid=IwAR3rosDMXqogwhjK4ILXzdUcOPcIR5cKDQGW05K3lnUjDwiyCCnNd-HeoPU&amp;v=p1P1nKt5zB4&amp;feature=youtu.be</a:t>
            </a:r>
            <a:r>
              <a:rPr lang="en-US" sz="1600" i="1" dirty="0">
                <a:latin typeface="Georgia" panose="02040502050405020303" pitchFamily="18" charset="0"/>
              </a:rPr>
              <a:t>. </a:t>
            </a:r>
          </a:p>
          <a:p>
            <a:pPr algn="just"/>
            <a:endParaRPr lang="ru-RU" sz="1600" i="1" dirty="0">
              <a:latin typeface="Georgia" panose="02040502050405020303" pitchFamily="18" charset="0"/>
            </a:endParaRPr>
          </a:p>
          <a:p>
            <a:pPr algn="just"/>
            <a:r>
              <a:rPr lang="en-US" sz="1600" i="1" dirty="0">
                <a:latin typeface="Georgia" panose="02040502050405020303" pitchFamily="18" charset="0"/>
              </a:rPr>
              <a:t>Russian Troops Enter Crimea Airbase. Source: Al Jazeera English. The link: </a:t>
            </a:r>
            <a:r>
              <a:rPr lang="en-US" sz="1600" i="1" dirty="0">
                <a:latin typeface="Georgia" panose="02040502050405020303" pitchFamily="18" charset="0"/>
                <a:hlinkClick r:id="rId3"/>
              </a:rPr>
              <a:t>youtube.com/watch?fbclid=IwAR3BINCGI9uOZeoRt6VIfklYKqnvTqXiHNuCXLxTM69LZVHsuFi8g9POLv8&amp;v=EZzwv2byV6c&amp;feature=youtu.be</a:t>
            </a:r>
            <a:r>
              <a:rPr lang="en-US" sz="1600" i="1" dirty="0">
                <a:latin typeface="Georgia" panose="02040502050405020303" pitchFamily="18" charset="0"/>
              </a:rPr>
              <a:t>. </a:t>
            </a:r>
          </a:p>
          <a:p>
            <a:endParaRPr lang="en-US" dirty="0"/>
          </a:p>
        </p:txBody>
      </p:sp>
    </p:spTree>
    <p:extLst>
      <p:ext uri="{BB962C8B-B14F-4D97-AF65-F5344CB8AC3E}">
        <p14:creationId xmlns:p14="http://schemas.microsoft.com/office/powerpoint/2010/main" val="1115511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E80595-76F8-D9E6-F363-6F1DE253C6CF}"/>
              </a:ext>
            </a:extLst>
          </p:cNvPr>
          <p:cNvSpPr>
            <a:spLocks noGrp="1"/>
          </p:cNvSpPr>
          <p:nvPr>
            <p:ph type="title"/>
          </p:nvPr>
        </p:nvSpPr>
        <p:spPr/>
        <p:txBody>
          <a:bodyPr>
            <a:noAutofit/>
          </a:bodyPr>
          <a:lstStyle/>
          <a:p>
            <a:pPr algn="ctr"/>
            <a:r>
              <a:rPr lang="en-US" sz="2800" dirty="0">
                <a:latin typeface="Georgia" panose="02040502050405020303" pitchFamily="18" charset="0"/>
              </a:rPr>
              <a:t>The </a:t>
            </a:r>
            <a:r>
              <a:rPr lang="ru-RU" sz="2800" dirty="0">
                <a:latin typeface="Georgia" panose="02040502050405020303" pitchFamily="18" charset="0"/>
              </a:rPr>
              <a:t>«</a:t>
            </a:r>
            <a:r>
              <a:rPr lang="en-GB" sz="2800" dirty="0">
                <a:latin typeface="Georgia" panose="02040502050405020303" pitchFamily="18" charset="0"/>
              </a:rPr>
              <a:t>Authoritarian International</a:t>
            </a:r>
            <a:r>
              <a:rPr lang="ru-RU" sz="2800" dirty="0">
                <a:latin typeface="Georgia" panose="02040502050405020303" pitchFamily="18" charset="0"/>
              </a:rPr>
              <a:t>»</a:t>
            </a:r>
            <a:r>
              <a:rPr lang="en-GB" sz="2800" dirty="0">
                <a:latin typeface="Georgia" panose="02040502050405020303" pitchFamily="18" charset="0"/>
              </a:rPr>
              <a:t> </a:t>
            </a:r>
            <a:br>
              <a:rPr lang="en-GB" sz="2800" dirty="0">
                <a:latin typeface="Georgia" panose="02040502050405020303" pitchFamily="18" charset="0"/>
              </a:rPr>
            </a:br>
            <a:endParaRPr lang="ru-CZ" sz="2800" dirty="0"/>
          </a:p>
        </p:txBody>
      </p:sp>
      <p:sp>
        <p:nvSpPr>
          <p:cNvPr id="3" name="Объект 2">
            <a:extLst>
              <a:ext uri="{FF2B5EF4-FFF2-40B4-BE49-F238E27FC236}">
                <a16:creationId xmlns:a16="http://schemas.microsoft.com/office/drawing/2014/main" id="{0948FA25-ACEA-B452-3504-7771429AE85A}"/>
              </a:ext>
            </a:extLst>
          </p:cNvPr>
          <p:cNvSpPr>
            <a:spLocks noGrp="1"/>
          </p:cNvSpPr>
          <p:nvPr>
            <p:ph idx="1"/>
          </p:nvPr>
        </p:nvSpPr>
        <p:spPr>
          <a:xfrm>
            <a:off x="457200" y="1333872"/>
            <a:ext cx="8229600" cy="1180728"/>
          </a:xfrm>
        </p:spPr>
        <p:txBody>
          <a:bodyPr>
            <a:normAutofit fontScale="85000" lnSpcReduction="10000"/>
          </a:bodyPr>
          <a:lstStyle/>
          <a:p>
            <a:pPr algn="just"/>
            <a:r>
              <a:rPr lang="ru-RU" sz="2000" dirty="0">
                <a:latin typeface="Georgia" panose="02040502050405020303" pitchFamily="18" charset="0"/>
              </a:rPr>
              <a:t>«</a:t>
            </a:r>
            <a:r>
              <a:rPr lang="cs-CZ" sz="2000" dirty="0" err="1">
                <a:effectLst/>
                <a:latin typeface="Georgia" panose="02040502050405020303" pitchFamily="18" charset="0"/>
              </a:rPr>
              <a:t>This</a:t>
            </a:r>
            <a:r>
              <a:rPr lang="cs-CZ" sz="2000" dirty="0">
                <a:effectLst/>
                <a:latin typeface="Georgia" panose="02040502050405020303" pitchFamily="18" charset="0"/>
              </a:rPr>
              <a:t> </a:t>
            </a:r>
            <a:r>
              <a:rPr lang="cs-CZ" sz="2000" dirty="0" err="1">
                <a:effectLst/>
                <a:latin typeface="Georgia" panose="02040502050405020303" pitchFamily="18" charset="0"/>
              </a:rPr>
              <a:t>resulted</a:t>
            </a:r>
            <a:r>
              <a:rPr lang="cs-CZ" sz="2000" dirty="0">
                <a:effectLst/>
                <a:latin typeface="Georgia" panose="02040502050405020303" pitchFamily="18" charset="0"/>
              </a:rPr>
              <a:t> in </a:t>
            </a:r>
            <a:r>
              <a:rPr lang="cs-CZ" sz="2000" dirty="0" err="1">
                <a:effectLst/>
                <a:latin typeface="Georgia" panose="02040502050405020303" pitchFamily="18" charset="0"/>
              </a:rPr>
              <a:t>the</a:t>
            </a:r>
            <a:r>
              <a:rPr lang="cs-CZ" sz="2000" dirty="0">
                <a:effectLst/>
                <a:latin typeface="Georgia" panose="02040502050405020303" pitchFamily="18" charset="0"/>
              </a:rPr>
              <a:t> </a:t>
            </a:r>
            <a:r>
              <a:rPr lang="cs-CZ" sz="2000" dirty="0" err="1">
                <a:effectLst/>
                <a:latin typeface="Georgia" panose="02040502050405020303" pitchFamily="18" charset="0"/>
              </a:rPr>
              <a:t>coordination</a:t>
            </a:r>
            <a:r>
              <a:rPr lang="cs-CZ" sz="2000" dirty="0">
                <a:effectLst/>
                <a:latin typeface="Georgia" panose="02040502050405020303" pitchFamily="18" charset="0"/>
              </a:rPr>
              <a:t> </a:t>
            </a:r>
            <a:r>
              <a:rPr lang="cs-CZ" sz="2000" dirty="0" err="1">
                <a:effectLst/>
                <a:latin typeface="Georgia" panose="02040502050405020303" pitchFamily="18" charset="0"/>
              </a:rPr>
              <a:t>of</a:t>
            </a:r>
            <a:r>
              <a:rPr lang="cs-CZ" sz="2000" dirty="0">
                <a:effectLst/>
                <a:latin typeface="Georgia" panose="02040502050405020303" pitchFamily="18" charset="0"/>
              </a:rPr>
              <a:t> </a:t>
            </a:r>
            <a:r>
              <a:rPr lang="cs-CZ" sz="2000" dirty="0" err="1">
                <a:effectLst/>
                <a:latin typeface="Georgia" panose="02040502050405020303" pitchFamily="18" charset="0"/>
              </a:rPr>
              <a:t>the</a:t>
            </a:r>
            <a:r>
              <a:rPr lang="cs-CZ" sz="2000" dirty="0">
                <a:effectLst/>
                <a:latin typeface="Georgia" panose="02040502050405020303" pitchFamily="18" charset="0"/>
              </a:rPr>
              <a:t> </a:t>
            </a:r>
            <a:r>
              <a:rPr lang="cs-CZ" sz="2000" dirty="0" err="1">
                <a:effectLst/>
                <a:latin typeface="Georgia" panose="02040502050405020303" pitchFamily="18" charset="0"/>
              </a:rPr>
              <a:t>efforts</a:t>
            </a:r>
            <a:r>
              <a:rPr lang="cs-CZ" sz="2000" dirty="0">
                <a:effectLst/>
                <a:latin typeface="Georgia" panose="02040502050405020303" pitchFamily="18" charset="0"/>
              </a:rPr>
              <a:t> to </a:t>
            </a:r>
            <a:r>
              <a:rPr lang="cs-CZ" sz="2000" dirty="0" err="1">
                <a:effectLst/>
                <a:latin typeface="Georgia" panose="02040502050405020303" pitchFamily="18" charset="0"/>
              </a:rPr>
              <a:t>create</a:t>
            </a:r>
            <a:r>
              <a:rPr lang="cs-CZ" sz="2000" dirty="0">
                <a:effectLst/>
                <a:latin typeface="Georgia" panose="02040502050405020303" pitchFamily="18" charset="0"/>
              </a:rPr>
              <a:t> a sort </a:t>
            </a:r>
            <a:r>
              <a:rPr lang="cs-CZ" sz="2000" dirty="0" err="1">
                <a:effectLst/>
                <a:latin typeface="Georgia" panose="02040502050405020303" pitchFamily="18" charset="0"/>
              </a:rPr>
              <a:t>of</a:t>
            </a:r>
            <a:r>
              <a:rPr lang="cs-CZ" sz="2000" dirty="0">
                <a:effectLst/>
                <a:latin typeface="Georgia" panose="02040502050405020303" pitchFamily="18" charset="0"/>
              </a:rPr>
              <a:t> </a:t>
            </a:r>
            <a:r>
              <a:rPr lang="cs-CZ" sz="2000" dirty="0" err="1">
                <a:effectLst/>
                <a:latin typeface="Georgia" panose="02040502050405020303" pitchFamily="18" charset="0"/>
              </a:rPr>
              <a:t>collective</a:t>
            </a:r>
            <a:r>
              <a:rPr lang="cs-CZ" sz="2000" dirty="0">
                <a:effectLst/>
                <a:latin typeface="Georgia" panose="02040502050405020303" pitchFamily="18" charset="0"/>
              </a:rPr>
              <a:t> </a:t>
            </a:r>
            <a:r>
              <a:rPr lang="cs-CZ" sz="2000" dirty="0" err="1">
                <a:effectLst/>
                <a:latin typeface="Georgia" panose="02040502050405020303" pitchFamily="18" charset="0"/>
              </a:rPr>
              <a:t>against</a:t>
            </a:r>
            <a:r>
              <a:rPr lang="cs-CZ" sz="2000" dirty="0">
                <a:effectLst/>
                <a:latin typeface="Georgia" panose="02040502050405020303" pitchFamily="18" charset="0"/>
              </a:rPr>
              <a:t> </a:t>
            </a:r>
            <a:r>
              <a:rPr lang="cs-CZ" sz="2000" dirty="0" err="1">
                <a:effectLst/>
                <a:latin typeface="Georgia" panose="02040502050405020303" pitchFamily="18" charset="0"/>
              </a:rPr>
              <a:t>the</a:t>
            </a:r>
            <a:r>
              <a:rPr lang="cs-CZ" sz="2000" dirty="0">
                <a:effectLst/>
                <a:latin typeface="Georgia" panose="02040502050405020303" pitchFamily="18" charset="0"/>
              </a:rPr>
              <a:t> </a:t>
            </a:r>
            <a:r>
              <a:rPr lang="cs-CZ" sz="2000" dirty="0" err="1">
                <a:effectLst/>
                <a:latin typeface="Georgia" panose="02040502050405020303" pitchFamily="18" charset="0"/>
              </a:rPr>
              <a:t>further</a:t>
            </a:r>
            <a:r>
              <a:rPr lang="cs-CZ" sz="2000" dirty="0">
                <a:effectLst/>
                <a:latin typeface="Georgia" panose="02040502050405020303" pitchFamily="18" charset="0"/>
              </a:rPr>
              <a:t> spread </a:t>
            </a:r>
            <a:r>
              <a:rPr lang="cs-CZ" sz="2000" dirty="0" err="1">
                <a:effectLst/>
                <a:latin typeface="Georgia" panose="02040502050405020303" pitchFamily="18" charset="0"/>
              </a:rPr>
              <a:t>of</a:t>
            </a:r>
            <a:r>
              <a:rPr lang="cs-CZ" sz="2000" dirty="0">
                <a:effectLst/>
                <a:latin typeface="Georgia" panose="02040502050405020303" pitchFamily="18" charset="0"/>
              </a:rPr>
              <a:t> </a:t>
            </a:r>
            <a:r>
              <a:rPr lang="cs-CZ" sz="2000" dirty="0" err="1">
                <a:effectLst/>
                <a:latin typeface="Georgia" panose="02040502050405020303" pitchFamily="18" charset="0"/>
              </a:rPr>
              <a:t>regime</a:t>
            </a:r>
            <a:r>
              <a:rPr lang="cs-CZ" sz="2000" dirty="0">
                <a:effectLst/>
                <a:latin typeface="Georgia" panose="02040502050405020303" pitchFamily="18" charset="0"/>
              </a:rPr>
              <a:t> </a:t>
            </a:r>
            <a:r>
              <a:rPr lang="cs-CZ" sz="2000" dirty="0" err="1">
                <a:effectLst/>
                <a:latin typeface="Georgia" panose="02040502050405020303" pitchFamily="18" charset="0"/>
              </a:rPr>
              <a:t>change</a:t>
            </a:r>
            <a:r>
              <a:rPr lang="cs-CZ" sz="2000" dirty="0">
                <a:effectLst/>
                <a:latin typeface="Georgia" panose="02040502050405020303" pitchFamily="18" charset="0"/>
              </a:rPr>
              <a:t> and </a:t>
            </a:r>
            <a:r>
              <a:rPr lang="cs-CZ" sz="2000" dirty="0" err="1">
                <a:effectLst/>
                <a:latin typeface="Georgia" panose="02040502050405020303" pitchFamily="18" charset="0"/>
              </a:rPr>
              <a:t>unwelcome</a:t>
            </a:r>
            <a:r>
              <a:rPr lang="cs-CZ" sz="2000" dirty="0">
                <a:effectLst/>
                <a:latin typeface="Georgia" panose="02040502050405020303" pitchFamily="18" charset="0"/>
              </a:rPr>
              <a:t> </a:t>
            </a:r>
            <a:r>
              <a:rPr lang="cs-CZ" sz="2000" dirty="0" err="1">
                <a:effectLst/>
                <a:latin typeface="Georgia" panose="02040502050405020303" pitchFamily="18" charset="0"/>
              </a:rPr>
              <a:t>international</a:t>
            </a:r>
            <a:r>
              <a:rPr lang="cs-CZ" sz="2000" dirty="0">
                <a:effectLst/>
                <a:latin typeface="Georgia" panose="02040502050405020303" pitchFamily="18" charset="0"/>
              </a:rPr>
              <a:t> </a:t>
            </a:r>
            <a:r>
              <a:rPr lang="cs-CZ" sz="2000" dirty="0" err="1">
                <a:effectLst/>
                <a:latin typeface="Georgia" panose="02040502050405020303" pitchFamily="18" charset="0"/>
              </a:rPr>
              <a:t>influences</a:t>
            </a:r>
            <a:r>
              <a:rPr lang="cs-CZ" sz="2000" dirty="0">
                <a:effectLst/>
                <a:latin typeface="Georgia" panose="02040502050405020303" pitchFamily="18" charset="0"/>
              </a:rPr>
              <a:t> </a:t>
            </a:r>
            <a:r>
              <a:rPr lang="cs-CZ" sz="2000" dirty="0" err="1">
                <a:effectLst/>
                <a:latin typeface="Georgia" panose="02040502050405020303" pitchFamily="18" charset="0"/>
              </a:rPr>
              <a:t>that</a:t>
            </a:r>
            <a:r>
              <a:rPr lang="cs-CZ" sz="2000" dirty="0">
                <a:effectLst/>
                <a:latin typeface="Georgia" panose="02040502050405020303" pitchFamily="18" charset="0"/>
              </a:rPr>
              <a:t> </a:t>
            </a:r>
            <a:r>
              <a:rPr lang="cs-CZ" sz="2000" dirty="0" err="1">
                <a:effectLst/>
                <a:latin typeface="Georgia" panose="02040502050405020303" pitchFamily="18" charset="0"/>
              </a:rPr>
              <a:t>could</a:t>
            </a:r>
            <a:r>
              <a:rPr lang="cs-CZ" sz="2000" dirty="0">
                <a:effectLst/>
                <a:latin typeface="Georgia" panose="02040502050405020303" pitchFamily="18" charset="0"/>
              </a:rPr>
              <a:t> </a:t>
            </a:r>
            <a:r>
              <a:rPr lang="cs-CZ" sz="2000" dirty="0" err="1">
                <a:effectLst/>
                <a:latin typeface="Georgia" panose="02040502050405020303" pitchFamily="18" charset="0"/>
              </a:rPr>
              <a:t>be</a:t>
            </a:r>
            <a:r>
              <a:rPr lang="cs-CZ" sz="2000" dirty="0">
                <a:effectLst/>
                <a:latin typeface="Georgia" panose="02040502050405020303" pitchFamily="18" charset="0"/>
              </a:rPr>
              <a:t> </a:t>
            </a:r>
            <a:r>
              <a:rPr lang="cs-CZ" sz="2000" dirty="0" err="1">
                <a:effectLst/>
                <a:latin typeface="Georgia" panose="02040502050405020303" pitchFamily="18" charset="0"/>
              </a:rPr>
              <a:t>conducive</a:t>
            </a:r>
            <a:r>
              <a:rPr lang="cs-CZ" sz="2000" dirty="0">
                <a:effectLst/>
                <a:latin typeface="Georgia" panose="02040502050405020303" pitchFamily="18" charset="0"/>
              </a:rPr>
              <a:t> to </a:t>
            </a:r>
            <a:r>
              <a:rPr lang="cs-CZ" sz="2000" dirty="0" err="1">
                <a:effectLst/>
                <a:latin typeface="Georgia" panose="02040502050405020303" pitchFamily="18" charset="0"/>
              </a:rPr>
              <a:t>promoting</a:t>
            </a:r>
            <a:r>
              <a:rPr lang="cs-CZ" sz="2000" dirty="0">
                <a:effectLst/>
                <a:latin typeface="Georgia" panose="02040502050405020303" pitchFamily="18" charset="0"/>
              </a:rPr>
              <a:t> </a:t>
            </a:r>
            <a:r>
              <a:rPr lang="cs-CZ" sz="2000" dirty="0" err="1">
                <a:effectLst/>
                <a:latin typeface="Georgia" panose="02040502050405020303" pitchFamily="18" charset="0"/>
              </a:rPr>
              <a:t>it</a:t>
            </a:r>
            <a:r>
              <a:rPr lang="cs-CZ" sz="2000" dirty="0">
                <a:effectLst/>
                <a:latin typeface="Georgia" panose="02040502050405020303" pitchFamily="18" charset="0"/>
              </a:rPr>
              <a:t>. </a:t>
            </a:r>
            <a:r>
              <a:rPr lang="cs-CZ" sz="2000" dirty="0" err="1">
                <a:effectLst/>
                <a:latin typeface="Georgia" panose="02040502050405020303" pitchFamily="18" charset="0"/>
              </a:rPr>
              <a:t>This</a:t>
            </a:r>
            <a:r>
              <a:rPr lang="cs-CZ" sz="2000" dirty="0">
                <a:effectLst/>
                <a:latin typeface="Georgia" panose="02040502050405020303" pitchFamily="18" charset="0"/>
              </a:rPr>
              <a:t> </a:t>
            </a:r>
            <a:r>
              <a:rPr lang="cs-CZ" sz="2000" dirty="0" err="1">
                <a:effectLst/>
                <a:latin typeface="Georgia" panose="02040502050405020303" pitchFamily="18" charset="0"/>
              </a:rPr>
              <a:t>collective</a:t>
            </a:r>
            <a:r>
              <a:rPr lang="cs-CZ" sz="2000" dirty="0">
                <a:effectLst/>
                <a:latin typeface="Georgia" panose="02040502050405020303" pitchFamily="18" charset="0"/>
              </a:rPr>
              <a:t> defense </a:t>
            </a:r>
            <a:r>
              <a:rPr lang="cs-CZ" sz="2000" dirty="0" err="1">
                <a:effectLst/>
                <a:latin typeface="Georgia" panose="02040502050405020303" pitchFamily="18" charset="0"/>
              </a:rPr>
              <a:t>may</a:t>
            </a:r>
            <a:r>
              <a:rPr lang="cs-CZ" sz="2000" dirty="0">
                <a:effectLst/>
                <a:latin typeface="Georgia" panose="02040502050405020303" pitchFamily="18" charset="0"/>
              </a:rPr>
              <a:t> </a:t>
            </a:r>
            <a:r>
              <a:rPr lang="cs-CZ" sz="2000" dirty="0" err="1">
                <a:effectLst/>
                <a:latin typeface="Georgia" panose="02040502050405020303" pitchFamily="18" charset="0"/>
              </a:rPr>
              <a:t>be</a:t>
            </a:r>
            <a:r>
              <a:rPr lang="cs-CZ" sz="2000" dirty="0">
                <a:effectLst/>
                <a:latin typeface="Georgia" panose="02040502050405020303" pitchFamily="18" charset="0"/>
              </a:rPr>
              <a:t> </a:t>
            </a:r>
            <a:r>
              <a:rPr lang="cs-CZ" sz="2000" dirty="0" err="1">
                <a:effectLst/>
                <a:latin typeface="Georgia" panose="02040502050405020303" pitchFamily="18" charset="0"/>
              </a:rPr>
              <a:t>named</a:t>
            </a:r>
            <a:r>
              <a:rPr lang="cs-CZ" sz="2000" dirty="0">
                <a:effectLst/>
                <a:latin typeface="Georgia" panose="02040502050405020303" pitchFamily="18" charset="0"/>
              </a:rPr>
              <a:t> </a:t>
            </a:r>
            <a:r>
              <a:rPr lang="cs-CZ" sz="2000" dirty="0" err="1">
                <a:effectLst/>
                <a:latin typeface="Georgia" panose="02040502050405020303" pitchFamily="18" charset="0"/>
              </a:rPr>
              <a:t>an</a:t>
            </a:r>
            <a:r>
              <a:rPr lang="cs-CZ" sz="2000" dirty="0">
                <a:effectLst/>
                <a:latin typeface="Georgia" panose="02040502050405020303" pitchFamily="18" charset="0"/>
              </a:rPr>
              <a:t> </a:t>
            </a:r>
            <a:r>
              <a:rPr lang="cs-CZ" sz="2000" b="1" dirty="0">
                <a:effectLst/>
                <a:latin typeface="Georgia" panose="02040502050405020303" pitchFamily="18" charset="0"/>
              </a:rPr>
              <a:t>“</a:t>
            </a:r>
            <a:r>
              <a:rPr lang="cs-CZ" sz="2000" b="1" dirty="0" err="1">
                <a:effectLst/>
                <a:latin typeface="Georgia" panose="02040502050405020303" pitchFamily="18" charset="0"/>
              </a:rPr>
              <a:t>authoritarian</a:t>
            </a:r>
            <a:r>
              <a:rPr lang="cs-CZ" sz="2000" b="1" dirty="0">
                <a:effectLst/>
                <a:latin typeface="Georgia" panose="02040502050405020303" pitchFamily="18" charset="0"/>
              </a:rPr>
              <a:t> </a:t>
            </a:r>
            <a:r>
              <a:rPr lang="cs-CZ" sz="2000" b="1" dirty="0" err="1">
                <a:effectLst/>
                <a:latin typeface="Georgia" panose="02040502050405020303" pitchFamily="18" charset="0"/>
              </a:rPr>
              <a:t>international</a:t>
            </a:r>
            <a:r>
              <a:rPr lang="cs-CZ" sz="2000" b="1" dirty="0">
                <a:effectLst/>
                <a:latin typeface="Georgia" panose="02040502050405020303" pitchFamily="18" charset="0"/>
              </a:rPr>
              <a:t>”</a:t>
            </a:r>
            <a:r>
              <a:rPr lang="ru-RU" sz="2000" dirty="0">
                <a:latin typeface="Georgia" panose="02040502050405020303" pitchFamily="18" charset="0"/>
              </a:rPr>
              <a:t>»</a:t>
            </a:r>
            <a:r>
              <a:rPr lang="en-GB" sz="2000" dirty="0">
                <a:latin typeface="Georgia" panose="02040502050405020303" pitchFamily="18" charset="0"/>
              </a:rPr>
              <a:t> [</a:t>
            </a:r>
            <a:r>
              <a:rPr lang="en-GB" sz="2000" dirty="0" err="1">
                <a:latin typeface="Georgia" panose="02040502050405020303" pitchFamily="18" charset="0"/>
              </a:rPr>
              <a:t>Silitski</a:t>
            </a:r>
            <a:r>
              <a:rPr lang="en-GB" sz="2000" dirty="0">
                <a:latin typeface="Georgia" panose="02040502050405020303" pitchFamily="18" charset="0"/>
              </a:rPr>
              <a:t> 2010].</a:t>
            </a:r>
            <a:endParaRPr lang="ru-CZ" sz="2000" dirty="0">
              <a:latin typeface="Georgia" panose="02040502050405020303" pitchFamily="18" charset="0"/>
            </a:endParaRPr>
          </a:p>
        </p:txBody>
      </p:sp>
      <p:sp>
        <p:nvSpPr>
          <p:cNvPr id="5" name="TextBox 4">
            <a:extLst>
              <a:ext uri="{FF2B5EF4-FFF2-40B4-BE49-F238E27FC236}">
                <a16:creationId xmlns:a16="http://schemas.microsoft.com/office/drawing/2014/main" id="{4C52DC2C-FDD2-AB39-9C32-CABB06746F2D}"/>
              </a:ext>
            </a:extLst>
          </p:cNvPr>
          <p:cNvSpPr txBox="1"/>
          <p:nvPr/>
        </p:nvSpPr>
        <p:spPr>
          <a:xfrm>
            <a:off x="6302424" y="2584463"/>
            <a:ext cx="2411760" cy="32932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CZ" sz="1600" dirty="0">
                <a:latin typeface="Georgia" panose="02040502050405020303" pitchFamily="18" charset="0"/>
              </a:rPr>
              <a:t>The Collective Security Treaty Organization (CSTO) is a military alliance  consisting of six post-Soviet states: Armenia, Belarus, Kazakhstan, Kyrgyzstan, Russia, and Tajikistan, formed in 2002. </a:t>
            </a:r>
          </a:p>
          <a:p>
            <a:pPr algn="just"/>
            <a:endParaRPr lang="ru-CZ" sz="1600" dirty="0">
              <a:latin typeface="Georgia" panose="02040502050405020303" pitchFamily="18" charset="0"/>
            </a:endParaRPr>
          </a:p>
          <a:p>
            <a:pPr algn="just"/>
            <a:r>
              <a:rPr lang="en-GB" sz="1600" dirty="0">
                <a:latin typeface="Georgia" panose="02040502050405020303" pitchFamily="18" charset="0"/>
              </a:rPr>
              <a:t>2022 Case: </a:t>
            </a:r>
            <a:r>
              <a:rPr lang="en-GB" sz="1600" dirty="0">
                <a:latin typeface="Georgia" panose="02040502050405020303" pitchFamily="18" charset="0"/>
                <a:hlinkClick r:id="rId2"/>
              </a:rPr>
              <a:t>www.youtube.com/watch?v=RVzLbpM5dV8.</a:t>
            </a:r>
            <a:r>
              <a:rPr lang="en-GB" sz="1600" dirty="0">
                <a:latin typeface="Georgia" panose="02040502050405020303" pitchFamily="18" charset="0"/>
              </a:rPr>
              <a:t> </a:t>
            </a:r>
            <a:endParaRPr lang="ru-CZ" sz="1600" dirty="0">
              <a:latin typeface="Georgia" panose="02040502050405020303" pitchFamily="18" charset="0"/>
            </a:endParaRPr>
          </a:p>
        </p:txBody>
      </p:sp>
      <p:pic>
        <p:nvPicPr>
          <p:cNvPr id="1026" name="Picture 2" descr="Russia's Warsaw Pact-Lite Deploys to Crush Dissent - CEPA">
            <a:extLst>
              <a:ext uri="{FF2B5EF4-FFF2-40B4-BE49-F238E27FC236}">
                <a16:creationId xmlns:a16="http://schemas.microsoft.com/office/drawing/2014/main" id="{333885E8-1B1E-6586-F7D5-D9A162E2C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81" y="2714757"/>
            <a:ext cx="5482682" cy="30840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39B1CFC-A879-C41B-10E2-02BCE96A392C}"/>
              </a:ext>
            </a:extLst>
          </p:cNvPr>
          <p:cNvSpPr txBox="1"/>
          <p:nvPr/>
        </p:nvSpPr>
        <p:spPr>
          <a:xfrm>
            <a:off x="539552" y="5955268"/>
            <a:ext cx="5716140" cy="646331"/>
          </a:xfrm>
          <a:prstGeom prst="rect">
            <a:avLst/>
          </a:prstGeom>
          <a:noFill/>
        </p:spPr>
        <p:txBody>
          <a:bodyPr wrap="square" rtlCol="0">
            <a:spAutoFit/>
          </a:bodyPr>
          <a:lstStyle/>
          <a:p>
            <a:pPr algn="just"/>
            <a:r>
              <a:rPr lang="en-GB" sz="1200" dirty="0">
                <a:latin typeface="Georgia" panose="02040502050405020303" pitchFamily="18" charset="0"/>
              </a:rPr>
              <a:t>CSTO in Kazakhstan 2022, operation against protests (Russian, Belarusian, Armenian, Kyrgyz, Tajik special forces were sent to protect the regime of </a:t>
            </a:r>
            <a:r>
              <a:rPr lang="en-GB" sz="1200" dirty="0" err="1">
                <a:latin typeface="Georgia" panose="02040502050405020303" pitchFamily="18" charset="0"/>
              </a:rPr>
              <a:t>Tokaev</a:t>
            </a:r>
            <a:r>
              <a:rPr lang="en-GB" sz="1200" dirty="0">
                <a:latin typeface="Georgia" panose="02040502050405020303" pitchFamily="18" charset="0"/>
              </a:rPr>
              <a:t>). </a:t>
            </a:r>
          </a:p>
          <a:p>
            <a:pPr algn="just"/>
            <a:r>
              <a:rPr lang="en-GB" sz="1200" dirty="0">
                <a:latin typeface="Georgia" panose="02040502050405020303" pitchFamily="18" charset="0"/>
              </a:rPr>
              <a:t>Source: </a:t>
            </a:r>
            <a:r>
              <a:rPr lang="en-GB" sz="1200" dirty="0">
                <a:latin typeface="Georgia" panose="02040502050405020303" pitchFamily="18" charset="0"/>
                <a:hlinkClick r:id="rId4"/>
              </a:rPr>
              <a:t>cepa.org/article/russias-warsaw-pact-lite-deploys-to-crush-dissent/</a:t>
            </a:r>
            <a:r>
              <a:rPr lang="en-GB" sz="1200" dirty="0">
                <a:latin typeface="Georgia" panose="02040502050405020303" pitchFamily="18" charset="0"/>
              </a:rPr>
              <a:t>. </a:t>
            </a:r>
            <a:endParaRPr lang="ru-CZ" sz="1200" dirty="0">
              <a:latin typeface="Georgia" panose="02040502050405020303" pitchFamily="18" charset="0"/>
            </a:endParaRPr>
          </a:p>
        </p:txBody>
      </p:sp>
    </p:spTree>
    <p:extLst>
      <p:ext uri="{BB962C8B-B14F-4D97-AF65-F5344CB8AC3E}">
        <p14:creationId xmlns:p14="http://schemas.microsoft.com/office/powerpoint/2010/main" val="323040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648072"/>
          </a:xfrm>
        </p:spPr>
        <p:txBody>
          <a:bodyPr>
            <a:noAutofit/>
          </a:bodyPr>
          <a:lstStyle/>
          <a:p>
            <a:pPr algn="ctr"/>
            <a:r>
              <a:rPr lang="en-GB" sz="2800" dirty="0">
                <a:latin typeface="Georgia" panose="02040502050405020303" pitchFamily="18" charset="0"/>
              </a:rPr>
              <a:t>The </a:t>
            </a:r>
            <a:r>
              <a:rPr lang="ru-RU" sz="2800" dirty="0">
                <a:latin typeface="Georgia" panose="02040502050405020303" pitchFamily="18" charset="0"/>
              </a:rPr>
              <a:t>«</a:t>
            </a:r>
            <a:r>
              <a:rPr lang="en-US" sz="2800" dirty="0">
                <a:latin typeface="Georgia" panose="02040502050405020303" pitchFamily="18" charset="0"/>
              </a:rPr>
              <a:t>2014 Eastern </a:t>
            </a:r>
            <a:r>
              <a:rPr lang="ru-RU" sz="2800" dirty="0">
                <a:latin typeface="Georgia" panose="02040502050405020303" pitchFamily="18" charset="0"/>
              </a:rPr>
              <a:t>T</a:t>
            </a:r>
            <a:r>
              <a:rPr lang="en-US" sz="2800" dirty="0">
                <a:latin typeface="Georgia" panose="02040502050405020303" pitchFamily="18" charset="0"/>
              </a:rPr>
              <a:t>urn</a:t>
            </a:r>
            <a:r>
              <a:rPr lang="ru-RU" sz="2800" dirty="0">
                <a:latin typeface="Georgia" panose="02040502050405020303" pitchFamily="18" charset="0"/>
              </a:rPr>
              <a:t>»</a:t>
            </a:r>
            <a:endParaRPr lang="en-US" sz="2800" dirty="0">
              <a:latin typeface="Georgia" panose="02040502050405020303" pitchFamily="18" charset="0"/>
            </a:endParaRPr>
          </a:p>
        </p:txBody>
      </p:sp>
      <p:sp>
        <p:nvSpPr>
          <p:cNvPr id="3" name="Объект 2"/>
          <p:cNvSpPr>
            <a:spLocks noGrp="1"/>
          </p:cNvSpPr>
          <p:nvPr>
            <p:ph idx="1"/>
          </p:nvPr>
        </p:nvSpPr>
        <p:spPr>
          <a:xfrm>
            <a:off x="467544" y="1124744"/>
            <a:ext cx="8382486" cy="1844125"/>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gn="just">
              <a:buNone/>
            </a:pPr>
            <a:r>
              <a:rPr lang="en-US" sz="2000" dirty="0">
                <a:latin typeface="Georgia" panose="02040502050405020303" pitchFamily="18" charset="0"/>
              </a:rPr>
              <a:t>Non-recognition of Russia as one of the leading states, enlargement of NATO, ‘color revolutions’ are typically considered by the Russia as the causes of a new stage in their foreign policy [</a:t>
            </a:r>
            <a:r>
              <a:rPr lang="en-US" sz="2000" dirty="0" err="1">
                <a:latin typeface="Georgia" panose="02040502050405020303" pitchFamily="18" charset="0"/>
              </a:rPr>
              <a:t>Trenin</a:t>
            </a:r>
            <a:r>
              <a:rPr lang="en-US" sz="2000" dirty="0">
                <a:latin typeface="Georgia" panose="02040502050405020303" pitchFamily="18" charset="0"/>
              </a:rPr>
              <a:t>, 2009]. </a:t>
            </a:r>
          </a:p>
          <a:p>
            <a:pPr marL="0" indent="0" algn="just">
              <a:buNone/>
            </a:pPr>
            <a:r>
              <a:rPr lang="en-US" sz="2000" dirty="0">
                <a:latin typeface="Georgia" panose="02040502050405020303" pitchFamily="18" charset="0"/>
              </a:rPr>
              <a:t>The </a:t>
            </a:r>
            <a:r>
              <a:rPr lang="ru-RU" sz="2000" dirty="0">
                <a:latin typeface="Georgia" panose="02040502050405020303" pitchFamily="18" charset="0"/>
              </a:rPr>
              <a:t>«</a:t>
            </a:r>
            <a:r>
              <a:rPr lang="en-US" sz="2000" dirty="0">
                <a:latin typeface="Georgia" panose="02040502050405020303" pitchFamily="18" charset="0"/>
              </a:rPr>
              <a:t>Eastern turn</a:t>
            </a:r>
            <a:r>
              <a:rPr lang="ru-RU" sz="2000" dirty="0">
                <a:latin typeface="Georgia" panose="02040502050405020303" pitchFamily="18" charset="0"/>
              </a:rPr>
              <a:t>»</a:t>
            </a:r>
            <a:r>
              <a:rPr lang="en-US" sz="2000" dirty="0">
                <a:latin typeface="Georgia" panose="02040502050405020303" pitchFamily="18" charset="0"/>
              </a:rPr>
              <a:t> began since 2014: intensification of cooperation within Shanghai Cooperation Organization, BRICS and RIC (Russia, India, China), army support of the regime of Assad in Syria 2015.</a:t>
            </a:r>
            <a:endParaRPr lang="ru-RU" dirty="0"/>
          </a:p>
        </p:txBody>
      </p:sp>
      <p:pic>
        <p:nvPicPr>
          <p:cNvPr id="4" name="Рисунок 3">
            <a:extLst>
              <a:ext uri="{FF2B5EF4-FFF2-40B4-BE49-F238E27FC236}">
                <a16:creationId xmlns:a16="http://schemas.microsoft.com/office/drawing/2014/main" id="{9AAEE021-2637-4852-8380-AE0F240C1898}"/>
              </a:ext>
            </a:extLst>
          </p:cNvPr>
          <p:cNvPicPr>
            <a:picLocks noChangeAspect="1"/>
          </p:cNvPicPr>
          <p:nvPr/>
        </p:nvPicPr>
        <p:blipFill>
          <a:blip r:embed="rId2"/>
          <a:stretch>
            <a:fillRect/>
          </a:stretch>
        </p:blipFill>
        <p:spPr>
          <a:xfrm>
            <a:off x="304945" y="3284984"/>
            <a:ext cx="5715000" cy="3219450"/>
          </a:xfrm>
          <a:prstGeom prst="rect">
            <a:avLst/>
          </a:prstGeom>
        </p:spPr>
      </p:pic>
      <p:sp>
        <p:nvSpPr>
          <p:cNvPr id="5" name="TextBox 4">
            <a:extLst>
              <a:ext uri="{FF2B5EF4-FFF2-40B4-BE49-F238E27FC236}">
                <a16:creationId xmlns:a16="http://schemas.microsoft.com/office/drawing/2014/main" id="{D3BF59B8-BAFE-4817-B60D-3985AE2F9764}"/>
              </a:ext>
            </a:extLst>
          </p:cNvPr>
          <p:cNvSpPr txBox="1"/>
          <p:nvPr/>
        </p:nvSpPr>
        <p:spPr>
          <a:xfrm>
            <a:off x="6222246" y="5842896"/>
            <a:ext cx="2627784" cy="584775"/>
          </a:xfrm>
          <a:prstGeom prst="rect">
            <a:avLst/>
          </a:prstGeom>
          <a:noFill/>
        </p:spPr>
        <p:txBody>
          <a:bodyPr wrap="square" rtlCol="0">
            <a:spAutoFit/>
          </a:bodyPr>
          <a:lstStyle/>
          <a:p>
            <a:r>
              <a:rPr lang="en-US" sz="1600" dirty="0">
                <a:latin typeface="Georgia" panose="02040502050405020303" pitchFamily="18" charset="0"/>
              </a:rPr>
              <a:t>The meeting of Assad and Putin. RIA Novosti, 2020.</a:t>
            </a:r>
            <a:endParaRPr lang="ru-RU" sz="1600" dirty="0">
              <a:latin typeface="Georgia" panose="02040502050405020303" pitchFamily="18" charset="0"/>
            </a:endParaRPr>
          </a:p>
        </p:txBody>
      </p:sp>
      <p:sp>
        <p:nvSpPr>
          <p:cNvPr id="6" name="TextBox 5">
            <a:extLst>
              <a:ext uri="{FF2B5EF4-FFF2-40B4-BE49-F238E27FC236}">
                <a16:creationId xmlns:a16="http://schemas.microsoft.com/office/drawing/2014/main" id="{0436E78C-1C10-4801-B222-5AF71D82B765}"/>
              </a:ext>
            </a:extLst>
          </p:cNvPr>
          <p:cNvSpPr txBox="1"/>
          <p:nvPr/>
        </p:nvSpPr>
        <p:spPr>
          <a:xfrm>
            <a:off x="6804248" y="3429000"/>
            <a:ext cx="1080120" cy="1080120"/>
          </a:xfrm>
          <a:prstGeom prst="rect">
            <a:avLst/>
          </a:prstGeom>
          <a:noFill/>
        </p:spPr>
        <p:txBody>
          <a:bodyPr wrap="square" rtlCol="0">
            <a:spAutoFit/>
          </a:bodyPr>
          <a:lstStyle/>
          <a:p>
            <a:endParaRPr lang="ru-RU" dirty="0"/>
          </a:p>
        </p:txBody>
      </p:sp>
      <p:sp>
        <p:nvSpPr>
          <p:cNvPr id="7" name="TextBox 6">
            <a:extLst>
              <a:ext uri="{FF2B5EF4-FFF2-40B4-BE49-F238E27FC236}">
                <a16:creationId xmlns:a16="http://schemas.microsoft.com/office/drawing/2014/main" id="{D2B47BD6-7501-4FBD-BA5A-4732A87AEA0F}"/>
              </a:ext>
            </a:extLst>
          </p:cNvPr>
          <p:cNvSpPr txBox="1"/>
          <p:nvPr/>
        </p:nvSpPr>
        <p:spPr>
          <a:xfrm>
            <a:off x="6222246" y="3120758"/>
            <a:ext cx="2627784"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ru-RU" i="1" dirty="0">
                <a:latin typeface="Georgia" panose="02040502050405020303" pitchFamily="18" charset="0"/>
              </a:rPr>
              <a:t>«</a:t>
            </a:r>
            <a:r>
              <a:rPr lang="en-US" i="1" dirty="0">
                <a:latin typeface="Georgia" panose="02040502050405020303" pitchFamily="18" charset="0"/>
              </a:rPr>
              <a:t>Moscow occupied a unique position as a player that was capable of maintaining productive contacts with all the significant forces in the region (means in the Middle East)</a:t>
            </a:r>
            <a:r>
              <a:rPr lang="ru-RU" i="1" dirty="0">
                <a:latin typeface="Georgia" panose="02040502050405020303" pitchFamily="18" charset="0"/>
              </a:rPr>
              <a:t>»</a:t>
            </a:r>
            <a:r>
              <a:rPr lang="en-US" i="1" dirty="0">
                <a:latin typeface="Georgia" panose="02040502050405020303" pitchFamily="18" charset="0"/>
              </a:rPr>
              <a:t> </a:t>
            </a:r>
            <a:r>
              <a:rPr lang="en-US" dirty="0">
                <a:latin typeface="Georgia" panose="02040502050405020303" pitchFamily="18" charset="0"/>
              </a:rPr>
              <a:t>[</a:t>
            </a:r>
            <a:r>
              <a:rPr lang="en-US" dirty="0" err="1">
                <a:latin typeface="Georgia" panose="02040502050405020303" pitchFamily="18" charset="0"/>
              </a:rPr>
              <a:t>Trenin</a:t>
            </a:r>
            <a:r>
              <a:rPr lang="en-US" dirty="0">
                <a:latin typeface="Georgia" panose="02040502050405020303" pitchFamily="18" charset="0"/>
              </a:rPr>
              <a:t>, 2020].</a:t>
            </a:r>
            <a:endParaRPr lang="ru-RU" dirty="0">
              <a:latin typeface="Georgia" panose="02040502050405020303" pitchFamily="18" charset="0"/>
            </a:endParaRPr>
          </a:p>
        </p:txBody>
      </p:sp>
    </p:spTree>
    <p:extLst>
      <p:ext uri="{BB962C8B-B14F-4D97-AF65-F5344CB8AC3E}">
        <p14:creationId xmlns:p14="http://schemas.microsoft.com/office/powerpoint/2010/main" val="427691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427511-BC33-7E89-A58A-A8B8A3ED830B}"/>
              </a:ext>
            </a:extLst>
          </p:cNvPr>
          <p:cNvSpPr>
            <a:spLocks noGrp="1"/>
          </p:cNvSpPr>
          <p:nvPr>
            <p:ph type="title"/>
          </p:nvPr>
        </p:nvSpPr>
        <p:spPr/>
        <p:txBody>
          <a:bodyPr>
            <a:normAutofit/>
          </a:bodyPr>
          <a:lstStyle/>
          <a:p>
            <a:pPr algn="ctr"/>
            <a:r>
              <a:rPr lang="en-GB" sz="2800" dirty="0">
                <a:latin typeface="Georgia" panose="02040502050405020303" pitchFamily="18" charset="0"/>
              </a:rPr>
              <a:t>The War in Ukraine. Preconditions</a:t>
            </a:r>
            <a:endParaRPr lang="ru-CZ" sz="2800" dirty="0">
              <a:latin typeface="Georgia" panose="02040502050405020303" pitchFamily="18" charset="0"/>
            </a:endParaRPr>
          </a:p>
        </p:txBody>
      </p:sp>
      <p:sp>
        <p:nvSpPr>
          <p:cNvPr id="3" name="Объект 2">
            <a:extLst>
              <a:ext uri="{FF2B5EF4-FFF2-40B4-BE49-F238E27FC236}">
                <a16:creationId xmlns:a16="http://schemas.microsoft.com/office/drawing/2014/main" id="{99B9A7C1-EB69-2CB7-6A9D-8D1D1285AC15}"/>
              </a:ext>
            </a:extLst>
          </p:cNvPr>
          <p:cNvSpPr>
            <a:spLocks noGrp="1"/>
          </p:cNvSpPr>
          <p:nvPr>
            <p:ph idx="1"/>
          </p:nvPr>
        </p:nvSpPr>
        <p:spPr>
          <a:xfrm>
            <a:off x="447012" y="1451992"/>
            <a:ext cx="8522221" cy="1684784"/>
          </a:xfrm>
        </p:spPr>
        <p:txBody>
          <a:bodyPr>
            <a:normAutofit fontScale="55000" lnSpcReduction="20000"/>
          </a:bodyPr>
          <a:lstStyle/>
          <a:p>
            <a:pPr marL="0" indent="0" algn="just">
              <a:buNone/>
            </a:pPr>
            <a:r>
              <a:rPr lang="cs-CZ" sz="3600" dirty="0" err="1">
                <a:latin typeface="Georgia" panose="02040502050405020303" pitchFamily="18" charset="0"/>
              </a:rPr>
              <a:t>Article</a:t>
            </a:r>
            <a:r>
              <a:rPr lang="cs-CZ" sz="3600" dirty="0">
                <a:latin typeface="Georgia" panose="02040502050405020303" pitchFamily="18" charset="0"/>
              </a:rPr>
              <a:t> by Vladimir Putin </a:t>
            </a:r>
            <a:r>
              <a:rPr lang="ru-RU" sz="3600" b="1" dirty="0">
                <a:latin typeface="Georgia" panose="02040502050405020303" pitchFamily="18" charset="0"/>
              </a:rPr>
              <a:t>«</a:t>
            </a:r>
            <a:r>
              <a:rPr lang="cs-CZ" sz="3600" b="1" dirty="0">
                <a:latin typeface="Georgia" panose="02040502050405020303" pitchFamily="18" charset="0"/>
              </a:rPr>
              <a:t>On </a:t>
            </a:r>
            <a:r>
              <a:rPr lang="cs-CZ" sz="3600" b="1" dirty="0" err="1">
                <a:latin typeface="Georgia" panose="02040502050405020303" pitchFamily="18" charset="0"/>
              </a:rPr>
              <a:t>the</a:t>
            </a:r>
            <a:r>
              <a:rPr lang="cs-CZ" sz="3600" b="1" dirty="0">
                <a:latin typeface="Georgia" panose="02040502050405020303" pitchFamily="18" charset="0"/>
              </a:rPr>
              <a:t> </a:t>
            </a:r>
            <a:r>
              <a:rPr lang="cs-CZ" sz="3600" b="1" dirty="0" err="1">
                <a:latin typeface="Georgia" panose="02040502050405020303" pitchFamily="18" charset="0"/>
              </a:rPr>
              <a:t>Historical</a:t>
            </a:r>
            <a:r>
              <a:rPr lang="cs-CZ" sz="3600" b="1" dirty="0">
                <a:latin typeface="Georgia" panose="02040502050405020303" pitchFamily="18" charset="0"/>
              </a:rPr>
              <a:t> Unity </a:t>
            </a:r>
            <a:r>
              <a:rPr lang="cs-CZ" sz="3600" b="1" dirty="0" err="1">
                <a:latin typeface="Georgia" panose="02040502050405020303" pitchFamily="18" charset="0"/>
              </a:rPr>
              <a:t>of</a:t>
            </a:r>
            <a:r>
              <a:rPr lang="cs-CZ" sz="3600" b="1" dirty="0">
                <a:latin typeface="Georgia" panose="02040502050405020303" pitchFamily="18" charset="0"/>
              </a:rPr>
              <a:t> </a:t>
            </a:r>
            <a:r>
              <a:rPr lang="cs-CZ" sz="3600" b="1" dirty="0" err="1">
                <a:latin typeface="Georgia" panose="02040502050405020303" pitchFamily="18" charset="0"/>
              </a:rPr>
              <a:t>Russians</a:t>
            </a:r>
            <a:r>
              <a:rPr lang="cs-CZ" sz="3600" b="1" dirty="0">
                <a:latin typeface="Georgia" panose="02040502050405020303" pitchFamily="18" charset="0"/>
              </a:rPr>
              <a:t> and </a:t>
            </a:r>
            <a:r>
              <a:rPr lang="cs-CZ" sz="3600" b="1" dirty="0" err="1">
                <a:latin typeface="Georgia" panose="02040502050405020303" pitchFamily="18" charset="0"/>
              </a:rPr>
              <a:t>Ukrainians</a:t>
            </a:r>
            <a:r>
              <a:rPr lang="ru-RU" sz="3600" b="1" dirty="0">
                <a:latin typeface="Georgia" panose="02040502050405020303" pitchFamily="18" charset="0"/>
              </a:rPr>
              <a:t>»: </a:t>
            </a:r>
            <a:r>
              <a:rPr lang="ru-RU" sz="3600" b="1" i="1" dirty="0">
                <a:latin typeface="Georgia" panose="02040502050405020303" pitchFamily="18" charset="0"/>
              </a:rPr>
              <a:t>«</a:t>
            </a:r>
            <a:r>
              <a:rPr lang="cs-CZ" sz="3600" i="1" dirty="0">
                <a:latin typeface="Georgia" panose="02040502050405020303" pitchFamily="18" charset="0"/>
              </a:rPr>
              <a:t>Step by step, </a:t>
            </a:r>
            <a:r>
              <a:rPr lang="cs-CZ" sz="3600" i="1" dirty="0" err="1">
                <a:latin typeface="Georgia" panose="02040502050405020303" pitchFamily="18" charset="0"/>
              </a:rPr>
              <a:t>Ukraine</a:t>
            </a:r>
            <a:r>
              <a:rPr lang="cs-CZ" sz="3600" i="1" dirty="0">
                <a:latin typeface="Georgia" panose="02040502050405020303" pitchFamily="18" charset="0"/>
              </a:rPr>
              <a:t> </a:t>
            </a:r>
            <a:r>
              <a:rPr lang="cs-CZ" sz="3600" i="1" dirty="0" err="1">
                <a:latin typeface="Georgia" panose="02040502050405020303" pitchFamily="18" charset="0"/>
              </a:rPr>
              <a:t>was</a:t>
            </a:r>
            <a:r>
              <a:rPr lang="cs-CZ" sz="3600" i="1" dirty="0">
                <a:latin typeface="Georgia" panose="02040502050405020303" pitchFamily="18" charset="0"/>
              </a:rPr>
              <a:t> </a:t>
            </a:r>
            <a:r>
              <a:rPr lang="cs-CZ" sz="3600" i="1" dirty="0" err="1">
                <a:latin typeface="Georgia" panose="02040502050405020303" pitchFamily="18" charset="0"/>
              </a:rPr>
              <a:t>dragged</a:t>
            </a:r>
            <a:r>
              <a:rPr lang="cs-CZ" sz="3600" i="1" dirty="0">
                <a:latin typeface="Georgia" panose="02040502050405020303" pitchFamily="18" charset="0"/>
              </a:rPr>
              <a:t> </a:t>
            </a:r>
            <a:r>
              <a:rPr lang="cs-CZ" sz="3600" i="1" dirty="0" err="1">
                <a:latin typeface="Georgia" panose="02040502050405020303" pitchFamily="18" charset="0"/>
              </a:rPr>
              <a:t>into</a:t>
            </a:r>
            <a:r>
              <a:rPr lang="cs-CZ" sz="3600" i="1" dirty="0">
                <a:latin typeface="Georgia" panose="02040502050405020303" pitchFamily="18" charset="0"/>
              </a:rPr>
              <a:t> a </a:t>
            </a:r>
            <a:r>
              <a:rPr lang="cs-CZ" sz="3600" i="1" dirty="0" err="1">
                <a:latin typeface="Georgia" panose="02040502050405020303" pitchFamily="18" charset="0"/>
              </a:rPr>
              <a:t>dangerous</a:t>
            </a:r>
            <a:r>
              <a:rPr lang="cs-CZ" sz="3600" i="1" dirty="0">
                <a:latin typeface="Georgia" panose="02040502050405020303" pitchFamily="18" charset="0"/>
              </a:rPr>
              <a:t> </a:t>
            </a:r>
            <a:r>
              <a:rPr lang="cs-CZ" sz="3600" i="1" dirty="0" err="1">
                <a:latin typeface="Georgia" panose="02040502050405020303" pitchFamily="18" charset="0"/>
              </a:rPr>
              <a:t>geopolitical</a:t>
            </a:r>
            <a:r>
              <a:rPr lang="cs-CZ" sz="3600" i="1" dirty="0">
                <a:latin typeface="Georgia" panose="02040502050405020303" pitchFamily="18" charset="0"/>
              </a:rPr>
              <a:t> game </a:t>
            </a:r>
            <a:r>
              <a:rPr lang="cs-CZ" sz="3600" i="1" dirty="0" err="1">
                <a:latin typeface="Georgia" panose="02040502050405020303" pitchFamily="18" charset="0"/>
              </a:rPr>
              <a:t>aimed</a:t>
            </a:r>
            <a:r>
              <a:rPr lang="cs-CZ" sz="3600" i="1" dirty="0">
                <a:latin typeface="Georgia" panose="02040502050405020303" pitchFamily="18" charset="0"/>
              </a:rPr>
              <a:t> </a:t>
            </a:r>
            <a:r>
              <a:rPr lang="cs-CZ" sz="3600" i="1" dirty="0" err="1">
                <a:latin typeface="Georgia" panose="02040502050405020303" pitchFamily="18" charset="0"/>
              </a:rPr>
              <a:t>at</a:t>
            </a:r>
            <a:r>
              <a:rPr lang="cs-CZ" sz="3600" i="1" dirty="0">
                <a:latin typeface="Georgia" panose="02040502050405020303" pitchFamily="18" charset="0"/>
              </a:rPr>
              <a:t> </a:t>
            </a:r>
            <a:r>
              <a:rPr lang="cs-CZ" sz="3600" i="1" dirty="0" err="1">
                <a:latin typeface="Georgia" panose="02040502050405020303" pitchFamily="18" charset="0"/>
              </a:rPr>
              <a:t>turning</a:t>
            </a:r>
            <a:r>
              <a:rPr lang="cs-CZ" sz="3600" i="1" dirty="0">
                <a:latin typeface="Georgia" panose="02040502050405020303" pitchFamily="18" charset="0"/>
              </a:rPr>
              <a:t> </a:t>
            </a:r>
            <a:r>
              <a:rPr lang="cs-CZ" sz="3600" i="1" dirty="0" err="1">
                <a:latin typeface="Georgia" panose="02040502050405020303" pitchFamily="18" charset="0"/>
              </a:rPr>
              <a:t>Ukraine</a:t>
            </a:r>
            <a:r>
              <a:rPr lang="cs-CZ" sz="3600" i="1" dirty="0">
                <a:latin typeface="Georgia" panose="02040502050405020303" pitchFamily="18" charset="0"/>
              </a:rPr>
              <a:t> </a:t>
            </a:r>
            <a:r>
              <a:rPr lang="cs-CZ" sz="3600" i="1" dirty="0" err="1">
                <a:latin typeface="Georgia" panose="02040502050405020303" pitchFamily="18" charset="0"/>
              </a:rPr>
              <a:t>into</a:t>
            </a:r>
            <a:r>
              <a:rPr lang="cs-CZ" sz="3600" i="1" dirty="0">
                <a:latin typeface="Georgia" panose="02040502050405020303" pitchFamily="18" charset="0"/>
              </a:rPr>
              <a:t> a </a:t>
            </a:r>
            <a:r>
              <a:rPr lang="cs-CZ" sz="3600" i="1" dirty="0" err="1">
                <a:latin typeface="Georgia" panose="02040502050405020303" pitchFamily="18" charset="0"/>
              </a:rPr>
              <a:t>barrier</a:t>
            </a:r>
            <a:r>
              <a:rPr lang="cs-CZ" sz="3600" i="1" dirty="0">
                <a:latin typeface="Georgia" panose="02040502050405020303" pitchFamily="18" charset="0"/>
              </a:rPr>
              <a:t> </a:t>
            </a:r>
            <a:r>
              <a:rPr lang="cs-CZ" sz="3600" i="1" dirty="0" err="1">
                <a:latin typeface="Georgia" panose="02040502050405020303" pitchFamily="18" charset="0"/>
              </a:rPr>
              <a:t>between</a:t>
            </a:r>
            <a:r>
              <a:rPr lang="cs-CZ" sz="3600" i="1" dirty="0">
                <a:latin typeface="Georgia" panose="02040502050405020303" pitchFamily="18" charset="0"/>
              </a:rPr>
              <a:t> </a:t>
            </a:r>
            <a:r>
              <a:rPr lang="cs-CZ" sz="3600" i="1" dirty="0" err="1">
                <a:latin typeface="Georgia" panose="02040502050405020303" pitchFamily="18" charset="0"/>
              </a:rPr>
              <a:t>Europe</a:t>
            </a:r>
            <a:r>
              <a:rPr lang="cs-CZ" sz="3600" i="1" dirty="0">
                <a:latin typeface="Georgia" panose="02040502050405020303" pitchFamily="18" charset="0"/>
              </a:rPr>
              <a:t> and </a:t>
            </a:r>
            <a:r>
              <a:rPr lang="cs-CZ" sz="3600" i="1" dirty="0" err="1">
                <a:latin typeface="Georgia" panose="02040502050405020303" pitchFamily="18" charset="0"/>
              </a:rPr>
              <a:t>Russia</a:t>
            </a:r>
            <a:r>
              <a:rPr lang="cs-CZ" sz="3600" i="1" dirty="0">
                <a:latin typeface="Georgia" panose="02040502050405020303" pitchFamily="18" charset="0"/>
              </a:rPr>
              <a:t>, a </a:t>
            </a:r>
            <a:r>
              <a:rPr lang="cs-CZ" sz="3600" i="1" dirty="0" err="1">
                <a:latin typeface="Georgia" panose="02040502050405020303" pitchFamily="18" charset="0"/>
              </a:rPr>
              <a:t>springboard</a:t>
            </a:r>
            <a:r>
              <a:rPr lang="cs-CZ" sz="3600" i="1" dirty="0">
                <a:latin typeface="Georgia" panose="02040502050405020303" pitchFamily="18" charset="0"/>
              </a:rPr>
              <a:t> </a:t>
            </a:r>
            <a:r>
              <a:rPr lang="cs-CZ" sz="3600" i="1" dirty="0" err="1">
                <a:latin typeface="Georgia" panose="02040502050405020303" pitchFamily="18" charset="0"/>
              </a:rPr>
              <a:t>against</a:t>
            </a:r>
            <a:r>
              <a:rPr lang="cs-CZ" sz="3600" i="1" dirty="0">
                <a:latin typeface="Georgia" panose="02040502050405020303" pitchFamily="18" charset="0"/>
              </a:rPr>
              <a:t> </a:t>
            </a:r>
            <a:r>
              <a:rPr lang="cs-CZ" sz="3600" i="1" dirty="0" err="1">
                <a:latin typeface="Georgia" panose="02040502050405020303" pitchFamily="18" charset="0"/>
              </a:rPr>
              <a:t>Russia</a:t>
            </a:r>
            <a:r>
              <a:rPr lang="ru-RU" sz="3600" i="1" dirty="0">
                <a:latin typeface="Georgia" panose="02040502050405020303" pitchFamily="18" charset="0"/>
              </a:rPr>
              <a:t>»</a:t>
            </a:r>
            <a:r>
              <a:rPr lang="en-GB" sz="3600" i="1" dirty="0">
                <a:latin typeface="Georgia" panose="02040502050405020303" pitchFamily="18" charset="0"/>
              </a:rPr>
              <a:t> </a:t>
            </a:r>
          </a:p>
          <a:p>
            <a:pPr marL="0" indent="0" algn="just">
              <a:buNone/>
            </a:pPr>
            <a:r>
              <a:rPr lang="cs-CZ" sz="3600" dirty="0">
                <a:latin typeface="Georgia" panose="02040502050405020303" pitchFamily="18" charset="0"/>
              </a:rPr>
              <a:t>(July 2021, </a:t>
            </a:r>
            <a:r>
              <a:rPr lang="cs-CZ" sz="3600" dirty="0">
                <a:latin typeface="Georgia" panose="02040502050405020303" pitchFamily="18" charset="0"/>
                <a:hlinkClick r:id="rId2"/>
              </a:rPr>
              <a:t>en.kremlin.ru/events/president/news/66181</a:t>
            </a:r>
            <a:r>
              <a:rPr lang="cs-CZ" sz="3600" dirty="0">
                <a:latin typeface="Georgia" panose="02040502050405020303" pitchFamily="18" charset="0"/>
              </a:rPr>
              <a:t>).</a:t>
            </a:r>
            <a:br>
              <a:rPr lang="cs-CZ" dirty="0"/>
            </a:br>
            <a:endParaRPr lang="cs-CZ" dirty="0"/>
          </a:p>
          <a:p>
            <a:endParaRPr lang="ru-CZ" dirty="0"/>
          </a:p>
        </p:txBody>
      </p:sp>
      <p:pic>
        <p:nvPicPr>
          <p:cNvPr id="2050" name="Picture 2" descr="Ukraine conflict: Who's in Putin's inner circle and running the war? - BBC  News">
            <a:extLst>
              <a:ext uri="{FF2B5EF4-FFF2-40B4-BE49-F238E27FC236}">
                <a16:creationId xmlns:a16="http://schemas.microsoft.com/office/drawing/2014/main" id="{34F8AD87-18B8-8131-AEC3-0514A04C6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79" y="3066132"/>
            <a:ext cx="6492213" cy="36518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723C7D9-83A1-27BA-ABD9-18606053C519}"/>
              </a:ext>
            </a:extLst>
          </p:cNvPr>
          <p:cNvSpPr txBox="1"/>
          <p:nvPr/>
        </p:nvSpPr>
        <p:spPr>
          <a:xfrm>
            <a:off x="6783685" y="3573016"/>
            <a:ext cx="2195736"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fontAlgn="base"/>
            <a:r>
              <a:rPr lang="en-GB" dirty="0">
                <a:latin typeface="Georgia" panose="02040502050405020303" pitchFamily="18" charset="0"/>
              </a:rPr>
              <a:t>V. Putin,</a:t>
            </a:r>
            <a:r>
              <a:rPr lang="cs-CZ" dirty="0">
                <a:latin typeface="Georgia" panose="02040502050405020303" pitchFamily="18" charset="0"/>
              </a:rPr>
              <a:t> V. </a:t>
            </a:r>
            <a:r>
              <a:rPr lang="cs-CZ" dirty="0" err="1">
                <a:latin typeface="Georgia" panose="02040502050405020303" pitchFamily="18" charset="0"/>
              </a:rPr>
              <a:t>Gerasimov</a:t>
            </a:r>
            <a:r>
              <a:rPr lang="cs-CZ" dirty="0">
                <a:latin typeface="Georgia" panose="02040502050405020303" pitchFamily="18" charset="0"/>
              </a:rPr>
              <a:t> and S. </a:t>
            </a:r>
            <a:r>
              <a:rPr lang="cs-CZ" dirty="0" err="1">
                <a:latin typeface="Georgia" panose="02040502050405020303" pitchFamily="18" charset="0"/>
              </a:rPr>
              <a:t>Shoigu</a:t>
            </a:r>
            <a:r>
              <a:rPr lang="cs-CZ" dirty="0">
                <a:latin typeface="Georgia" panose="02040502050405020303" pitchFamily="18" charset="0"/>
              </a:rPr>
              <a:t> meeting (</a:t>
            </a:r>
            <a:r>
              <a:rPr lang="cs-CZ" dirty="0" err="1">
                <a:latin typeface="Georgia" panose="02040502050405020303" pitchFamily="18" charset="0"/>
              </a:rPr>
              <a:t>kremlin.ru</a:t>
            </a:r>
            <a:r>
              <a:rPr lang="cs-CZ" dirty="0">
                <a:latin typeface="Georgia" panose="02040502050405020303" pitchFamily="18" charset="0"/>
              </a:rPr>
              <a:t>, 27 </a:t>
            </a:r>
            <a:r>
              <a:rPr lang="cs-CZ" dirty="0" err="1">
                <a:latin typeface="Georgia" panose="02040502050405020303" pitchFamily="18" charset="0"/>
              </a:rPr>
              <a:t>February</a:t>
            </a:r>
            <a:r>
              <a:rPr lang="cs-CZ" dirty="0">
                <a:latin typeface="Georgia" panose="02040502050405020303" pitchFamily="18" charset="0"/>
              </a:rPr>
              <a:t> 2022).</a:t>
            </a:r>
          </a:p>
        </p:txBody>
      </p:sp>
    </p:spTree>
    <p:extLst>
      <p:ext uri="{BB962C8B-B14F-4D97-AF65-F5344CB8AC3E}">
        <p14:creationId xmlns:p14="http://schemas.microsoft.com/office/powerpoint/2010/main" val="3372292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57E71E-070A-A32D-0C92-4C4B46E481BC}"/>
              </a:ext>
            </a:extLst>
          </p:cNvPr>
          <p:cNvSpPr>
            <a:spLocks noGrp="1"/>
          </p:cNvSpPr>
          <p:nvPr>
            <p:ph type="title"/>
          </p:nvPr>
        </p:nvSpPr>
        <p:spPr/>
        <p:txBody>
          <a:bodyPr>
            <a:normAutofit/>
          </a:bodyPr>
          <a:lstStyle/>
          <a:p>
            <a:pPr algn="ctr"/>
            <a:r>
              <a:rPr lang="en-GB" sz="2800" dirty="0">
                <a:latin typeface="Georgia" panose="02040502050405020303" pitchFamily="18" charset="0"/>
              </a:rPr>
              <a:t>The War in Ukraine. Preconditions</a:t>
            </a:r>
            <a:endParaRPr lang="ru-CZ" sz="2800" dirty="0"/>
          </a:p>
        </p:txBody>
      </p:sp>
      <p:sp>
        <p:nvSpPr>
          <p:cNvPr id="3" name="Объект 2">
            <a:extLst>
              <a:ext uri="{FF2B5EF4-FFF2-40B4-BE49-F238E27FC236}">
                <a16:creationId xmlns:a16="http://schemas.microsoft.com/office/drawing/2014/main" id="{D1601B09-DD1E-6B01-1E9B-633DC36FA14E}"/>
              </a:ext>
            </a:extLst>
          </p:cNvPr>
          <p:cNvSpPr>
            <a:spLocks noGrp="1"/>
          </p:cNvSpPr>
          <p:nvPr>
            <p:ph idx="1"/>
          </p:nvPr>
        </p:nvSpPr>
        <p:spPr>
          <a:xfrm>
            <a:off x="457200" y="1428034"/>
            <a:ext cx="8229600" cy="1540768"/>
          </a:xfrm>
        </p:spPr>
        <p:txBody>
          <a:bodyPr>
            <a:normAutofit fontScale="77500" lnSpcReduction="20000"/>
          </a:bodyPr>
          <a:lstStyle/>
          <a:p>
            <a:pPr marL="0" indent="0" algn="just">
              <a:buNone/>
            </a:pPr>
            <a:r>
              <a:rPr lang="cs-CZ" b="1" dirty="0">
                <a:latin typeface="Georgia" panose="02040502050405020303" pitchFamily="18" charset="0"/>
              </a:rPr>
              <a:t>V. Putin </a:t>
            </a:r>
            <a:r>
              <a:rPr lang="cs-CZ" b="1" dirty="0" err="1">
                <a:latin typeface="Georgia" panose="02040502050405020303" pitchFamily="18" charset="0"/>
              </a:rPr>
              <a:t>held</a:t>
            </a:r>
            <a:r>
              <a:rPr lang="cs-CZ" b="1" dirty="0">
                <a:latin typeface="Georgia" panose="02040502050405020303" pitchFamily="18" charset="0"/>
              </a:rPr>
              <a:t> a meeting </a:t>
            </a:r>
            <a:r>
              <a:rPr lang="cs-CZ" b="1" dirty="0" err="1">
                <a:latin typeface="Georgia" panose="02040502050405020303" pitchFamily="18" charset="0"/>
              </a:rPr>
              <a:t>of</a:t>
            </a:r>
            <a:r>
              <a:rPr lang="cs-CZ" b="1" dirty="0">
                <a:latin typeface="Georgia" panose="02040502050405020303" pitchFamily="18" charset="0"/>
              </a:rPr>
              <a:t> </a:t>
            </a:r>
            <a:r>
              <a:rPr lang="cs-CZ" b="1" dirty="0" err="1">
                <a:latin typeface="Georgia" panose="02040502050405020303" pitchFamily="18" charset="0"/>
              </a:rPr>
              <a:t>the</a:t>
            </a:r>
            <a:r>
              <a:rPr lang="cs-CZ" b="1" dirty="0">
                <a:latin typeface="Georgia" panose="02040502050405020303" pitchFamily="18" charset="0"/>
              </a:rPr>
              <a:t> </a:t>
            </a:r>
            <a:r>
              <a:rPr lang="cs-CZ" b="1" dirty="0" err="1">
                <a:latin typeface="Georgia" panose="02040502050405020303" pitchFamily="18" charset="0"/>
              </a:rPr>
              <a:t>Russian</a:t>
            </a:r>
            <a:r>
              <a:rPr lang="cs-CZ" b="1" dirty="0">
                <a:latin typeface="Georgia" panose="02040502050405020303" pitchFamily="18" charset="0"/>
              </a:rPr>
              <a:t> </a:t>
            </a:r>
            <a:r>
              <a:rPr lang="cs-CZ" b="1" dirty="0" err="1">
                <a:latin typeface="Georgia" panose="02040502050405020303" pitchFamily="18" charset="0"/>
              </a:rPr>
              <a:t>Federation</a:t>
            </a:r>
            <a:r>
              <a:rPr lang="cs-CZ" b="1" dirty="0">
                <a:latin typeface="Georgia" panose="02040502050405020303" pitchFamily="18" charset="0"/>
              </a:rPr>
              <a:t> </a:t>
            </a:r>
            <a:r>
              <a:rPr lang="cs-CZ" b="1" dirty="0" err="1">
                <a:latin typeface="Georgia" panose="02040502050405020303" pitchFamily="18" charset="0"/>
              </a:rPr>
              <a:t>Security</a:t>
            </a:r>
            <a:r>
              <a:rPr lang="cs-CZ" b="1" dirty="0">
                <a:latin typeface="Georgia" panose="02040502050405020303" pitchFamily="18" charset="0"/>
              </a:rPr>
              <a:t> </a:t>
            </a:r>
            <a:r>
              <a:rPr lang="cs-CZ" b="1" dirty="0" err="1">
                <a:latin typeface="Georgia" panose="02040502050405020303" pitchFamily="18" charset="0"/>
              </a:rPr>
              <a:t>Council</a:t>
            </a:r>
            <a:r>
              <a:rPr lang="cs-CZ" b="1" dirty="0">
                <a:latin typeface="Georgia" panose="02040502050405020303" pitchFamily="18" charset="0"/>
              </a:rPr>
              <a:t> </a:t>
            </a:r>
            <a:r>
              <a:rPr lang="cs-CZ" b="1" dirty="0" err="1">
                <a:latin typeface="Georgia" panose="02040502050405020303" pitchFamily="18" charset="0"/>
              </a:rPr>
              <a:t>at</a:t>
            </a:r>
            <a:r>
              <a:rPr lang="cs-CZ" b="1" dirty="0">
                <a:latin typeface="Georgia" panose="02040502050405020303" pitchFamily="18" charset="0"/>
              </a:rPr>
              <a:t> </a:t>
            </a:r>
            <a:r>
              <a:rPr lang="cs-CZ" b="1" dirty="0" err="1">
                <a:latin typeface="Georgia" panose="02040502050405020303" pitchFamily="18" charset="0"/>
              </a:rPr>
              <a:t>the</a:t>
            </a:r>
            <a:r>
              <a:rPr lang="cs-CZ" b="1" dirty="0">
                <a:latin typeface="Georgia" panose="02040502050405020303" pitchFamily="18" charset="0"/>
              </a:rPr>
              <a:t> </a:t>
            </a:r>
            <a:r>
              <a:rPr lang="cs-CZ" b="1" dirty="0" err="1">
                <a:latin typeface="Georgia" panose="02040502050405020303" pitchFamily="18" charset="0"/>
              </a:rPr>
              <a:t>Kremlin</a:t>
            </a:r>
            <a:r>
              <a:rPr lang="cs-CZ" b="1" dirty="0">
                <a:latin typeface="Georgia" panose="02040502050405020303" pitchFamily="18" charset="0"/>
              </a:rPr>
              <a:t>: </a:t>
            </a:r>
            <a:r>
              <a:rPr lang="ru-RU" b="1" i="1" dirty="0">
                <a:latin typeface="Georgia" panose="02040502050405020303" pitchFamily="18" charset="0"/>
              </a:rPr>
              <a:t>«</a:t>
            </a:r>
            <a:r>
              <a:rPr lang="cs-CZ" i="1" dirty="0">
                <a:latin typeface="Georgia" panose="02040502050405020303" pitchFamily="18" charset="0"/>
              </a:rPr>
              <a:t>I </a:t>
            </a:r>
            <a:r>
              <a:rPr lang="cs-CZ" i="1" dirty="0" err="1">
                <a:latin typeface="Georgia" panose="02040502050405020303" pitchFamily="18" charset="0"/>
              </a:rPr>
              <a:t>have</a:t>
            </a:r>
            <a:r>
              <a:rPr lang="cs-CZ" i="1" dirty="0">
                <a:latin typeface="Georgia" panose="02040502050405020303" pitchFamily="18" charset="0"/>
              </a:rPr>
              <a:t> </a:t>
            </a:r>
            <a:r>
              <a:rPr lang="cs-CZ" i="1" dirty="0" err="1">
                <a:latin typeface="Georgia" panose="02040502050405020303" pitchFamily="18" charset="0"/>
              </a:rPr>
              <a:t>said</a:t>
            </a:r>
            <a:r>
              <a:rPr lang="cs-CZ" i="1" dirty="0">
                <a:latin typeface="Georgia" panose="02040502050405020303" pitchFamily="18" charset="0"/>
              </a:rPr>
              <a:t> many </a:t>
            </a:r>
            <a:r>
              <a:rPr lang="cs-CZ" i="1" dirty="0" err="1">
                <a:latin typeface="Georgia" panose="02040502050405020303" pitchFamily="18" charset="0"/>
              </a:rPr>
              <a:t>times</a:t>
            </a:r>
            <a:r>
              <a:rPr lang="cs-CZ" i="1" dirty="0">
                <a:latin typeface="Georgia" panose="02040502050405020303" pitchFamily="18" charset="0"/>
              </a:rPr>
              <a:t> </a:t>
            </a:r>
            <a:r>
              <a:rPr lang="cs-CZ" i="1" dirty="0" err="1">
                <a:latin typeface="Georgia" panose="02040502050405020303" pitchFamily="18" charset="0"/>
              </a:rPr>
              <a:t>before</a:t>
            </a:r>
            <a:r>
              <a:rPr lang="cs-CZ" i="1" dirty="0">
                <a:latin typeface="Georgia" panose="02040502050405020303" pitchFamily="18" charset="0"/>
              </a:rPr>
              <a:t>, </a:t>
            </a:r>
            <a:r>
              <a:rPr lang="cs-CZ" i="1" dirty="0" err="1">
                <a:latin typeface="Georgia" panose="02040502050405020303" pitchFamily="18" charset="0"/>
              </a:rPr>
              <a:t>if</a:t>
            </a:r>
            <a:r>
              <a:rPr lang="cs-CZ" i="1" dirty="0">
                <a:latin typeface="Georgia" panose="02040502050405020303" pitchFamily="18" charset="0"/>
              </a:rPr>
              <a:t> </a:t>
            </a:r>
            <a:r>
              <a:rPr lang="cs-CZ" i="1" dirty="0" err="1">
                <a:latin typeface="Georgia" panose="02040502050405020303" pitchFamily="18" charset="0"/>
              </a:rPr>
              <a:t>Russia</a:t>
            </a:r>
            <a:r>
              <a:rPr lang="cs-CZ" i="1" dirty="0">
                <a:latin typeface="Georgia" panose="02040502050405020303" pitchFamily="18" charset="0"/>
              </a:rPr>
              <a:t> </a:t>
            </a:r>
            <a:r>
              <a:rPr lang="cs-CZ" i="1" dirty="0" err="1">
                <a:latin typeface="Georgia" panose="02040502050405020303" pitchFamily="18" charset="0"/>
              </a:rPr>
              <a:t>faces</a:t>
            </a:r>
            <a:r>
              <a:rPr lang="cs-CZ" i="1" dirty="0">
                <a:latin typeface="Georgia" panose="02040502050405020303" pitchFamily="18" charset="0"/>
              </a:rPr>
              <a:t> </a:t>
            </a:r>
            <a:r>
              <a:rPr lang="cs-CZ" i="1" dirty="0" err="1">
                <a:latin typeface="Georgia" panose="02040502050405020303" pitchFamily="18" charset="0"/>
              </a:rPr>
              <a:t>the</a:t>
            </a:r>
            <a:r>
              <a:rPr lang="cs-CZ" i="1" dirty="0">
                <a:latin typeface="Georgia" panose="02040502050405020303" pitchFamily="18" charset="0"/>
              </a:rPr>
              <a:t> </a:t>
            </a:r>
            <a:r>
              <a:rPr lang="cs-CZ" i="1" dirty="0" err="1">
                <a:latin typeface="Georgia" panose="02040502050405020303" pitchFamily="18" charset="0"/>
              </a:rPr>
              <a:t>threat</a:t>
            </a:r>
            <a:r>
              <a:rPr lang="cs-CZ" i="1" dirty="0">
                <a:latin typeface="Georgia" panose="02040502050405020303" pitchFamily="18" charset="0"/>
              </a:rPr>
              <a:t> </a:t>
            </a:r>
            <a:r>
              <a:rPr lang="cs-CZ" i="1" dirty="0" err="1">
                <a:latin typeface="Georgia" panose="02040502050405020303" pitchFamily="18" charset="0"/>
              </a:rPr>
              <a:t>of</a:t>
            </a:r>
            <a:r>
              <a:rPr lang="cs-CZ" i="1" dirty="0">
                <a:latin typeface="Georgia" panose="02040502050405020303" pitchFamily="18" charset="0"/>
              </a:rPr>
              <a:t> </a:t>
            </a:r>
            <a:r>
              <a:rPr lang="cs-CZ" i="1" dirty="0" err="1">
                <a:latin typeface="Georgia" panose="02040502050405020303" pitchFamily="18" charset="0"/>
              </a:rPr>
              <a:t>Ukraine</a:t>
            </a:r>
            <a:r>
              <a:rPr lang="cs-CZ" i="1" dirty="0">
                <a:latin typeface="Georgia" panose="02040502050405020303" pitchFamily="18" charset="0"/>
              </a:rPr>
              <a:t> </a:t>
            </a:r>
            <a:r>
              <a:rPr lang="cs-CZ" i="1" dirty="0" err="1">
                <a:latin typeface="Georgia" panose="02040502050405020303" pitchFamily="18" charset="0"/>
              </a:rPr>
              <a:t>being</a:t>
            </a:r>
            <a:r>
              <a:rPr lang="cs-CZ" i="1" dirty="0">
                <a:latin typeface="Georgia" panose="02040502050405020303" pitchFamily="18" charset="0"/>
              </a:rPr>
              <a:t> </a:t>
            </a:r>
            <a:r>
              <a:rPr lang="cs-CZ" i="1" dirty="0" err="1">
                <a:latin typeface="Georgia" panose="02040502050405020303" pitchFamily="18" charset="0"/>
              </a:rPr>
              <a:t>accepted</a:t>
            </a:r>
            <a:r>
              <a:rPr lang="cs-CZ" i="1" dirty="0">
                <a:latin typeface="Georgia" panose="02040502050405020303" pitchFamily="18" charset="0"/>
              </a:rPr>
              <a:t> </a:t>
            </a:r>
            <a:r>
              <a:rPr lang="cs-CZ" i="1" dirty="0" err="1">
                <a:latin typeface="Georgia" panose="02040502050405020303" pitchFamily="18" charset="0"/>
              </a:rPr>
              <a:t>into</a:t>
            </a:r>
            <a:r>
              <a:rPr lang="cs-CZ" i="1" dirty="0">
                <a:latin typeface="Georgia" panose="02040502050405020303" pitchFamily="18" charset="0"/>
              </a:rPr>
              <a:t> </a:t>
            </a:r>
            <a:r>
              <a:rPr lang="cs-CZ" i="1" dirty="0" err="1">
                <a:latin typeface="Georgia" panose="02040502050405020303" pitchFamily="18" charset="0"/>
              </a:rPr>
              <a:t>the</a:t>
            </a:r>
            <a:r>
              <a:rPr lang="cs-CZ" i="1" dirty="0">
                <a:latin typeface="Georgia" panose="02040502050405020303" pitchFamily="18" charset="0"/>
              </a:rPr>
              <a:t> </a:t>
            </a:r>
            <a:r>
              <a:rPr lang="cs-CZ" i="1" dirty="0" err="1">
                <a:latin typeface="Georgia" panose="02040502050405020303" pitchFamily="18" charset="0"/>
              </a:rPr>
              <a:t>North</a:t>
            </a:r>
            <a:r>
              <a:rPr lang="cs-CZ" i="1" dirty="0">
                <a:latin typeface="Georgia" panose="02040502050405020303" pitchFamily="18" charset="0"/>
              </a:rPr>
              <a:t> </a:t>
            </a:r>
            <a:r>
              <a:rPr lang="cs-CZ" i="1" dirty="0" err="1">
                <a:latin typeface="Georgia" panose="02040502050405020303" pitchFamily="18" charset="0"/>
              </a:rPr>
              <a:t>Atlantic</a:t>
            </a:r>
            <a:r>
              <a:rPr lang="cs-CZ" i="1" dirty="0">
                <a:latin typeface="Georgia" panose="02040502050405020303" pitchFamily="18" charset="0"/>
              </a:rPr>
              <a:t> </a:t>
            </a:r>
            <a:r>
              <a:rPr lang="cs-CZ" i="1" dirty="0" err="1">
                <a:latin typeface="Georgia" panose="02040502050405020303" pitchFamily="18" charset="0"/>
              </a:rPr>
              <a:t>Alliance</a:t>
            </a:r>
            <a:r>
              <a:rPr lang="cs-CZ" i="1" dirty="0">
                <a:latin typeface="Georgia" panose="02040502050405020303" pitchFamily="18" charset="0"/>
              </a:rPr>
              <a:t>, NATO, </a:t>
            </a:r>
            <a:r>
              <a:rPr lang="cs-CZ" i="1" dirty="0" err="1">
                <a:latin typeface="Georgia" panose="02040502050405020303" pitchFamily="18" charset="0"/>
              </a:rPr>
              <a:t>the</a:t>
            </a:r>
            <a:r>
              <a:rPr lang="cs-CZ" i="1" dirty="0">
                <a:latin typeface="Georgia" panose="02040502050405020303" pitchFamily="18" charset="0"/>
              </a:rPr>
              <a:t> </a:t>
            </a:r>
            <a:r>
              <a:rPr lang="cs-CZ" i="1" dirty="0" err="1">
                <a:latin typeface="Georgia" panose="02040502050405020303" pitchFamily="18" charset="0"/>
              </a:rPr>
              <a:t>threat</a:t>
            </a:r>
            <a:r>
              <a:rPr lang="cs-CZ" i="1" dirty="0">
                <a:latin typeface="Georgia" panose="02040502050405020303" pitchFamily="18" charset="0"/>
              </a:rPr>
              <a:t> </a:t>
            </a:r>
            <a:r>
              <a:rPr lang="cs-CZ" i="1" dirty="0" err="1">
                <a:latin typeface="Georgia" panose="02040502050405020303" pitchFamily="18" charset="0"/>
              </a:rPr>
              <a:t>against</a:t>
            </a:r>
            <a:r>
              <a:rPr lang="cs-CZ" i="1" dirty="0">
                <a:latin typeface="Georgia" panose="02040502050405020303" pitchFamily="18" charset="0"/>
              </a:rPr>
              <a:t> </a:t>
            </a:r>
            <a:r>
              <a:rPr lang="cs-CZ" i="1" dirty="0" err="1">
                <a:latin typeface="Georgia" panose="02040502050405020303" pitchFamily="18" charset="0"/>
              </a:rPr>
              <a:t>our</a:t>
            </a:r>
            <a:r>
              <a:rPr lang="cs-CZ" i="1" dirty="0">
                <a:latin typeface="Georgia" panose="02040502050405020303" pitchFamily="18" charset="0"/>
              </a:rPr>
              <a:t> country </a:t>
            </a:r>
            <a:r>
              <a:rPr lang="cs-CZ" i="1" dirty="0" err="1">
                <a:latin typeface="Georgia" panose="02040502050405020303" pitchFamily="18" charset="0"/>
              </a:rPr>
              <a:t>will</a:t>
            </a:r>
            <a:r>
              <a:rPr lang="cs-CZ" i="1" dirty="0">
                <a:latin typeface="Georgia" panose="02040502050405020303" pitchFamily="18" charset="0"/>
              </a:rPr>
              <a:t> </a:t>
            </a:r>
            <a:r>
              <a:rPr lang="cs-CZ" i="1" dirty="0" err="1">
                <a:latin typeface="Georgia" panose="02040502050405020303" pitchFamily="18" charset="0"/>
              </a:rPr>
              <a:t>increase</a:t>
            </a:r>
            <a:r>
              <a:rPr lang="cs-CZ" i="1" dirty="0">
                <a:latin typeface="Georgia" panose="02040502050405020303" pitchFamily="18" charset="0"/>
              </a:rPr>
              <a:t> </a:t>
            </a:r>
            <a:r>
              <a:rPr lang="cs-CZ" i="1" dirty="0" err="1">
                <a:latin typeface="Georgia" panose="02040502050405020303" pitchFamily="18" charset="0"/>
              </a:rPr>
              <a:t>because</a:t>
            </a:r>
            <a:r>
              <a:rPr lang="cs-CZ" i="1" dirty="0">
                <a:latin typeface="Georgia" panose="02040502050405020303" pitchFamily="18" charset="0"/>
              </a:rPr>
              <a:t> </a:t>
            </a:r>
            <a:r>
              <a:rPr lang="cs-CZ" i="1" dirty="0" err="1">
                <a:latin typeface="Georgia" panose="02040502050405020303" pitchFamily="18" charset="0"/>
              </a:rPr>
              <a:t>of</a:t>
            </a:r>
            <a:r>
              <a:rPr lang="cs-CZ" i="1" dirty="0">
                <a:latin typeface="Georgia" panose="02040502050405020303" pitchFamily="18" charset="0"/>
              </a:rPr>
              <a:t> </a:t>
            </a:r>
            <a:r>
              <a:rPr lang="cs-CZ" i="1" dirty="0" err="1">
                <a:latin typeface="Georgia" panose="02040502050405020303" pitchFamily="18" charset="0"/>
              </a:rPr>
              <a:t>Article</a:t>
            </a:r>
            <a:r>
              <a:rPr lang="cs-CZ" i="1" dirty="0">
                <a:latin typeface="Georgia" panose="02040502050405020303" pitchFamily="18" charset="0"/>
              </a:rPr>
              <a:t> 5 </a:t>
            </a:r>
            <a:r>
              <a:rPr lang="cs-CZ" i="1" dirty="0" err="1">
                <a:latin typeface="Georgia" panose="02040502050405020303" pitchFamily="18" charset="0"/>
              </a:rPr>
              <a:t>of</a:t>
            </a:r>
            <a:r>
              <a:rPr lang="cs-CZ" i="1" dirty="0">
                <a:latin typeface="Georgia" panose="02040502050405020303" pitchFamily="18" charset="0"/>
              </a:rPr>
              <a:t> </a:t>
            </a:r>
            <a:r>
              <a:rPr lang="cs-CZ" i="1" dirty="0" err="1">
                <a:latin typeface="Georgia" panose="02040502050405020303" pitchFamily="18" charset="0"/>
              </a:rPr>
              <a:t>the</a:t>
            </a:r>
            <a:r>
              <a:rPr lang="cs-CZ" i="1" dirty="0">
                <a:latin typeface="Georgia" panose="02040502050405020303" pitchFamily="18" charset="0"/>
              </a:rPr>
              <a:t> </a:t>
            </a:r>
            <a:r>
              <a:rPr lang="cs-CZ" i="1" dirty="0" err="1">
                <a:latin typeface="Georgia" panose="02040502050405020303" pitchFamily="18" charset="0"/>
              </a:rPr>
              <a:t>North</a:t>
            </a:r>
            <a:r>
              <a:rPr lang="cs-CZ" i="1" dirty="0">
                <a:latin typeface="Georgia" panose="02040502050405020303" pitchFamily="18" charset="0"/>
              </a:rPr>
              <a:t> </a:t>
            </a:r>
            <a:r>
              <a:rPr lang="cs-CZ" i="1" dirty="0" err="1">
                <a:latin typeface="Georgia" panose="02040502050405020303" pitchFamily="18" charset="0"/>
              </a:rPr>
              <a:t>Atlantic</a:t>
            </a:r>
            <a:r>
              <a:rPr lang="cs-CZ" i="1" dirty="0">
                <a:latin typeface="Georgia" panose="02040502050405020303" pitchFamily="18" charset="0"/>
              </a:rPr>
              <a:t> </a:t>
            </a:r>
            <a:r>
              <a:rPr lang="cs-CZ" i="1" dirty="0" err="1">
                <a:latin typeface="Georgia" panose="02040502050405020303" pitchFamily="18" charset="0"/>
              </a:rPr>
              <a:t>Treaty</a:t>
            </a:r>
            <a:r>
              <a:rPr lang="ru-RU" i="1" dirty="0">
                <a:latin typeface="Georgia" panose="02040502050405020303" pitchFamily="18" charset="0"/>
              </a:rPr>
              <a:t>»</a:t>
            </a:r>
            <a:r>
              <a:rPr lang="cs-CZ" i="1" dirty="0">
                <a:latin typeface="Georgia" panose="02040502050405020303" pitchFamily="18" charset="0"/>
              </a:rPr>
              <a:t> </a:t>
            </a:r>
            <a:r>
              <a:rPr lang="cs-CZ" dirty="0">
                <a:latin typeface="Georgia" panose="02040502050405020303" pitchFamily="18" charset="0"/>
              </a:rPr>
              <a:t>(</a:t>
            </a:r>
            <a:r>
              <a:rPr lang="cs-CZ" dirty="0" err="1">
                <a:latin typeface="Georgia" panose="02040502050405020303" pitchFamily="18" charset="0"/>
              </a:rPr>
              <a:t>February</a:t>
            </a:r>
            <a:r>
              <a:rPr lang="cs-CZ" dirty="0">
                <a:latin typeface="Georgia" panose="02040502050405020303" pitchFamily="18" charset="0"/>
              </a:rPr>
              <a:t> 2022, </a:t>
            </a:r>
            <a:r>
              <a:rPr lang="cs-CZ" dirty="0" err="1">
                <a:latin typeface="Georgia" panose="02040502050405020303" pitchFamily="18" charset="0"/>
              </a:rPr>
              <a:t>en.kremlin.ru</a:t>
            </a:r>
            <a:r>
              <a:rPr lang="cs-CZ" dirty="0">
                <a:latin typeface="Georgia" panose="02040502050405020303" pitchFamily="18" charset="0"/>
              </a:rPr>
              <a:t>/</a:t>
            </a:r>
            <a:r>
              <a:rPr lang="cs-CZ" dirty="0" err="1">
                <a:latin typeface="Georgia" panose="02040502050405020303" pitchFamily="18" charset="0"/>
              </a:rPr>
              <a:t>events</a:t>
            </a:r>
            <a:r>
              <a:rPr lang="cs-CZ" dirty="0">
                <a:latin typeface="Georgia" panose="02040502050405020303" pitchFamily="18" charset="0"/>
              </a:rPr>
              <a:t>/president/</a:t>
            </a:r>
            <a:r>
              <a:rPr lang="cs-CZ" dirty="0" err="1">
                <a:latin typeface="Georgia" panose="02040502050405020303" pitchFamily="18" charset="0"/>
              </a:rPr>
              <a:t>news</a:t>
            </a:r>
            <a:r>
              <a:rPr lang="cs-CZ" dirty="0">
                <a:latin typeface="Georgia" panose="02040502050405020303" pitchFamily="18" charset="0"/>
              </a:rPr>
              <a:t>/67825).</a:t>
            </a:r>
            <a:endParaRPr lang="ru-CZ" dirty="0">
              <a:latin typeface="Georgia" panose="02040502050405020303" pitchFamily="18" charset="0"/>
            </a:endParaRPr>
          </a:p>
          <a:p>
            <a:endParaRPr lang="ru-CZ" dirty="0"/>
          </a:p>
        </p:txBody>
      </p:sp>
      <p:pic>
        <p:nvPicPr>
          <p:cNvPr id="3074" name="Picture 2" descr="Комментарий: Мы увидим еще не один сезон ″донбасской рапсодии″ Путина |  Комментарии обозревателей DW и приглашенных авторов | DW | 22.02.2022">
            <a:extLst>
              <a:ext uri="{FF2B5EF4-FFF2-40B4-BE49-F238E27FC236}">
                <a16:creationId xmlns:a16="http://schemas.microsoft.com/office/drawing/2014/main" id="{B4ADCEDD-54EA-2C85-5CF8-D9A6BC389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81502"/>
            <a:ext cx="6156176" cy="3462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2400FB-7307-FEE8-2F67-FAFF3CF99D5D}"/>
              </a:ext>
            </a:extLst>
          </p:cNvPr>
          <p:cNvSpPr txBox="1"/>
          <p:nvPr/>
        </p:nvSpPr>
        <p:spPr>
          <a:xfrm>
            <a:off x="6846292" y="3717032"/>
            <a:ext cx="187220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GB" sz="1600" dirty="0">
                <a:latin typeface="Georgia" panose="02040502050405020303" pitchFamily="18" charset="0"/>
              </a:rPr>
              <a:t>The short video by Guardian (22 February 2022): </a:t>
            </a:r>
            <a:r>
              <a:rPr lang="en-GB" sz="1600" dirty="0">
                <a:latin typeface="Georgia" panose="02040502050405020303" pitchFamily="18" charset="0"/>
                <a:hlinkClick r:id="rId3"/>
              </a:rPr>
              <a:t>www.youtube.com/watch?v=o9A-u8EoWcI</a:t>
            </a:r>
            <a:r>
              <a:rPr lang="en-GB" sz="1600" dirty="0">
                <a:latin typeface="Georgia" panose="02040502050405020303" pitchFamily="18" charset="0"/>
              </a:rPr>
              <a:t>. </a:t>
            </a:r>
            <a:endParaRPr lang="ru-CZ" sz="1600" dirty="0">
              <a:latin typeface="Georgia" panose="02040502050405020303" pitchFamily="18" charset="0"/>
            </a:endParaRPr>
          </a:p>
        </p:txBody>
      </p:sp>
    </p:spTree>
    <p:extLst>
      <p:ext uri="{BB962C8B-B14F-4D97-AF65-F5344CB8AC3E}">
        <p14:creationId xmlns:p14="http://schemas.microsoft.com/office/powerpoint/2010/main" val="1955691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730E88-4AC9-4E13-2F99-A4457CEFCC85}"/>
              </a:ext>
            </a:extLst>
          </p:cNvPr>
          <p:cNvSpPr>
            <a:spLocks noGrp="1"/>
          </p:cNvSpPr>
          <p:nvPr>
            <p:ph type="title"/>
          </p:nvPr>
        </p:nvSpPr>
        <p:spPr>
          <a:xfrm>
            <a:off x="457200" y="533400"/>
            <a:ext cx="8075240" cy="519336"/>
          </a:xfrm>
        </p:spPr>
        <p:txBody>
          <a:bodyPr vert="horz" lIns="91440" tIns="45720" rIns="91440" bIns="45720" rtlCol="0" anchor="ctr">
            <a:normAutofit/>
          </a:bodyPr>
          <a:lstStyle/>
          <a:p>
            <a:pPr algn="ctr"/>
            <a:r>
              <a:rPr lang="en-GB" sz="2800" dirty="0">
                <a:latin typeface="Georgia" panose="02040502050405020303" pitchFamily="18" charset="0"/>
              </a:rPr>
              <a:t>The Full-Scale War in Ukraine</a:t>
            </a:r>
            <a:endParaRPr lang="ru-CZ" sz="2800" dirty="0">
              <a:latin typeface="Georgia" panose="02040502050405020303" pitchFamily="18" charset="0"/>
            </a:endParaRPr>
          </a:p>
        </p:txBody>
      </p:sp>
      <p:pic>
        <p:nvPicPr>
          <p:cNvPr id="5" name="Picture 2">
            <a:extLst>
              <a:ext uri="{FF2B5EF4-FFF2-40B4-BE49-F238E27FC236}">
                <a16:creationId xmlns:a16="http://schemas.microsoft.com/office/drawing/2014/main" id="{CE902664-BAA8-EB20-F2BA-8F0B94405CA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11560" y="1196752"/>
            <a:ext cx="3764601" cy="532098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1CD30E-D86D-DDBA-5FF6-DC7C47DBB7E8}"/>
              </a:ext>
            </a:extLst>
          </p:cNvPr>
          <p:cNvSpPr txBox="1"/>
          <p:nvPr/>
        </p:nvSpPr>
        <p:spPr>
          <a:xfrm>
            <a:off x="4860032" y="1844824"/>
            <a:ext cx="3764601" cy="3600400"/>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fontScale="62500" lnSpcReduction="20000"/>
          </a:bodyPr>
          <a:lstStyle/>
          <a:p>
            <a:pPr marL="182880" indent="-182880" algn="just">
              <a:spcBef>
                <a:spcPct val="20000"/>
              </a:spcBef>
              <a:buClr>
                <a:schemeClr val="accent1"/>
              </a:buClr>
              <a:buSzPct val="85000"/>
              <a:buFont typeface="Arial" pitchFamily="34" charset="0"/>
              <a:buChar char="•"/>
            </a:pPr>
            <a:r>
              <a:rPr lang="en-US" sz="2800" dirty="0">
                <a:solidFill>
                  <a:schemeClr val="tx1"/>
                </a:solidFill>
                <a:latin typeface="Georgia" panose="02040502050405020303" pitchFamily="18" charset="0"/>
              </a:rPr>
              <a:t>The Kremlin pursues, as Russian officials stated, </a:t>
            </a:r>
            <a:r>
              <a:rPr lang="en-US" sz="2800" i="1" dirty="0">
                <a:solidFill>
                  <a:schemeClr val="tx1"/>
                </a:solidFill>
                <a:latin typeface="Georgia" panose="02040502050405020303" pitchFamily="18" charset="0"/>
              </a:rPr>
              <a:t>«to demilitarize and de-Nazify the country» </a:t>
            </a:r>
            <a:r>
              <a:rPr lang="en-US" sz="2800" dirty="0">
                <a:solidFill>
                  <a:schemeClr val="tx1"/>
                </a:solidFill>
                <a:latin typeface="Georgia" panose="02040502050405020303" pitchFamily="18" charset="0"/>
              </a:rPr>
              <a:t>(TASS, 8 April 2022) and </a:t>
            </a:r>
            <a:r>
              <a:rPr lang="en-US" sz="2800" i="1" dirty="0">
                <a:solidFill>
                  <a:schemeClr val="tx1"/>
                </a:solidFill>
                <a:latin typeface="Georgia" panose="02040502050405020303" pitchFamily="18" charset="0"/>
              </a:rPr>
              <a:t>«protect the people» </a:t>
            </a:r>
            <a:r>
              <a:rPr lang="en-US" sz="2800" dirty="0">
                <a:solidFill>
                  <a:schemeClr val="tx1"/>
                </a:solidFill>
                <a:latin typeface="Georgia" panose="02040502050405020303" pitchFamily="18" charset="0"/>
              </a:rPr>
              <a:t>in Donbass (Putin, 24 February 2022). </a:t>
            </a:r>
          </a:p>
          <a:p>
            <a:pPr marL="182880" indent="-182880" algn="just">
              <a:spcBef>
                <a:spcPct val="20000"/>
              </a:spcBef>
              <a:buClr>
                <a:schemeClr val="accent1"/>
              </a:buClr>
              <a:buSzPct val="85000"/>
              <a:buFont typeface="Arial" pitchFamily="34" charset="0"/>
              <a:buChar char="•"/>
            </a:pPr>
            <a:r>
              <a:rPr lang="en-US" sz="2800" dirty="0">
                <a:solidFill>
                  <a:schemeClr val="tx1"/>
                </a:solidFill>
                <a:latin typeface="Georgia" panose="02040502050405020303" pitchFamily="18" charset="0"/>
              </a:rPr>
              <a:t>The Institute for the Study of War (12 April 2014): “</a:t>
            </a:r>
            <a:r>
              <a:rPr lang="cs-CZ" sz="2800" i="0" u="none" strike="noStrike" dirty="0" err="1">
                <a:solidFill>
                  <a:srgbClr val="424242"/>
                </a:solidFill>
                <a:effectLst/>
                <a:latin typeface="Georgia" panose="02040502050405020303" pitchFamily="18" charset="0"/>
              </a:rPr>
              <a:t>Russian</a:t>
            </a:r>
            <a:r>
              <a:rPr lang="cs-CZ" sz="2800" i="0" u="none" strike="noStrike" dirty="0">
                <a:solidFill>
                  <a:srgbClr val="424242"/>
                </a:solidFill>
                <a:effectLst/>
                <a:latin typeface="Georgia" panose="02040502050405020303" pitchFamily="18" charset="0"/>
              </a:rPr>
              <a:t> </a:t>
            </a:r>
            <a:r>
              <a:rPr lang="cs-CZ" sz="2800" i="0" u="none" strike="noStrike" dirty="0" err="1">
                <a:solidFill>
                  <a:srgbClr val="424242"/>
                </a:solidFill>
                <a:effectLst/>
                <a:latin typeface="Georgia" panose="02040502050405020303" pitchFamily="18" charset="0"/>
              </a:rPr>
              <a:t>forces</a:t>
            </a:r>
            <a:r>
              <a:rPr lang="cs-CZ" sz="2800" i="0" u="none" strike="noStrike" dirty="0">
                <a:solidFill>
                  <a:srgbClr val="424242"/>
                </a:solidFill>
                <a:effectLst/>
                <a:latin typeface="Georgia" panose="02040502050405020303" pitchFamily="18" charset="0"/>
              </a:rPr>
              <a:t> </a:t>
            </a:r>
            <a:r>
              <a:rPr lang="cs-CZ" sz="2800" i="0" u="none" strike="noStrike" dirty="0" err="1">
                <a:solidFill>
                  <a:srgbClr val="424242"/>
                </a:solidFill>
                <a:effectLst/>
                <a:latin typeface="Georgia" panose="02040502050405020303" pitchFamily="18" charset="0"/>
              </a:rPr>
              <a:t>recently</a:t>
            </a:r>
            <a:r>
              <a:rPr lang="cs-CZ" sz="2800" i="0" u="none" strike="noStrike" dirty="0">
                <a:solidFill>
                  <a:srgbClr val="424242"/>
                </a:solidFill>
                <a:effectLst/>
                <a:latin typeface="Georgia" panose="02040502050405020303" pitchFamily="18" charset="0"/>
              </a:rPr>
              <a:t> made </a:t>
            </a:r>
            <a:r>
              <a:rPr lang="cs-CZ" sz="2800" i="0" u="none" strike="noStrike" dirty="0" err="1">
                <a:solidFill>
                  <a:srgbClr val="424242"/>
                </a:solidFill>
                <a:effectLst/>
                <a:latin typeface="Georgia" panose="02040502050405020303" pitchFamily="18" charset="0"/>
              </a:rPr>
              <a:t>confirmed</a:t>
            </a:r>
            <a:r>
              <a:rPr lang="cs-CZ" sz="2800" i="0" u="none" strike="noStrike" dirty="0">
                <a:solidFill>
                  <a:srgbClr val="424242"/>
                </a:solidFill>
                <a:effectLst/>
                <a:latin typeface="Georgia" panose="02040502050405020303" pitchFamily="18" charset="0"/>
              </a:rPr>
              <a:t> </a:t>
            </a:r>
            <a:r>
              <a:rPr lang="cs-CZ" sz="2800" i="0" u="none" strike="noStrike" dirty="0" err="1">
                <a:solidFill>
                  <a:srgbClr val="424242"/>
                </a:solidFill>
                <a:effectLst/>
                <a:latin typeface="Georgia" panose="02040502050405020303" pitchFamily="18" charset="0"/>
              </a:rPr>
              <a:t>advances</a:t>
            </a:r>
            <a:r>
              <a:rPr lang="cs-CZ" sz="2800" i="0" u="none" strike="noStrike" dirty="0">
                <a:solidFill>
                  <a:srgbClr val="424242"/>
                </a:solidFill>
                <a:effectLst/>
                <a:latin typeface="Georgia" panose="02040502050405020303" pitchFamily="18" charset="0"/>
              </a:rPr>
              <a:t> </a:t>
            </a:r>
            <a:r>
              <a:rPr lang="cs-CZ" sz="2800" i="0" u="none" strike="noStrike" dirty="0" err="1">
                <a:solidFill>
                  <a:srgbClr val="424242"/>
                </a:solidFill>
                <a:effectLst/>
                <a:latin typeface="Georgia" panose="02040502050405020303" pitchFamily="18" charset="0"/>
              </a:rPr>
              <a:t>near</a:t>
            </a:r>
            <a:r>
              <a:rPr lang="cs-CZ" sz="2800" i="0" u="none" strike="noStrike" dirty="0">
                <a:solidFill>
                  <a:srgbClr val="424242"/>
                </a:solidFill>
                <a:effectLst/>
                <a:latin typeface="Georgia" panose="02040502050405020303" pitchFamily="18" charset="0"/>
              </a:rPr>
              <a:t> </a:t>
            </a:r>
            <a:r>
              <a:rPr lang="cs-CZ" sz="2800" i="0" u="none" strike="noStrike" dirty="0" err="1">
                <a:solidFill>
                  <a:srgbClr val="424242"/>
                </a:solidFill>
                <a:effectLst/>
                <a:latin typeface="Georgia" panose="02040502050405020303" pitchFamily="18" charset="0"/>
              </a:rPr>
              <a:t>Avdiivka</a:t>
            </a:r>
            <a:r>
              <a:rPr lang="cs-CZ" sz="2800" i="0" u="none" strike="noStrike" dirty="0">
                <a:solidFill>
                  <a:srgbClr val="424242"/>
                </a:solidFill>
                <a:effectLst/>
                <a:latin typeface="Georgia" panose="02040502050405020303" pitchFamily="18" charset="0"/>
              </a:rPr>
              <a:t> and </a:t>
            </a:r>
            <a:r>
              <a:rPr lang="cs-CZ" sz="2800" i="0" u="none" strike="noStrike" dirty="0" err="1">
                <a:solidFill>
                  <a:srgbClr val="424242"/>
                </a:solidFill>
                <a:effectLst/>
                <a:latin typeface="Georgia" panose="02040502050405020303" pitchFamily="18" charset="0"/>
              </a:rPr>
              <a:t>Donetsk</a:t>
            </a:r>
            <a:r>
              <a:rPr lang="cs-CZ" sz="2800" i="0" u="none" strike="noStrike" dirty="0">
                <a:solidFill>
                  <a:srgbClr val="424242"/>
                </a:solidFill>
                <a:effectLst/>
                <a:latin typeface="Georgia" panose="02040502050405020303" pitchFamily="18" charset="0"/>
              </a:rPr>
              <a:t> City“, </a:t>
            </a:r>
            <a:r>
              <a:rPr lang="cs-CZ" sz="2800" i="0" u="none" strike="noStrike" dirty="0">
                <a:solidFill>
                  <a:srgbClr val="424242"/>
                </a:solidFill>
                <a:effectLst/>
                <a:latin typeface="Georgia" panose="02040502050405020303" pitchFamily="18" charset="0"/>
                <a:hlinkClick r:id="rId3"/>
              </a:rPr>
              <a:t>www.understandingwar.org/backgrounder/russian-offensive-campaign-assessment-april-12-2024</a:t>
            </a:r>
            <a:r>
              <a:rPr lang="cs-CZ" sz="2800" i="0" u="none" strike="noStrike" dirty="0">
                <a:solidFill>
                  <a:srgbClr val="424242"/>
                </a:solidFill>
                <a:effectLst/>
                <a:latin typeface="Georgia" panose="02040502050405020303" pitchFamily="18" charset="0"/>
              </a:rPr>
              <a:t>. </a:t>
            </a:r>
          </a:p>
          <a:p>
            <a:pPr marL="182880" indent="-182880" algn="just">
              <a:spcBef>
                <a:spcPct val="20000"/>
              </a:spcBef>
              <a:buClr>
                <a:schemeClr val="accent1"/>
              </a:buClr>
              <a:buSzPct val="85000"/>
              <a:buFont typeface="Arial" pitchFamily="34" charset="0"/>
              <a:buChar char="•"/>
            </a:pPr>
            <a:endParaRPr lang="en-US" sz="2800" dirty="0">
              <a:solidFill>
                <a:schemeClr val="tx1"/>
              </a:solidFill>
              <a:latin typeface="Georgia" panose="02040502050405020303" pitchFamily="18" charset="0"/>
            </a:endParaRPr>
          </a:p>
          <a:p>
            <a:pPr marL="182880" indent="-182880" algn="just">
              <a:spcBef>
                <a:spcPct val="20000"/>
              </a:spcBef>
              <a:buClr>
                <a:schemeClr val="accent1"/>
              </a:buClr>
              <a:buSzPct val="85000"/>
              <a:buFont typeface="Arial" pitchFamily="34" charset="0"/>
              <a:buChar char="•"/>
            </a:pPr>
            <a:endParaRPr lang="en-US" sz="28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936125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7318D3A-487D-41EB-B9F9-585C4D3456F5}"/>
              </a:ext>
            </a:extLst>
          </p:cNvPr>
          <p:cNvPicPr>
            <a:picLocks noChangeAspect="1"/>
          </p:cNvPicPr>
          <p:nvPr/>
        </p:nvPicPr>
        <p:blipFill>
          <a:blip r:embed="rId2"/>
          <a:stretch>
            <a:fillRect/>
          </a:stretch>
        </p:blipFill>
        <p:spPr>
          <a:xfrm>
            <a:off x="3482668" y="1196752"/>
            <a:ext cx="5441088" cy="5447660"/>
          </a:xfrm>
          <a:prstGeom prst="rect">
            <a:avLst/>
          </a:prstGeom>
        </p:spPr>
      </p:pic>
      <p:sp>
        <p:nvSpPr>
          <p:cNvPr id="2" name="Заголовок 1"/>
          <p:cNvSpPr>
            <a:spLocks noGrp="1"/>
          </p:cNvSpPr>
          <p:nvPr>
            <p:ph type="title"/>
          </p:nvPr>
        </p:nvSpPr>
        <p:spPr>
          <a:xfrm>
            <a:off x="323528" y="535356"/>
            <a:ext cx="8229600" cy="661396"/>
          </a:xfrm>
        </p:spPr>
        <p:txBody>
          <a:bodyPr>
            <a:normAutofit/>
          </a:bodyPr>
          <a:lstStyle/>
          <a:p>
            <a:pPr algn="ctr"/>
            <a:r>
              <a:rPr lang="en-US" sz="2800" dirty="0">
                <a:latin typeface="Georgia" panose="02040502050405020303" pitchFamily="18" charset="0"/>
              </a:rPr>
              <a:t>Relations with the US and the EU</a:t>
            </a:r>
          </a:p>
        </p:txBody>
      </p:sp>
      <p:sp>
        <p:nvSpPr>
          <p:cNvPr id="3" name="Объект 2"/>
          <p:cNvSpPr>
            <a:spLocks noGrp="1"/>
          </p:cNvSpPr>
          <p:nvPr>
            <p:ph idx="1"/>
          </p:nvPr>
        </p:nvSpPr>
        <p:spPr>
          <a:xfrm>
            <a:off x="328043" y="1448780"/>
            <a:ext cx="2664296" cy="3636404"/>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0" indent="0" algn="just">
              <a:buNone/>
            </a:pPr>
            <a:r>
              <a:rPr lang="en-US" dirty="0">
                <a:latin typeface="Georgia" panose="02040502050405020303" pitchFamily="18" charset="0"/>
              </a:rPr>
              <a:t>The relations between Russia and USA could be considered as </a:t>
            </a:r>
            <a:r>
              <a:rPr lang="ru-RU" dirty="0">
                <a:latin typeface="Georgia" panose="02040502050405020303" pitchFamily="18" charset="0"/>
              </a:rPr>
              <a:t>«</a:t>
            </a:r>
            <a:r>
              <a:rPr lang="en-US" dirty="0">
                <a:latin typeface="Georgia" panose="02040502050405020303" pitchFamily="18" charset="0"/>
              </a:rPr>
              <a:t>new cold war</a:t>
            </a:r>
            <a:r>
              <a:rPr lang="ru-RU" dirty="0">
                <a:latin typeface="Georgia" panose="02040502050405020303" pitchFamily="18" charset="0"/>
              </a:rPr>
              <a:t>»</a:t>
            </a:r>
            <a:r>
              <a:rPr lang="en-US" dirty="0">
                <a:latin typeface="Georgia" panose="02040502050405020303" pitchFamily="18" charset="0"/>
              </a:rPr>
              <a:t> (Lo, 2018), to the same extent tension between Russia and the EU is high. Relations are under the (counter) sanctions, which were implemented in response to the annexation of Crimea and intensified during the war in Ukraine.</a:t>
            </a:r>
          </a:p>
        </p:txBody>
      </p:sp>
      <p:sp>
        <p:nvSpPr>
          <p:cNvPr id="5" name="TextBox 4">
            <a:extLst>
              <a:ext uri="{FF2B5EF4-FFF2-40B4-BE49-F238E27FC236}">
                <a16:creationId xmlns:a16="http://schemas.microsoft.com/office/drawing/2014/main" id="{5E872F03-276C-43A1-881E-38612F80F492}"/>
              </a:ext>
            </a:extLst>
          </p:cNvPr>
          <p:cNvSpPr txBox="1"/>
          <p:nvPr/>
        </p:nvSpPr>
        <p:spPr>
          <a:xfrm>
            <a:off x="328043" y="5721082"/>
            <a:ext cx="3168352" cy="923330"/>
          </a:xfrm>
          <a:prstGeom prst="rect">
            <a:avLst/>
          </a:prstGeom>
          <a:noFill/>
        </p:spPr>
        <p:txBody>
          <a:bodyPr wrap="square" rtlCol="0">
            <a:spAutoFit/>
          </a:bodyPr>
          <a:lstStyle/>
          <a:p>
            <a:r>
              <a:rPr lang="en-US" i="1" dirty="0">
                <a:latin typeface="Georgia" panose="02040502050405020303" pitchFamily="18" charset="0"/>
              </a:rPr>
              <a:t>EU Economic Sanctions. Source: Council of the European Union, 2021.</a:t>
            </a:r>
            <a:endParaRPr lang="ru-RU" i="1" dirty="0">
              <a:latin typeface="Georgia" panose="02040502050405020303" pitchFamily="18" charset="0"/>
            </a:endParaRPr>
          </a:p>
        </p:txBody>
      </p:sp>
    </p:spTree>
    <p:extLst>
      <p:ext uri="{BB962C8B-B14F-4D97-AF65-F5344CB8AC3E}">
        <p14:creationId xmlns:p14="http://schemas.microsoft.com/office/powerpoint/2010/main" val="360089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519" y="548680"/>
            <a:ext cx="8229600" cy="879376"/>
          </a:xfrm>
        </p:spPr>
        <p:txBody>
          <a:bodyPr>
            <a:noAutofit/>
          </a:bodyPr>
          <a:lstStyle/>
          <a:p>
            <a:pPr algn="ctr"/>
            <a:r>
              <a:rPr lang="en-US" sz="2800" dirty="0">
                <a:latin typeface="Georgia" panose="02040502050405020303" pitchFamily="18" charset="0"/>
              </a:rPr>
              <a:t>Perception of Russian foreign policy by the Russians </a:t>
            </a:r>
          </a:p>
        </p:txBody>
      </p:sp>
      <p:sp>
        <p:nvSpPr>
          <p:cNvPr id="3" name="Объект 2"/>
          <p:cNvSpPr>
            <a:spLocks noGrp="1"/>
          </p:cNvSpPr>
          <p:nvPr>
            <p:ph idx="1"/>
          </p:nvPr>
        </p:nvSpPr>
        <p:spPr>
          <a:xfrm>
            <a:off x="427533" y="1579167"/>
            <a:ext cx="8229600" cy="2031325"/>
          </a:xfrm>
        </p:spPr>
        <p:style>
          <a:lnRef idx="2">
            <a:schemeClr val="accent2"/>
          </a:lnRef>
          <a:fillRef idx="1">
            <a:schemeClr val="lt1"/>
          </a:fillRef>
          <a:effectRef idx="0">
            <a:schemeClr val="accent2"/>
          </a:effectRef>
          <a:fontRef idx="minor">
            <a:schemeClr val="dk1"/>
          </a:fontRef>
        </p:style>
        <p:txBody>
          <a:bodyPr>
            <a:normAutofit/>
          </a:bodyPr>
          <a:lstStyle/>
          <a:p>
            <a:pPr algn="just"/>
            <a:r>
              <a:rPr lang="en-US" dirty="0">
                <a:latin typeface="Georgia" panose="02040502050405020303" pitchFamily="18" charset="0"/>
              </a:rPr>
              <a:t>According to the Levada center, 59% of respondents are for peaceful and secure international relations, while 49% are for restoring Russian prestige as one of the most influential </a:t>
            </a:r>
            <a:r>
              <a:rPr lang="en-GB" dirty="0">
                <a:latin typeface="Georgia" panose="02040502050405020303" pitchFamily="18" charset="0"/>
              </a:rPr>
              <a:t>states</a:t>
            </a:r>
            <a:r>
              <a:rPr lang="en-US" dirty="0">
                <a:latin typeface="Georgia" panose="02040502050405020303" pitchFamily="18" charset="0"/>
              </a:rPr>
              <a:t> (Levada, 2017). 16% of respondents supported Putin’s foreign policy in 2018 (Levada, 2018).</a:t>
            </a:r>
          </a:p>
          <a:p>
            <a:endParaRPr lang="ru-RU" dirty="0"/>
          </a:p>
        </p:txBody>
      </p:sp>
      <p:pic>
        <p:nvPicPr>
          <p:cNvPr id="4" name="Рисунок 3">
            <a:extLst>
              <a:ext uri="{FF2B5EF4-FFF2-40B4-BE49-F238E27FC236}">
                <a16:creationId xmlns:a16="http://schemas.microsoft.com/office/drawing/2014/main" id="{B12F15C0-78D0-4C63-B6AA-4B6E03462450}"/>
              </a:ext>
            </a:extLst>
          </p:cNvPr>
          <p:cNvPicPr>
            <a:picLocks noChangeAspect="1"/>
          </p:cNvPicPr>
          <p:nvPr/>
        </p:nvPicPr>
        <p:blipFill>
          <a:blip r:embed="rId2"/>
          <a:stretch>
            <a:fillRect/>
          </a:stretch>
        </p:blipFill>
        <p:spPr>
          <a:xfrm>
            <a:off x="323528" y="3989783"/>
            <a:ext cx="7305380" cy="2581653"/>
          </a:xfrm>
          <a:prstGeom prst="rect">
            <a:avLst/>
          </a:prstGeom>
        </p:spPr>
      </p:pic>
      <p:sp>
        <p:nvSpPr>
          <p:cNvPr id="5" name="TextBox 4">
            <a:extLst>
              <a:ext uri="{FF2B5EF4-FFF2-40B4-BE49-F238E27FC236}">
                <a16:creationId xmlns:a16="http://schemas.microsoft.com/office/drawing/2014/main" id="{15F22CAF-F20A-47C9-8591-C9B312E813CD}"/>
              </a:ext>
            </a:extLst>
          </p:cNvPr>
          <p:cNvSpPr txBox="1"/>
          <p:nvPr/>
        </p:nvSpPr>
        <p:spPr>
          <a:xfrm>
            <a:off x="7524328" y="4490536"/>
            <a:ext cx="1512167" cy="2031325"/>
          </a:xfrm>
          <a:prstGeom prst="rect">
            <a:avLst/>
          </a:prstGeom>
          <a:noFill/>
        </p:spPr>
        <p:txBody>
          <a:bodyPr wrap="square" rtlCol="0">
            <a:spAutoFit/>
          </a:bodyPr>
          <a:lstStyle/>
          <a:p>
            <a:pPr algn="ctr"/>
            <a:r>
              <a:rPr lang="en-US" i="1" dirty="0">
                <a:latin typeface="Georgia" panose="02040502050405020303" pitchFamily="18" charset="0"/>
              </a:rPr>
              <a:t>The ‘enemies’ of Russia in % by the respondents (Levada, 2020).</a:t>
            </a:r>
            <a:endParaRPr lang="ru-RU" i="1" dirty="0">
              <a:latin typeface="Georgia" panose="02040502050405020303" pitchFamily="18" charset="0"/>
            </a:endParaRPr>
          </a:p>
        </p:txBody>
      </p:sp>
    </p:spTree>
    <p:extLst>
      <p:ext uri="{BB962C8B-B14F-4D97-AF65-F5344CB8AC3E}">
        <p14:creationId xmlns:p14="http://schemas.microsoft.com/office/powerpoint/2010/main" val="1890763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2CFD34-F0E5-1500-BD69-7BD99D2AE775}"/>
              </a:ext>
            </a:extLst>
          </p:cNvPr>
          <p:cNvSpPr>
            <a:spLocks noGrp="1"/>
          </p:cNvSpPr>
          <p:nvPr>
            <p:ph type="title"/>
          </p:nvPr>
        </p:nvSpPr>
        <p:spPr/>
        <p:txBody>
          <a:bodyPr>
            <a:noAutofit/>
          </a:bodyPr>
          <a:lstStyle/>
          <a:p>
            <a:pPr algn="ctr"/>
            <a:r>
              <a:rPr lang="en-US" sz="2800" dirty="0">
                <a:latin typeface="Georgia" panose="02040502050405020303" pitchFamily="18" charset="0"/>
              </a:rPr>
              <a:t>Perception of Russian foreign policy by the Russians </a:t>
            </a:r>
            <a:endParaRPr lang="ru-CZ" sz="2800" dirty="0"/>
          </a:p>
        </p:txBody>
      </p:sp>
      <p:sp>
        <p:nvSpPr>
          <p:cNvPr id="3" name="Объект 2">
            <a:extLst>
              <a:ext uri="{FF2B5EF4-FFF2-40B4-BE49-F238E27FC236}">
                <a16:creationId xmlns:a16="http://schemas.microsoft.com/office/drawing/2014/main" id="{1EDCA4CA-A71A-C8B3-D2D6-DBE69EE5B588}"/>
              </a:ext>
            </a:extLst>
          </p:cNvPr>
          <p:cNvSpPr>
            <a:spLocks noGrp="1"/>
          </p:cNvSpPr>
          <p:nvPr>
            <p:ph idx="1"/>
          </p:nvPr>
        </p:nvSpPr>
        <p:spPr>
          <a:xfrm>
            <a:off x="457200" y="1600200"/>
            <a:ext cx="8229600" cy="892696"/>
          </a:xfrm>
        </p:spPr>
        <p:txBody>
          <a:bodyPr>
            <a:normAutofit fontScale="92500" lnSpcReduction="10000"/>
          </a:bodyPr>
          <a:lstStyle/>
          <a:p>
            <a:pPr algn="just"/>
            <a:r>
              <a:rPr lang="cs-CZ" sz="2000" dirty="0">
                <a:latin typeface="Georgia" panose="02040502050405020303" pitchFamily="18" charset="0"/>
              </a:rPr>
              <a:t>Levada center (</a:t>
            </a:r>
            <a:r>
              <a:rPr lang="en-GB" sz="2000" dirty="0">
                <a:latin typeface="Georgia" panose="02040502050405020303" pitchFamily="18" charset="0"/>
              </a:rPr>
              <a:t>August </a:t>
            </a:r>
            <a:r>
              <a:rPr lang="cs-CZ" sz="2000" dirty="0">
                <a:latin typeface="Georgia" panose="02040502050405020303" pitchFamily="18" charset="0"/>
              </a:rPr>
              <a:t>2022): “Do </a:t>
            </a:r>
            <a:r>
              <a:rPr lang="cs-CZ" sz="2000" dirty="0" err="1">
                <a:latin typeface="Georgia" panose="02040502050405020303" pitchFamily="18" charset="0"/>
              </a:rPr>
              <a:t>you</a:t>
            </a:r>
            <a:r>
              <a:rPr lang="cs-CZ" sz="2000" dirty="0">
                <a:latin typeface="Georgia" panose="02040502050405020303" pitchFamily="18" charset="0"/>
              </a:rPr>
              <a:t> </a:t>
            </a:r>
            <a:r>
              <a:rPr lang="cs-CZ" sz="2000" dirty="0" err="1">
                <a:latin typeface="Georgia" panose="02040502050405020303" pitchFamily="18" charset="0"/>
              </a:rPr>
              <a:t>personally</a:t>
            </a:r>
            <a:r>
              <a:rPr lang="cs-CZ" sz="2000" dirty="0">
                <a:latin typeface="Georgia" panose="02040502050405020303" pitchFamily="18" charset="0"/>
              </a:rPr>
              <a:t> support </a:t>
            </a:r>
            <a:r>
              <a:rPr lang="cs-CZ" sz="2000" dirty="0" err="1">
                <a:latin typeface="Georgia" panose="02040502050405020303" pitchFamily="18" charset="0"/>
              </a:rPr>
              <a:t>or</a:t>
            </a:r>
            <a:r>
              <a:rPr lang="cs-CZ" sz="2000" dirty="0">
                <a:latin typeface="Georgia" panose="02040502050405020303" pitchFamily="18" charset="0"/>
              </a:rPr>
              <a:t> do not </a:t>
            </a:r>
            <a:r>
              <a:rPr lang="cs-CZ" sz="2000" dirty="0" err="1">
                <a:latin typeface="Georgia" panose="02040502050405020303" pitchFamily="18" charset="0"/>
              </a:rPr>
              <a:t>Russian</a:t>
            </a:r>
            <a:r>
              <a:rPr lang="cs-CZ" sz="2000" dirty="0">
                <a:latin typeface="Georgia" panose="02040502050405020303" pitchFamily="18" charset="0"/>
              </a:rPr>
              <a:t> </a:t>
            </a:r>
            <a:r>
              <a:rPr lang="cs-CZ" sz="2000" dirty="0" err="1">
                <a:latin typeface="Georgia" panose="02040502050405020303" pitchFamily="18" charset="0"/>
              </a:rPr>
              <a:t>special</a:t>
            </a:r>
            <a:r>
              <a:rPr lang="cs-CZ" sz="2000" dirty="0">
                <a:latin typeface="Georgia" panose="02040502050405020303" pitchFamily="18" charset="0"/>
              </a:rPr>
              <a:t> </a:t>
            </a:r>
            <a:r>
              <a:rPr lang="cs-CZ" sz="2000" dirty="0" err="1">
                <a:latin typeface="Georgia" panose="02040502050405020303" pitchFamily="18" charset="0"/>
              </a:rPr>
              <a:t>forces</a:t>
            </a:r>
            <a:r>
              <a:rPr lang="cs-CZ" sz="2000" dirty="0">
                <a:latin typeface="Georgia" panose="02040502050405020303" pitchFamily="18" charset="0"/>
              </a:rPr>
              <a:t> </a:t>
            </a:r>
            <a:r>
              <a:rPr lang="cs-CZ" sz="2000" dirty="0" err="1">
                <a:latin typeface="Georgia" panose="02040502050405020303" pitchFamily="18" charset="0"/>
              </a:rPr>
              <a:t>operation</a:t>
            </a:r>
            <a:r>
              <a:rPr lang="cs-CZ" sz="2000" dirty="0">
                <a:latin typeface="Georgia" panose="02040502050405020303" pitchFamily="18" charset="0"/>
              </a:rPr>
              <a:t> in </a:t>
            </a:r>
            <a:r>
              <a:rPr lang="cs-CZ" sz="2000" dirty="0" err="1">
                <a:latin typeface="Georgia" panose="02040502050405020303" pitchFamily="18" charset="0"/>
              </a:rPr>
              <a:t>Ukraine</a:t>
            </a:r>
            <a:r>
              <a:rPr lang="cs-CZ" sz="2000" dirty="0">
                <a:latin typeface="Georgia" panose="02040502050405020303" pitchFamily="18" charset="0"/>
              </a:rPr>
              <a:t>?“ </a:t>
            </a:r>
            <a:r>
              <a:rPr lang="cs-CZ" sz="2000" i="1" dirty="0">
                <a:latin typeface="Georgia" panose="02040502050405020303" pitchFamily="18" charset="0"/>
              </a:rPr>
              <a:t>(“</a:t>
            </a:r>
            <a:r>
              <a:rPr lang="cs-CZ" sz="2000" i="1" dirty="0" err="1">
                <a:latin typeface="Georgia" panose="02040502050405020303" pitchFamily="18" charset="0"/>
              </a:rPr>
              <a:t>definetely</a:t>
            </a:r>
            <a:r>
              <a:rPr lang="cs-CZ" sz="2000" i="1" dirty="0">
                <a:latin typeface="Georgia" panose="02040502050405020303" pitchFamily="18" charset="0"/>
              </a:rPr>
              <a:t> </a:t>
            </a:r>
            <a:r>
              <a:rPr lang="cs-CZ" sz="2000" i="1" dirty="0" err="1">
                <a:latin typeface="Georgia" panose="02040502050405020303" pitchFamily="18" charset="0"/>
              </a:rPr>
              <a:t>yes</a:t>
            </a:r>
            <a:r>
              <a:rPr lang="cs-CZ" sz="2000" i="1" dirty="0">
                <a:latin typeface="Georgia" panose="02040502050405020303" pitchFamily="18" charset="0"/>
              </a:rPr>
              <a:t>‘“ – </a:t>
            </a:r>
            <a:r>
              <a:rPr lang="cs-CZ" sz="2000" i="1" dirty="0" err="1">
                <a:latin typeface="Georgia" panose="02040502050405020303" pitchFamily="18" charset="0"/>
              </a:rPr>
              <a:t>from</a:t>
            </a:r>
            <a:r>
              <a:rPr lang="cs-CZ" sz="2000" i="1" dirty="0">
                <a:latin typeface="Georgia" panose="02040502050405020303" pitchFamily="18" charset="0"/>
              </a:rPr>
              <a:t> 52 to 46% in 2022).</a:t>
            </a:r>
            <a:endParaRPr lang="ru-CZ" sz="2000" i="1" dirty="0">
              <a:latin typeface="Georgia" panose="02040502050405020303" pitchFamily="18" charset="0"/>
            </a:endParaRPr>
          </a:p>
        </p:txBody>
      </p:sp>
      <p:pic>
        <p:nvPicPr>
          <p:cNvPr id="2050" name="Picture 2">
            <a:extLst>
              <a:ext uri="{FF2B5EF4-FFF2-40B4-BE49-F238E27FC236}">
                <a16:creationId xmlns:a16="http://schemas.microsoft.com/office/drawing/2014/main" id="{CA0FD807-7A46-45CB-9147-C6DB0C8A0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92" y="2492896"/>
            <a:ext cx="8015808" cy="413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09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2CFD34-F0E5-1500-BD69-7BD99D2AE775}"/>
              </a:ext>
            </a:extLst>
          </p:cNvPr>
          <p:cNvSpPr>
            <a:spLocks noGrp="1"/>
          </p:cNvSpPr>
          <p:nvPr>
            <p:ph type="title"/>
          </p:nvPr>
        </p:nvSpPr>
        <p:spPr/>
        <p:txBody>
          <a:bodyPr>
            <a:noAutofit/>
          </a:bodyPr>
          <a:lstStyle/>
          <a:p>
            <a:pPr algn="ctr"/>
            <a:r>
              <a:rPr lang="en-US" sz="2800" dirty="0">
                <a:latin typeface="Georgia" panose="02040502050405020303" pitchFamily="18" charset="0"/>
              </a:rPr>
              <a:t>Perception of Russian foreign policy by the Russians </a:t>
            </a:r>
            <a:endParaRPr lang="ru-CZ" sz="2800" dirty="0"/>
          </a:p>
        </p:txBody>
      </p:sp>
      <p:sp>
        <p:nvSpPr>
          <p:cNvPr id="3" name="Объект 2">
            <a:extLst>
              <a:ext uri="{FF2B5EF4-FFF2-40B4-BE49-F238E27FC236}">
                <a16:creationId xmlns:a16="http://schemas.microsoft.com/office/drawing/2014/main" id="{1EDCA4CA-A71A-C8B3-D2D6-DBE69EE5B588}"/>
              </a:ext>
            </a:extLst>
          </p:cNvPr>
          <p:cNvSpPr>
            <a:spLocks noGrp="1"/>
          </p:cNvSpPr>
          <p:nvPr>
            <p:ph idx="1"/>
          </p:nvPr>
        </p:nvSpPr>
        <p:spPr>
          <a:xfrm>
            <a:off x="457200" y="1340768"/>
            <a:ext cx="8229600" cy="750889"/>
          </a:xfrm>
        </p:spPr>
        <p:txBody>
          <a:bodyPr>
            <a:normAutofit fontScale="92500" lnSpcReduction="20000"/>
          </a:bodyPr>
          <a:lstStyle/>
          <a:p>
            <a:pPr algn="just"/>
            <a:r>
              <a:rPr lang="cs-CZ" sz="1800" dirty="0">
                <a:latin typeface="Georgia" panose="02040502050405020303" pitchFamily="18" charset="0"/>
              </a:rPr>
              <a:t>Levada center (</a:t>
            </a:r>
            <a:r>
              <a:rPr lang="en-GB" sz="1800" dirty="0">
                <a:latin typeface="Georgia" panose="02040502050405020303" pitchFamily="18" charset="0"/>
              </a:rPr>
              <a:t>March 2024</a:t>
            </a:r>
            <a:r>
              <a:rPr lang="cs-CZ" sz="1800" dirty="0">
                <a:latin typeface="Georgia" panose="02040502050405020303" pitchFamily="18" charset="0"/>
              </a:rPr>
              <a:t>): “Do </a:t>
            </a:r>
            <a:r>
              <a:rPr lang="cs-CZ" sz="1800" dirty="0" err="1">
                <a:latin typeface="Georgia" panose="02040502050405020303" pitchFamily="18" charset="0"/>
              </a:rPr>
              <a:t>you</a:t>
            </a:r>
            <a:r>
              <a:rPr lang="cs-CZ" sz="1800" dirty="0">
                <a:latin typeface="Georgia" panose="02040502050405020303" pitchFamily="18" charset="0"/>
              </a:rPr>
              <a:t> </a:t>
            </a:r>
            <a:r>
              <a:rPr lang="cs-CZ" sz="1800" dirty="0" err="1">
                <a:latin typeface="Georgia" panose="02040502050405020303" pitchFamily="18" charset="0"/>
              </a:rPr>
              <a:t>personally</a:t>
            </a:r>
            <a:r>
              <a:rPr lang="cs-CZ" sz="1800" dirty="0">
                <a:latin typeface="Georgia" panose="02040502050405020303" pitchFamily="18" charset="0"/>
              </a:rPr>
              <a:t> support </a:t>
            </a:r>
            <a:r>
              <a:rPr lang="cs-CZ" sz="1800" dirty="0" err="1">
                <a:latin typeface="Georgia" panose="02040502050405020303" pitchFamily="18" charset="0"/>
              </a:rPr>
              <a:t>or</a:t>
            </a:r>
            <a:r>
              <a:rPr lang="cs-CZ" sz="1800" dirty="0">
                <a:latin typeface="Georgia" panose="02040502050405020303" pitchFamily="18" charset="0"/>
              </a:rPr>
              <a:t> do not </a:t>
            </a:r>
            <a:r>
              <a:rPr lang="cs-CZ" sz="1800" dirty="0" err="1">
                <a:latin typeface="Georgia" panose="02040502050405020303" pitchFamily="18" charset="0"/>
              </a:rPr>
              <a:t>Russian</a:t>
            </a:r>
            <a:r>
              <a:rPr lang="cs-CZ" sz="1800" dirty="0">
                <a:latin typeface="Georgia" panose="02040502050405020303" pitchFamily="18" charset="0"/>
              </a:rPr>
              <a:t> </a:t>
            </a:r>
            <a:r>
              <a:rPr lang="cs-CZ" sz="1800" dirty="0" err="1">
                <a:latin typeface="Georgia" panose="02040502050405020303" pitchFamily="18" charset="0"/>
              </a:rPr>
              <a:t>special</a:t>
            </a:r>
            <a:r>
              <a:rPr lang="cs-CZ" sz="1800" dirty="0">
                <a:latin typeface="Georgia" panose="02040502050405020303" pitchFamily="18" charset="0"/>
              </a:rPr>
              <a:t> </a:t>
            </a:r>
            <a:r>
              <a:rPr lang="cs-CZ" sz="1800" dirty="0" err="1">
                <a:latin typeface="Georgia" panose="02040502050405020303" pitchFamily="18" charset="0"/>
              </a:rPr>
              <a:t>forces</a:t>
            </a:r>
            <a:r>
              <a:rPr lang="cs-CZ" sz="1800" dirty="0">
                <a:latin typeface="Georgia" panose="02040502050405020303" pitchFamily="18" charset="0"/>
              </a:rPr>
              <a:t> </a:t>
            </a:r>
            <a:r>
              <a:rPr lang="cs-CZ" sz="1800" dirty="0" err="1">
                <a:latin typeface="Georgia" panose="02040502050405020303" pitchFamily="18" charset="0"/>
              </a:rPr>
              <a:t>operation</a:t>
            </a:r>
            <a:r>
              <a:rPr lang="cs-CZ" sz="1800" dirty="0">
                <a:latin typeface="Georgia" panose="02040502050405020303" pitchFamily="18" charset="0"/>
              </a:rPr>
              <a:t> in </a:t>
            </a:r>
            <a:r>
              <a:rPr lang="cs-CZ" sz="1800" dirty="0" err="1">
                <a:latin typeface="Georgia" panose="02040502050405020303" pitchFamily="18" charset="0"/>
              </a:rPr>
              <a:t>Ukraine</a:t>
            </a:r>
            <a:r>
              <a:rPr lang="cs-CZ" sz="1800" dirty="0">
                <a:latin typeface="Georgia" panose="02040502050405020303" pitchFamily="18" charset="0"/>
              </a:rPr>
              <a:t>?“ </a:t>
            </a:r>
            <a:r>
              <a:rPr lang="cs-CZ" sz="1800" i="1" dirty="0">
                <a:latin typeface="Georgia" panose="02040502050405020303" pitchFamily="18" charset="0"/>
              </a:rPr>
              <a:t>(“</a:t>
            </a:r>
            <a:r>
              <a:rPr lang="cs-CZ" sz="1800" i="1" dirty="0" err="1">
                <a:latin typeface="Georgia" panose="02040502050405020303" pitchFamily="18" charset="0"/>
              </a:rPr>
              <a:t>definetely</a:t>
            </a:r>
            <a:r>
              <a:rPr lang="cs-CZ" sz="1800" i="1" dirty="0">
                <a:latin typeface="Georgia" panose="02040502050405020303" pitchFamily="18" charset="0"/>
              </a:rPr>
              <a:t> </a:t>
            </a:r>
            <a:r>
              <a:rPr lang="cs-CZ" sz="1800" i="1" dirty="0" err="1">
                <a:latin typeface="Georgia" panose="02040502050405020303" pitchFamily="18" charset="0"/>
              </a:rPr>
              <a:t>yes</a:t>
            </a:r>
            <a:r>
              <a:rPr lang="cs-CZ" sz="1800" i="1" dirty="0">
                <a:latin typeface="Georgia" panose="02040502050405020303" pitchFamily="18" charset="0"/>
              </a:rPr>
              <a:t>‘“ – </a:t>
            </a:r>
            <a:r>
              <a:rPr lang="cs-CZ" sz="1800" i="1" dirty="0" err="1">
                <a:latin typeface="Georgia" panose="02040502050405020303" pitchFamily="18" charset="0"/>
              </a:rPr>
              <a:t>from</a:t>
            </a:r>
            <a:r>
              <a:rPr lang="cs-CZ" sz="1800" i="1" dirty="0">
                <a:latin typeface="Georgia" panose="02040502050405020303" pitchFamily="18" charset="0"/>
              </a:rPr>
              <a:t> 53 to 38% in 2022-2024).</a:t>
            </a:r>
            <a:endParaRPr lang="ru-CZ" sz="1800" i="1" dirty="0">
              <a:latin typeface="Georgia" panose="02040502050405020303" pitchFamily="18" charset="0"/>
            </a:endParaRPr>
          </a:p>
        </p:txBody>
      </p:sp>
      <p:pic>
        <p:nvPicPr>
          <p:cNvPr id="4" name="Picture 2">
            <a:extLst>
              <a:ext uri="{FF2B5EF4-FFF2-40B4-BE49-F238E27FC236}">
                <a16:creationId xmlns:a16="http://schemas.microsoft.com/office/drawing/2014/main" id="{E30E5544-4CC0-9CBF-6F9D-F7349B12A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24" y="2138252"/>
            <a:ext cx="6372200" cy="39892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D5F842-0FE2-C9A3-FE10-38DCE4F02EB5}"/>
              </a:ext>
            </a:extLst>
          </p:cNvPr>
          <p:cNvSpPr txBox="1"/>
          <p:nvPr/>
        </p:nvSpPr>
        <p:spPr>
          <a:xfrm>
            <a:off x="1512168" y="6194127"/>
            <a:ext cx="6192688" cy="584775"/>
          </a:xfrm>
          <a:prstGeom prst="rect">
            <a:avLst/>
          </a:prstGeom>
          <a:noFill/>
        </p:spPr>
        <p:txBody>
          <a:bodyPr wrap="square" rtlCol="0">
            <a:spAutoFit/>
          </a:bodyPr>
          <a:lstStyle/>
          <a:p>
            <a:pPr algn="just"/>
            <a:r>
              <a:rPr lang="en-GB" sz="1600" dirty="0">
                <a:latin typeface="Georgia" panose="02040502050405020303" pitchFamily="18" charset="0"/>
              </a:rPr>
              <a:t>Source: </a:t>
            </a:r>
            <a:r>
              <a:rPr lang="en-GB" sz="1600" dirty="0">
                <a:latin typeface="Georgia" panose="02040502050405020303" pitchFamily="18" charset="0"/>
                <a:hlinkClick r:id="rId3"/>
              </a:rPr>
              <a:t>www.levada.ru/2024/03/05/konflikt-s-ukrainoj-massovye-otsenki-fevralya-2024-goda/</a:t>
            </a:r>
            <a:r>
              <a:rPr lang="en-GB" sz="1600" dirty="0">
                <a:latin typeface="Georgia" panose="02040502050405020303" pitchFamily="18" charset="0"/>
              </a:rPr>
              <a:t>.</a:t>
            </a:r>
            <a:endParaRPr lang="ru-CZ" sz="1600" dirty="0">
              <a:latin typeface="Georgia" panose="02040502050405020303" pitchFamily="18" charset="0"/>
            </a:endParaRPr>
          </a:p>
        </p:txBody>
      </p:sp>
    </p:spTree>
    <p:extLst>
      <p:ext uri="{BB962C8B-B14F-4D97-AF65-F5344CB8AC3E}">
        <p14:creationId xmlns:p14="http://schemas.microsoft.com/office/powerpoint/2010/main" val="2891434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807368"/>
          </a:xfrm>
        </p:spPr>
        <p:txBody>
          <a:bodyPr>
            <a:normAutofit/>
          </a:bodyPr>
          <a:lstStyle/>
          <a:p>
            <a:pPr algn="ctr"/>
            <a:r>
              <a:rPr lang="en-US" sz="2800" dirty="0">
                <a:latin typeface="Georgia" panose="02040502050405020303" pitchFamily="18" charset="0"/>
              </a:rPr>
              <a:t>Overview</a:t>
            </a:r>
            <a:endParaRPr lang="ru-RU" sz="2800" dirty="0">
              <a:latin typeface="Georgia" panose="02040502050405020303" pitchFamily="18" charset="0"/>
            </a:endParaRPr>
          </a:p>
        </p:txBody>
      </p:sp>
      <p:sp>
        <p:nvSpPr>
          <p:cNvPr id="3" name="Объект 2"/>
          <p:cNvSpPr>
            <a:spLocks noGrp="1"/>
          </p:cNvSpPr>
          <p:nvPr>
            <p:ph idx="1"/>
          </p:nvPr>
        </p:nvSpPr>
        <p:spPr>
          <a:xfrm>
            <a:off x="467544" y="1628800"/>
            <a:ext cx="8229600" cy="4392488"/>
          </a:xfrm>
        </p:spPr>
        <p:txBody>
          <a:bodyPr>
            <a:normAutofit fontScale="92500" lnSpcReduction="10000"/>
          </a:bodyPr>
          <a:lstStyle/>
          <a:p>
            <a:pPr algn="ctr">
              <a:buFont typeface="Wingdings" panose="05000000000000000000" pitchFamily="2" charset="2"/>
              <a:buChar char="§"/>
            </a:pPr>
            <a:r>
              <a:rPr lang="en-US" dirty="0">
                <a:latin typeface="Georgia" panose="02040502050405020303" pitchFamily="18" charset="0"/>
              </a:rPr>
              <a:t>Introduction</a:t>
            </a:r>
          </a:p>
          <a:p>
            <a:pPr algn="ctr">
              <a:buFont typeface="Wingdings" panose="05000000000000000000" pitchFamily="2" charset="2"/>
              <a:buChar char="§"/>
            </a:pPr>
            <a:r>
              <a:rPr lang="en-US" dirty="0">
                <a:latin typeface="Georgia" panose="02040502050405020303" pitchFamily="18" charset="0"/>
              </a:rPr>
              <a:t>Russian Foreign Policy Concept</a:t>
            </a:r>
          </a:p>
          <a:p>
            <a:pPr algn="ctr">
              <a:buFont typeface="Wingdings" panose="05000000000000000000" pitchFamily="2" charset="2"/>
              <a:buChar char="§"/>
            </a:pPr>
            <a:r>
              <a:rPr lang="en-US" dirty="0">
                <a:latin typeface="Georgia" panose="02040502050405020303" pitchFamily="18" charset="0"/>
              </a:rPr>
              <a:t>Relations with Post-Soviet States</a:t>
            </a:r>
          </a:p>
          <a:p>
            <a:pPr algn="ctr">
              <a:buFont typeface="Wingdings" panose="05000000000000000000" pitchFamily="2" charset="2"/>
              <a:buChar char="§"/>
            </a:pPr>
            <a:r>
              <a:rPr lang="ru-RU" dirty="0">
                <a:latin typeface="Georgia" panose="02040502050405020303" pitchFamily="18" charset="0"/>
              </a:rPr>
              <a:t>«</a:t>
            </a:r>
            <a:r>
              <a:rPr lang="en-GB" dirty="0">
                <a:latin typeface="Georgia" panose="02040502050405020303" pitchFamily="18" charset="0"/>
              </a:rPr>
              <a:t>Grey Zone</a:t>
            </a:r>
            <a:r>
              <a:rPr lang="ru-RU" dirty="0">
                <a:latin typeface="Georgia" panose="02040502050405020303" pitchFamily="18" charset="0"/>
              </a:rPr>
              <a:t>»</a:t>
            </a:r>
            <a:r>
              <a:rPr lang="en-GB" dirty="0">
                <a:latin typeface="Georgia" panose="02040502050405020303" pitchFamily="18" charset="0"/>
              </a:rPr>
              <a:t> Concept</a:t>
            </a:r>
          </a:p>
          <a:p>
            <a:pPr algn="ctr">
              <a:buFont typeface="Wingdings" panose="05000000000000000000" pitchFamily="2" charset="2"/>
              <a:buChar char="§"/>
            </a:pPr>
            <a:r>
              <a:rPr lang="ru-RU" dirty="0">
                <a:latin typeface="Georgia" panose="02040502050405020303" pitchFamily="18" charset="0"/>
              </a:rPr>
              <a:t>«</a:t>
            </a:r>
            <a:r>
              <a:rPr lang="en-GB" dirty="0">
                <a:latin typeface="Georgia" panose="02040502050405020303" pitchFamily="18" charset="0"/>
              </a:rPr>
              <a:t>Authoritarian International</a:t>
            </a:r>
            <a:r>
              <a:rPr lang="ru-RU" dirty="0">
                <a:latin typeface="Georgia" panose="02040502050405020303" pitchFamily="18" charset="0"/>
              </a:rPr>
              <a:t>»</a:t>
            </a:r>
            <a:r>
              <a:rPr lang="en-GB" dirty="0">
                <a:latin typeface="Georgia" panose="02040502050405020303" pitchFamily="18" charset="0"/>
              </a:rPr>
              <a:t> </a:t>
            </a:r>
          </a:p>
          <a:p>
            <a:pPr algn="ctr">
              <a:buFont typeface="Wingdings" panose="05000000000000000000" pitchFamily="2" charset="2"/>
              <a:buChar char="§"/>
            </a:pPr>
            <a:r>
              <a:rPr lang="ru-RU" dirty="0">
                <a:latin typeface="Georgia" panose="02040502050405020303" pitchFamily="18" charset="0"/>
              </a:rPr>
              <a:t>«</a:t>
            </a:r>
            <a:r>
              <a:rPr lang="en-US" dirty="0">
                <a:latin typeface="Georgia" panose="02040502050405020303" pitchFamily="18" charset="0"/>
              </a:rPr>
              <a:t>2014 Eastern Turn</a:t>
            </a:r>
            <a:r>
              <a:rPr lang="ru-RU" dirty="0">
                <a:latin typeface="Georgia" panose="02040502050405020303" pitchFamily="18" charset="0"/>
              </a:rPr>
              <a:t>»</a:t>
            </a:r>
            <a:endParaRPr lang="en-US" dirty="0">
              <a:latin typeface="Georgia" panose="02040502050405020303" pitchFamily="18" charset="0"/>
            </a:endParaRPr>
          </a:p>
          <a:p>
            <a:pPr algn="ctr">
              <a:buFont typeface="Wingdings" panose="05000000000000000000" pitchFamily="2" charset="2"/>
              <a:buChar char="§"/>
            </a:pPr>
            <a:r>
              <a:rPr lang="en-US" dirty="0">
                <a:latin typeface="Georgia" panose="02040502050405020303" pitchFamily="18" charset="0"/>
              </a:rPr>
              <a:t>Full-Scale War in Ukraine</a:t>
            </a:r>
          </a:p>
          <a:p>
            <a:pPr algn="ctr">
              <a:buFont typeface="Wingdings" panose="05000000000000000000" pitchFamily="2" charset="2"/>
              <a:buChar char="§"/>
            </a:pPr>
            <a:r>
              <a:rPr lang="en-US" dirty="0">
                <a:latin typeface="Georgia" panose="02040502050405020303" pitchFamily="18" charset="0"/>
              </a:rPr>
              <a:t>Relations with the United States and the EU</a:t>
            </a:r>
          </a:p>
          <a:p>
            <a:pPr algn="ctr">
              <a:buFont typeface="Wingdings" panose="05000000000000000000" pitchFamily="2" charset="2"/>
              <a:buChar char="§"/>
            </a:pPr>
            <a:r>
              <a:rPr lang="en-US" dirty="0">
                <a:latin typeface="Georgia" panose="02040502050405020303" pitchFamily="18" charset="0"/>
              </a:rPr>
              <a:t>Perception of Russian </a:t>
            </a:r>
            <a:r>
              <a:rPr lang="en-GB" dirty="0">
                <a:latin typeface="Georgia" panose="02040502050405020303" pitchFamily="18" charset="0"/>
              </a:rPr>
              <a:t>Foreign </a:t>
            </a:r>
            <a:r>
              <a:rPr lang="en-US" dirty="0">
                <a:latin typeface="Georgia" panose="02040502050405020303" pitchFamily="18" charset="0"/>
              </a:rPr>
              <a:t>Policy by the Russians </a:t>
            </a:r>
          </a:p>
          <a:p>
            <a:pPr algn="ctr">
              <a:buFont typeface="Wingdings" panose="05000000000000000000" pitchFamily="2" charset="2"/>
              <a:buChar char="§"/>
            </a:pPr>
            <a:r>
              <a:rPr lang="en-US" dirty="0">
                <a:latin typeface="Georgia" panose="02040502050405020303" pitchFamily="18" charset="0"/>
              </a:rPr>
              <a:t>Conclusions</a:t>
            </a:r>
          </a:p>
          <a:p>
            <a:pPr algn="ctr">
              <a:buFont typeface="Wingdings" panose="05000000000000000000" pitchFamily="2" charset="2"/>
              <a:buChar char="§"/>
            </a:pPr>
            <a:r>
              <a:rPr lang="en-US" dirty="0">
                <a:latin typeface="Georgia" panose="02040502050405020303" pitchFamily="18" charset="0"/>
              </a:rPr>
              <a:t>Bibliography </a:t>
            </a:r>
          </a:p>
          <a:p>
            <a:endParaRPr lang="ru-RU" dirty="0"/>
          </a:p>
        </p:txBody>
      </p:sp>
    </p:spTree>
    <p:extLst>
      <p:ext uri="{BB962C8B-B14F-4D97-AF65-F5344CB8AC3E}">
        <p14:creationId xmlns:p14="http://schemas.microsoft.com/office/powerpoint/2010/main" val="361163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879376"/>
          </a:xfrm>
        </p:spPr>
        <p:txBody>
          <a:bodyPr>
            <a:normAutofit/>
          </a:bodyPr>
          <a:lstStyle/>
          <a:p>
            <a:pPr algn="ctr"/>
            <a:r>
              <a:rPr lang="en-US" sz="2800" dirty="0">
                <a:latin typeface="Georgia" panose="02040502050405020303" pitchFamily="18" charset="0"/>
              </a:rPr>
              <a:t>Conclusions</a:t>
            </a:r>
            <a:endParaRPr lang="ru-RU" sz="2800" dirty="0">
              <a:latin typeface="Georgia" panose="02040502050405020303" pitchFamily="18" charset="0"/>
            </a:endParaRPr>
          </a:p>
        </p:txBody>
      </p:sp>
      <p:sp>
        <p:nvSpPr>
          <p:cNvPr id="3" name="Объект 2"/>
          <p:cNvSpPr>
            <a:spLocks noGrp="1"/>
          </p:cNvSpPr>
          <p:nvPr>
            <p:ph idx="1"/>
          </p:nvPr>
        </p:nvSpPr>
        <p:spPr>
          <a:xfrm>
            <a:off x="457200" y="1458814"/>
            <a:ext cx="8229600" cy="4994521"/>
          </a:xfrm>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a:r>
              <a:rPr lang="en-US" dirty="0">
                <a:latin typeface="Georgia" panose="02040502050405020303" pitchFamily="18" charset="0"/>
              </a:rPr>
              <a:t>The main goal of the Russian foreign policy is to restore the status of Russia as a great power in the global arena. This is supported by the citizens. </a:t>
            </a:r>
          </a:p>
          <a:p>
            <a:pPr algn="just"/>
            <a:endParaRPr lang="en-US" dirty="0">
              <a:latin typeface="Georgia" panose="02040502050405020303" pitchFamily="18" charset="0"/>
            </a:endParaRPr>
          </a:p>
          <a:p>
            <a:pPr algn="just"/>
            <a:r>
              <a:rPr lang="en-US" dirty="0">
                <a:latin typeface="Georgia" panose="02040502050405020303" pitchFamily="18" charset="0"/>
              </a:rPr>
              <a:t>Since 2014 Russian foreign policy turned to “east” because of the Western sanctions in response to the Crimea annexation, etc. Moscow occupied a unique position in the region after successful Syrian operation in the Middle East. </a:t>
            </a:r>
          </a:p>
          <a:p>
            <a:pPr algn="just"/>
            <a:endParaRPr lang="en-US" dirty="0">
              <a:latin typeface="Georgia" panose="02040502050405020303" pitchFamily="18" charset="0"/>
            </a:endParaRPr>
          </a:p>
          <a:p>
            <a:pPr algn="just"/>
            <a:r>
              <a:rPr lang="en-US" dirty="0">
                <a:latin typeface="Georgia" panose="02040502050405020303" pitchFamily="18" charset="0"/>
              </a:rPr>
              <a:t>Russia does not have enough economic conditions to  dominate its opponents but keep them off balance by applying any kind of pressure (establishing </a:t>
            </a:r>
            <a:r>
              <a:rPr lang="ru-RU" dirty="0">
                <a:latin typeface="Georgia" panose="02040502050405020303" pitchFamily="18" charset="0"/>
              </a:rPr>
              <a:t>«</a:t>
            </a:r>
            <a:r>
              <a:rPr lang="en-US" dirty="0">
                <a:latin typeface="Georgia" panose="02040502050405020303" pitchFamily="18" charset="0"/>
              </a:rPr>
              <a:t>grey zones</a:t>
            </a:r>
            <a:r>
              <a:rPr lang="ru-RU" dirty="0">
                <a:latin typeface="Georgia" panose="02040502050405020303" pitchFamily="18" charset="0"/>
              </a:rPr>
              <a:t>»</a:t>
            </a:r>
            <a:r>
              <a:rPr lang="en-US" dirty="0">
                <a:latin typeface="Georgia" panose="02040502050405020303" pitchFamily="18" charset="0"/>
              </a:rPr>
              <a:t>, for instance). </a:t>
            </a:r>
          </a:p>
          <a:p>
            <a:pPr algn="just"/>
            <a:endParaRPr lang="en-US" dirty="0">
              <a:latin typeface="Georgia" panose="02040502050405020303" pitchFamily="18" charset="0"/>
            </a:endParaRPr>
          </a:p>
          <a:p>
            <a:pPr algn="just"/>
            <a:endParaRPr lang="ru-RU" dirty="0">
              <a:latin typeface="Georgia" panose="02040502050405020303" pitchFamily="18" charset="0"/>
            </a:endParaRPr>
          </a:p>
        </p:txBody>
      </p:sp>
    </p:spTree>
    <p:extLst>
      <p:ext uri="{BB962C8B-B14F-4D97-AF65-F5344CB8AC3E}">
        <p14:creationId xmlns:p14="http://schemas.microsoft.com/office/powerpoint/2010/main" val="494947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951384"/>
          </a:xfrm>
        </p:spPr>
        <p:txBody>
          <a:bodyPr>
            <a:normAutofit/>
          </a:bodyPr>
          <a:lstStyle/>
          <a:p>
            <a:pPr algn="ctr"/>
            <a:r>
              <a:rPr lang="en-US" sz="2800" dirty="0">
                <a:latin typeface="Georgia" panose="02040502050405020303" pitchFamily="18" charset="0"/>
              </a:rPr>
              <a:t>Bibliography</a:t>
            </a:r>
            <a:endParaRPr lang="ru-RU" sz="2800" dirty="0">
              <a:latin typeface="Georgia" panose="02040502050405020303" pitchFamily="18" charset="0"/>
            </a:endParaRPr>
          </a:p>
        </p:txBody>
      </p:sp>
      <p:sp>
        <p:nvSpPr>
          <p:cNvPr id="3" name="Объект 2"/>
          <p:cNvSpPr>
            <a:spLocks noGrp="1"/>
          </p:cNvSpPr>
          <p:nvPr>
            <p:ph idx="1"/>
          </p:nvPr>
        </p:nvSpPr>
        <p:spPr>
          <a:xfrm>
            <a:off x="467544" y="1556792"/>
            <a:ext cx="8229600" cy="5040560"/>
          </a:xfrm>
        </p:spPr>
        <p:txBody>
          <a:bodyPr>
            <a:normAutofit fontScale="85000" lnSpcReduction="20000"/>
          </a:bodyPr>
          <a:lstStyle/>
          <a:p>
            <a:pPr algn="just"/>
            <a:r>
              <a:rPr lang="en-US" dirty="0">
                <a:latin typeface="Georgia" panose="02040502050405020303" pitchFamily="18" charset="0"/>
              </a:rPr>
              <a:t>Gromyko, A. (2018) The Fourth of The Century of Russian Foreign Policy. </a:t>
            </a:r>
            <a:r>
              <a:rPr lang="en-US" dirty="0">
                <a:latin typeface="Georgia" panose="02040502050405020303" pitchFamily="18" charset="0"/>
                <a:hlinkClick r:id="rId2"/>
              </a:rPr>
              <a:t>http://sov-europe.ru/images/pdf/2018/3-2018/Gromyko-3-2018.pdf</a:t>
            </a:r>
            <a:r>
              <a:rPr lang="en-US" dirty="0">
                <a:latin typeface="Georgia" panose="02040502050405020303" pitchFamily="18" charset="0"/>
              </a:rPr>
              <a:t> (In Russian)</a:t>
            </a:r>
          </a:p>
          <a:p>
            <a:pPr algn="just"/>
            <a:r>
              <a:rPr lang="en-US" dirty="0" err="1">
                <a:latin typeface="Georgia" panose="02040502050405020303" pitchFamily="18" charset="0"/>
              </a:rPr>
              <a:t>Trenin</a:t>
            </a:r>
            <a:r>
              <a:rPr lang="en-US" dirty="0">
                <a:latin typeface="Georgia" panose="02040502050405020303" pitchFamily="18" charset="0"/>
              </a:rPr>
              <a:t>, D. (2020). 20 Years of Vladimir Putin: How Russian Foreign Policy Has Changed. </a:t>
            </a:r>
            <a:r>
              <a:rPr lang="en-US" dirty="0">
                <a:latin typeface="Georgia" panose="02040502050405020303" pitchFamily="18" charset="0"/>
                <a:hlinkClick r:id="rId3"/>
              </a:rPr>
              <a:t>https://carnegie.ru/2019/08/28/20-years-of-vladimir-putin-how-russian-foreign-policy-has-changed-pub-79742</a:t>
            </a:r>
            <a:r>
              <a:rPr lang="en-US" dirty="0">
                <a:latin typeface="Georgia" panose="02040502050405020303" pitchFamily="18" charset="0"/>
              </a:rPr>
              <a:t> </a:t>
            </a:r>
          </a:p>
          <a:p>
            <a:pPr algn="just"/>
            <a:r>
              <a:rPr lang="en-US" dirty="0" err="1">
                <a:latin typeface="Georgia" panose="02040502050405020303" pitchFamily="18" charset="0"/>
              </a:rPr>
              <a:t>Trenin</a:t>
            </a:r>
            <a:r>
              <a:rPr lang="en-US" dirty="0">
                <a:latin typeface="Georgia" panose="02040502050405020303" pitchFamily="18" charset="0"/>
              </a:rPr>
              <a:t>, D. (2016) A Five-Year Outlook for Russian Foreign Policy: Demands, Drivers, and Influences. </a:t>
            </a:r>
            <a:r>
              <a:rPr lang="en-US" dirty="0">
                <a:latin typeface="Georgia" panose="02040502050405020303" pitchFamily="18" charset="0"/>
                <a:hlinkClick r:id="rId4"/>
              </a:rPr>
              <a:t>https://carnegie.ru/2016/03/18/five-year-outlook-for-russian-foreign-policy-demands-drivers-and-influences-pub-63075</a:t>
            </a:r>
            <a:r>
              <a:rPr lang="en-US" dirty="0">
                <a:latin typeface="Georgia" panose="02040502050405020303" pitchFamily="18" charset="0"/>
              </a:rPr>
              <a:t> </a:t>
            </a:r>
          </a:p>
          <a:p>
            <a:pPr algn="just"/>
            <a:r>
              <a:rPr lang="en-US" dirty="0" err="1">
                <a:latin typeface="Georgia" panose="02040502050405020303" pitchFamily="18" charset="0"/>
              </a:rPr>
              <a:t>Trenin</a:t>
            </a:r>
            <a:r>
              <a:rPr lang="en-US" dirty="0">
                <a:latin typeface="Georgia" panose="02040502050405020303" pitchFamily="18" charset="0"/>
              </a:rPr>
              <a:t>, D. (2009) Russia in the CIS: Field of Interest, not a Sphere of Influence. </a:t>
            </a:r>
            <a:r>
              <a:rPr lang="en-US" dirty="0">
                <a:latin typeface="Georgia" panose="02040502050405020303" pitchFamily="18" charset="0"/>
                <a:hlinkClick r:id="rId5"/>
              </a:rPr>
              <a:t>https://carnegieendowment.org/files/ProEtContra_5-6_82-97.pdf</a:t>
            </a:r>
            <a:r>
              <a:rPr lang="en-US" dirty="0">
                <a:latin typeface="Georgia" panose="02040502050405020303" pitchFamily="18" charset="0"/>
              </a:rPr>
              <a:t> </a:t>
            </a:r>
          </a:p>
          <a:p>
            <a:pPr algn="just"/>
            <a:r>
              <a:rPr lang="en-US" dirty="0">
                <a:latin typeface="Georgia" panose="02040502050405020303" pitchFamily="18" charset="0"/>
              </a:rPr>
              <a:t>Hawn, J. (2021) Russia’s Extraterritorial Military Deployments. </a:t>
            </a:r>
            <a:r>
              <a:rPr lang="en-US" dirty="0">
                <a:latin typeface="Georgia" panose="02040502050405020303" pitchFamily="18" charset="0"/>
                <a:hlinkClick r:id="rId6"/>
              </a:rPr>
              <a:t>https://newlinesinstitute.org/russia/russias-extraterritorial-military-deployments/?fbclid=IwAR057KpG9CYg7yR0tRZM8etoEVICPffn-f4CYALb3vy699nNjqbIGgjIXfI</a:t>
            </a:r>
            <a:endParaRPr lang="en-US" dirty="0">
              <a:latin typeface="Georgia" panose="02040502050405020303" pitchFamily="18" charset="0"/>
            </a:endParaRPr>
          </a:p>
          <a:p>
            <a:pPr algn="just"/>
            <a:r>
              <a:rPr lang="en-US" dirty="0">
                <a:latin typeface="Georgia" panose="02040502050405020303" pitchFamily="18" charset="0"/>
              </a:rPr>
              <a:t>Pugsley, S. &amp; </a:t>
            </a:r>
            <a:r>
              <a:rPr lang="en-US" dirty="0" err="1">
                <a:latin typeface="Georgia" panose="02040502050405020303" pitchFamily="18" charset="0"/>
              </a:rPr>
              <a:t>Wesslau</a:t>
            </a:r>
            <a:r>
              <a:rPr lang="en-US" dirty="0">
                <a:latin typeface="Georgia" panose="02040502050405020303" pitchFamily="18" charset="0"/>
              </a:rPr>
              <a:t>, F. (2016) Russia in the Grey Zones. </a:t>
            </a:r>
            <a:r>
              <a:rPr lang="en-US" dirty="0">
                <a:latin typeface="Georgia" panose="02040502050405020303" pitchFamily="18" charset="0"/>
                <a:hlinkClick r:id="rId7"/>
              </a:rPr>
              <a:t>https://ecfr.eu/special/russia_in_the_grey_zones/</a:t>
            </a:r>
            <a:r>
              <a:rPr lang="en-US" dirty="0">
                <a:latin typeface="Georgia" panose="02040502050405020303" pitchFamily="18" charset="0"/>
              </a:rPr>
              <a:t> </a:t>
            </a:r>
          </a:p>
          <a:p>
            <a:endParaRPr lang="en-US" dirty="0"/>
          </a:p>
          <a:p>
            <a:endParaRPr lang="en-US" dirty="0"/>
          </a:p>
          <a:p>
            <a:endParaRPr lang="en-US" dirty="0"/>
          </a:p>
          <a:p>
            <a:endParaRPr lang="en-US" dirty="0"/>
          </a:p>
          <a:p>
            <a:endParaRPr lang="ru-RU" dirty="0"/>
          </a:p>
        </p:txBody>
      </p:sp>
    </p:spTree>
    <p:extLst>
      <p:ext uri="{BB962C8B-B14F-4D97-AF65-F5344CB8AC3E}">
        <p14:creationId xmlns:p14="http://schemas.microsoft.com/office/powerpoint/2010/main" val="800550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792" y="877292"/>
            <a:ext cx="8229600" cy="607492"/>
          </a:xfrm>
        </p:spPr>
        <p:txBody>
          <a:bodyPr>
            <a:noAutofit/>
          </a:bodyPr>
          <a:lstStyle/>
          <a:p>
            <a:pPr algn="ctr"/>
            <a:r>
              <a:rPr lang="en-US" sz="2800" dirty="0">
                <a:latin typeface="Georgia" panose="02040502050405020303" pitchFamily="18" charset="0"/>
              </a:rPr>
              <a:t>Introduction</a:t>
            </a:r>
            <a:br>
              <a:rPr lang="en-US" sz="2800" dirty="0">
                <a:latin typeface="Georgia" panose="02040502050405020303" pitchFamily="18" charset="0"/>
              </a:rPr>
            </a:br>
            <a:endParaRPr lang="ru-RU" sz="2800" dirty="0">
              <a:latin typeface="Georgia" panose="02040502050405020303" pitchFamily="18" charset="0"/>
            </a:endParaRPr>
          </a:p>
        </p:txBody>
      </p:sp>
      <p:sp>
        <p:nvSpPr>
          <p:cNvPr id="3" name="Объект 2"/>
          <p:cNvSpPr>
            <a:spLocks noGrp="1"/>
          </p:cNvSpPr>
          <p:nvPr>
            <p:ph idx="1"/>
          </p:nvPr>
        </p:nvSpPr>
        <p:spPr>
          <a:xfrm>
            <a:off x="493792" y="1628800"/>
            <a:ext cx="8229600" cy="1324744"/>
          </a:xfrm>
        </p:spPr>
        <p:txBody>
          <a:bodyPr>
            <a:normAutofit fontScale="85000" lnSpcReduction="10000"/>
          </a:bodyPr>
          <a:lstStyle/>
          <a:p>
            <a:pPr marL="0" indent="0" algn="just">
              <a:buNone/>
            </a:pPr>
            <a:r>
              <a:rPr lang="en-US" dirty="0">
                <a:latin typeface="Georgia" panose="02040502050405020303" pitchFamily="18" charset="0"/>
              </a:rPr>
              <a:t>The foreign policy of the Russian Federation under the presidencies of Vladimir Putin (2000-2008; since 2012) and Dmitry Medvedev (2008-2012) pursues the main goal: </a:t>
            </a:r>
            <a:r>
              <a:rPr lang="en-US" b="1" i="1" dirty="0">
                <a:latin typeface="Georgia" panose="02040502050405020303" pitchFamily="18" charset="0"/>
              </a:rPr>
              <a:t>to restore the status of Russia as a ‘great power’ in the global arena</a:t>
            </a:r>
            <a:r>
              <a:rPr lang="en-US" dirty="0">
                <a:latin typeface="Georgia" panose="02040502050405020303" pitchFamily="18" charset="0"/>
              </a:rPr>
              <a:t> [Gromyko, 2018; </a:t>
            </a:r>
            <a:r>
              <a:rPr lang="en-US" dirty="0" err="1">
                <a:latin typeface="Georgia" panose="02040502050405020303" pitchFamily="18" charset="0"/>
              </a:rPr>
              <a:t>Trenin</a:t>
            </a:r>
            <a:r>
              <a:rPr lang="en-US" dirty="0">
                <a:latin typeface="Georgia" panose="02040502050405020303" pitchFamily="18" charset="0"/>
              </a:rPr>
              <a:t>, 2020]</a:t>
            </a:r>
            <a:r>
              <a:rPr lang="ru-RU" dirty="0">
                <a:latin typeface="Georgia" panose="02040502050405020303" pitchFamily="18" charset="0"/>
              </a:rPr>
              <a:t>.</a:t>
            </a:r>
          </a:p>
        </p:txBody>
      </p:sp>
      <p:sp>
        <p:nvSpPr>
          <p:cNvPr id="4" name="TextBox 3"/>
          <p:cNvSpPr txBox="1"/>
          <p:nvPr/>
        </p:nvSpPr>
        <p:spPr>
          <a:xfrm>
            <a:off x="471468" y="3429000"/>
            <a:ext cx="2854072"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latin typeface="Georgia" panose="02040502050405020303" pitchFamily="18" charset="0"/>
              </a:rPr>
              <a:t>The stages of the foreign policy:</a:t>
            </a:r>
          </a:p>
          <a:p>
            <a:pPr algn="ctr"/>
            <a:endParaRPr lang="en-US" b="1" dirty="0">
              <a:latin typeface="Georgia" panose="02040502050405020303" pitchFamily="18" charset="0"/>
            </a:endParaRPr>
          </a:p>
          <a:p>
            <a:pPr algn="ctr"/>
            <a:r>
              <a:rPr lang="en-US" b="1" dirty="0">
                <a:latin typeface="Georgia" panose="02040502050405020303" pitchFamily="18" charset="0"/>
              </a:rPr>
              <a:t>1) cooperative relations</a:t>
            </a:r>
            <a:r>
              <a:rPr lang="en-US" dirty="0">
                <a:latin typeface="Georgia" panose="02040502050405020303" pitchFamily="18" charset="0"/>
              </a:rPr>
              <a:t> (2000-2014)</a:t>
            </a:r>
            <a:r>
              <a:rPr lang="ru-RU" dirty="0">
                <a:latin typeface="Georgia" panose="02040502050405020303" pitchFamily="18" charset="0"/>
              </a:rPr>
              <a:t>; </a:t>
            </a:r>
          </a:p>
          <a:p>
            <a:pPr algn="ctr"/>
            <a:r>
              <a:rPr lang="en-US" b="1" dirty="0">
                <a:latin typeface="Georgia" panose="02040502050405020303" pitchFamily="18" charset="0"/>
              </a:rPr>
              <a:t>2) competition</a:t>
            </a:r>
            <a:r>
              <a:rPr lang="en-US" dirty="0">
                <a:latin typeface="Georgia" panose="02040502050405020303" pitchFamily="18" charset="0"/>
              </a:rPr>
              <a:t> or </a:t>
            </a:r>
            <a:r>
              <a:rPr lang="en-US" b="1" dirty="0">
                <a:latin typeface="Georgia" panose="02040502050405020303" pitchFamily="18" charset="0"/>
              </a:rPr>
              <a:t>confrontation</a:t>
            </a:r>
            <a:r>
              <a:rPr lang="en-US" dirty="0">
                <a:latin typeface="Georgia" panose="02040502050405020303" pitchFamily="18" charset="0"/>
              </a:rPr>
              <a:t> (since 2014) [</a:t>
            </a:r>
            <a:r>
              <a:rPr lang="en-US" dirty="0" err="1">
                <a:latin typeface="Georgia" panose="02040502050405020303" pitchFamily="18" charset="0"/>
              </a:rPr>
              <a:t>Trenin</a:t>
            </a:r>
            <a:r>
              <a:rPr lang="en-US" dirty="0">
                <a:latin typeface="Georgia" panose="02040502050405020303" pitchFamily="18" charset="0"/>
              </a:rPr>
              <a:t>, 2016]</a:t>
            </a:r>
            <a:r>
              <a:rPr lang="ru-RU" dirty="0">
                <a:latin typeface="Georgia" panose="02040502050405020303" pitchFamily="18" charset="0"/>
              </a:rPr>
              <a:t>. </a:t>
            </a:r>
          </a:p>
        </p:txBody>
      </p:sp>
      <p:pic>
        <p:nvPicPr>
          <p:cNvPr id="7" name="Рисунок 6">
            <a:extLst>
              <a:ext uri="{FF2B5EF4-FFF2-40B4-BE49-F238E27FC236}">
                <a16:creationId xmlns:a16="http://schemas.microsoft.com/office/drawing/2014/main" id="{23521C48-EBD8-44DD-8F9A-6F8B3391AD5F}"/>
              </a:ext>
            </a:extLst>
          </p:cNvPr>
          <p:cNvPicPr>
            <a:picLocks noChangeAspect="1"/>
          </p:cNvPicPr>
          <p:nvPr/>
        </p:nvPicPr>
        <p:blipFill>
          <a:blip r:embed="rId2"/>
          <a:stretch>
            <a:fillRect/>
          </a:stretch>
        </p:blipFill>
        <p:spPr>
          <a:xfrm>
            <a:off x="3577285" y="2989989"/>
            <a:ext cx="5298773" cy="2990719"/>
          </a:xfrm>
          <a:prstGeom prst="rect">
            <a:avLst/>
          </a:prstGeom>
        </p:spPr>
      </p:pic>
      <p:sp>
        <p:nvSpPr>
          <p:cNvPr id="8" name="TextBox 7">
            <a:extLst>
              <a:ext uri="{FF2B5EF4-FFF2-40B4-BE49-F238E27FC236}">
                <a16:creationId xmlns:a16="http://schemas.microsoft.com/office/drawing/2014/main" id="{8425A36D-6DC6-4F02-9D2E-936A1070DA3A}"/>
              </a:ext>
            </a:extLst>
          </p:cNvPr>
          <p:cNvSpPr txBox="1"/>
          <p:nvPr/>
        </p:nvSpPr>
        <p:spPr>
          <a:xfrm>
            <a:off x="3734263" y="6026743"/>
            <a:ext cx="4583440" cy="646331"/>
          </a:xfrm>
          <a:prstGeom prst="rect">
            <a:avLst/>
          </a:prstGeom>
          <a:noFill/>
        </p:spPr>
        <p:txBody>
          <a:bodyPr wrap="square" rtlCol="0">
            <a:spAutoFit/>
          </a:bodyPr>
          <a:lstStyle/>
          <a:p>
            <a:pPr algn="ctr"/>
            <a:r>
              <a:rPr lang="en-US" i="1" dirty="0">
                <a:latin typeface="Georgia" panose="02040502050405020303" pitchFamily="18" charset="0"/>
              </a:rPr>
              <a:t>The </a:t>
            </a:r>
            <a:r>
              <a:rPr lang="ru-RU" i="1" dirty="0">
                <a:latin typeface="Georgia" panose="02040502050405020303" pitchFamily="18" charset="0"/>
              </a:rPr>
              <a:t>«</a:t>
            </a:r>
            <a:r>
              <a:rPr lang="en-US" i="1" dirty="0">
                <a:latin typeface="Georgia" panose="02040502050405020303" pitchFamily="18" charset="0"/>
              </a:rPr>
              <a:t>secret room</a:t>
            </a:r>
            <a:r>
              <a:rPr lang="ru-RU" i="1" dirty="0">
                <a:latin typeface="Georgia" panose="02040502050405020303" pitchFamily="18" charset="0"/>
              </a:rPr>
              <a:t>» </a:t>
            </a:r>
            <a:r>
              <a:rPr lang="en-US" i="1" dirty="0">
                <a:latin typeface="Georgia" panose="02040502050405020303" pitchFamily="18" charset="0"/>
              </a:rPr>
              <a:t>of Putin, Kremlin  </a:t>
            </a:r>
            <a:r>
              <a:rPr lang="en-US" dirty="0">
                <a:latin typeface="Georgia" panose="02040502050405020303" pitchFamily="18" charset="0"/>
              </a:rPr>
              <a:t>[Russia 1, 2020]</a:t>
            </a:r>
            <a:r>
              <a:rPr lang="ru-RU" dirty="0">
                <a:latin typeface="Georgia" panose="02040502050405020303" pitchFamily="18" charset="0"/>
              </a:rPr>
              <a:t>.</a:t>
            </a:r>
          </a:p>
        </p:txBody>
      </p:sp>
    </p:spTree>
    <p:extLst>
      <p:ext uri="{BB962C8B-B14F-4D97-AF65-F5344CB8AC3E}">
        <p14:creationId xmlns:p14="http://schemas.microsoft.com/office/powerpoint/2010/main" val="816938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8365"/>
            <a:ext cx="8229600" cy="864096"/>
          </a:xfrm>
        </p:spPr>
        <p:txBody>
          <a:bodyPr>
            <a:normAutofit/>
          </a:bodyPr>
          <a:lstStyle/>
          <a:p>
            <a:pPr algn="ctr"/>
            <a:r>
              <a:rPr lang="en-US" sz="2800" dirty="0">
                <a:latin typeface="Georgia" panose="02040502050405020303" pitchFamily="18" charset="0"/>
              </a:rPr>
              <a:t>Introduction</a:t>
            </a:r>
            <a:endParaRPr lang="ru-RU" sz="2800" dirty="0">
              <a:latin typeface="Georgia" panose="02040502050405020303" pitchFamily="18" charset="0"/>
            </a:endParaRPr>
          </a:p>
        </p:txBody>
      </p:sp>
      <p:pic>
        <p:nvPicPr>
          <p:cNvPr id="7" name="Рисунок 6">
            <a:extLst>
              <a:ext uri="{FF2B5EF4-FFF2-40B4-BE49-F238E27FC236}">
                <a16:creationId xmlns:a16="http://schemas.microsoft.com/office/drawing/2014/main" id="{607BA45F-B8D4-40E8-9377-FE48067AA312}"/>
              </a:ext>
            </a:extLst>
          </p:cNvPr>
          <p:cNvPicPr>
            <a:picLocks noChangeAspect="1"/>
          </p:cNvPicPr>
          <p:nvPr/>
        </p:nvPicPr>
        <p:blipFill>
          <a:blip r:embed="rId2"/>
          <a:stretch>
            <a:fillRect/>
          </a:stretch>
        </p:blipFill>
        <p:spPr>
          <a:xfrm>
            <a:off x="222426" y="1124744"/>
            <a:ext cx="5040560" cy="4872541"/>
          </a:xfrm>
          <a:prstGeom prst="rect">
            <a:avLst/>
          </a:prstGeom>
        </p:spPr>
      </p:pic>
      <p:sp>
        <p:nvSpPr>
          <p:cNvPr id="8" name="TextBox 7">
            <a:extLst>
              <a:ext uri="{FF2B5EF4-FFF2-40B4-BE49-F238E27FC236}">
                <a16:creationId xmlns:a16="http://schemas.microsoft.com/office/drawing/2014/main" id="{4F160636-831E-480D-A673-D2C96673A6A7}"/>
              </a:ext>
            </a:extLst>
          </p:cNvPr>
          <p:cNvSpPr txBox="1"/>
          <p:nvPr/>
        </p:nvSpPr>
        <p:spPr>
          <a:xfrm>
            <a:off x="222426" y="6004488"/>
            <a:ext cx="5098748" cy="830997"/>
          </a:xfrm>
          <a:prstGeom prst="rect">
            <a:avLst/>
          </a:prstGeom>
          <a:noFill/>
        </p:spPr>
        <p:txBody>
          <a:bodyPr wrap="square" rtlCol="0">
            <a:spAutoFit/>
          </a:bodyPr>
          <a:lstStyle/>
          <a:p>
            <a:pPr algn="just"/>
            <a:r>
              <a:rPr lang="en-US" sz="1600" i="1" dirty="0">
                <a:latin typeface="Georgia" panose="02040502050405020303" pitchFamily="18" charset="0"/>
              </a:rPr>
              <a:t>2017 US News Power Ranking considered political and economic influence, military alliances and the strength of the army </a:t>
            </a:r>
            <a:r>
              <a:rPr lang="en-US" sz="1600" dirty="0">
                <a:latin typeface="Georgia" panose="02040502050405020303" pitchFamily="18" charset="0"/>
              </a:rPr>
              <a:t>[Statista, 2017].</a:t>
            </a:r>
            <a:endParaRPr lang="ru-RU" sz="1600" dirty="0">
              <a:latin typeface="Georgia" panose="02040502050405020303" pitchFamily="18" charset="0"/>
            </a:endParaRPr>
          </a:p>
        </p:txBody>
      </p:sp>
      <p:sp>
        <p:nvSpPr>
          <p:cNvPr id="9" name="Блок-схема: процесс 8">
            <a:extLst>
              <a:ext uri="{FF2B5EF4-FFF2-40B4-BE49-F238E27FC236}">
                <a16:creationId xmlns:a16="http://schemas.microsoft.com/office/drawing/2014/main" id="{E75CCAE7-23E2-4712-BDAC-9637524DD136}"/>
              </a:ext>
            </a:extLst>
          </p:cNvPr>
          <p:cNvSpPr/>
          <p:nvPr/>
        </p:nvSpPr>
        <p:spPr>
          <a:xfrm>
            <a:off x="5321174" y="1590643"/>
            <a:ext cx="3600400" cy="3940742"/>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Georgia" panose="02040502050405020303" pitchFamily="18" charset="0"/>
              </a:rPr>
              <a:t>Russian foreign policy is based on </a:t>
            </a:r>
            <a:r>
              <a:rPr lang="ru-RU" b="1" dirty="0">
                <a:solidFill>
                  <a:schemeClr val="tx1"/>
                </a:solidFill>
                <a:latin typeface="Georgia" panose="02040502050405020303" pitchFamily="18" charset="0"/>
              </a:rPr>
              <a:t>«</a:t>
            </a:r>
            <a:r>
              <a:rPr lang="en-US" b="1" dirty="0">
                <a:solidFill>
                  <a:schemeClr val="tx1"/>
                </a:solidFill>
                <a:latin typeface="Georgia" panose="02040502050405020303" pitchFamily="18" charset="0"/>
              </a:rPr>
              <a:t>national interest</a:t>
            </a:r>
            <a:r>
              <a:rPr lang="ru-RU" b="1" dirty="0">
                <a:solidFill>
                  <a:schemeClr val="tx1"/>
                </a:solidFill>
                <a:latin typeface="Georgia" panose="02040502050405020303" pitchFamily="18" charset="0"/>
              </a:rPr>
              <a:t>»</a:t>
            </a:r>
            <a:r>
              <a:rPr lang="en-US" b="1" dirty="0">
                <a:solidFill>
                  <a:schemeClr val="tx1"/>
                </a:solidFill>
                <a:latin typeface="Georgia" panose="02040502050405020303" pitchFamily="18" charset="0"/>
              </a:rPr>
              <a:t> </a:t>
            </a:r>
            <a:r>
              <a:rPr lang="en-US" dirty="0">
                <a:solidFill>
                  <a:schemeClr val="tx1"/>
                </a:solidFill>
                <a:latin typeface="Georgia" panose="02040502050405020303" pitchFamily="18" charset="0"/>
              </a:rPr>
              <a:t>and </a:t>
            </a:r>
            <a:r>
              <a:rPr lang="ru-RU" b="1" dirty="0">
                <a:solidFill>
                  <a:schemeClr val="tx1"/>
                </a:solidFill>
                <a:latin typeface="Georgia" panose="02040502050405020303" pitchFamily="18" charset="0"/>
              </a:rPr>
              <a:t>«</a:t>
            </a:r>
            <a:r>
              <a:rPr lang="en-US" b="1" dirty="0">
                <a:solidFill>
                  <a:schemeClr val="tx1"/>
                </a:solidFill>
                <a:latin typeface="Georgia" panose="02040502050405020303" pitchFamily="18" charset="0"/>
              </a:rPr>
              <a:t>realpolitik</a:t>
            </a:r>
            <a:r>
              <a:rPr lang="ru-RU" b="1" dirty="0">
                <a:solidFill>
                  <a:schemeClr val="tx1"/>
                </a:solidFill>
                <a:latin typeface="Georgia" panose="02040502050405020303" pitchFamily="18" charset="0"/>
              </a:rPr>
              <a:t>»</a:t>
            </a:r>
            <a:r>
              <a:rPr lang="en-US" b="1" dirty="0">
                <a:solidFill>
                  <a:schemeClr val="tx1"/>
                </a:solidFill>
                <a:latin typeface="Georgia" panose="02040502050405020303" pitchFamily="18" charset="0"/>
              </a:rPr>
              <a:t> </a:t>
            </a:r>
            <a:r>
              <a:rPr lang="en-US" dirty="0">
                <a:solidFill>
                  <a:schemeClr val="tx1"/>
                </a:solidFill>
                <a:latin typeface="Georgia" panose="02040502050405020303" pitchFamily="18" charset="0"/>
              </a:rPr>
              <a:t>[Gromyko, 2018].</a:t>
            </a:r>
          </a:p>
          <a:p>
            <a:pPr algn="just"/>
            <a:endParaRPr lang="en-US" dirty="0">
              <a:solidFill>
                <a:schemeClr val="tx1"/>
              </a:solidFill>
              <a:latin typeface="Georgia" panose="02040502050405020303" pitchFamily="18" charset="0"/>
            </a:endParaRPr>
          </a:p>
          <a:p>
            <a:pPr algn="just"/>
            <a:r>
              <a:rPr lang="en-US" dirty="0">
                <a:solidFill>
                  <a:schemeClr val="tx1"/>
                </a:solidFill>
                <a:latin typeface="Georgia" panose="02040502050405020303" pitchFamily="18" charset="0"/>
              </a:rPr>
              <a:t>The asymmetry between the economic development (</a:t>
            </a:r>
            <a:r>
              <a:rPr lang="en-US" i="1" dirty="0">
                <a:solidFill>
                  <a:schemeClr val="tx1"/>
                </a:solidFill>
                <a:latin typeface="Georgia" panose="02040502050405020303" pitchFamily="18" charset="0"/>
              </a:rPr>
              <a:t>relatively weak</a:t>
            </a:r>
            <a:r>
              <a:rPr lang="en-US" dirty="0">
                <a:solidFill>
                  <a:schemeClr val="tx1"/>
                </a:solidFill>
                <a:latin typeface="Georgia" panose="02040502050405020303" pitchFamily="18" charset="0"/>
              </a:rPr>
              <a:t>) and activities on the world arena are observed (</a:t>
            </a:r>
            <a:r>
              <a:rPr lang="en-US" i="1" dirty="0">
                <a:solidFill>
                  <a:schemeClr val="tx1"/>
                </a:solidFill>
                <a:latin typeface="Georgia" panose="02040502050405020303" pitchFamily="18" charset="0"/>
              </a:rPr>
              <a:t>relatively high</a:t>
            </a:r>
            <a:r>
              <a:rPr lang="en-US" dirty="0">
                <a:solidFill>
                  <a:schemeClr val="tx1"/>
                </a:solidFill>
                <a:latin typeface="Georgia" panose="02040502050405020303" pitchFamily="18" charset="0"/>
              </a:rPr>
              <a:t>)</a:t>
            </a:r>
            <a:r>
              <a:rPr lang="ru-RU" dirty="0">
                <a:solidFill>
                  <a:schemeClr val="tx1"/>
                </a:solidFill>
                <a:latin typeface="Georgia" panose="02040502050405020303" pitchFamily="18" charset="0"/>
              </a:rPr>
              <a:t>.</a:t>
            </a:r>
            <a:endParaRPr lang="en-US" dirty="0">
              <a:solidFill>
                <a:schemeClr val="tx1"/>
              </a:solidFill>
              <a:latin typeface="Georgia" panose="02040502050405020303" pitchFamily="18" charset="0"/>
            </a:endParaRPr>
          </a:p>
        </p:txBody>
      </p:sp>
    </p:spTree>
    <p:extLst>
      <p:ext uri="{BB962C8B-B14F-4D97-AF65-F5344CB8AC3E}">
        <p14:creationId xmlns:p14="http://schemas.microsoft.com/office/powerpoint/2010/main" val="3706448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846584"/>
          </a:xfrm>
        </p:spPr>
        <p:txBody>
          <a:bodyPr>
            <a:normAutofit/>
          </a:bodyPr>
          <a:lstStyle/>
          <a:p>
            <a:pPr algn="ctr"/>
            <a:r>
              <a:rPr lang="en-US" sz="2400" dirty="0">
                <a:latin typeface="Georgia" panose="02040502050405020303" pitchFamily="18" charset="0"/>
              </a:rPr>
              <a:t>Introduction</a:t>
            </a:r>
            <a:endParaRPr lang="ru-RU" sz="2400" dirty="0">
              <a:latin typeface="Georgia" panose="02040502050405020303" pitchFamily="18" charset="0"/>
            </a:endParaRPr>
          </a:p>
        </p:txBody>
      </p:sp>
      <p:sp>
        <p:nvSpPr>
          <p:cNvPr id="3" name="Объект 2"/>
          <p:cNvSpPr>
            <a:spLocks noGrp="1"/>
          </p:cNvSpPr>
          <p:nvPr>
            <p:ph idx="1"/>
          </p:nvPr>
        </p:nvSpPr>
        <p:spPr>
          <a:xfrm>
            <a:off x="136366" y="1243197"/>
            <a:ext cx="3683327" cy="3977952"/>
          </a:xfrm>
        </p:spPr>
        <p:style>
          <a:lnRef idx="2">
            <a:schemeClr val="accent5"/>
          </a:lnRef>
          <a:fillRef idx="1">
            <a:schemeClr val="lt1"/>
          </a:fillRef>
          <a:effectRef idx="0">
            <a:schemeClr val="accent5"/>
          </a:effectRef>
          <a:fontRef idx="minor">
            <a:schemeClr val="dk1"/>
          </a:fontRef>
        </p:style>
        <p:txBody>
          <a:bodyPr>
            <a:noAutofit/>
          </a:bodyPr>
          <a:lstStyle/>
          <a:p>
            <a:pPr marL="0" indent="0" algn="just">
              <a:buNone/>
            </a:pPr>
            <a:r>
              <a:rPr lang="en-US" sz="2000" i="1" dirty="0">
                <a:latin typeface="Georgia" panose="02040502050405020303" pitchFamily="18" charset="0"/>
              </a:rPr>
              <a:t> </a:t>
            </a:r>
            <a:r>
              <a:rPr lang="ru-RU" sz="2000" i="1" dirty="0">
                <a:latin typeface="Georgia" panose="02040502050405020303" pitchFamily="18" charset="0"/>
              </a:rPr>
              <a:t>«</a:t>
            </a:r>
            <a:r>
              <a:rPr lang="en-GB" sz="2000" i="1" dirty="0">
                <a:latin typeface="Georgia" panose="02040502050405020303" pitchFamily="18" charset="0"/>
              </a:rPr>
              <a:t>The </a:t>
            </a:r>
            <a:r>
              <a:rPr lang="en-US" sz="2000" i="1" dirty="0">
                <a:latin typeface="Georgia" panose="02040502050405020303" pitchFamily="18" charset="0"/>
              </a:rPr>
              <a:t>tactics of the Russian foreign policy is not to dominate its opponents but to keep them off balance by applying diplomatic, economic, military, and political pressure</a:t>
            </a:r>
            <a:r>
              <a:rPr lang="ru-RU" sz="2000" i="1" dirty="0">
                <a:latin typeface="Georgia" panose="02040502050405020303" pitchFamily="18" charset="0"/>
              </a:rPr>
              <a:t>»</a:t>
            </a:r>
            <a:r>
              <a:rPr lang="en-US" sz="2000" i="1" dirty="0">
                <a:latin typeface="Georgia" panose="02040502050405020303" pitchFamily="18" charset="0"/>
              </a:rPr>
              <a:t> </a:t>
            </a:r>
            <a:r>
              <a:rPr lang="en-US" sz="1800" dirty="0">
                <a:latin typeface="Georgia" panose="02040502050405020303" pitchFamily="18" charset="0"/>
              </a:rPr>
              <a:t>[Hawn, 2021]</a:t>
            </a:r>
            <a:r>
              <a:rPr lang="ru-RU" sz="1800" dirty="0">
                <a:latin typeface="Georgia" panose="02040502050405020303" pitchFamily="18" charset="0"/>
              </a:rPr>
              <a:t>.</a:t>
            </a:r>
            <a:r>
              <a:rPr lang="en-GB" sz="1800" dirty="0">
                <a:latin typeface="Georgia" panose="02040502050405020303" pitchFamily="18" charset="0"/>
              </a:rPr>
              <a:t> Even</a:t>
            </a:r>
            <a:r>
              <a:rPr lang="ru-RU" sz="1800" dirty="0">
                <a:latin typeface="Georgia" panose="02040502050405020303" pitchFamily="18" charset="0"/>
              </a:rPr>
              <a:t> </a:t>
            </a:r>
            <a:r>
              <a:rPr lang="en-GB" sz="1800" dirty="0">
                <a:latin typeface="Georgia" panose="02040502050405020303" pitchFamily="18" charset="0"/>
              </a:rPr>
              <a:t>the goals of so-called “Special military operation in Ukraine” as ’denazification’, ‘demilitarization’ and ‘neutral status of Ukraine’ are proclaimed by officials [Putin, 2023].</a:t>
            </a:r>
            <a:endParaRPr lang="ru-RU" sz="1800" dirty="0">
              <a:latin typeface="Georgia" panose="02040502050405020303" pitchFamily="18" charset="0"/>
            </a:endParaRPr>
          </a:p>
        </p:txBody>
      </p:sp>
      <p:sp>
        <p:nvSpPr>
          <p:cNvPr id="4" name="TextBox 3"/>
          <p:cNvSpPr txBox="1"/>
          <p:nvPr/>
        </p:nvSpPr>
        <p:spPr>
          <a:xfrm>
            <a:off x="-620" y="5429122"/>
            <a:ext cx="3908234" cy="1015663"/>
          </a:xfrm>
          <a:prstGeom prst="rect">
            <a:avLst/>
          </a:prstGeom>
          <a:noFill/>
        </p:spPr>
        <p:txBody>
          <a:bodyPr wrap="square" rtlCol="0">
            <a:spAutoFit/>
          </a:bodyPr>
          <a:lstStyle/>
          <a:p>
            <a:pPr algn="r"/>
            <a:r>
              <a:rPr lang="en-US" sz="1200" i="1" dirty="0">
                <a:latin typeface="Georgia" panose="02040502050405020303" pitchFamily="18" charset="0"/>
              </a:rPr>
              <a:t>Source: </a:t>
            </a:r>
            <a:r>
              <a:rPr lang="en-US" sz="1200" dirty="0">
                <a:latin typeface="Georgia" panose="02040502050405020303" pitchFamily="18" charset="0"/>
              </a:rPr>
              <a:t>Newlines Institute for Strategy and Policy, 2021</a:t>
            </a:r>
            <a:r>
              <a:rPr lang="en-GB" sz="1200" dirty="0">
                <a:latin typeface="Georgia" panose="02040502050405020303" pitchFamily="18" charset="0"/>
              </a:rPr>
              <a:t>,</a:t>
            </a:r>
            <a:r>
              <a:rPr lang="en-US" sz="1200" dirty="0">
                <a:latin typeface="Georgia" panose="02040502050405020303" pitchFamily="18" charset="0"/>
              </a:rPr>
              <a:t> </a:t>
            </a:r>
            <a:r>
              <a:rPr lang="en-US" sz="1200" dirty="0">
                <a:latin typeface="Georgia" panose="02040502050405020303" pitchFamily="18" charset="0"/>
                <a:hlinkClick r:id="rId2"/>
              </a:rPr>
              <a:t>newlinesinstitute.org/russia/russias-extraterritorial-military-deployments/?fbclid=IwAR057KpG9CYg7yR0tRZM8etoEVICPffn-f4CYALb3vy699nNjqbIGgjIXfI</a:t>
            </a:r>
            <a:r>
              <a:rPr lang="en-US" sz="1200" dirty="0">
                <a:latin typeface="Georgia" panose="02040502050405020303" pitchFamily="18" charset="0"/>
              </a:rPr>
              <a:t>.</a:t>
            </a:r>
            <a:endParaRPr lang="ru-RU" sz="1200" dirty="0">
              <a:latin typeface="Georgia" panose="02040502050405020303" pitchFamily="18" charset="0"/>
            </a:endParaRPr>
          </a:p>
        </p:txBody>
      </p:sp>
      <p:pic>
        <p:nvPicPr>
          <p:cNvPr id="5" name="Рисунок 4">
            <a:extLst>
              <a:ext uri="{FF2B5EF4-FFF2-40B4-BE49-F238E27FC236}">
                <a16:creationId xmlns:a16="http://schemas.microsoft.com/office/drawing/2014/main" id="{FFDF2719-7B5F-4F6F-BE90-2DB14FA7E29C}"/>
              </a:ext>
            </a:extLst>
          </p:cNvPr>
          <p:cNvPicPr>
            <a:picLocks noChangeAspect="1"/>
          </p:cNvPicPr>
          <p:nvPr/>
        </p:nvPicPr>
        <p:blipFill>
          <a:blip r:embed="rId3"/>
          <a:stretch>
            <a:fillRect/>
          </a:stretch>
        </p:blipFill>
        <p:spPr>
          <a:xfrm>
            <a:off x="3929070" y="897554"/>
            <a:ext cx="4941455" cy="5926166"/>
          </a:xfrm>
          <a:prstGeom prst="rect">
            <a:avLst/>
          </a:prstGeom>
        </p:spPr>
      </p:pic>
    </p:spTree>
    <p:extLst>
      <p:ext uri="{BB962C8B-B14F-4D97-AF65-F5344CB8AC3E}">
        <p14:creationId xmlns:p14="http://schemas.microsoft.com/office/powerpoint/2010/main" val="4117945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9795" y="332656"/>
            <a:ext cx="8229600" cy="663352"/>
          </a:xfrm>
        </p:spPr>
        <p:txBody>
          <a:bodyPr>
            <a:noAutofit/>
          </a:bodyPr>
          <a:lstStyle/>
          <a:p>
            <a:pPr algn="ctr"/>
            <a:r>
              <a:rPr lang="en-US" sz="2400" dirty="0">
                <a:latin typeface="Georgia" panose="02040502050405020303" pitchFamily="18" charset="0"/>
              </a:rPr>
              <a:t>Russian Foreign Policy Concept</a:t>
            </a:r>
            <a:endParaRPr lang="ru-RU" sz="2400" dirty="0">
              <a:latin typeface="Georgia" panose="02040502050405020303" pitchFamily="18" charset="0"/>
            </a:endParaRPr>
          </a:p>
        </p:txBody>
      </p:sp>
      <p:sp>
        <p:nvSpPr>
          <p:cNvPr id="5" name="TextBox 4"/>
          <p:cNvSpPr txBox="1"/>
          <p:nvPr/>
        </p:nvSpPr>
        <p:spPr>
          <a:xfrm>
            <a:off x="1917800" y="5445224"/>
            <a:ext cx="519732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Georgia" panose="02040502050405020303" pitchFamily="18" charset="0"/>
              </a:rPr>
              <a:t>Munich speech 2007 (from 5.35 min): </a:t>
            </a:r>
            <a:r>
              <a:rPr lang="en-US" dirty="0">
                <a:latin typeface="Georgia" panose="02040502050405020303" pitchFamily="18" charset="0"/>
                <a:hlinkClick r:id="rId2"/>
              </a:rPr>
              <a:t>youtube.com/watch?v=hQ58Yv6kP44</a:t>
            </a:r>
            <a:r>
              <a:rPr lang="en-US" dirty="0">
                <a:latin typeface="Georgia" panose="02040502050405020303" pitchFamily="18" charset="0"/>
              </a:rPr>
              <a:t>. </a:t>
            </a:r>
          </a:p>
        </p:txBody>
      </p:sp>
      <p:sp>
        <p:nvSpPr>
          <p:cNvPr id="8" name="Объект 7">
            <a:extLst>
              <a:ext uri="{FF2B5EF4-FFF2-40B4-BE49-F238E27FC236}">
                <a16:creationId xmlns:a16="http://schemas.microsoft.com/office/drawing/2014/main" id="{C49118AB-C752-4C8C-8FBD-EF069D4B86EF}"/>
              </a:ext>
            </a:extLst>
          </p:cNvPr>
          <p:cNvSpPr>
            <a:spLocks noGrp="1"/>
          </p:cNvSpPr>
          <p:nvPr>
            <p:ph idx="1"/>
          </p:nvPr>
        </p:nvSpPr>
        <p:spPr>
          <a:xfrm>
            <a:off x="323529" y="1124744"/>
            <a:ext cx="8385866" cy="3945160"/>
          </a:xfrm>
        </p:spPr>
        <p:txBody>
          <a:bodyPr>
            <a:normAutofit fontScale="70000" lnSpcReduction="20000"/>
          </a:bodyPr>
          <a:lstStyle/>
          <a:p>
            <a:pPr marL="0" indent="0" algn="just">
              <a:buNone/>
            </a:pPr>
            <a:r>
              <a:rPr lang="en-US" sz="2300" dirty="0">
                <a:latin typeface="Georgia" panose="02040502050405020303" pitchFamily="18" charset="0"/>
              </a:rPr>
              <a:t>The latest variation of the Concept was approved by the President of the Russian Federation Vladimir Putin in 20</a:t>
            </a:r>
            <a:r>
              <a:rPr lang="ru-RU" sz="2300" dirty="0">
                <a:latin typeface="Georgia" panose="02040502050405020303" pitchFamily="18" charset="0"/>
              </a:rPr>
              <a:t>23</a:t>
            </a:r>
            <a:r>
              <a:rPr lang="en-US" sz="2300" dirty="0">
                <a:latin typeface="Georgia" panose="02040502050405020303" pitchFamily="18" charset="0"/>
              </a:rPr>
              <a:t>. The concept is rooted in his famous </a:t>
            </a:r>
            <a:r>
              <a:rPr lang="ru-RU" sz="2300" b="1" dirty="0">
                <a:latin typeface="Georgia" panose="02040502050405020303" pitchFamily="18" charset="0"/>
              </a:rPr>
              <a:t>«</a:t>
            </a:r>
            <a:r>
              <a:rPr lang="en-US" sz="2300" b="1" dirty="0">
                <a:latin typeface="Georgia" panose="02040502050405020303" pitchFamily="18" charset="0"/>
              </a:rPr>
              <a:t>Munich speech</a:t>
            </a:r>
            <a:r>
              <a:rPr lang="ru-RU" sz="2300" b="1" dirty="0">
                <a:latin typeface="Georgia" panose="02040502050405020303" pitchFamily="18" charset="0"/>
              </a:rPr>
              <a:t>»</a:t>
            </a:r>
            <a:r>
              <a:rPr lang="en-US" sz="2300" b="1" dirty="0">
                <a:latin typeface="Georgia" panose="02040502050405020303" pitchFamily="18" charset="0"/>
              </a:rPr>
              <a:t> </a:t>
            </a:r>
            <a:r>
              <a:rPr lang="en-US" sz="2300" dirty="0">
                <a:latin typeface="Georgia" panose="02040502050405020303" pitchFamily="18" charset="0"/>
              </a:rPr>
              <a:t>(Munich Security Conference, 2007).</a:t>
            </a:r>
          </a:p>
          <a:p>
            <a:pPr marL="0" indent="0" algn="just">
              <a:buNone/>
            </a:pPr>
            <a:endParaRPr lang="en-US" sz="2300" dirty="0">
              <a:latin typeface="Georgia" panose="02040502050405020303" pitchFamily="18" charset="0"/>
            </a:endParaRPr>
          </a:p>
          <a:p>
            <a:pPr marL="0" indent="0" algn="just">
              <a:buNone/>
            </a:pPr>
            <a:r>
              <a:rPr lang="en-US" sz="2300" b="1" i="1" dirty="0">
                <a:latin typeface="Georgia" panose="02040502050405020303" pitchFamily="18" charset="0"/>
              </a:rPr>
              <a:t>Foreign Policy Official Priorities (excerpts): </a:t>
            </a:r>
          </a:p>
          <a:p>
            <a:pPr marL="457200" indent="-457200">
              <a:buFont typeface="+mj-lt"/>
              <a:buAutoNum type="arabicPeriod"/>
            </a:pPr>
            <a:r>
              <a:rPr lang="en-GB" sz="2300" dirty="0">
                <a:latin typeface="Georgia" panose="02040502050405020303" pitchFamily="18" charset="0"/>
              </a:rPr>
              <a:t>R</a:t>
            </a:r>
            <a:r>
              <a:rPr lang="en-US" sz="2300" dirty="0">
                <a:latin typeface="Georgia" panose="02040502050405020303" pitchFamily="18" charset="0"/>
              </a:rPr>
              <a:t>ejection of the hegemony in international affairs.</a:t>
            </a:r>
          </a:p>
          <a:p>
            <a:pPr marL="457200" indent="-457200">
              <a:buFont typeface="+mj-lt"/>
              <a:buAutoNum type="arabicPeriod"/>
            </a:pPr>
            <a:r>
              <a:rPr lang="en-US" sz="2300" dirty="0">
                <a:latin typeface="Georgia" panose="02040502050405020303" pitchFamily="18" charset="0"/>
              </a:rPr>
              <a:t>The supremacy of international law in regulating international relations.</a:t>
            </a:r>
          </a:p>
          <a:p>
            <a:pPr marL="457200" indent="-457200">
              <a:buFont typeface="+mj-lt"/>
              <a:buAutoNum type="arabicPeriod"/>
            </a:pPr>
            <a:r>
              <a:rPr lang="en-US" sz="2300" dirty="0">
                <a:latin typeface="Georgia" panose="02040502050405020303" pitchFamily="18" charset="0"/>
              </a:rPr>
              <a:t>Diversity of civilizations and models of society.</a:t>
            </a:r>
          </a:p>
          <a:p>
            <a:pPr marL="457200" indent="-457200">
              <a:buFont typeface="+mj-lt"/>
              <a:buAutoNum type="arabicPeriod"/>
            </a:pPr>
            <a:r>
              <a:rPr lang="en-US" sz="2300" dirty="0">
                <a:latin typeface="Georgia" panose="02040502050405020303" pitchFamily="18" charset="0"/>
              </a:rPr>
              <a:t>Eliminating the dominance of the United States and other unfriendly states in world affairs. </a:t>
            </a:r>
          </a:p>
          <a:p>
            <a:pPr marL="457200" indent="-457200">
              <a:buFont typeface="+mj-lt"/>
              <a:buAutoNum type="arabicPeriod"/>
            </a:pPr>
            <a:r>
              <a:rPr lang="en-US" sz="2300" dirty="0">
                <a:latin typeface="Georgia" panose="02040502050405020303" pitchFamily="18" charset="0"/>
              </a:rPr>
              <a:t>Neutralizing the policy of imposing pseudo-humanistic and other neoliberal ideological guidelines leading to the loss of sustainable traditional spiritual values and moral attitudes.</a:t>
            </a:r>
          </a:p>
          <a:p>
            <a:pPr marL="457200" indent="-457200">
              <a:buFont typeface="+mj-lt"/>
              <a:buAutoNum type="arabicPeriod"/>
            </a:pPr>
            <a:r>
              <a:rPr lang="en-US" sz="2300" dirty="0">
                <a:latin typeface="Georgia" panose="02040502050405020303" pitchFamily="18" charset="0"/>
              </a:rPr>
              <a:t>Restoration of the role of the UN as a central coordinating mechanism.</a:t>
            </a:r>
          </a:p>
          <a:p>
            <a:pPr marL="0" indent="0" algn="just">
              <a:buNone/>
            </a:pPr>
            <a:endParaRPr lang="en-GB" sz="2300" i="1" dirty="0">
              <a:latin typeface="Georgia" panose="02040502050405020303" pitchFamily="18" charset="0"/>
            </a:endParaRPr>
          </a:p>
          <a:p>
            <a:pPr marL="0" indent="0">
              <a:buNone/>
            </a:pPr>
            <a:r>
              <a:rPr lang="en-GB" sz="2300" i="1" dirty="0">
                <a:latin typeface="Georgia" panose="02040502050405020303" pitchFamily="18" charset="0"/>
              </a:rPr>
              <a:t>Source</a:t>
            </a:r>
            <a:r>
              <a:rPr lang="ru-RU" sz="2300" i="1" dirty="0">
                <a:latin typeface="Georgia" panose="02040502050405020303" pitchFamily="18" charset="0"/>
              </a:rPr>
              <a:t>:</a:t>
            </a:r>
            <a:r>
              <a:rPr lang="en-US" sz="2300" i="1" dirty="0">
                <a:latin typeface="Georgia" panose="02040502050405020303" pitchFamily="18" charset="0"/>
              </a:rPr>
              <a:t> </a:t>
            </a:r>
            <a:r>
              <a:rPr lang="en-US" sz="2300" dirty="0">
                <a:latin typeface="Georgia" panose="02040502050405020303" pitchFamily="18" charset="0"/>
              </a:rPr>
              <a:t>Ministry of Foreign Affairs</a:t>
            </a:r>
            <a:r>
              <a:rPr lang="en-GB" sz="2300" dirty="0">
                <a:latin typeface="Georgia" panose="02040502050405020303" pitchFamily="18" charset="0"/>
              </a:rPr>
              <a:t>, 2023, </a:t>
            </a:r>
            <a:r>
              <a:rPr lang="en-GB" sz="2300" dirty="0">
                <a:latin typeface="Georgia" panose="02040502050405020303" pitchFamily="18" charset="0"/>
                <a:hlinkClick r:id="rId3"/>
              </a:rPr>
              <a:t>www.mid.ru/ru/detail-material-page/1860586/</a:t>
            </a:r>
            <a:r>
              <a:rPr lang="en-GB" sz="2300" dirty="0">
                <a:latin typeface="Georgia" panose="02040502050405020303" pitchFamily="18" charset="0"/>
              </a:rPr>
              <a:t>. </a:t>
            </a:r>
            <a:endParaRPr lang="en-US" dirty="0"/>
          </a:p>
        </p:txBody>
      </p:sp>
    </p:spTree>
    <p:extLst>
      <p:ext uri="{BB962C8B-B14F-4D97-AF65-F5344CB8AC3E}">
        <p14:creationId xmlns:p14="http://schemas.microsoft.com/office/powerpoint/2010/main" val="1397080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DA4FBAB4-CFAE-4448-A1D0-193678AED315}"/>
              </a:ext>
            </a:extLst>
          </p:cNvPr>
          <p:cNvPicPr>
            <a:picLocks noChangeAspect="1"/>
          </p:cNvPicPr>
          <p:nvPr/>
        </p:nvPicPr>
        <p:blipFill>
          <a:blip r:embed="rId2"/>
          <a:stretch>
            <a:fillRect/>
          </a:stretch>
        </p:blipFill>
        <p:spPr>
          <a:xfrm>
            <a:off x="1935409" y="2702076"/>
            <a:ext cx="5273182" cy="2939799"/>
          </a:xfrm>
          <a:prstGeom prst="rect">
            <a:avLst/>
          </a:prstGeom>
        </p:spPr>
      </p:pic>
      <p:sp>
        <p:nvSpPr>
          <p:cNvPr id="2" name="Заголовок 1"/>
          <p:cNvSpPr>
            <a:spLocks noGrp="1"/>
          </p:cNvSpPr>
          <p:nvPr>
            <p:ph type="title"/>
          </p:nvPr>
        </p:nvSpPr>
        <p:spPr>
          <a:xfrm>
            <a:off x="457200" y="404664"/>
            <a:ext cx="8229600" cy="732609"/>
          </a:xfrm>
        </p:spPr>
        <p:txBody>
          <a:bodyPr>
            <a:noAutofit/>
          </a:bodyPr>
          <a:lstStyle/>
          <a:p>
            <a:pPr algn="ctr"/>
            <a:r>
              <a:rPr lang="en-US" sz="2800" dirty="0">
                <a:latin typeface="Georgia" panose="02040502050405020303" pitchFamily="18" charset="0"/>
              </a:rPr>
              <a:t>Relations with Post-Soviet States</a:t>
            </a:r>
          </a:p>
        </p:txBody>
      </p:sp>
      <p:sp>
        <p:nvSpPr>
          <p:cNvPr id="3" name="TextBox 2"/>
          <p:cNvSpPr txBox="1"/>
          <p:nvPr/>
        </p:nvSpPr>
        <p:spPr>
          <a:xfrm>
            <a:off x="311572" y="5903139"/>
            <a:ext cx="85105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1600" i="1" dirty="0">
                <a:latin typeface="Georgia" panose="02040502050405020303" pitchFamily="18" charset="0"/>
              </a:rPr>
              <a:t>«</a:t>
            </a:r>
            <a:r>
              <a:rPr lang="en-US" sz="1600" i="1" dirty="0">
                <a:latin typeface="Georgia" panose="02040502050405020303" pitchFamily="18" charset="0"/>
              </a:rPr>
              <a:t>Russia’s partner members, including the closest – Belarus and Kazakhstan – are extremely anxious when it comes to the preservation of their sovereignty</a:t>
            </a:r>
            <a:r>
              <a:rPr lang="ru-RU" sz="1600" i="1" dirty="0">
                <a:latin typeface="Georgia" panose="02040502050405020303" pitchFamily="18" charset="0"/>
              </a:rPr>
              <a:t>»</a:t>
            </a:r>
            <a:r>
              <a:rPr lang="en-US" sz="1600" i="1" dirty="0">
                <a:latin typeface="Georgia" panose="02040502050405020303" pitchFamily="18" charset="0"/>
              </a:rPr>
              <a:t> </a:t>
            </a:r>
            <a:r>
              <a:rPr lang="en-US" sz="1600" dirty="0">
                <a:latin typeface="Georgia" panose="02040502050405020303" pitchFamily="18" charset="0"/>
              </a:rPr>
              <a:t>[</a:t>
            </a:r>
            <a:r>
              <a:rPr lang="en-US" sz="1600" dirty="0" err="1">
                <a:latin typeface="Georgia" panose="02040502050405020303" pitchFamily="18" charset="0"/>
              </a:rPr>
              <a:t>Trenin</a:t>
            </a:r>
            <a:r>
              <a:rPr lang="en-US" sz="1600" dirty="0">
                <a:latin typeface="Georgia" panose="02040502050405020303" pitchFamily="18" charset="0"/>
              </a:rPr>
              <a:t>, 2020].</a:t>
            </a:r>
            <a:endParaRPr lang="ru-RU" sz="1600" dirty="0">
              <a:latin typeface="Georgia" panose="02040502050405020303" pitchFamily="18" charset="0"/>
            </a:endParaRPr>
          </a:p>
        </p:txBody>
      </p:sp>
      <p:sp>
        <p:nvSpPr>
          <p:cNvPr id="7" name="Объект 6">
            <a:extLst>
              <a:ext uri="{FF2B5EF4-FFF2-40B4-BE49-F238E27FC236}">
                <a16:creationId xmlns:a16="http://schemas.microsoft.com/office/drawing/2014/main" id="{27324433-1F52-4CF5-9652-05105038B3AD}"/>
              </a:ext>
            </a:extLst>
          </p:cNvPr>
          <p:cNvSpPr>
            <a:spLocks noGrp="1"/>
          </p:cNvSpPr>
          <p:nvPr>
            <p:ph idx="1"/>
          </p:nvPr>
        </p:nvSpPr>
        <p:spPr>
          <a:xfrm>
            <a:off x="604526" y="1216125"/>
            <a:ext cx="8229600" cy="1060748"/>
          </a:xfrm>
        </p:spPr>
        <p:txBody>
          <a:bodyPr>
            <a:normAutofit fontScale="92500"/>
          </a:bodyPr>
          <a:lstStyle/>
          <a:p>
            <a:pPr marL="0" indent="0" algn="just">
              <a:buNone/>
            </a:pPr>
            <a:r>
              <a:rPr lang="en-US" sz="2000" dirty="0">
                <a:latin typeface="Georgia" panose="02040502050405020303" pitchFamily="18" charset="0"/>
              </a:rPr>
              <a:t>The Russian Federation develops cooperation with the Republic of Belarus within </a:t>
            </a:r>
            <a:r>
              <a:rPr lang="en-US" sz="2000" b="1" dirty="0">
                <a:latin typeface="Georgia" panose="02040502050405020303" pitchFamily="18" charset="0"/>
              </a:rPr>
              <a:t>the Union State</a:t>
            </a:r>
            <a:r>
              <a:rPr lang="en-US" sz="2000" dirty="0">
                <a:latin typeface="Georgia" panose="02040502050405020303" pitchFamily="18" charset="0"/>
              </a:rPr>
              <a:t>, with Armenia, Belarus, Kazakhstan and Kyrgyz Republic within the </a:t>
            </a:r>
            <a:r>
              <a:rPr lang="en-US" sz="2000" b="1" dirty="0">
                <a:latin typeface="Georgia" panose="02040502050405020303" pitchFamily="18" charset="0"/>
              </a:rPr>
              <a:t>Eurasian Economic Union </a:t>
            </a:r>
            <a:r>
              <a:rPr lang="en-US" sz="2000" dirty="0">
                <a:latin typeface="Georgia" panose="02040502050405020303" pitchFamily="18" charset="0"/>
              </a:rPr>
              <a:t>(EAEU), etc. </a:t>
            </a:r>
            <a:endParaRPr lang="ru-RU" sz="2000" dirty="0">
              <a:latin typeface="Georgia" panose="02040502050405020303" pitchFamily="18" charset="0"/>
            </a:endParaRPr>
          </a:p>
        </p:txBody>
      </p:sp>
    </p:spTree>
    <p:extLst>
      <p:ext uri="{BB962C8B-B14F-4D97-AF65-F5344CB8AC3E}">
        <p14:creationId xmlns:p14="http://schemas.microsoft.com/office/powerpoint/2010/main" val="3661946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685419-718C-5557-1D0E-FCD74DF52445}"/>
              </a:ext>
            </a:extLst>
          </p:cNvPr>
          <p:cNvSpPr>
            <a:spLocks noGrp="1"/>
          </p:cNvSpPr>
          <p:nvPr>
            <p:ph type="title"/>
          </p:nvPr>
        </p:nvSpPr>
        <p:spPr>
          <a:xfrm>
            <a:off x="457200" y="533400"/>
            <a:ext cx="8229600" cy="663352"/>
          </a:xfrm>
        </p:spPr>
        <p:txBody>
          <a:bodyPr anchor="ctr">
            <a:normAutofit/>
          </a:bodyPr>
          <a:lstStyle/>
          <a:p>
            <a:pPr algn="ctr"/>
            <a:r>
              <a:rPr lang="ru-RU" sz="2800" dirty="0">
                <a:latin typeface="Georgia" panose="02040502050405020303" pitchFamily="18" charset="0"/>
              </a:rPr>
              <a:t>T</a:t>
            </a:r>
            <a:r>
              <a:rPr lang="en-US" sz="2800" dirty="0">
                <a:latin typeface="Georgia" panose="02040502050405020303" pitchFamily="18" charset="0"/>
              </a:rPr>
              <a:t>he Union State</a:t>
            </a:r>
            <a:endParaRPr lang="ru-CZ" sz="2800" dirty="0">
              <a:latin typeface="Georgia" panose="02040502050405020303" pitchFamily="18" charset="0"/>
            </a:endParaRPr>
          </a:p>
        </p:txBody>
      </p:sp>
      <p:pic>
        <p:nvPicPr>
          <p:cNvPr id="1026" name="Picture 2" descr="Путин и Лукашенко встретились в Сочи. Провластные СМИ — в восторге от  президентов и дельфинов. В соцсетях — мемы о любви и «Титанике» — Meduza">
            <a:extLst>
              <a:ext uri="{FF2B5EF4-FFF2-40B4-BE49-F238E27FC236}">
                <a16:creationId xmlns:a16="http://schemas.microsoft.com/office/drawing/2014/main" id="{A1C1E464-1111-D578-B6EB-4904A26022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36" r="18831" b="3"/>
          <a:stretch/>
        </p:blipFill>
        <p:spPr bwMode="auto">
          <a:xfrm>
            <a:off x="457200" y="1673352"/>
            <a:ext cx="4038600" cy="4718304"/>
          </a:xfrm>
          <a:prstGeom prst="rect">
            <a:avLst/>
          </a:prstGeom>
          <a:solidFill>
            <a:srgbClr val="FFFFFF"/>
          </a:solidFill>
        </p:spPr>
      </p:pic>
      <p:sp>
        <p:nvSpPr>
          <p:cNvPr id="3" name="Объект 2">
            <a:extLst>
              <a:ext uri="{FF2B5EF4-FFF2-40B4-BE49-F238E27FC236}">
                <a16:creationId xmlns:a16="http://schemas.microsoft.com/office/drawing/2014/main" id="{C26E1175-29E9-9483-1C59-667157AA64EF}"/>
              </a:ext>
            </a:extLst>
          </p:cNvPr>
          <p:cNvSpPr>
            <a:spLocks noGrp="1"/>
          </p:cNvSpPr>
          <p:nvPr>
            <p:ph sz="half" idx="2"/>
          </p:nvPr>
        </p:nvSpPr>
        <p:spPr>
          <a:xfrm>
            <a:off x="4648200" y="1412776"/>
            <a:ext cx="4038600" cy="4978880"/>
          </a:xfrm>
        </p:spPr>
        <p:txBody>
          <a:bodyPr>
            <a:normAutofit fontScale="92500" lnSpcReduction="20000"/>
          </a:bodyPr>
          <a:lstStyle/>
          <a:p>
            <a:pPr algn="just"/>
            <a:r>
              <a:rPr lang="en-GB" sz="2000" dirty="0">
                <a:latin typeface="Georgia" panose="02040502050405020303" pitchFamily="18" charset="0"/>
              </a:rPr>
              <a:t>The closest ally of Putin is A. Lukashenka’s regime in Belarus. </a:t>
            </a:r>
            <a:endParaRPr lang="ru-RU" sz="2000" dirty="0">
              <a:latin typeface="Georgia" panose="02040502050405020303" pitchFamily="18" charset="0"/>
            </a:endParaRPr>
          </a:p>
          <a:p>
            <a:pPr algn="just"/>
            <a:r>
              <a:rPr lang="en-GB" sz="2000" dirty="0">
                <a:latin typeface="Georgia" panose="02040502050405020303" pitchFamily="18" charset="0"/>
              </a:rPr>
              <a:t>The Union was established in 1999 as a supranational organization.  </a:t>
            </a:r>
          </a:p>
          <a:p>
            <a:pPr marL="0" indent="0" algn="just">
              <a:buNone/>
            </a:pPr>
            <a:endParaRPr lang="en-GB" sz="2000" dirty="0">
              <a:latin typeface="Georgia" panose="02040502050405020303" pitchFamily="18" charset="0"/>
            </a:endParaRPr>
          </a:p>
          <a:p>
            <a:pPr marL="0" indent="0" algn="just">
              <a:buNone/>
            </a:pPr>
            <a:r>
              <a:rPr lang="en-GB" sz="2000" dirty="0">
                <a:latin typeface="Georgia" panose="02040502050405020303" pitchFamily="18" charset="0"/>
              </a:rPr>
              <a:t>In practice, from one side, </a:t>
            </a:r>
            <a:r>
              <a:rPr lang="cs-CZ" sz="2000" dirty="0" err="1">
                <a:latin typeface="Georgia" panose="02040502050405020303" pitchFamily="18" charset="0"/>
              </a:rPr>
              <a:t>the</a:t>
            </a:r>
            <a:r>
              <a:rPr lang="cs-CZ" sz="2000" dirty="0">
                <a:latin typeface="Georgia" panose="02040502050405020303" pitchFamily="18" charset="0"/>
              </a:rPr>
              <a:t> </a:t>
            </a:r>
            <a:r>
              <a:rPr lang="cs-CZ" sz="2000" dirty="0" err="1">
                <a:latin typeface="Georgia" panose="02040502050405020303" pitchFamily="18" charset="0"/>
              </a:rPr>
              <a:t>Kremlin</a:t>
            </a:r>
            <a:r>
              <a:rPr lang="cs-CZ" sz="2000" dirty="0">
                <a:latin typeface="Georgia" panose="02040502050405020303" pitchFamily="18" charset="0"/>
              </a:rPr>
              <a:t> </a:t>
            </a:r>
            <a:r>
              <a:rPr lang="cs-CZ" sz="2000" dirty="0" err="1">
                <a:latin typeface="Georgia" panose="02040502050405020303" pitchFamily="18" charset="0"/>
              </a:rPr>
              <a:t>was</a:t>
            </a:r>
            <a:r>
              <a:rPr lang="cs-CZ" sz="2000" dirty="0">
                <a:latin typeface="Georgia" panose="02040502050405020303" pitchFamily="18" charset="0"/>
              </a:rPr>
              <a:t> </a:t>
            </a:r>
            <a:r>
              <a:rPr lang="cs-CZ" sz="2000" dirty="0" err="1">
                <a:latin typeface="Georgia" panose="02040502050405020303" pitchFamily="18" charset="0"/>
              </a:rPr>
              <a:t>ready</a:t>
            </a:r>
            <a:r>
              <a:rPr lang="cs-CZ" sz="2000" dirty="0">
                <a:latin typeface="Georgia" panose="02040502050405020303" pitchFamily="18" charset="0"/>
              </a:rPr>
              <a:t> to </a:t>
            </a:r>
            <a:r>
              <a:rPr lang="cs-CZ" sz="2000" dirty="0" err="1">
                <a:latin typeface="Georgia" panose="02040502050405020303" pitchFamily="18" charset="0"/>
              </a:rPr>
              <a:t>send</a:t>
            </a:r>
            <a:r>
              <a:rPr lang="cs-CZ" sz="2000" dirty="0">
                <a:latin typeface="Georgia" panose="02040502050405020303" pitchFamily="18" charset="0"/>
              </a:rPr>
              <a:t> </a:t>
            </a:r>
            <a:r>
              <a:rPr lang="cs-CZ" sz="2000" dirty="0" err="1">
                <a:latin typeface="Georgia" panose="02040502050405020303" pitchFamily="18" charset="0"/>
              </a:rPr>
              <a:t>special</a:t>
            </a:r>
            <a:r>
              <a:rPr lang="cs-CZ" sz="2000" dirty="0">
                <a:latin typeface="Georgia" panose="02040502050405020303" pitchFamily="18" charset="0"/>
              </a:rPr>
              <a:t> </a:t>
            </a:r>
            <a:r>
              <a:rPr lang="cs-CZ" sz="2000" dirty="0" err="1">
                <a:latin typeface="Georgia" panose="02040502050405020303" pitchFamily="18" charset="0"/>
              </a:rPr>
              <a:t>forces</a:t>
            </a:r>
            <a:r>
              <a:rPr lang="cs-CZ" sz="2000" dirty="0">
                <a:latin typeface="Georgia" panose="02040502050405020303" pitchFamily="18" charset="0"/>
              </a:rPr>
              <a:t> and support A. </a:t>
            </a:r>
            <a:r>
              <a:rPr lang="cs-CZ" sz="2000" dirty="0" err="1">
                <a:latin typeface="Georgia" panose="02040502050405020303" pitchFamily="18" charset="0"/>
              </a:rPr>
              <a:t>Lukashenka</a:t>
            </a:r>
            <a:r>
              <a:rPr lang="cs-CZ" sz="2000" dirty="0">
                <a:latin typeface="Georgia" panose="02040502050405020303" pitchFamily="18" charset="0"/>
              </a:rPr>
              <a:t> in 2020. On </a:t>
            </a:r>
            <a:r>
              <a:rPr lang="cs-CZ" sz="2000" dirty="0" err="1">
                <a:latin typeface="Georgia" panose="02040502050405020303" pitchFamily="18" charset="0"/>
              </a:rPr>
              <a:t>the</a:t>
            </a:r>
            <a:r>
              <a:rPr lang="cs-CZ" sz="2000" dirty="0">
                <a:latin typeface="Georgia" panose="02040502050405020303" pitchFamily="18" charset="0"/>
              </a:rPr>
              <a:t> </a:t>
            </a:r>
            <a:r>
              <a:rPr lang="cs-CZ" sz="2000" dirty="0" err="1">
                <a:latin typeface="Georgia" panose="02040502050405020303" pitchFamily="18" charset="0"/>
              </a:rPr>
              <a:t>other</a:t>
            </a:r>
            <a:r>
              <a:rPr lang="cs-CZ" sz="2000" dirty="0">
                <a:latin typeface="Georgia" panose="02040502050405020303" pitchFamily="18" charset="0"/>
              </a:rPr>
              <a:t> </a:t>
            </a:r>
            <a:r>
              <a:rPr lang="cs-CZ" sz="2000" dirty="0" err="1">
                <a:latin typeface="Georgia" panose="02040502050405020303" pitchFamily="18" charset="0"/>
              </a:rPr>
              <a:t>side</a:t>
            </a:r>
            <a:r>
              <a:rPr lang="cs-CZ" sz="2000" dirty="0">
                <a:latin typeface="Georgia" panose="02040502050405020303" pitchFamily="18" charset="0"/>
              </a:rPr>
              <a:t>, </a:t>
            </a:r>
            <a:r>
              <a:rPr lang="cs-CZ" sz="2000" dirty="0" err="1">
                <a:latin typeface="Georgia" panose="02040502050405020303" pitchFamily="18" charset="0"/>
              </a:rPr>
              <a:t>Belarusian</a:t>
            </a:r>
            <a:r>
              <a:rPr lang="cs-CZ" sz="2000" dirty="0">
                <a:latin typeface="Georgia" panose="02040502050405020303" pitchFamily="18" charset="0"/>
              </a:rPr>
              <a:t> </a:t>
            </a:r>
            <a:r>
              <a:rPr lang="cs-CZ" sz="2000" dirty="0" err="1">
                <a:latin typeface="Georgia" panose="02040502050405020303" pitchFamily="18" charset="0"/>
              </a:rPr>
              <a:t>regime</a:t>
            </a:r>
            <a:r>
              <a:rPr lang="cs-CZ" sz="2000" dirty="0">
                <a:latin typeface="Georgia" panose="02040502050405020303" pitchFamily="18" charset="0"/>
              </a:rPr>
              <a:t> </a:t>
            </a:r>
            <a:r>
              <a:rPr lang="cs-CZ" sz="2000" dirty="0" err="1">
                <a:latin typeface="Georgia" panose="02040502050405020303" pitchFamily="18" charset="0"/>
              </a:rPr>
              <a:t>provided</a:t>
            </a:r>
            <a:r>
              <a:rPr lang="cs-CZ" sz="2000" dirty="0">
                <a:latin typeface="Georgia" panose="02040502050405020303" pitchFamily="18" charset="0"/>
              </a:rPr>
              <a:t> </a:t>
            </a:r>
            <a:r>
              <a:rPr lang="cs-CZ" sz="2000" dirty="0" err="1">
                <a:latin typeface="Georgia" panose="02040502050405020303" pitchFamily="18" charset="0"/>
              </a:rPr>
              <a:t>the</a:t>
            </a:r>
            <a:r>
              <a:rPr lang="cs-CZ" sz="2000" dirty="0">
                <a:latin typeface="Georgia" panose="02040502050405020303" pitchFamily="18" charset="0"/>
              </a:rPr>
              <a:t> </a:t>
            </a:r>
            <a:r>
              <a:rPr lang="cs-CZ" sz="2000" dirty="0" err="1">
                <a:latin typeface="Georgia" panose="02040502050405020303" pitchFamily="18" charset="0"/>
              </a:rPr>
              <a:t>territory</a:t>
            </a:r>
            <a:r>
              <a:rPr lang="cs-CZ" sz="2000" dirty="0">
                <a:latin typeface="Georgia" panose="02040502050405020303" pitchFamily="18" charset="0"/>
              </a:rPr>
              <a:t> </a:t>
            </a:r>
            <a:r>
              <a:rPr lang="cs-CZ" sz="2000" dirty="0" err="1">
                <a:latin typeface="Georgia" panose="02040502050405020303" pitchFamily="18" charset="0"/>
              </a:rPr>
              <a:t>for</a:t>
            </a:r>
            <a:r>
              <a:rPr lang="cs-CZ" sz="2000" dirty="0">
                <a:latin typeface="Georgia" panose="02040502050405020303" pitchFamily="18" charset="0"/>
              </a:rPr>
              <a:t> </a:t>
            </a:r>
            <a:r>
              <a:rPr lang="cs-CZ" sz="2000" dirty="0" err="1">
                <a:latin typeface="Georgia" panose="02040502050405020303" pitchFamily="18" charset="0"/>
              </a:rPr>
              <a:t>Russian</a:t>
            </a:r>
            <a:r>
              <a:rPr lang="cs-CZ" sz="2000" dirty="0">
                <a:latin typeface="Georgia" panose="02040502050405020303" pitchFamily="18" charset="0"/>
              </a:rPr>
              <a:t> full-</a:t>
            </a:r>
            <a:r>
              <a:rPr lang="cs-CZ" sz="2000" dirty="0" err="1">
                <a:latin typeface="Georgia" panose="02040502050405020303" pitchFamily="18" charset="0"/>
              </a:rPr>
              <a:t>scale</a:t>
            </a:r>
            <a:r>
              <a:rPr lang="cs-CZ" sz="2000" dirty="0">
                <a:latin typeface="Georgia" panose="02040502050405020303" pitchFamily="18" charset="0"/>
              </a:rPr>
              <a:t> </a:t>
            </a:r>
            <a:r>
              <a:rPr lang="cs-CZ" sz="2000" dirty="0" err="1">
                <a:latin typeface="Georgia" panose="02040502050405020303" pitchFamily="18" charset="0"/>
              </a:rPr>
              <a:t>invasion</a:t>
            </a:r>
            <a:r>
              <a:rPr lang="cs-CZ" sz="2000" dirty="0">
                <a:latin typeface="Georgia" panose="02040502050405020303" pitchFamily="18" charset="0"/>
              </a:rPr>
              <a:t> in </a:t>
            </a:r>
            <a:r>
              <a:rPr lang="cs-CZ" sz="2000" dirty="0" err="1">
                <a:latin typeface="Georgia" panose="02040502050405020303" pitchFamily="18" charset="0"/>
              </a:rPr>
              <a:t>Ukraine</a:t>
            </a:r>
            <a:r>
              <a:rPr lang="cs-CZ" sz="2000" dirty="0">
                <a:latin typeface="Georgia" panose="02040502050405020303" pitchFamily="18" charset="0"/>
              </a:rPr>
              <a:t> in 2022. </a:t>
            </a:r>
          </a:p>
          <a:p>
            <a:pPr>
              <a:buFontTx/>
              <a:buChar char="-"/>
            </a:pPr>
            <a:endParaRPr lang="en-GB" dirty="0"/>
          </a:p>
          <a:p>
            <a:pPr marL="0" indent="0">
              <a:buNone/>
            </a:pPr>
            <a:r>
              <a:rPr lang="en-GB" sz="1800" i="1" dirty="0">
                <a:latin typeface="Georgia" panose="02040502050405020303" pitchFamily="18" charset="0"/>
              </a:rPr>
              <a:t>Photo: meeting of A. Lukashenka and V. Putin in Sochi, May 2021 [Press-agency of the President of the Russian Federation]</a:t>
            </a:r>
            <a:r>
              <a:rPr lang="ru-RU" sz="1800" i="1" dirty="0">
                <a:latin typeface="Georgia" panose="02040502050405020303" pitchFamily="18" charset="0"/>
              </a:rPr>
              <a:t>.</a:t>
            </a:r>
            <a:endParaRPr lang="ru-CZ" sz="1800" i="1" dirty="0">
              <a:latin typeface="Georgia" panose="02040502050405020303" pitchFamily="18" charset="0"/>
            </a:endParaRPr>
          </a:p>
        </p:txBody>
      </p:sp>
    </p:spTree>
    <p:extLst>
      <p:ext uri="{BB962C8B-B14F-4D97-AF65-F5344CB8AC3E}">
        <p14:creationId xmlns:p14="http://schemas.microsoft.com/office/powerpoint/2010/main" val="3554794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4D0CD80-0DD9-4EE5-B13A-C86CCDE89FDD}"/>
              </a:ext>
            </a:extLst>
          </p:cNvPr>
          <p:cNvPicPr>
            <a:picLocks noChangeAspect="1"/>
          </p:cNvPicPr>
          <p:nvPr/>
        </p:nvPicPr>
        <p:blipFill>
          <a:blip r:embed="rId2"/>
          <a:stretch>
            <a:fillRect/>
          </a:stretch>
        </p:blipFill>
        <p:spPr>
          <a:xfrm>
            <a:off x="3502558" y="2686706"/>
            <a:ext cx="5390691" cy="4070108"/>
          </a:xfrm>
          <a:prstGeom prst="rect">
            <a:avLst/>
          </a:prstGeom>
        </p:spPr>
      </p:pic>
      <p:sp>
        <p:nvSpPr>
          <p:cNvPr id="2" name="Заголовок 1"/>
          <p:cNvSpPr>
            <a:spLocks noGrp="1"/>
          </p:cNvSpPr>
          <p:nvPr>
            <p:ph type="title"/>
          </p:nvPr>
        </p:nvSpPr>
        <p:spPr>
          <a:xfrm>
            <a:off x="457200" y="404665"/>
            <a:ext cx="8229600" cy="761110"/>
          </a:xfrm>
        </p:spPr>
        <p:txBody>
          <a:bodyPr>
            <a:noAutofit/>
          </a:bodyPr>
          <a:lstStyle/>
          <a:p>
            <a:pPr algn="ctr"/>
            <a:r>
              <a:rPr lang="en-US" sz="2400" dirty="0">
                <a:latin typeface="Georgia" panose="02040502050405020303" pitchFamily="18" charset="0"/>
              </a:rPr>
              <a:t>The «Grey Zone</a:t>
            </a:r>
            <a:r>
              <a:rPr lang="ru-RU" sz="2400" dirty="0">
                <a:latin typeface="Georgia" panose="02040502050405020303" pitchFamily="18" charset="0"/>
              </a:rPr>
              <a:t>»</a:t>
            </a:r>
            <a:r>
              <a:rPr lang="en-US" sz="2400" dirty="0">
                <a:latin typeface="Georgia" panose="02040502050405020303" pitchFamily="18" charset="0"/>
              </a:rPr>
              <a:t> Concept: before 2022</a:t>
            </a:r>
            <a:endParaRPr lang="ru-RU" sz="2400" dirty="0">
              <a:latin typeface="Georgia" panose="02040502050405020303" pitchFamily="18" charset="0"/>
            </a:endParaRPr>
          </a:p>
        </p:txBody>
      </p:sp>
      <p:sp>
        <p:nvSpPr>
          <p:cNvPr id="3" name="Объект 2"/>
          <p:cNvSpPr>
            <a:spLocks noGrp="1"/>
          </p:cNvSpPr>
          <p:nvPr>
            <p:ph idx="1"/>
          </p:nvPr>
        </p:nvSpPr>
        <p:spPr>
          <a:xfrm>
            <a:off x="180121" y="1165775"/>
            <a:ext cx="8784976" cy="1421686"/>
          </a:xfrm>
        </p:spPr>
        <p:txBody>
          <a:bodyPr>
            <a:normAutofit fontScale="92500" lnSpcReduction="10000"/>
          </a:bodyPr>
          <a:lstStyle/>
          <a:p>
            <a:pPr algn="just"/>
            <a:r>
              <a:rPr lang="en-US" sz="1800" dirty="0">
                <a:latin typeface="Georgia" panose="02040502050405020303" pitchFamily="18" charset="0"/>
              </a:rPr>
              <a:t>2003 </a:t>
            </a:r>
            <a:r>
              <a:rPr lang="ru-RU" sz="1800" b="1" dirty="0">
                <a:latin typeface="Georgia" panose="02040502050405020303" pitchFamily="18" charset="0"/>
              </a:rPr>
              <a:t>«</a:t>
            </a:r>
            <a:r>
              <a:rPr lang="en-US" sz="1800" b="1" dirty="0">
                <a:latin typeface="Georgia" panose="02040502050405020303" pitchFamily="18" charset="0"/>
              </a:rPr>
              <a:t>Rose Revolution</a:t>
            </a:r>
            <a:r>
              <a:rPr lang="ru-RU" sz="1800" b="1" dirty="0">
                <a:latin typeface="Georgia" panose="02040502050405020303" pitchFamily="18" charset="0"/>
              </a:rPr>
              <a:t>»</a:t>
            </a:r>
            <a:r>
              <a:rPr lang="en-US" sz="1800" b="1" dirty="0">
                <a:latin typeface="Georgia" panose="02040502050405020303" pitchFamily="18" charset="0"/>
              </a:rPr>
              <a:t> </a:t>
            </a:r>
            <a:r>
              <a:rPr lang="en-US" sz="1800" dirty="0">
                <a:latin typeface="Georgia" panose="02040502050405020303" pitchFamily="18" charset="0"/>
              </a:rPr>
              <a:t>in Georgia (European and Euro-Atlantic integration as </a:t>
            </a:r>
            <a:r>
              <a:rPr lang="en-GB" sz="1800" dirty="0">
                <a:latin typeface="Georgia" panose="02040502050405020303" pitchFamily="18" charset="0"/>
              </a:rPr>
              <a:t>a </a:t>
            </a:r>
            <a:r>
              <a:rPr lang="en-US" sz="1800" dirty="0">
                <a:latin typeface="Georgia" panose="02040502050405020303" pitchFamily="18" charset="0"/>
              </a:rPr>
              <a:t>main priority declared by the United National Movement and N. Saakashvili). </a:t>
            </a:r>
          </a:p>
          <a:p>
            <a:pPr algn="just"/>
            <a:r>
              <a:rPr lang="en-US" sz="1800" dirty="0">
                <a:latin typeface="Georgia" panose="02040502050405020303" pitchFamily="18" charset="0"/>
              </a:rPr>
              <a:t>2004 </a:t>
            </a:r>
            <a:r>
              <a:rPr lang="ru-RU" sz="1800" b="1" dirty="0">
                <a:latin typeface="Georgia" panose="02040502050405020303" pitchFamily="18" charset="0"/>
              </a:rPr>
              <a:t>«</a:t>
            </a:r>
            <a:r>
              <a:rPr lang="en-US" sz="1800" b="1" dirty="0">
                <a:latin typeface="Georgia" panose="02040502050405020303" pitchFamily="18" charset="0"/>
              </a:rPr>
              <a:t>Orange Revolution</a:t>
            </a:r>
            <a:r>
              <a:rPr lang="ru-RU" sz="1800" b="1" dirty="0">
                <a:latin typeface="Georgia" panose="02040502050405020303" pitchFamily="18" charset="0"/>
              </a:rPr>
              <a:t>»</a:t>
            </a:r>
            <a:r>
              <a:rPr lang="en-US" sz="1800" dirty="0">
                <a:latin typeface="Georgia" panose="02040502050405020303" pitchFamily="18" charset="0"/>
              </a:rPr>
              <a:t> (victory of pro-European candidate V. </a:t>
            </a:r>
            <a:r>
              <a:rPr lang="en-US" sz="1800" dirty="0" err="1">
                <a:latin typeface="Georgia" panose="02040502050405020303" pitchFamily="18" charset="0"/>
              </a:rPr>
              <a:t>Yushchenko</a:t>
            </a:r>
            <a:r>
              <a:rPr lang="en-US" sz="1800" dirty="0">
                <a:latin typeface="Georgia" panose="02040502050405020303" pitchFamily="18" charset="0"/>
              </a:rPr>
              <a:t> after re-run elections in 2004)</a:t>
            </a:r>
            <a:r>
              <a:rPr lang="en-US" sz="1800" b="1" dirty="0">
                <a:latin typeface="Georgia" panose="02040502050405020303" pitchFamily="18" charset="0"/>
              </a:rPr>
              <a:t> </a:t>
            </a:r>
            <a:r>
              <a:rPr lang="en-US" sz="1800" dirty="0">
                <a:latin typeface="Georgia" panose="02040502050405020303" pitchFamily="18" charset="0"/>
              </a:rPr>
              <a:t>and 2014 </a:t>
            </a:r>
            <a:r>
              <a:rPr lang="ru-RU" sz="1800" b="1" dirty="0">
                <a:latin typeface="Georgia" panose="02040502050405020303" pitchFamily="18" charset="0"/>
              </a:rPr>
              <a:t>«</a:t>
            </a:r>
            <a:r>
              <a:rPr lang="en-US" sz="1800" b="1" dirty="0">
                <a:latin typeface="Georgia" panose="02040502050405020303" pitchFamily="18" charset="0"/>
              </a:rPr>
              <a:t>Euromaidan</a:t>
            </a:r>
            <a:r>
              <a:rPr lang="ru-RU" sz="1800" b="1" dirty="0">
                <a:latin typeface="Georgia" panose="02040502050405020303" pitchFamily="18" charset="0"/>
              </a:rPr>
              <a:t>»</a:t>
            </a:r>
            <a:r>
              <a:rPr lang="en-US" sz="1800" b="1" dirty="0">
                <a:latin typeface="Georgia" panose="02040502050405020303" pitchFamily="18" charset="0"/>
              </a:rPr>
              <a:t> </a:t>
            </a:r>
            <a:r>
              <a:rPr lang="en-US" sz="1800" dirty="0">
                <a:latin typeface="Georgia" panose="02040502050405020303" pitchFamily="18" charset="0"/>
              </a:rPr>
              <a:t>in Ukraine (</a:t>
            </a:r>
            <a:r>
              <a:rPr lang="en-GB" sz="1800" dirty="0">
                <a:latin typeface="Georgia" panose="02040502050405020303" pitchFamily="18" charset="0"/>
              </a:rPr>
              <a:t>r</a:t>
            </a:r>
            <a:r>
              <a:rPr lang="en-US" sz="1800" dirty="0" err="1">
                <a:latin typeface="Georgia" panose="02040502050405020303" pitchFamily="18" charset="0"/>
              </a:rPr>
              <a:t>emoval</a:t>
            </a:r>
            <a:r>
              <a:rPr lang="en-US" sz="1800" dirty="0">
                <a:latin typeface="Georgia" panose="02040502050405020303" pitchFamily="18" charset="0"/>
              </a:rPr>
              <a:t> of V. Yanukovych and declaration of European and Euro-Atlantic integration). </a:t>
            </a:r>
          </a:p>
          <a:p>
            <a:pPr algn="just"/>
            <a:endParaRPr lang="ru-RU" sz="1800" dirty="0">
              <a:latin typeface="Georgia" panose="02040502050405020303" pitchFamily="18" charset="0"/>
            </a:endParaRPr>
          </a:p>
        </p:txBody>
      </p:sp>
      <p:sp>
        <p:nvSpPr>
          <p:cNvPr id="4" name="TextBox 3"/>
          <p:cNvSpPr txBox="1"/>
          <p:nvPr/>
        </p:nvSpPr>
        <p:spPr>
          <a:xfrm>
            <a:off x="140183" y="2700200"/>
            <a:ext cx="3300485" cy="34163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ru-RU" i="1" dirty="0">
                <a:latin typeface="Georgia" panose="02040502050405020303" pitchFamily="18" charset="0"/>
              </a:rPr>
              <a:t>«</a:t>
            </a:r>
            <a:r>
              <a:rPr lang="en-US" i="1" dirty="0">
                <a:latin typeface="Georgia" panose="02040502050405020303" pitchFamily="18" charset="0"/>
              </a:rPr>
              <a:t>The ”grey zones” are obstacles for Georgia and Ukraine to become members of NATO and move closer to the EU</a:t>
            </a:r>
            <a:r>
              <a:rPr lang="ru-RU" i="1" dirty="0">
                <a:latin typeface="Georgia" panose="02040502050405020303" pitchFamily="18" charset="0"/>
              </a:rPr>
              <a:t>»</a:t>
            </a:r>
            <a:r>
              <a:rPr lang="en-US" i="1" dirty="0">
                <a:latin typeface="Georgia" panose="02040502050405020303" pitchFamily="18" charset="0"/>
              </a:rPr>
              <a:t> </a:t>
            </a:r>
            <a:r>
              <a:rPr lang="en-US" dirty="0">
                <a:latin typeface="Georgia" panose="02040502050405020303" pitchFamily="18" charset="0"/>
              </a:rPr>
              <a:t>(Pugsley &amp; </a:t>
            </a:r>
            <a:r>
              <a:rPr lang="en-US" dirty="0" err="1">
                <a:latin typeface="Georgia" panose="02040502050405020303" pitchFamily="18" charset="0"/>
              </a:rPr>
              <a:t>Wesslau</a:t>
            </a:r>
            <a:r>
              <a:rPr lang="en-US" dirty="0">
                <a:latin typeface="Georgia" panose="02040502050405020303" pitchFamily="18" charset="0"/>
              </a:rPr>
              <a:t>, 2016).</a:t>
            </a:r>
            <a:endParaRPr lang="ru-RU" dirty="0">
              <a:latin typeface="Georgia" panose="02040502050405020303" pitchFamily="18" charset="0"/>
            </a:endParaRPr>
          </a:p>
          <a:p>
            <a:pPr marL="285750" indent="-285750" algn="just">
              <a:buFontTx/>
              <a:buChar char="-"/>
            </a:pPr>
            <a:r>
              <a:rPr lang="en-US" dirty="0">
                <a:latin typeface="Georgia" panose="02040502050405020303" pitchFamily="18" charset="0"/>
              </a:rPr>
              <a:t>‘</a:t>
            </a:r>
            <a:r>
              <a:rPr lang="en-GB" dirty="0">
                <a:latin typeface="Georgia" panose="02040502050405020303" pitchFamily="18" charset="0"/>
              </a:rPr>
              <a:t>z</a:t>
            </a:r>
            <a:r>
              <a:rPr lang="en-US" dirty="0">
                <a:latin typeface="Georgia" panose="02040502050405020303" pitchFamily="18" charset="0"/>
              </a:rPr>
              <a:t>ones’ divert resources and attention from much-needed reform; </a:t>
            </a:r>
          </a:p>
          <a:p>
            <a:pPr marL="285750" indent="-285750" algn="just">
              <a:buFontTx/>
              <a:buChar char="-"/>
            </a:pPr>
            <a:r>
              <a:rPr lang="en-US" dirty="0">
                <a:latin typeface="Georgia" panose="02040502050405020303" pitchFamily="18" charset="0"/>
              </a:rPr>
              <a:t>represent security risk as the threat of further Russian incursions.</a:t>
            </a:r>
            <a:endParaRPr lang="ru-RU" dirty="0">
              <a:latin typeface="Georgia" panose="02040502050405020303" pitchFamily="18" charset="0"/>
            </a:endParaRPr>
          </a:p>
        </p:txBody>
      </p:sp>
      <p:sp>
        <p:nvSpPr>
          <p:cNvPr id="6" name="TextBox 5">
            <a:extLst>
              <a:ext uri="{FF2B5EF4-FFF2-40B4-BE49-F238E27FC236}">
                <a16:creationId xmlns:a16="http://schemas.microsoft.com/office/drawing/2014/main" id="{E184CBF4-DCA6-4FE2-9D43-6D7BE3193EEF}"/>
              </a:ext>
            </a:extLst>
          </p:cNvPr>
          <p:cNvSpPr txBox="1"/>
          <p:nvPr/>
        </p:nvSpPr>
        <p:spPr>
          <a:xfrm>
            <a:off x="167297" y="6300909"/>
            <a:ext cx="3838525" cy="461665"/>
          </a:xfrm>
          <a:prstGeom prst="rect">
            <a:avLst/>
          </a:prstGeom>
          <a:noFill/>
        </p:spPr>
        <p:txBody>
          <a:bodyPr wrap="square" rtlCol="0">
            <a:spAutoFit/>
          </a:bodyPr>
          <a:lstStyle/>
          <a:p>
            <a:r>
              <a:rPr lang="en-US" sz="1200" i="1" dirty="0">
                <a:latin typeface="Georgia" panose="02040502050405020303" pitchFamily="18" charset="0"/>
              </a:rPr>
              <a:t>Source: </a:t>
            </a:r>
            <a:r>
              <a:rPr lang="en-US" sz="1200" dirty="0">
                <a:latin typeface="Georgia" panose="02040502050405020303" pitchFamily="18" charset="0"/>
              </a:rPr>
              <a:t>Pugsley &amp; </a:t>
            </a:r>
            <a:r>
              <a:rPr lang="en-US" sz="1200" dirty="0" err="1">
                <a:latin typeface="Georgia" panose="02040502050405020303" pitchFamily="18" charset="0"/>
              </a:rPr>
              <a:t>Wesslau</a:t>
            </a:r>
            <a:r>
              <a:rPr lang="en-US" sz="1200" dirty="0">
                <a:latin typeface="Georgia" panose="02040502050405020303" pitchFamily="18" charset="0"/>
              </a:rPr>
              <a:t> (2016) Russia in the grey zones</a:t>
            </a:r>
            <a:r>
              <a:rPr lang="ru-RU" sz="1200" dirty="0">
                <a:latin typeface="Georgia" panose="02040502050405020303" pitchFamily="18" charset="0"/>
              </a:rPr>
              <a:t>. </a:t>
            </a:r>
            <a:endParaRPr lang="en-US" sz="1200" dirty="0">
              <a:latin typeface="Georgia" panose="02040502050405020303" pitchFamily="18" charset="0"/>
            </a:endParaRPr>
          </a:p>
        </p:txBody>
      </p:sp>
    </p:spTree>
    <p:extLst>
      <p:ext uri="{BB962C8B-B14F-4D97-AF65-F5344CB8AC3E}">
        <p14:creationId xmlns:p14="http://schemas.microsoft.com/office/powerpoint/2010/main" val="5396523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9133</TotalTime>
  <Words>2069</Words>
  <Application>Microsoft Macintosh PowerPoint</Application>
  <PresentationFormat>Экран (4:3)</PresentationFormat>
  <Paragraphs>119</Paragraphs>
  <Slides>21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21</vt:i4>
      </vt:variant>
    </vt:vector>
  </HeadingPairs>
  <TitlesOfParts>
    <vt:vector size="25" baseType="lpstr">
      <vt:lpstr>Arial</vt:lpstr>
      <vt:lpstr>Georgia</vt:lpstr>
      <vt:lpstr>Wingdings</vt:lpstr>
      <vt:lpstr>Ясность</vt:lpstr>
      <vt:lpstr>Foreign Policy of the Russian Federation in last two decades</vt:lpstr>
      <vt:lpstr>Overview</vt:lpstr>
      <vt:lpstr>Introduction </vt:lpstr>
      <vt:lpstr>Introduction</vt:lpstr>
      <vt:lpstr>Introduction</vt:lpstr>
      <vt:lpstr>Russian Foreign Policy Concept</vt:lpstr>
      <vt:lpstr>Relations with Post-Soviet States</vt:lpstr>
      <vt:lpstr>The Union State</vt:lpstr>
      <vt:lpstr>The «Grey Zone» Concept: before 2022</vt:lpstr>
      <vt:lpstr>The «Grey Zone» Concept: before 2022</vt:lpstr>
      <vt:lpstr>The «Authoritarian International»  </vt:lpstr>
      <vt:lpstr>The «2014 Eastern Turn»</vt:lpstr>
      <vt:lpstr>The War in Ukraine. Preconditions</vt:lpstr>
      <vt:lpstr>The War in Ukraine. Preconditions</vt:lpstr>
      <vt:lpstr>The Full-Scale War in Ukraine</vt:lpstr>
      <vt:lpstr>Relations with the US and the EU</vt:lpstr>
      <vt:lpstr>Perception of Russian foreign policy by the Russians </vt:lpstr>
      <vt:lpstr>Perception of Russian foreign policy by the Russians </vt:lpstr>
      <vt:lpstr>Perception of Russian foreign policy by the Russians </vt:lpstr>
      <vt:lpstr>Conclusions</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Andrei Kallaur</dc:creator>
  <cp:lastModifiedBy>Andrei Kalavur</cp:lastModifiedBy>
  <cp:revision>70</cp:revision>
  <dcterms:created xsi:type="dcterms:W3CDTF">2021-02-15T22:41:27Z</dcterms:created>
  <dcterms:modified xsi:type="dcterms:W3CDTF">2024-04-15T10:51:59Z</dcterms:modified>
</cp:coreProperties>
</file>