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56" r:id="rId2"/>
    <p:sldId id="258" r:id="rId3"/>
    <p:sldId id="299" r:id="rId4"/>
    <p:sldId id="307" r:id="rId5"/>
    <p:sldId id="305" r:id="rId6"/>
    <p:sldId id="300" r:id="rId7"/>
    <p:sldId id="281" r:id="rId8"/>
    <p:sldId id="308" r:id="rId9"/>
    <p:sldId id="310" r:id="rId10"/>
    <p:sldId id="309" r:id="rId11"/>
    <p:sldId id="311" r:id="rId12"/>
    <p:sldId id="312" r:id="rId13"/>
    <p:sldId id="316" r:id="rId14"/>
    <p:sldId id="313" r:id="rId15"/>
    <p:sldId id="314" r:id="rId16"/>
    <p:sldId id="315" r:id="rId17"/>
    <p:sldId id="29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465" autoAdjust="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586F2-5CBB-424B-8AA0-EF2494226750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25DC-C195-4011-8F1F-2DB9BC1460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Opozice a ruská politika</a:t>
            </a:r>
            <a:br>
              <a:rPr lang="cs-CZ" sz="4000" b="1" dirty="0"/>
            </a:br>
            <a:r>
              <a:rPr lang="cs-CZ" sz="3100" b="1" dirty="0"/>
              <a:t/>
            </a:r>
            <a:br>
              <a:rPr lang="cs-CZ" sz="3100" b="1" dirty="0"/>
            </a:br>
            <a:r>
              <a:rPr lang="cs-CZ" sz="1800" b="1" dirty="0"/>
              <a:t>Jan Holzer – </a:t>
            </a:r>
            <a:r>
              <a:rPr lang="cs-CZ" sz="1800" b="1" dirty="0" smtClean="0"/>
              <a:t>25.4</a:t>
            </a:r>
            <a:r>
              <a:rPr lang="cs-CZ" sz="1800" b="1" dirty="0"/>
              <a:t>3</a:t>
            </a:r>
            <a:r>
              <a:rPr lang="cs-CZ" sz="1800" b="1" dirty="0" smtClean="0"/>
              <a:t> 2024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65473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Autofit/>
          </a:bodyPr>
          <a:lstStyle/>
          <a:p>
            <a:pPr lvl="0"/>
            <a:r>
              <a:rPr lang="cs-CZ" sz="2400" dirty="0"/>
              <a:t>Jelcinova éra</a:t>
            </a:r>
            <a:endParaRPr lang="ru-RU" sz="24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628800"/>
            <a:ext cx="7543800" cy="4030216"/>
          </a:xfrm>
        </p:spPr>
        <p:txBody>
          <a:bodyPr>
            <a:normAutofit fontScale="92500" lnSpcReduction="20000"/>
          </a:bodyPr>
          <a:lstStyle/>
          <a:p>
            <a:pPr lvl="0"/>
            <a:endParaRPr lang="cs-CZ" dirty="0"/>
          </a:p>
          <a:p>
            <a:pPr lvl="0"/>
            <a:r>
              <a:rPr lang="cs-CZ" dirty="0"/>
              <a:t>ať již platí kterákoli z tezí o charakteru Jelcinova režimu (demokratický, hybridní, semiautoritativní, tranzitivní), buď není zpochybněna tehdejší pluralita a možnost soutěže, nebo je toto zpochybnění vázáno až k éře po prezidentských volbách 1996; výjimkou události v říjnu 1993 (tzv. Jelcinův puč)</a:t>
            </a:r>
          </a:p>
          <a:p>
            <a:pPr lvl="0"/>
            <a:r>
              <a:rPr lang="cs-CZ" dirty="0"/>
              <a:t>krystalizace opozice: nejprve antinomie „komunisté vs. demokraté“ (1990-1991), následně „demokraté vs. centristé vs. opozice“ (1991-1993); následný vzestup strany moci (proprezidentské strany) komplikující vymezení</a:t>
            </a:r>
          </a:p>
          <a:p>
            <a:pPr lvl="0"/>
            <a:r>
              <a:rPr lang="cs-CZ" dirty="0"/>
              <a:t>závěr: soudobé </a:t>
            </a:r>
            <a:r>
              <a:rPr lang="cs-CZ" dirty="0" smtClean="0"/>
              <a:t>výzkumné soustředění na </a:t>
            </a:r>
            <a:r>
              <a:rPr lang="cs-CZ" dirty="0"/>
              <a:t>soupeření v rámci systému politických stran, teze o jeho nedostatcích/vadách, ale nikoli zpochybnění plurality</a:t>
            </a:r>
          </a:p>
        </p:txBody>
      </p:sp>
    </p:spTree>
    <p:extLst>
      <p:ext uri="{BB962C8B-B14F-4D97-AF65-F5344CB8AC3E}">
        <p14:creationId xmlns:p14="http://schemas.microsoft.com/office/powerpoint/2010/main" val="2241259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Autofit/>
          </a:bodyPr>
          <a:lstStyle/>
          <a:p>
            <a:pPr lvl="0"/>
            <a:r>
              <a:rPr lang="cs-CZ" sz="2400" dirty="0" err="1"/>
              <a:t>Putinova</a:t>
            </a:r>
            <a:r>
              <a:rPr lang="cs-CZ" sz="2400" dirty="0"/>
              <a:t> éra – typy opozice</a:t>
            </a:r>
            <a:endParaRPr lang="ru-RU" sz="24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628800"/>
            <a:ext cx="7543800" cy="4030216"/>
          </a:xfrm>
        </p:spPr>
        <p:txBody>
          <a:bodyPr>
            <a:normAutofit fontScale="40000" lnSpcReduction="20000"/>
          </a:bodyPr>
          <a:lstStyle/>
          <a:p>
            <a:pPr lvl="0"/>
            <a:endParaRPr lang="cs-CZ" dirty="0"/>
          </a:p>
          <a:p>
            <a:pPr lvl="0"/>
            <a:r>
              <a:rPr lang="cs-CZ" sz="2900" dirty="0"/>
              <a:t>typy opozice: stranická vs. nestranická, parlamentní vs. neparlamentní</a:t>
            </a:r>
          </a:p>
          <a:p>
            <a:pPr lvl="0"/>
            <a:r>
              <a:rPr lang="cs-CZ" sz="2900" dirty="0"/>
              <a:t>Hlaváček - Holzer: faktická opozice – </a:t>
            </a:r>
            <a:r>
              <a:rPr lang="cs-CZ" sz="2900" dirty="0" err="1"/>
              <a:t>semifaktická</a:t>
            </a:r>
            <a:r>
              <a:rPr lang="cs-CZ" sz="2900" dirty="0"/>
              <a:t> opozice – specifická opozice – konstruktivní opozice – formální opozice</a:t>
            </a:r>
          </a:p>
          <a:p>
            <a:pPr lvl="0"/>
            <a:r>
              <a:rPr lang="cs-CZ" sz="2900" b="1" dirty="0"/>
              <a:t>stranická parlamentní </a:t>
            </a:r>
            <a:r>
              <a:rPr lang="cs-CZ" sz="2900" dirty="0"/>
              <a:t>(koncesovaná): Spravedlivé Rusko, částečně KPRF a LDPR</a:t>
            </a:r>
          </a:p>
          <a:p>
            <a:pPr lvl="0"/>
            <a:r>
              <a:rPr lang="cs-CZ" sz="2900" b="1" dirty="0"/>
              <a:t>stranická neparlamentní</a:t>
            </a:r>
            <a:r>
              <a:rPr lang="cs-CZ" sz="2900" dirty="0"/>
              <a:t>: </a:t>
            </a:r>
            <a:r>
              <a:rPr lang="cs-CZ" sz="2900" dirty="0" err="1"/>
              <a:t>Jabloko</a:t>
            </a:r>
            <a:r>
              <a:rPr lang="cs-CZ" sz="2900" dirty="0"/>
              <a:t>, Sojuz pravých sil (SPS) - B. </a:t>
            </a:r>
            <a:r>
              <a:rPr lang="cs-CZ" sz="2900" dirty="0" err="1"/>
              <a:t>Němcov</a:t>
            </a:r>
            <a:r>
              <a:rPr lang="cs-CZ" sz="2900" dirty="0"/>
              <a:t>, Nikita </a:t>
            </a:r>
            <a:r>
              <a:rPr lang="cs-CZ" sz="2900" dirty="0" err="1"/>
              <a:t>Bělych</a:t>
            </a:r>
            <a:r>
              <a:rPr lang="cs-CZ" sz="2900" dirty="0"/>
              <a:t>; zakázaná NBP - </a:t>
            </a:r>
            <a:r>
              <a:rPr lang="cs-CZ" sz="2900" dirty="0" err="1"/>
              <a:t>Nacional-bolševickaja</a:t>
            </a:r>
            <a:r>
              <a:rPr lang="cs-CZ" sz="2900" dirty="0"/>
              <a:t> </a:t>
            </a:r>
            <a:r>
              <a:rPr lang="cs-CZ" sz="2900" dirty="0" err="1"/>
              <a:t>partia</a:t>
            </a:r>
            <a:r>
              <a:rPr lang="cs-CZ" sz="2900" dirty="0"/>
              <a:t> Eduarda </a:t>
            </a:r>
            <a:r>
              <a:rPr lang="cs-CZ" sz="2900" dirty="0" err="1"/>
              <a:t>Limonova</a:t>
            </a:r>
            <a:r>
              <a:rPr lang="cs-CZ" sz="2900" dirty="0"/>
              <a:t> či Maxima </a:t>
            </a:r>
            <a:r>
              <a:rPr lang="cs-CZ" sz="2900" dirty="0" err="1"/>
              <a:t>Gromova</a:t>
            </a:r>
            <a:r>
              <a:rPr lang="cs-CZ" sz="2900" dirty="0"/>
              <a:t> s heslem „Pracovat a žít“, romanticko-revoluční, takřka výhradně důchodcovská </a:t>
            </a:r>
            <a:r>
              <a:rPr lang="cs-CZ" sz="2900" dirty="0" err="1"/>
              <a:t>Truďaščajasja</a:t>
            </a:r>
            <a:r>
              <a:rPr lang="cs-CZ" sz="2900" dirty="0"/>
              <a:t> </a:t>
            </a:r>
            <a:r>
              <a:rPr lang="cs-CZ" sz="2900" dirty="0" err="1"/>
              <a:t>Rossija</a:t>
            </a:r>
            <a:r>
              <a:rPr lang="cs-CZ" sz="2900" dirty="0"/>
              <a:t> Viktora </a:t>
            </a:r>
            <a:r>
              <a:rPr lang="cs-CZ" sz="2900" dirty="0" err="1"/>
              <a:t>Anpilova</a:t>
            </a:r>
            <a:r>
              <a:rPr lang="cs-CZ" sz="2900" dirty="0"/>
              <a:t> (a v jejím rámci </a:t>
            </a:r>
            <a:r>
              <a:rPr lang="cs-CZ" sz="2900" dirty="0" err="1"/>
              <a:t>Avangard</a:t>
            </a:r>
            <a:r>
              <a:rPr lang="cs-CZ" sz="2900" dirty="0"/>
              <a:t> </a:t>
            </a:r>
            <a:r>
              <a:rPr lang="cs-CZ" sz="2900" dirty="0" err="1"/>
              <a:t>krasnoj</a:t>
            </a:r>
            <a:r>
              <a:rPr lang="cs-CZ" sz="2900" dirty="0"/>
              <a:t> </a:t>
            </a:r>
            <a:r>
              <a:rPr lang="cs-CZ" sz="2900" dirty="0" err="1"/>
              <a:t>moloděži</a:t>
            </a:r>
            <a:r>
              <a:rPr lang="cs-CZ" sz="2900" dirty="0"/>
              <a:t> – AKM – Sergeje </a:t>
            </a:r>
            <a:r>
              <a:rPr lang="cs-CZ" sz="2900" dirty="0" err="1"/>
              <a:t>Udalcova</a:t>
            </a:r>
            <a:r>
              <a:rPr lang="cs-CZ" sz="2900" dirty="0"/>
              <a:t>), Sojuz </a:t>
            </a:r>
            <a:r>
              <a:rPr lang="cs-CZ" sz="2900" dirty="0" err="1"/>
              <a:t>officerov</a:t>
            </a:r>
            <a:r>
              <a:rPr lang="cs-CZ" sz="2900" dirty="0"/>
              <a:t> V. </a:t>
            </a:r>
            <a:r>
              <a:rPr lang="cs-CZ" sz="2900" dirty="0" err="1"/>
              <a:t>Těrechova</a:t>
            </a:r>
            <a:endParaRPr lang="cs-CZ" sz="2900" dirty="0"/>
          </a:p>
          <a:p>
            <a:pPr lvl="0"/>
            <a:r>
              <a:rPr lang="cs-CZ" sz="2900" b="1" dirty="0"/>
              <a:t>nestranická</a:t>
            </a:r>
            <a:r>
              <a:rPr lang="cs-CZ" sz="2900" dirty="0"/>
              <a:t>: kdysi fundace </a:t>
            </a:r>
            <a:r>
              <a:rPr lang="cs-CZ" sz="2900" dirty="0" err="1"/>
              <a:t>Otkrovennaja</a:t>
            </a:r>
            <a:r>
              <a:rPr lang="cs-CZ" sz="2900" dirty="0"/>
              <a:t> </a:t>
            </a:r>
            <a:r>
              <a:rPr lang="cs-CZ" sz="2900" dirty="0" err="1"/>
              <a:t>Rossija</a:t>
            </a:r>
            <a:r>
              <a:rPr lang="cs-CZ" sz="2900" dirty="0"/>
              <a:t> (M. </a:t>
            </a:r>
            <a:r>
              <a:rPr lang="cs-CZ" sz="2900" dirty="0" err="1"/>
              <a:t>Chodorkovskij</a:t>
            </a:r>
            <a:r>
              <a:rPr lang="cs-CZ" sz="2900" dirty="0"/>
              <a:t> a edukativní program „</a:t>
            </a:r>
            <a:r>
              <a:rPr lang="cs-CZ" sz="2900" dirty="0" err="1"/>
              <a:t>Novaja</a:t>
            </a:r>
            <a:r>
              <a:rPr lang="cs-CZ" sz="2900" dirty="0"/>
              <a:t> </a:t>
            </a:r>
            <a:r>
              <a:rPr lang="cs-CZ" sz="2900" dirty="0" err="1"/>
              <a:t>civilizacija</a:t>
            </a:r>
            <a:r>
              <a:rPr lang="cs-CZ" sz="2900" dirty="0"/>
              <a:t>“, jedním z lídrů např. Aleksandr </a:t>
            </a:r>
            <a:r>
              <a:rPr lang="cs-CZ" sz="2900" dirty="0" err="1"/>
              <a:t>Osovcov</a:t>
            </a:r>
            <a:r>
              <a:rPr lang="cs-CZ" sz="2900" dirty="0"/>
              <a:t>); poté </a:t>
            </a:r>
            <a:r>
              <a:rPr lang="cs-CZ" sz="2900" dirty="0" err="1"/>
              <a:t>Vserossijskij</a:t>
            </a:r>
            <a:r>
              <a:rPr lang="cs-CZ" sz="2900" dirty="0"/>
              <a:t> </a:t>
            </a:r>
            <a:r>
              <a:rPr lang="cs-CZ" sz="2900" dirty="0" err="1"/>
              <a:t>graždanskij</a:t>
            </a:r>
            <a:r>
              <a:rPr lang="cs-CZ" sz="2900" dirty="0"/>
              <a:t> kongres (2004; Aleksejevová, </a:t>
            </a:r>
            <a:r>
              <a:rPr lang="cs-CZ" sz="2900" dirty="0" err="1"/>
              <a:t>Kasparov</a:t>
            </a:r>
            <a:r>
              <a:rPr lang="cs-CZ" sz="2900" dirty="0"/>
              <a:t> a Georgij </a:t>
            </a:r>
            <a:r>
              <a:rPr lang="cs-CZ" sz="2900" dirty="0" err="1"/>
              <a:t>Satarov</a:t>
            </a:r>
            <a:r>
              <a:rPr lang="cs-CZ" sz="2900" dirty="0"/>
              <a:t>; heslo válka „za demokracii proti diktatuře“); </a:t>
            </a:r>
            <a:r>
              <a:rPr lang="cs-CZ" sz="2900" dirty="0" err="1"/>
              <a:t>Objedinennyj</a:t>
            </a:r>
            <a:r>
              <a:rPr lang="cs-CZ" sz="2900" dirty="0"/>
              <a:t> </a:t>
            </a:r>
            <a:r>
              <a:rPr lang="cs-CZ" sz="2900" dirty="0" err="1"/>
              <a:t>graždanskij</a:t>
            </a:r>
            <a:r>
              <a:rPr lang="cs-CZ" sz="2900" dirty="0"/>
              <a:t> front G. </a:t>
            </a:r>
            <a:r>
              <a:rPr lang="cs-CZ" sz="2900" dirty="0" err="1"/>
              <a:t>Kasparova</a:t>
            </a:r>
            <a:r>
              <a:rPr lang="cs-CZ" sz="2900" dirty="0"/>
              <a:t> (2005, programem „Nejsme ani vpravo, ani vlevo; chceme demontovat režim“); hnutí „Strategie 31“ – za garanci ústavních práv, konkrétně čl. 31 ÚRF o právu na shromažďování; různé mládežnické organizace - „Da“; mládežnická organizace SPS „</a:t>
            </a:r>
            <a:r>
              <a:rPr lang="cs-CZ" sz="2900" dirty="0" err="1"/>
              <a:t>Graždanskaja</a:t>
            </a:r>
            <a:r>
              <a:rPr lang="cs-CZ" sz="2900" dirty="0"/>
              <a:t> alternativa“; mládežnická organizace „</a:t>
            </a:r>
            <a:r>
              <a:rPr lang="cs-CZ" sz="2900" dirty="0" err="1"/>
              <a:t>Dumaju</a:t>
            </a:r>
            <a:r>
              <a:rPr lang="cs-CZ" sz="2900" dirty="0"/>
              <a:t>“ (M. </a:t>
            </a:r>
            <a:r>
              <a:rPr lang="cs-CZ" sz="2900" dirty="0" err="1"/>
              <a:t>Litvinovič</a:t>
            </a:r>
            <a:r>
              <a:rPr lang="cs-CZ" sz="2900" dirty="0"/>
              <a:t>); mládežnická lidskoprávní organizace „</a:t>
            </a:r>
            <a:r>
              <a:rPr lang="cs-CZ" sz="2900" dirty="0" err="1"/>
              <a:t>Oborona</a:t>
            </a:r>
            <a:r>
              <a:rPr lang="cs-CZ" sz="2900" dirty="0"/>
              <a:t>“</a:t>
            </a:r>
          </a:p>
          <a:p>
            <a:pPr lvl="0"/>
            <a:r>
              <a:rPr lang="cs-CZ" sz="2900" dirty="0"/>
              <a:t>alternativní umění, média</a:t>
            </a:r>
          </a:p>
          <a:p>
            <a:pPr lvl="0"/>
            <a:r>
              <a:rPr lang="cs-CZ" sz="2900" b="1" dirty="0"/>
              <a:t>„opozice“ uvnitř režimu</a:t>
            </a:r>
            <a:r>
              <a:rPr lang="cs-CZ" sz="2900" dirty="0"/>
              <a:t>: Alexej </a:t>
            </a:r>
            <a:r>
              <a:rPr lang="cs-CZ" sz="2900" dirty="0" err="1"/>
              <a:t>Kudrin</a:t>
            </a:r>
            <a:r>
              <a:rPr lang="cs-CZ" sz="2900" dirty="0"/>
              <a:t> (mnoho let ministr financí), </a:t>
            </a:r>
            <a:r>
              <a:rPr lang="cs-CZ" sz="2900" dirty="0" err="1"/>
              <a:t>German</a:t>
            </a:r>
            <a:r>
              <a:rPr lang="cs-CZ" sz="2900" dirty="0"/>
              <a:t> </a:t>
            </a:r>
            <a:r>
              <a:rPr lang="cs-CZ" sz="2900" dirty="0" err="1"/>
              <a:t>Gref</a:t>
            </a:r>
            <a:r>
              <a:rPr lang="cs-CZ" sz="2900" dirty="0"/>
              <a:t> (šéf </a:t>
            </a:r>
            <a:r>
              <a:rPr lang="cs-CZ" sz="2900" dirty="0" err="1"/>
              <a:t>Sberbank</a:t>
            </a:r>
            <a:r>
              <a:rPr lang="cs-CZ" sz="2900" dirty="0"/>
              <a:t> a spoluautor hospodářské politiky Putina), Anatolij </a:t>
            </a:r>
            <a:r>
              <a:rPr lang="cs-CZ" sz="2900" dirty="0" err="1"/>
              <a:t>Čubajs</a:t>
            </a:r>
            <a:r>
              <a:rPr lang="cs-CZ" sz="2900" dirty="0"/>
              <a:t>, ideolog Vladislav </a:t>
            </a:r>
            <a:r>
              <a:rPr lang="cs-CZ" sz="2900" dirty="0" err="1"/>
              <a:t>Surkov</a:t>
            </a:r>
            <a:r>
              <a:rPr lang="cs-CZ" sz="2900" dirty="0"/>
              <a:t>, metropolita </a:t>
            </a:r>
            <a:r>
              <a:rPr lang="cs-CZ" sz="2900" dirty="0" err="1"/>
              <a:t>Kirill</a:t>
            </a:r>
            <a:r>
              <a:rPr lang="cs-CZ" sz="2900" dirty="0"/>
              <a:t> </a:t>
            </a:r>
          </a:p>
          <a:p>
            <a:pPr lvl="0"/>
            <a:r>
              <a:rPr lang="cs-CZ" sz="2900" dirty="0" err="1"/>
              <a:t>antiopoziční</a:t>
            </a:r>
            <a:r>
              <a:rPr lang="cs-CZ" sz="2900" dirty="0"/>
              <a:t> strategie režimu: organizace </a:t>
            </a:r>
            <a:r>
              <a:rPr lang="cs-CZ" sz="2900" dirty="0" err="1"/>
              <a:t>celoruských</a:t>
            </a:r>
            <a:r>
              <a:rPr lang="cs-CZ" sz="2900" dirty="0"/>
              <a:t> nadstranických struktur (</a:t>
            </a:r>
            <a:r>
              <a:rPr lang="cs-CZ" sz="2900" dirty="0" err="1"/>
              <a:t>Obščerossijskij</a:t>
            </a:r>
            <a:r>
              <a:rPr lang="cs-CZ" sz="2900" dirty="0"/>
              <a:t> </a:t>
            </a:r>
            <a:r>
              <a:rPr lang="cs-CZ" sz="2900" dirty="0" err="1"/>
              <a:t>narodnyj</a:t>
            </a:r>
            <a:r>
              <a:rPr lang="cs-CZ" sz="2900" dirty="0"/>
              <a:t> front – iniciátorem </a:t>
            </a:r>
            <a:r>
              <a:rPr lang="cs-CZ" sz="2900" dirty="0" err="1"/>
              <a:t>Surkov</a:t>
            </a:r>
            <a:r>
              <a:rPr lang="cs-CZ" sz="2900" dirty="0"/>
              <a:t>, šéfem projektu Vjačeslav </a:t>
            </a:r>
            <a:r>
              <a:rPr lang="cs-CZ" sz="2900" dirty="0" err="1"/>
              <a:t>Volodin</a:t>
            </a:r>
            <a:r>
              <a:rPr lang="cs-CZ" sz="2900" dirty="0"/>
              <a:t>), mládežnické organizace (první r. 2000 </a:t>
            </a:r>
            <a:r>
              <a:rPr lang="cs-CZ" sz="2900" dirty="0" err="1"/>
              <a:t>Idacy</a:t>
            </a:r>
            <a:r>
              <a:rPr lang="cs-CZ" sz="2900" dirty="0"/>
              <a:t> </a:t>
            </a:r>
            <a:r>
              <a:rPr lang="cs-CZ" sz="2900" dirty="0" err="1"/>
              <a:t>razem</a:t>
            </a:r>
            <a:r>
              <a:rPr lang="cs-CZ" sz="2900" dirty="0"/>
              <a:t>), hnutí „Naši“ (2005), mládežnická organizace JR Mladá garda</a:t>
            </a:r>
          </a:p>
        </p:txBody>
      </p:sp>
    </p:spTree>
    <p:extLst>
      <p:ext uri="{BB962C8B-B14F-4D97-AF65-F5344CB8AC3E}">
        <p14:creationId xmlns:p14="http://schemas.microsoft.com/office/powerpoint/2010/main" val="1356935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Autofit/>
          </a:bodyPr>
          <a:lstStyle/>
          <a:p>
            <a:pPr lvl="0"/>
            <a:r>
              <a:rPr lang="cs-CZ" sz="2400" dirty="0" err="1"/>
              <a:t>Putinova</a:t>
            </a:r>
            <a:r>
              <a:rPr lang="cs-CZ" sz="2400" dirty="0"/>
              <a:t> éra – strategie opozice</a:t>
            </a:r>
            <a:endParaRPr lang="ru-RU" sz="24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628800"/>
            <a:ext cx="7543800" cy="4030216"/>
          </a:xfrm>
        </p:spPr>
        <p:txBody>
          <a:bodyPr>
            <a:noAutofit/>
          </a:bodyPr>
          <a:lstStyle/>
          <a:p>
            <a:pPr lvl="0"/>
            <a:r>
              <a:rPr lang="cs-CZ" sz="1200" dirty="0"/>
              <a:t>Vytváření sjednocujících  nestranických koaličních platforem – jednou z prvních </a:t>
            </a:r>
            <a:r>
              <a:rPr lang="cs-CZ" sz="1200" b="1" dirty="0" err="1"/>
              <a:t>Komitet</a:t>
            </a:r>
            <a:r>
              <a:rPr lang="cs-CZ" sz="1200" b="1" dirty="0"/>
              <a:t> 2008 </a:t>
            </a:r>
            <a:r>
              <a:rPr lang="cs-CZ" sz="1200" dirty="0"/>
              <a:t>organizovaný B. </a:t>
            </a:r>
            <a:r>
              <a:rPr lang="cs-CZ" sz="1200" dirty="0" err="1"/>
              <a:t>Němcovem</a:t>
            </a:r>
            <a:r>
              <a:rPr lang="cs-CZ" sz="1200" dirty="0"/>
              <a:t> poté, co se SPS nedostala do Dumy r. 2004 </a:t>
            </a:r>
            <a:r>
              <a:rPr lang="cs-CZ" sz="1200" dirty="0" smtClean="0"/>
              <a:t>(pozván </a:t>
            </a:r>
            <a:r>
              <a:rPr lang="cs-CZ" sz="1200" dirty="0"/>
              <a:t>i </a:t>
            </a:r>
            <a:r>
              <a:rPr lang="cs-CZ" sz="1200" dirty="0" err="1"/>
              <a:t>Garry</a:t>
            </a:r>
            <a:r>
              <a:rPr lang="cs-CZ" sz="1200" dirty="0"/>
              <a:t> </a:t>
            </a:r>
            <a:r>
              <a:rPr lang="cs-CZ" sz="1200" dirty="0" smtClean="0"/>
              <a:t>K. </a:t>
            </a:r>
            <a:r>
              <a:rPr lang="cs-CZ" sz="1200" dirty="0" err="1"/>
              <a:t>Kasparov</a:t>
            </a:r>
            <a:r>
              <a:rPr lang="cs-CZ" sz="1200" dirty="0"/>
              <a:t> – moment jeho </a:t>
            </a:r>
            <a:r>
              <a:rPr lang="cs-CZ" sz="1200" dirty="0" smtClean="0"/>
              <a:t>vstupu do</a:t>
            </a:r>
            <a:r>
              <a:rPr lang="cs-CZ" sz="1200" dirty="0"/>
              <a:t> </a:t>
            </a:r>
            <a:r>
              <a:rPr lang="cs-CZ" sz="1200" dirty="0" smtClean="0"/>
              <a:t>politiky, </a:t>
            </a:r>
            <a:r>
              <a:rPr lang="cs-CZ" sz="1200" dirty="0"/>
              <a:t>rétoricky nemělo jít o rozpuštění participujících subjektů, nýbrž společnou obranu svobodných voleb);</a:t>
            </a:r>
          </a:p>
          <a:p>
            <a:pPr lvl="0"/>
            <a:r>
              <a:rPr lang="cs-CZ" sz="1200" dirty="0"/>
              <a:t>po neúspěchu projekt </a:t>
            </a:r>
            <a:r>
              <a:rPr lang="cs-CZ" sz="1200" b="1" dirty="0" err="1"/>
              <a:t>Solidarnosť</a:t>
            </a:r>
            <a:r>
              <a:rPr lang="cs-CZ" sz="1200" dirty="0"/>
              <a:t> </a:t>
            </a:r>
            <a:r>
              <a:rPr lang="cs-CZ" sz="1200" b="1" dirty="0"/>
              <a:t>- </a:t>
            </a:r>
            <a:r>
              <a:rPr lang="cs-CZ" sz="1200" dirty="0"/>
              <a:t>také </a:t>
            </a:r>
            <a:r>
              <a:rPr lang="cs-CZ" sz="1200" dirty="0" smtClean="0"/>
              <a:t>neúspěšný (</a:t>
            </a:r>
            <a:r>
              <a:rPr lang="cs-CZ" sz="1200" dirty="0" err="1" smtClean="0"/>
              <a:t>Němcov</a:t>
            </a:r>
            <a:r>
              <a:rPr lang="cs-CZ" sz="1200" dirty="0" smtClean="0"/>
              <a:t> </a:t>
            </a:r>
            <a:r>
              <a:rPr lang="cs-CZ" sz="1200" dirty="0"/>
              <a:t>a </a:t>
            </a:r>
            <a:r>
              <a:rPr lang="cs-CZ" sz="1200" dirty="0" err="1" smtClean="0"/>
              <a:t>Kasparov</a:t>
            </a:r>
            <a:r>
              <a:rPr lang="cs-CZ" sz="1200" dirty="0" smtClean="0"/>
              <a:t>)</a:t>
            </a:r>
            <a:endParaRPr lang="cs-CZ" sz="1200" dirty="0"/>
          </a:p>
          <a:p>
            <a:pPr lvl="0"/>
            <a:r>
              <a:rPr lang="cs-CZ" sz="1200" dirty="0"/>
              <a:t>následně </a:t>
            </a:r>
            <a:r>
              <a:rPr lang="cs-CZ" sz="1200" dirty="0"/>
              <a:t>projekt </a:t>
            </a:r>
            <a:r>
              <a:rPr lang="cs-CZ" sz="1200" b="1" dirty="0" err="1" smtClean="0"/>
              <a:t>Drugaja</a:t>
            </a:r>
            <a:r>
              <a:rPr lang="cs-CZ" sz="1200" b="1" dirty="0" smtClean="0"/>
              <a:t> </a:t>
            </a:r>
            <a:r>
              <a:rPr lang="cs-CZ" sz="1200" b="1" dirty="0" err="1"/>
              <a:t>Rossija</a:t>
            </a:r>
            <a:r>
              <a:rPr lang="cs-CZ" sz="1200" b="1" dirty="0"/>
              <a:t> </a:t>
            </a:r>
            <a:r>
              <a:rPr lang="cs-CZ" sz="1200" dirty="0"/>
              <a:t>(</a:t>
            </a:r>
            <a:r>
              <a:rPr lang="cs-CZ" sz="1200" dirty="0" err="1"/>
              <a:t>Kasparov</a:t>
            </a:r>
            <a:r>
              <a:rPr lang="cs-CZ" sz="1200" dirty="0"/>
              <a:t>, M. </a:t>
            </a:r>
            <a:r>
              <a:rPr lang="cs-CZ" sz="1200" dirty="0" err="1"/>
              <a:t>Kasjanov</a:t>
            </a:r>
            <a:r>
              <a:rPr lang="cs-CZ" sz="1200" dirty="0"/>
              <a:t>, E. </a:t>
            </a:r>
            <a:r>
              <a:rPr lang="cs-CZ" sz="1200" dirty="0" err="1"/>
              <a:t>Limonov</a:t>
            </a:r>
            <a:r>
              <a:rPr lang="cs-CZ" sz="1200" dirty="0"/>
              <a:t>, </a:t>
            </a:r>
            <a:r>
              <a:rPr lang="cs-CZ" sz="1200" dirty="0" smtClean="0"/>
              <a:t>S. </a:t>
            </a:r>
            <a:r>
              <a:rPr lang="cs-CZ" sz="1200" dirty="0" err="1"/>
              <a:t>Udalcov</a:t>
            </a:r>
            <a:r>
              <a:rPr lang="cs-CZ" sz="1200" dirty="0"/>
              <a:t>), vzešla z organizování mezinárodní konference </a:t>
            </a:r>
            <a:r>
              <a:rPr lang="cs-CZ" sz="1200" dirty="0" err="1"/>
              <a:t>Graždanskij</a:t>
            </a:r>
            <a:r>
              <a:rPr lang="cs-CZ" sz="1200" dirty="0"/>
              <a:t> </a:t>
            </a:r>
            <a:r>
              <a:rPr lang="cs-CZ" sz="1200" dirty="0" err="1" smtClean="0"/>
              <a:t>kongress</a:t>
            </a:r>
            <a:r>
              <a:rPr lang="cs-CZ" sz="1200" dirty="0" smtClean="0"/>
              <a:t> na </a:t>
            </a:r>
            <a:r>
              <a:rPr lang="cs-CZ" sz="1200" dirty="0"/>
              <a:t>téma </a:t>
            </a:r>
            <a:r>
              <a:rPr lang="cs-CZ" sz="1200" dirty="0" smtClean="0"/>
              <a:t>LP, </a:t>
            </a:r>
            <a:r>
              <a:rPr lang="cs-CZ" sz="1200" dirty="0"/>
              <a:t>následně uvnitř dvě platformy: lidskoprávní a politická (Sjednocená občanská fronta - OGF, Národně bolševická strana - NBP, Ruský národnědemokratický svaz - RNDSM, Pracující Rusko, Avantgarda rudé mládeže - AKM, ruské mládežnické hnutí Obrana a </a:t>
            </a:r>
            <a:r>
              <a:rPr lang="cs-CZ" sz="1200" dirty="0" smtClean="0"/>
              <a:t>i členové </a:t>
            </a:r>
            <a:r>
              <a:rPr lang="cs-CZ" sz="1200" dirty="0" err="1"/>
              <a:t>Jabloka</a:t>
            </a:r>
            <a:r>
              <a:rPr lang="cs-CZ" sz="1200" dirty="0"/>
              <a:t>)</a:t>
            </a:r>
          </a:p>
          <a:p>
            <a:pPr lvl="0"/>
            <a:r>
              <a:rPr lang="cs-CZ" sz="1200" dirty="0"/>
              <a:t>nástroje: monitoring voleb (</a:t>
            </a:r>
            <a:r>
              <a:rPr lang="cs-CZ" sz="1200" b="1" dirty="0"/>
              <a:t>Liga </a:t>
            </a:r>
            <a:r>
              <a:rPr lang="cs-CZ" sz="1200" b="1" dirty="0" err="1"/>
              <a:t>izbiratelej</a:t>
            </a:r>
            <a:r>
              <a:rPr lang="cs-CZ" sz="1200" dirty="0"/>
              <a:t>); demonstrace (marše </a:t>
            </a:r>
            <a:r>
              <a:rPr lang="cs-CZ" sz="1200" dirty="0" err="1"/>
              <a:t>nesoglasnych</a:t>
            </a:r>
            <a:r>
              <a:rPr lang="cs-CZ" sz="1200" dirty="0"/>
              <a:t>, </a:t>
            </a:r>
            <a:r>
              <a:rPr lang="cs-CZ" sz="1200" dirty="0" err="1"/>
              <a:t>rossijskije</a:t>
            </a:r>
            <a:r>
              <a:rPr lang="cs-CZ" sz="1200" dirty="0"/>
              <a:t> marši), občanské protesty typu proti VIP-autům, za záchranu lesa v </a:t>
            </a:r>
            <a:r>
              <a:rPr lang="cs-CZ" sz="1200" dirty="0" err="1"/>
              <a:t>Chimkách</a:t>
            </a:r>
            <a:r>
              <a:rPr lang="cs-CZ" sz="1200" dirty="0"/>
              <a:t>; aktivity pomocí nových médií, např. projekty </a:t>
            </a:r>
            <a:r>
              <a:rPr lang="cs-CZ" sz="1200" b="1" dirty="0"/>
              <a:t>„</a:t>
            </a:r>
            <a:r>
              <a:rPr lang="cs-CZ" sz="1200" b="1" dirty="0" err="1"/>
              <a:t>RosPil</a:t>
            </a:r>
            <a:r>
              <a:rPr lang="cs-CZ" sz="1200" b="1" dirty="0"/>
              <a:t>“ </a:t>
            </a:r>
            <a:r>
              <a:rPr lang="cs-CZ" sz="1200" dirty="0"/>
              <a:t>(kontrola aktů veřejné správy z hlediska korupce) či </a:t>
            </a:r>
            <a:r>
              <a:rPr lang="cs-CZ" sz="1200" b="1" dirty="0" err="1"/>
              <a:t>RosJama</a:t>
            </a:r>
            <a:r>
              <a:rPr lang="cs-CZ" sz="1200" dirty="0"/>
              <a:t> (dokumentace vadných cest a urgování jejich oprav), občanský charakter</a:t>
            </a:r>
          </a:p>
          <a:p>
            <a:pPr lvl="0"/>
            <a:r>
              <a:rPr lang="cs-CZ" sz="1200" dirty="0"/>
              <a:t>obránci lidských práv: Oleg </a:t>
            </a:r>
            <a:r>
              <a:rPr lang="cs-CZ" sz="1200" dirty="0" err="1"/>
              <a:t>Ponomarjov</a:t>
            </a:r>
            <a:r>
              <a:rPr lang="cs-CZ" sz="1200" dirty="0"/>
              <a:t>, Ludmila </a:t>
            </a:r>
            <a:r>
              <a:rPr lang="cs-CZ" sz="1200" dirty="0" err="1"/>
              <a:t>Michajlovna</a:t>
            </a:r>
            <a:r>
              <a:rPr lang="cs-CZ" sz="1200" dirty="0"/>
              <a:t> Aleksejevová (</a:t>
            </a:r>
            <a:r>
              <a:rPr lang="cs-CZ" sz="1200" b="1" dirty="0"/>
              <a:t>Moskevský helsinský výbor</a:t>
            </a:r>
            <a:r>
              <a:rPr lang="cs-CZ" sz="1200" dirty="0"/>
              <a:t>, mj. autorka prací o ruské opozici a „jiném“ myšlení) ad.</a:t>
            </a:r>
          </a:p>
          <a:p>
            <a:pPr lvl="0"/>
            <a:r>
              <a:rPr lang="cs-CZ" sz="1200" dirty="0"/>
              <a:t>vrchol: mobilizace 2011, 4.2.2012 asi 100 tisíc lidí na demonstraci, </a:t>
            </a:r>
            <a:r>
              <a:rPr lang="cs-CZ" sz="1200" dirty="0" smtClean="0"/>
              <a:t>neformální, </a:t>
            </a:r>
            <a:r>
              <a:rPr lang="cs-CZ" sz="1200" dirty="0"/>
              <a:t>happeningový ráz</a:t>
            </a:r>
          </a:p>
          <a:p>
            <a:pPr lvl="0"/>
            <a:r>
              <a:rPr lang="cs-CZ" sz="1200" dirty="0"/>
              <a:t>válka na Ukrajině: konec legálních možností pro opoziční aktivity</a:t>
            </a:r>
          </a:p>
        </p:txBody>
      </p:sp>
    </p:spTree>
    <p:extLst>
      <p:ext uri="{BB962C8B-B14F-4D97-AF65-F5344CB8AC3E}">
        <p14:creationId xmlns:p14="http://schemas.microsoft.com/office/powerpoint/2010/main" val="2164715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Autofit/>
          </a:bodyPr>
          <a:lstStyle/>
          <a:p>
            <a:pPr lvl="0"/>
            <a:r>
              <a:rPr lang="cs-CZ" sz="2400" dirty="0"/>
              <a:t>Alexej </a:t>
            </a:r>
            <a:r>
              <a:rPr lang="cs-CZ" sz="2400" dirty="0" err="1" smtClean="0"/>
              <a:t>Anatoljevič</a:t>
            </a:r>
            <a:r>
              <a:rPr lang="cs-CZ" sz="2400" dirty="0" smtClean="0"/>
              <a:t> </a:t>
            </a:r>
            <a:r>
              <a:rPr lang="cs-CZ" sz="2400" dirty="0" err="1" smtClean="0"/>
              <a:t>Navalnyj</a:t>
            </a:r>
            <a:endParaRPr lang="ru-RU" sz="24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27584" y="1700808"/>
            <a:ext cx="7543800" cy="4030216"/>
          </a:xfrm>
        </p:spPr>
        <p:txBody>
          <a:bodyPr>
            <a:noAutofit/>
          </a:bodyPr>
          <a:lstStyle/>
          <a:p>
            <a:pPr lvl="0"/>
            <a:endParaRPr lang="cs-CZ" sz="1600" dirty="0"/>
          </a:p>
          <a:p>
            <a:pPr lvl="0"/>
            <a:r>
              <a:rPr lang="cs-CZ" sz="1400" dirty="0" err="1"/>
              <a:t>bloger</a:t>
            </a:r>
            <a:r>
              <a:rPr lang="cs-CZ" sz="1400" dirty="0"/>
              <a:t>, </a:t>
            </a:r>
            <a:r>
              <a:rPr lang="cs-CZ" sz="1400" dirty="0" smtClean="0"/>
              <a:t>právník, aktivní </a:t>
            </a:r>
            <a:r>
              <a:rPr lang="cs-CZ" sz="1400" dirty="0"/>
              <a:t>minoritní akcionář, „nová kvalita“ ruské opozice (</a:t>
            </a:r>
            <a:r>
              <a:rPr lang="cs-CZ" sz="1400" dirty="0" err="1"/>
              <a:t>Kwiatkowska</a:t>
            </a:r>
            <a:r>
              <a:rPr lang="cs-CZ" sz="1400" dirty="0"/>
              <a:t> 2012: 132)</a:t>
            </a:r>
          </a:p>
          <a:p>
            <a:pPr lvl="0"/>
            <a:r>
              <a:rPr lang="cs-CZ" sz="1400" dirty="0"/>
              <a:t>nacionalista-technokrat</a:t>
            </a:r>
          </a:p>
          <a:p>
            <a:pPr lvl="0"/>
            <a:r>
              <a:rPr lang="cs-CZ" sz="1400" dirty="0"/>
              <a:t>dvě témata: boj s korupcí (</a:t>
            </a:r>
            <a:r>
              <a:rPr lang="cs-CZ" sz="1400" dirty="0" err="1" smtClean="0"/>
              <a:t>RosPil</a:t>
            </a:r>
            <a:r>
              <a:rPr lang="cs-CZ" sz="1400" dirty="0" smtClean="0"/>
              <a:t> </a:t>
            </a:r>
            <a:r>
              <a:rPr lang="cs-CZ" sz="1400" dirty="0"/>
              <a:t>- Fond boje s korupcí) a nacionalismus</a:t>
            </a:r>
          </a:p>
          <a:p>
            <a:pPr lvl="0"/>
            <a:r>
              <a:rPr lang="cs-CZ" sz="1400" dirty="0"/>
              <a:t>zázemím původně </a:t>
            </a:r>
            <a:r>
              <a:rPr lang="cs-CZ" sz="1400" dirty="0" err="1"/>
              <a:t>Jabloko</a:t>
            </a:r>
            <a:r>
              <a:rPr lang="cs-CZ" sz="1400" dirty="0"/>
              <a:t> (2000-7, vyhozen za nacionalismus), pak hnutí </a:t>
            </a:r>
            <a:r>
              <a:rPr lang="cs-CZ" sz="1400" dirty="0" err="1" smtClean="0"/>
              <a:t>Narod</a:t>
            </a:r>
            <a:r>
              <a:rPr lang="cs-CZ" sz="1400" dirty="0" smtClean="0"/>
              <a:t> </a:t>
            </a:r>
            <a:r>
              <a:rPr lang="cs-CZ" sz="1400" dirty="0"/>
              <a:t>(existovalo jen rok), pak nacionalistický </a:t>
            </a:r>
            <a:r>
              <a:rPr lang="cs-CZ" sz="1400" dirty="0" err="1"/>
              <a:t>Slavjanskij</a:t>
            </a:r>
            <a:r>
              <a:rPr lang="cs-CZ" sz="1400" dirty="0"/>
              <a:t> Sojuz (lídři Aleksandr Bělov, </a:t>
            </a:r>
            <a:r>
              <a:rPr lang="cs-CZ" sz="1400" dirty="0" err="1"/>
              <a:t>Dmitrij</a:t>
            </a:r>
            <a:r>
              <a:rPr lang="cs-CZ" sz="1400" dirty="0"/>
              <a:t> </a:t>
            </a:r>
            <a:r>
              <a:rPr lang="cs-CZ" sz="1400" dirty="0" err="1"/>
              <a:t>Ďomuškin</a:t>
            </a:r>
            <a:r>
              <a:rPr lang="cs-CZ" sz="1400" dirty="0"/>
              <a:t>), </a:t>
            </a:r>
            <a:r>
              <a:rPr lang="cs-CZ" sz="1400" dirty="0" err="1"/>
              <a:t>Dviženije</a:t>
            </a:r>
            <a:r>
              <a:rPr lang="cs-CZ" sz="1400" dirty="0"/>
              <a:t> protiv </a:t>
            </a:r>
            <a:r>
              <a:rPr lang="cs-CZ" sz="1400" dirty="0" err="1"/>
              <a:t>nelegal´noj</a:t>
            </a:r>
            <a:r>
              <a:rPr lang="cs-CZ" sz="1400" dirty="0"/>
              <a:t> </a:t>
            </a:r>
            <a:r>
              <a:rPr lang="cs-CZ" sz="1400" dirty="0" err="1"/>
              <a:t>imigracii</a:t>
            </a:r>
            <a:r>
              <a:rPr lang="cs-CZ" sz="1400" dirty="0"/>
              <a:t> (DPNI; v dubnu 2011 oficiálně zaregistrována jako extremistická organizace; pokus spolu se 3 dalšími organizacemi o budování lidové koalice)</a:t>
            </a:r>
          </a:p>
          <a:p>
            <a:pPr lvl="0"/>
            <a:r>
              <a:rPr lang="cs-CZ" sz="1400" dirty="0" smtClean="0"/>
              <a:t>reputace </a:t>
            </a:r>
            <a:r>
              <a:rPr lang="cs-CZ" sz="1400" dirty="0"/>
              <a:t>skrze odkaz na prosinec 2010 a střet s milicí po úmrtí fanouška Spartaku </a:t>
            </a:r>
            <a:r>
              <a:rPr lang="cs-CZ" sz="1400" dirty="0" smtClean="0"/>
              <a:t>Moskva</a:t>
            </a:r>
          </a:p>
          <a:p>
            <a:pPr lvl="0"/>
            <a:r>
              <a:rPr lang="pl-PL" sz="1400" dirty="0" smtClean="0"/>
              <a:t>2013 </a:t>
            </a:r>
            <a:r>
              <a:rPr lang="pl-PL" sz="1400" dirty="0"/>
              <a:t>a 2014 </a:t>
            </a:r>
            <a:r>
              <a:rPr lang="pl-PL" sz="1400" dirty="0" smtClean="0"/>
              <a:t>odsouzen </a:t>
            </a:r>
            <a:r>
              <a:rPr lang="pl-PL" sz="1400" dirty="0"/>
              <a:t>za korupci k podmíněnému </a:t>
            </a:r>
            <a:r>
              <a:rPr lang="pl-PL" sz="1400" dirty="0" smtClean="0"/>
              <a:t>trestu</a:t>
            </a:r>
          </a:p>
          <a:p>
            <a:pPr lvl="0"/>
            <a:r>
              <a:rPr lang="cs-CZ" sz="1400" dirty="0"/>
              <a:t>V srpnu 2020 </a:t>
            </a:r>
            <a:r>
              <a:rPr lang="cs-CZ" sz="1400" dirty="0" smtClean="0"/>
              <a:t>v</a:t>
            </a:r>
            <a:r>
              <a:rPr lang="cs-CZ" sz="1400" dirty="0"/>
              <a:t> </a:t>
            </a:r>
            <a:r>
              <a:rPr lang="cs-CZ" sz="1400" dirty="0" err="1"/>
              <a:t>Tomsku</a:t>
            </a:r>
            <a:r>
              <a:rPr lang="cs-CZ" sz="1400" dirty="0"/>
              <a:t> agenty FSB otráven jedem ze skupiny </a:t>
            </a:r>
            <a:r>
              <a:rPr lang="cs-CZ" sz="1400" dirty="0" err="1" smtClean="0"/>
              <a:t>novičok</a:t>
            </a:r>
            <a:r>
              <a:rPr lang="cs-CZ" sz="1400" dirty="0" smtClean="0"/>
              <a:t>; útok přežil</a:t>
            </a:r>
            <a:endParaRPr lang="cs-CZ" sz="1400" dirty="0" smtClean="0"/>
          </a:p>
          <a:p>
            <a:pPr lvl="0"/>
            <a:r>
              <a:rPr lang="cs-CZ" sz="1400" dirty="0" smtClean="0"/>
              <a:t>jeho </a:t>
            </a:r>
            <a:r>
              <a:rPr lang="cs-CZ" sz="1400" dirty="0"/>
              <a:t>kanál </a:t>
            </a:r>
            <a:r>
              <a:rPr lang="cs-CZ" sz="1400" dirty="0" smtClean="0"/>
              <a:t>na </a:t>
            </a:r>
            <a:r>
              <a:rPr lang="cs-CZ" sz="1400" dirty="0" err="1" smtClean="0"/>
              <a:t>Youtube</a:t>
            </a:r>
            <a:r>
              <a:rPr lang="cs-CZ" sz="1400" dirty="0" smtClean="0"/>
              <a:t> měl </a:t>
            </a:r>
            <a:r>
              <a:rPr lang="cs-CZ" sz="1400" dirty="0"/>
              <a:t>k lednu 2021 přes 6 milionů odběratelů</a:t>
            </a:r>
            <a:endParaRPr lang="cs-CZ" sz="1400" dirty="0"/>
          </a:p>
          <a:p>
            <a:pPr lvl="0"/>
            <a:r>
              <a:rPr lang="cs-CZ" sz="1400" dirty="0"/>
              <a:t>série soudních </a:t>
            </a:r>
            <a:r>
              <a:rPr lang="cs-CZ" sz="1400" dirty="0" smtClean="0"/>
              <a:t>procesů</a:t>
            </a:r>
            <a:endParaRPr lang="cs-CZ" sz="1400" dirty="0"/>
          </a:p>
          <a:p>
            <a:pPr lvl="0"/>
            <a:r>
              <a:rPr lang="cs-CZ" sz="1400" dirty="0"/>
              <a:t>dne 2. února 2021 odsoudil moskevský soud </a:t>
            </a:r>
            <a:r>
              <a:rPr lang="cs-CZ" sz="1400" dirty="0" err="1"/>
              <a:t>Navalného</a:t>
            </a:r>
            <a:r>
              <a:rPr lang="cs-CZ" sz="1400" dirty="0"/>
              <a:t> ke 3,5 letům odnětí </a:t>
            </a:r>
            <a:r>
              <a:rPr lang="cs-CZ" sz="1400" dirty="0" smtClean="0"/>
              <a:t>svobody</a:t>
            </a:r>
          </a:p>
          <a:p>
            <a:pPr lvl="0"/>
            <a:r>
              <a:rPr lang="cs-CZ" sz="1400" dirty="0"/>
              <a:t>zemřel dne </a:t>
            </a:r>
            <a:r>
              <a:rPr lang="cs-CZ" sz="1400" dirty="0" smtClean="0"/>
              <a:t>16. </a:t>
            </a:r>
            <a:r>
              <a:rPr lang="cs-CZ" sz="1400" dirty="0"/>
              <a:t>února </a:t>
            </a:r>
            <a:r>
              <a:rPr lang="cs-CZ" sz="1400" dirty="0" smtClean="0"/>
              <a:t>2024 v trestanecké kolonii IK-3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33730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653136"/>
            <a:ext cx="6781800" cy="1600200"/>
          </a:xfrm>
        </p:spPr>
        <p:txBody>
          <a:bodyPr>
            <a:normAutofit/>
          </a:bodyPr>
          <a:lstStyle/>
          <a:p>
            <a:r>
              <a:rPr lang="cs-CZ" sz="2800" dirty="0"/>
              <a:t>Alexej </a:t>
            </a:r>
            <a:r>
              <a:rPr lang="cs-CZ" sz="2800" dirty="0" err="1"/>
              <a:t>Navalnyj</a:t>
            </a:r>
            <a:r>
              <a:rPr lang="cs-CZ" sz="2800" dirty="0"/>
              <a:t> (</a:t>
            </a:r>
            <a:r>
              <a:rPr lang="cs-CZ" sz="2800" dirty="0" smtClean="0"/>
              <a:t>1976-2024)</a:t>
            </a:r>
            <a:endParaRPr lang="en-GB" sz="28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3" y="977846"/>
            <a:ext cx="7344816" cy="4113097"/>
          </a:xfrm>
        </p:spPr>
      </p:pic>
    </p:spTree>
    <p:extLst>
      <p:ext uri="{BB962C8B-B14F-4D97-AF65-F5344CB8AC3E}">
        <p14:creationId xmlns:p14="http://schemas.microsoft.com/office/powerpoint/2010/main" val="1543646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781800" cy="720080"/>
          </a:xfrm>
        </p:spPr>
        <p:txBody>
          <a:bodyPr>
            <a:noAutofit/>
          </a:bodyPr>
          <a:lstStyle/>
          <a:p>
            <a:pPr lvl="0" algn="ctr"/>
            <a:r>
              <a:rPr lang="cs-CZ" sz="2400" b="1" dirty="0"/>
              <a:t>TŘETÍ TEZE O RUSKÉ OPOZICI A JEJÍCH CHARAKTERISTICKÝCH RYSECH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543800" cy="439025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sz="2800" dirty="0"/>
          </a:p>
          <a:p>
            <a:pPr marL="0" lvl="0" indent="0" algn="ctr">
              <a:buNone/>
            </a:pPr>
            <a:r>
              <a:rPr lang="cs-CZ" sz="3600" b="1" dirty="0">
                <a:solidFill>
                  <a:srgbClr val="FF0000"/>
                </a:solidFill>
              </a:rPr>
              <a:t>Opoziční změna v Rusku </a:t>
            </a:r>
          </a:p>
          <a:p>
            <a:pPr marL="0" lvl="0" indent="0" algn="ctr">
              <a:buNone/>
            </a:pPr>
            <a:r>
              <a:rPr lang="cs-CZ" sz="3600" b="1" dirty="0">
                <a:solidFill>
                  <a:srgbClr val="FF0000"/>
                </a:solidFill>
              </a:rPr>
              <a:t>vždy v souvislosti s krizí, </a:t>
            </a:r>
          </a:p>
          <a:p>
            <a:pPr marL="0" lvl="0" indent="0" algn="ctr">
              <a:buNone/>
            </a:pPr>
            <a:r>
              <a:rPr lang="cs-CZ" sz="3600" b="1" dirty="0">
                <a:solidFill>
                  <a:srgbClr val="FF0000"/>
                </a:solidFill>
              </a:rPr>
              <a:t>„nejlépe“ válečnou!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20776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781800" cy="720080"/>
          </a:xfrm>
        </p:spPr>
        <p:txBody>
          <a:bodyPr>
            <a:noAutofit/>
          </a:bodyPr>
          <a:lstStyle/>
          <a:p>
            <a:pPr lvl="0" algn="ctr"/>
            <a:r>
              <a:rPr lang="cs-CZ" sz="2400" b="1" dirty="0"/>
              <a:t>Finální skeptický postřeh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543800" cy="4390256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cs-CZ" sz="3200" b="1" dirty="0"/>
          </a:p>
          <a:p>
            <a:pPr marL="0" indent="0" algn="ctr">
              <a:buNone/>
            </a:pPr>
            <a:r>
              <a:rPr lang="cs-CZ" sz="3600" b="1" dirty="0"/>
              <a:t>Ludmila M. Aleksejevová </a:t>
            </a:r>
          </a:p>
          <a:p>
            <a:pPr marL="0" indent="0" algn="ctr">
              <a:buNone/>
            </a:pPr>
            <a:r>
              <a:rPr lang="cs-CZ" sz="3600" b="1" dirty="0" smtClean="0"/>
              <a:t>psala o </a:t>
            </a:r>
            <a:r>
              <a:rPr lang="cs-CZ" sz="3600" b="1" dirty="0"/>
              <a:t>roku 2017 jako momentu </a:t>
            </a:r>
          </a:p>
          <a:p>
            <a:pPr marL="0" indent="0" algn="ctr">
              <a:buNone/>
            </a:pPr>
            <a:r>
              <a:rPr lang="cs-CZ" sz="3600" b="1" dirty="0"/>
              <a:t>nástupu demokracie v Rusku…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40664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6600" dirty="0"/>
              <a:t>Děkuji za pozornost.</a:t>
            </a:r>
          </a:p>
          <a:p>
            <a:endParaRPr lang="cs-C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019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rmAutofit/>
          </a:bodyPr>
          <a:lstStyle/>
          <a:p>
            <a:r>
              <a:rPr lang="cs-CZ" sz="2800" dirty="0"/>
              <a:t>Cíle</a:t>
            </a:r>
            <a:r>
              <a:rPr lang="cs-CZ" sz="4000" dirty="0"/>
              <a:t> </a:t>
            </a:r>
            <a:r>
              <a:rPr lang="cs-CZ" sz="2800" dirty="0"/>
              <a:t>přednášky</a:t>
            </a: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628800"/>
            <a:ext cx="7543800" cy="4030216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Popsat a okomentovat formování a pozici opozice, její modely v ruské politice v jejích různých nedemokratických i protodemokratických fázích, aktéry opozičního tábora, jejich strategie, inspirace, limity.</a:t>
            </a:r>
          </a:p>
          <a:p>
            <a:pPr marL="0" indent="0">
              <a:buNone/>
            </a:pPr>
            <a:endParaRPr lang="cs-CZ" sz="1300" dirty="0"/>
          </a:p>
          <a:p>
            <a:pPr marL="0" indent="0">
              <a:buNone/>
            </a:pPr>
            <a:r>
              <a:rPr lang="cs-CZ" sz="1300" dirty="0"/>
              <a:t>Povinná literatura</a:t>
            </a:r>
          </a:p>
          <a:p>
            <a:r>
              <a:rPr lang="cs-CZ" sz="1300" dirty="0"/>
              <a:t>Holzer, J.: </a:t>
            </a:r>
            <a:r>
              <a:rPr lang="cs-CZ" sz="1300" i="1" dirty="0"/>
              <a:t>Nejistá demokratizace: případ ruské opozice</a:t>
            </a:r>
            <a:r>
              <a:rPr lang="cs-CZ" sz="1300" dirty="0"/>
              <a:t>, in Hanuš, J. a kol.: </a:t>
            </a:r>
            <a:r>
              <a:rPr lang="cs-CZ" sz="1300" i="1" dirty="0"/>
              <a:t>Rusko a Západ. Eseje o (ne)porozumění</a:t>
            </a:r>
            <a:r>
              <a:rPr lang="cs-CZ" sz="1300" dirty="0"/>
              <a:t>, Brno: CDK 2015, s. 85-104.</a:t>
            </a:r>
          </a:p>
          <a:p>
            <a:r>
              <a:rPr lang="cs-CZ" sz="1300" dirty="0" err="1"/>
              <a:t>Evans</a:t>
            </a:r>
            <a:r>
              <a:rPr lang="cs-CZ" sz="1300" dirty="0"/>
              <a:t>, A.: </a:t>
            </a:r>
            <a:r>
              <a:rPr lang="cs-CZ" sz="1300" i="1" dirty="0"/>
              <a:t>Civil Society and </a:t>
            </a:r>
            <a:r>
              <a:rPr lang="cs-CZ" sz="1300" i="1" dirty="0" err="1"/>
              <a:t>Protests</a:t>
            </a:r>
            <a:r>
              <a:rPr lang="cs-CZ" sz="1300" i="1" dirty="0"/>
              <a:t> in </a:t>
            </a:r>
            <a:r>
              <a:rPr lang="cs-CZ" sz="1300" i="1" dirty="0" err="1"/>
              <a:t>Russia</a:t>
            </a:r>
            <a:r>
              <a:rPr lang="cs-CZ" sz="1300" dirty="0"/>
              <a:t>, in </a:t>
            </a:r>
            <a:r>
              <a:rPr lang="cs-CZ" sz="1300" dirty="0" err="1"/>
              <a:t>Ross</a:t>
            </a:r>
            <a:r>
              <a:rPr lang="cs-CZ" sz="1300" dirty="0"/>
              <a:t>, C. (</a:t>
            </a:r>
            <a:r>
              <a:rPr lang="cs-CZ" sz="1300" dirty="0" err="1"/>
              <a:t>ed</a:t>
            </a:r>
            <a:r>
              <a:rPr lang="cs-CZ" sz="1300" dirty="0"/>
              <a:t>.): </a:t>
            </a:r>
            <a:r>
              <a:rPr lang="cs-CZ" sz="1300" i="1" dirty="0" err="1"/>
              <a:t>Systemic</a:t>
            </a:r>
            <a:r>
              <a:rPr lang="cs-CZ" sz="1300" i="1" dirty="0"/>
              <a:t> and Non-</a:t>
            </a:r>
            <a:r>
              <a:rPr lang="cs-CZ" sz="1300" i="1" dirty="0" err="1"/>
              <a:t>Systemic</a:t>
            </a:r>
            <a:r>
              <a:rPr lang="cs-CZ" sz="1300" i="1" dirty="0"/>
              <a:t> </a:t>
            </a:r>
            <a:r>
              <a:rPr lang="cs-CZ" sz="1300" i="1" dirty="0" err="1"/>
              <a:t>Opposition</a:t>
            </a:r>
            <a:r>
              <a:rPr lang="cs-CZ" sz="1300" i="1" dirty="0"/>
              <a:t> in </a:t>
            </a:r>
            <a:r>
              <a:rPr lang="cs-CZ" sz="1300" i="1" dirty="0" err="1"/>
              <a:t>the</a:t>
            </a:r>
            <a:r>
              <a:rPr lang="cs-CZ" sz="1300" i="1" dirty="0"/>
              <a:t> </a:t>
            </a:r>
            <a:r>
              <a:rPr lang="cs-CZ" sz="1300" i="1" dirty="0" err="1"/>
              <a:t>Russian</a:t>
            </a:r>
            <a:r>
              <a:rPr lang="cs-CZ" sz="1300" i="1" dirty="0"/>
              <a:t> </a:t>
            </a:r>
            <a:r>
              <a:rPr lang="cs-CZ" sz="1300" i="1" dirty="0" err="1"/>
              <a:t>Federation</a:t>
            </a:r>
            <a:r>
              <a:rPr lang="cs-CZ" sz="1300" dirty="0"/>
              <a:t>, </a:t>
            </a:r>
            <a:r>
              <a:rPr lang="cs-CZ" sz="1300" dirty="0" err="1"/>
              <a:t>Ashgate</a:t>
            </a:r>
            <a:r>
              <a:rPr lang="cs-CZ" sz="1300" dirty="0"/>
              <a:t> 2015, pp. 15-34. </a:t>
            </a:r>
          </a:p>
          <a:p>
            <a:r>
              <a:rPr lang="cs-CZ" sz="1300" dirty="0"/>
              <a:t>Online verze: https://ebookcentral.proquest.com/lib/masaryk-ebooks/reader.action?docID=4436449</a:t>
            </a:r>
          </a:p>
          <a:p>
            <a:pPr marL="0" indent="0">
              <a:buNone/>
            </a:pPr>
            <a:r>
              <a:rPr lang="cs-CZ" sz="1300" dirty="0"/>
              <a:t>Doporučená literatura</a:t>
            </a:r>
          </a:p>
          <a:p>
            <a:r>
              <a:rPr lang="cs-CZ" sz="1300" dirty="0" err="1"/>
              <a:t>Bukovskij</a:t>
            </a:r>
            <a:r>
              <a:rPr lang="cs-CZ" sz="1300" dirty="0"/>
              <a:t>, Vladimir: </a:t>
            </a:r>
            <a:r>
              <a:rPr lang="cs-CZ" sz="1300" i="1" dirty="0"/>
              <a:t>A vítr se vrací. Příběh disidenta</a:t>
            </a:r>
            <a:r>
              <a:rPr lang="cs-CZ" sz="1300" dirty="0"/>
              <a:t>, Praha: </a:t>
            </a:r>
            <a:r>
              <a:rPr lang="cs-CZ" sz="1300" dirty="0" err="1"/>
              <a:t>Volvox</a:t>
            </a:r>
            <a:r>
              <a:rPr lang="cs-CZ" sz="1300" dirty="0"/>
              <a:t> </a:t>
            </a:r>
            <a:r>
              <a:rPr lang="cs-CZ" sz="1300" dirty="0" err="1"/>
              <a:t>Globator</a:t>
            </a:r>
            <a:r>
              <a:rPr lang="cs-CZ" sz="1300" dirty="0"/>
              <a:t> 2010 (</a:t>
            </a:r>
            <a:r>
              <a:rPr lang="cs-CZ" sz="1300" dirty="0" err="1"/>
              <a:t>orig</a:t>
            </a:r>
            <a:r>
              <a:rPr lang="cs-CZ" sz="1300" dirty="0"/>
              <a:t>. 1978</a:t>
            </a:r>
            <a:r>
              <a:rPr lang="cs-CZ" sz="1300" dirty="0" smtClean="0"/>
              <a:t>)</a:t>
            </a:r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209342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b="1" dirty="0"/>
              <a:t>Tradice opozice v ruské politice – éra carství</a:t>
            </a:r>
            <a:endParaRPr lang="cs-CZ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Autofit/>
          </a:bodyPr>
          <a:lstStyle/>
          <a:p>
            <a:pPr lvl="0"/>
            <a:r>
              <a:rPr lang="cs-CZ" sz="1800" dirty="0"/>
              <a:t>p</a:t>
            </a:r>
            <a:r>
              <a:rPr lang="cs-CZ" sz="1800" dirty="0" smtClean="0"/>
              <a:t>roslulá teze: „likvidací </a:t>
            </a:r>
            <a:r>
              <a:rPr lang="cs-CZ" sz="1800" dirty="0"/>
              <a:t>oponenta získáváme právo nezabývat se jím“</a:t>
            </a:r>
          </a:p>
          <a:p>
            <a:pPr lvl="0"/>
            <a:r>
              <a:rPr lang="cs-CZ" sz="1800" dirty="0"/>
              <a:t>„nepolitická“, nicméně zpolitizovaná opozice v podobě (1.) myšlenkových hnutí, (2.) hnutí s </a:t>
            </a:r>
            <a:r>
              <a:rPr lang="cs-CZ" sz="1800" dirty="0" err="1"/>
              <a:t>kvazipolitickou</a:t>
            </a:r>
            <a:r>
              <a:rPr lang="cs-CZ" sz="1800" dirty="0"/>
              <a:t> orientací: </a:t>
            </a:r>
          </a:p>
          <a:p>
            <a:pPr marL="342900" lvl="0" indent="-342900">
              <a:buAutoNum type="alphaLcParenR"/>
            </a:pPr>
            <a:r>
              <a:rPr lang="cs-CZ" sz="1800" dirty="0"/>
              <a:t>70. léta 19. st. - </a:t>
            </a:r>
            <a:r>
              <a:rPr lang="cs-CZ" sz="1800" i="1" dirty="0" err="1"/>
              <a:t>chažděnije</a:t>
            </a:r>
            <a:r>
              <a:rPr lang="cs-CZ" sz="1800" i="1" dirty="0"/>
              <a:t> v </a:t>
            </a:r>
            <a:r>
              <a:rPr lang="cs-CZ" sz="1800" i="1" dirty="0" err="1"/>
              <a:t>narod</a:t>
            </a:r>
            <a:r>
              <a:rPr lang="cs-CZ" sz="1800" dirty="0"/>
              <a:t> (v praxi selhání, bez efektů, mužici neteční);</a:t>
            </a:r>
          </a:p>
          <a:p>
            <a:pPr marL="342900" lvl="0" indent="-342900">
              <a:buAutoNum type="alphaLcParenR"/>
            </a:pPr>
            <a:r>
              <a:rPr lang="cs-CZ" sz="1800" dirty="0"/>
              <a:t>od r. 1879 </a:t>
            </a:r>
            <a:r>
              <a:rPr lang="cs-CZ" sz="1800" i="1" dirty="0" err="1"/>
              <a:t>Narodnaja</a:t>
            </a:r>
            <a:r>
              <a:rPr lang="cs-CZ" sz="1800" i="1" dirty="0"/>
              <a:t> </a:t>
            </a:r>
            <a:r>
              <a:rPr lang="cs-CZ" sz="1800" i="1" dirty="0" err="1"/>
              <a:t>volja</a:t>
            </a:r>
            <a:r>
              <a:rPr lang="cs-CZ" sz="1800" dirty="0"/>
              <a:t> - asi 30 intelektuálů, </a:t>
            </a:r>
            <a:r>
              <a:rPr lang="cs-CZ" sz="1800" dirty="0" smtClean="0"/>
              <a:t>cílem </a:t>
            </a:r>
            <a:r>
              <a:rPr lang="cs-CZ" sz="1800" dirty="0"/>
              <a:t>atentát na cara Alexandra II., první organizace s čistě teroristickým cílem - selhání; </a:t>
            </a:r>
          </a:p>
          <a:p>
            <a:pPr marL="342900" indent="-342900">
              <a:buFont typeface="Arial" pitchFamily="34" charset="0"/>
              <a:buAutoNum type="alphaLcParenR"/>
            </a:pPr>
            <a:r>
              <a:rPr lang="cs-CZ" sz="1800" dirty="0"/>
              <a:t>studentské hnutí na universitách let 1899-1900;</a:t>
            </a:r>
          </a:p>
          <a:p>
            <a:pPr marL="342900" lvl="0" indent="-342900">
              <a:buAutoNum type="alphaLcParenR"/>
            </a:pPr>
            <a:r>
              <a:rPr lang="cs-CZ" sz="1800" dirty="0"/>
              <a:t>sociálně demokratické hnutí - </a:t>
            </a:r>
            <a:r>
              <a:rPr lang="cs-CZ" sz="1800" dirty="0" smtClean="0"/>
              <a:t>brzký </a:t>
            </a:r>
            <a:r>
              <a:rPr lang="cs-CZ" sz="1800" dirty="0"/>
              <a:t>spor mezi menševiky a bolševiky o </a:t>
            </a:r>
            <a:r>
              <a:rPr lang="cs-CZ" sz="1800" dirty="0" smtClean="0"/>
              <a:t>metodu (revoluce x reformy), </a:t>
            </a:r>
            <a:r>
              <a:rPr lang="cs-CZ" sz="1800" dirty="0"/>
              <a:t>zklamání z minimální revolučnosti mas, zvláště rolnictva;</a:t>
            </a:r>
          </a:p>
          <a:p>
            <a:pPr lvl="0"/>
            <a:r>
              <a:rPr lang="cs-CZ" sz="1800" dirty="0" smtClean="0"/>
              <a:t>studie Richarda </a:t>
            </a:r>
            <a:r>
              <a:rPr lang="cs-CZ" sz="1800" dirty="0" err="1" smtClean="0"/>
              <a:t>Pipese</a:t>
            </a:r>
            <a:r>
              <a:rPr lang="cs-CZ" sz="1800" dirty="0" smtClean="0"/>
              <a:t> </a:t>
            </a:r>
            <a:r>
              <a:rPr lang="cs-CZ" sz="1800" dirty="0"/>
              <a:t>o </a:t>
            </a:r>
            <a:r>
              <a:rPr lang="cs-CZ" sz="1800" dirty="0"/>
              <a:t>metodách opozice v tomto období (2003 a 2011)</a:t>
            </a:r>
          </a:p>
          <a:p>
            <a:r>
              <a:rPr lang="cs-CZ" sz="1800" dirty="0"/>
              <a:t>éra let 1906-1917 a opozice v systému stran (pravá i levá)</a:t>
            </a:r>
          </a:p>
        </p:txBody>
      </p:sp>
    </p:spTree>
    <p:extLst>
      <p:ext uri="{BB962C8B-B14F-4D97-AF65-F5344CB8AC3E}">
        <p14:creationId xmlns:p14="http://schemas.microsoft.com/office/powerpoint/2010/main" val="3366558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b="1" dirty="0"/>
              <a:t>Klasická sovětská éra</a:t>
            </a:r>
            <a:endParaRPr lang="cs-CZ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Autofit/>
          </a:bodyPr>
          <a:lstStyle/>
          <a:p>
            <a:pPr lvl="0"/>
            <a:r>
              <a:rPr lang="cs-CZ" dirty="0" err="1" smtClean="0"/>
              <a:t>kvazipluralistické</a:t>
            </a:r>
            <a:r>
              <a:rPr lang="cs-CZ" dirty="0" smtClean="0"/>
              <a:t> </a:t>
            </a:r>
            <a:r>
              <a:rPr lang="cs-CZ" dirty="0"/>
              <a:t>„</a:t>
            </a:r>
            <a:r>
              <a:rPr lang="cs-CZ" dirty="0" err="1"/>
              <a:t>pa</a:t>
            </a:r>
            <a:r>
              <a:rPr lang="cs-CZ" dirty="0"/>
              <a:t>-teze“ o údajné vnitřní opozici v podmínkách sovětského totalitního režimu: viz vnitrostranické střety (trockismus, Zinověv, Kameněv, pravé a jiné úchylky a kampaně proti nim)</a:t>
            </a:r>
          </a:p>
          <a:p>
            <a:pPr lvl="0"/>
            <a:r>
              <a:rPr lang="cs-CZ" dirty="0"/>
              <a:t>Herbert </a:t>
            </a:r>
            <a:r>
              <a:rPr lang="cs-CZ" dirty="0" err="1"/>
              <a:t>Gordon</a:t>
            </a:r>
            <a:r>
              <a:rPr lang="cs-CZ" dirty="0"/>
              <a:t> </a:t>
            </a:r>
            <a:r>
              <a:rPr lang="cs-CZ" dirty="0" err="1"/>
              <a:t>Skilling</a:t>
            </a:r>
            <a:r>
              <a:rPr lang="cs-CZ" dirty="0"/>
              <a:t> a teorie konfliktu zájmových skupin uvnitř nedemokratických režimů (70. léta 20. st.)</a:t>
            </a:r>
          </a:p>
          <a:p>
            <a:pPr lvl="0"/>
            <a:r>
              <a:rPr lang="cs-CZ" dirty="0"/>
              <a:t>válečné a poválečné hnutí národního odporu (Ukrajina, Pobaltí, Bělorusko) – </a:t>
            </a:r>
            <a:r>
              <a:rPr lang="cs-CZ" dirty="0" smtClean="0"/>
              <a:t>až do </a:t>
            </a:r>
            <a:r>
              <a:rPr lang="cs-CZ" dirty="0"/>
              <a:t>poloviny </a:t>
            </a:r>
            <a:r>
              <a:rPr lang="cs-CZ" dirty="0" smtClean="0"/>
              <a:t>50. </a:t>
            </a:r>
            <a:r>
              <a:rPr lang="cs-CZ" dirty="0"/>
              <a:t>let 20. </a:t>
            </a:r>
            <a:r>
              <a:rPr lang="cs-CZ" dirty="0" smtClean="0"/>
              <a:t>století</a:t>
            </a:r>
            <a:endParaRPr lang="cs-CZ" dirty="0"/>
          </a:p>
          <a:p>
            <a:pPr lvl="0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732361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Autofit/>
          </a:bodyPr>
          <a:lstStyle/>
          <a:p>
            <a:pPr lvl="0"/>
            <a:r>
              <a:rPr lang="cs-CZ" sz="2400" dirty="0"/>
              <a:t>LP v boji proti nedemokraciím – sovětský případ</a:t>
            </a:r>
            <a:endParaRPr lang="ru-RU" sz="24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268760"/>
            <a:ext cx="7488832" cy="4390256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cs-CZ" sz="4300" dirty="0" smtClean="0"/>
              <a:t>stalinská </a:t>
            </a:r>
            <a:r>
              <a:rPr lang="cs-CZ" sz="4300" dirty="0"/>
              <a:t>ústava z prosince </a:t>
            </a:r>
            <a:r>
              <a:rPr lang="cs-CZ" sz="4300" dirty="0" smtClean="0"/>
              <a:t>1936 </a:t>
            </a:r>
            <a:r>
              <a:rPr lang="cs-CZ" sz="4300" dirty="0"/>
              <a:t>obsahovala rozsáhlý výčet LP: </a:t>
            </a:r>
            <a:r>
              <a:rPr lang="cs-CZ" sz="4300" dirty="0" smtClean="0"/>
              <a:t>sebe-interpretace </a:t>
            </a:r>
            <a:r>
              <a:rPr lang="cs-CZ" sz="4300" dirty="0"/>
              <a:t>sovětské právní vědy jako </a:t>
            </a:r>
            <a:r>
              <a:rPr lang="cs-CZ" sz="4300" dirty="0" smtClean="0"/>
              <a:t>pokrokové doktríny – </a:t>
            </a:r>
            <a:r>
              <a:rPr lang="cs-CZ" sz="4300" dirty="0"/>
              <a:t>od formálních LP, sloužících pouze zájmům buržoazie, k socialistické garanci</a:t>
            </a:r>
          </a:p>
          <a:p>
            <a:pPr lvl="0"/>
            <a:r>
              <a:rPr lang="cs-CZ" sz="4300" dirty="0"/>
              <a:t>disidentské hnutí v komunistických režimech: nutno „myslet jinak a veřejně mluvit jinak“, od konce 50. let, tedy v poststalinské éře, nikoli ve zralém totalitarismu; </a:t>
            </a:r>
          </a:p>
          <a:p>
            <a:pPr lvl="0"/>
            <a:r>
              <a:rPr lang="cs-CZ" sz="4300" dirty="0"/>
              <a:t>emigrace: Vladimir </a:t>
            </a:r>
            <a:r>
              <a:rPr lang="cs-CZ" sz="4300" dirty="0" err="1"/>
              <a:t>Maximov</a:t>
            </a:r>
            <a:r>
              <a:rPr lang="cs-CZ" sz="4300" dirty="0"/>
              <a:t> a časopis </a:t>
            </a:r>
            <a:r>
              <a:rPr lang="cs-CZ" sz="4300" i="1" dirty="0" err="1" smtClean="0"/>
              <a:t>Kontynent</a:t>
            </a:r>
            <a:endParaRPr lang="cs-CZ" sz="4300" i="1" dirty="0"/>
          </a:p>
          <a:p>
            <a:pPr lvl="0"/>
            <a:r>
              <a:rPr lang="cs-CZ" sz="4300" dirty="0"/>
              <a:t>kausa </a:t>
            </a:r>
            <a:r>
              <a:rPr lang="cs-CZ" sz="4300" dirty="0" smtClean="0"/>
              <a:t>Andrej </a:t>
            </a:r>
            <a:r>
              <a:rPr lang="cs-CZ" sz="4300" dirty="0" err="1"/>
              <a:t>Siňavskij</a:t>
            </a:r>
            <a:r>
              <a:rPr lang="cs-CZ" sz="4300" dirty="0"/>
              <a:t> a Jurij Daniel </a:t>
            </a:r>
            <a:r>
              <a:rPr lang="cs-CZ" sz="4300" dirty="0"/>
              <a:t>(</a:t>
            </a:r>
            <a:r>
              <a:rPr lang="cs-CZ" sz="4300" dirty="0" smtClean="0"/>
              <a:t>spisovatelé, </a:t>
            </a:r>
            <a:r>
              <a:rPr lang="cs-CZ" sz="4300" dirty="0"/>
              <a:t>zatčeni </a:t>
            </a:r>
            <a:r>
              <a:rPr lang="cs-CZ" sz="4300" dirty="0"/>
              <a:t>v září 1965, odsouzeni v únoru 1966), </a:t>
            </a:r>
            <a:r>
              <a:rPr lang="cs-CZ" sz="4300" dirty="0" smtClean="0"/>
              <a:t>impuls ke zrodu </a:t>
            </a:r>
            <a:r>
              <a:rPr lang="cs-CZ" sz="4300" dirty="0"/>
              <a:t>opozice, disidentského hnutí na obranu lidských práv a svobod</a:t>
            </a:r>
          </a:p>
          <a:p>
            <a:pPr lvl="0"/>
            <a:r>
              <a:rPr lang="cs-CZ" sz="4300" dirty="0"/>
              <a:t>první (od trockistické akce r. 1927) nepovolená demonstrace 5. 12. 1965 (výročí stalinské ústavy); Vladimír </a:t>
            </a:r>
            <a:r>
              <a:rPr lang="cs-CZ" sz="4300" dirty="0" err="1"/>
              <a:t>Bukovskij</a:t>
            </a:r>
            <a:r>
              <a:rPr lang="cs-CZ" sz="4300" dirty="0"/>
              <a:t>, Jurij </a:t>
            </a:r>
            <a:r>
              <a:rPr lang="cs-CZ" sz="4300" dirty="0" err="1"/>
              <a:t>Orlov</a:t>
            </a:r>
            <a:r>
              <a:rPr lang="cs-CZ" sz="4300" dirty="0"/>
              <a:t>, Andrej </a:t>
            </a:r>
            <a:r>
              <a:rPr lang="cs-CZ" sz="4300" dirty="0" err="1"/>
              <a:t>Amalrik</a:t>
            </a:r>
            <a:endParaRPr lang="cs-CZ" sz="4300" dirty="0"/>
          </a:p>
          <a:p>
            <a:pPr lvl="0"/>
            <a:r>
              <a:rPr lang="cs-CZ" sz="4300" dirty="0" smtClean="0"/>
              <a:t>akademická debata </a:t>
            </a:r>
            <a:r>
              <a:rPr lang="cs-CZ" sz="4300" dirty="0"/>
              <a:t>o </a:t>
            </a:r>
            <a:r>
              <a:rPr lang="cs-CZ" sz="4300" dirty="0" smtClean="0"/>
              <a:t>soudobých příčinách </a:t>
            </a:r>
            <a:r>
              <a:rPr lang="cs-CZ" sz="4300" dirty="0"/>
              <a:t>(polská politoložka </a:t>
            </a:r>
            <a:r>
              <a:rPr lang="cs-CZ" sz="4300" dirty="0" err="1"/>
              <a:t>Hurska-Kowalczyk</a:t>
            </a:r>
            <a:r>
              <a:rPr lang="cs-CZ" sz="4300" dirty="0"/>
              <a:t>): politické uvolnění (nejčastěji – </a:t>
            </a:r>
            <a:r>
              <a:rPr lang="cs-CZ" sz="4300" dirty="0" err="1"/>
              <a:t>Kuzio</a:t>
            </a:r>
            <a:r>
              <a:rPr lang="cs-CZ" sz="4300" dirty="0"/>
              <a:t>, Wilson, </a:t>
            </a:r>
            <a:r>
              <a:rPr lang="cs-CZ" sz="4300" dirty="0" err="1"/>
              <a:t>Motyl</a:t>
            </a:r>
            <a:r>
              <a:rPr lang="cs-CZ" sz="4300" dirty="0"/>
              <a:t>), hospodářské problémy (</a:t>
            </a:r>
            <a:r>
              <a:rPr lang="cs-CZ" sz="4300" dirty="0" err="1"/>
              <a:t>Krawczenko</a:t>
            </a:r>
            <a:r>
              <a:rPr lang="cs-CZ" sz="4300" dirty="0"/>
              <a:t>, </a:t>
            </a:r>
            <a:r>
              <a:rPr lang="cs-CZ" sz="4300" dirty="0" err="1"/>
              <a:t>Isajev</a:t>
            </a:r>
            <a:r>
              <a:rPr lang="cs-CZ" sz="4300" dirty="0"/>
              <a:t>) </a:t>
            </a:r>
          </a:p>
          <a:p>
            <a:pPr lvl="0"/>
            <a:r>
              <a:rPr lang="cs-CZ" sz="4300" dirty="0"/>
              <a:t>první disidentská organizace v SSSR: </a:t>
            </a:r>
            <a:r>
              <a:rPr lang="cs-CZ" sz="4300" b="1" dirty="0"/>
              <a:t>Iniciativní skupina na obranu lidských práv </a:t>
            </a:r>
            <a:r>
              <a:rPr lang="cs-CZ" sz="4300" dirty="0"/>
              <a:t>(1970)</a:t>
            </a:r>
          </a:p>
          <a:p>
            <a:pPr lvl="0"/>
            <a:r>
              <a:rPr lang="cs-CZ" sz="4300" dirty="0"/>
              <a:t>koncentrace ne na politickou soutěž, ale na otázku dodržování LP (Aleksandr </a:t>
            </a:r>
            <a:r>
              <a:rPr lang="cs-CZ" sz="4300" dirty="0" err="1"/>
              <a:t>Jesenin-Volpin</a:t>
            </a:r>
            <a:r>
              <a:rPr lang="cs-CZ" sz="4300" dirty="0"/>
              <a:t>)</a:t>
            </a:r>
          </a:p>
          <a:p>
            <a:r>
              <a:rPr lang="cs-CZ" sz="4300" dirty="0" err="1"/>
              <a:t>Kudryavtsev</a:t>
            </a:r>
            <a:r>
              <a:rPr lang="cs-CZ" sz="4300" dirty="0"/>
              <a:t> (1992; cit. dle </a:t>
            </a:r>
            <a:r>
              <a:rPr lang="cs-CZ" sz="4300" dirty="0" err="1"/>
              <a:t>Lukin</a:t>
            </a:r>
            <a:r>
              <a:rPr lang="cs-CZ" sz="4300" dirty="0"/>
              <a:t> 2000): obava soudobé ruské „anti-</a:t>
            </a:r>
            <a:r>
              <a:rPr lang="cs-CZ" sz="4300" dirty="0" err="1"/>
              <a:t>totalitarian</a:t>
            </a:r>
            <a:r>
              <a:rPr lang="cs-CZ" sz="4300" dirty="0"/>
              <a:t>“ opozice nejen z „</a:t>
            </a:r>
            <a:r>
              <a:rPr lang="cs-CZ" sz="4300" dirty="0" err="1"/>
              <a:t>totalitarian</a:t>
            </a:r>
            <a:r>
              <a:rPr lang="cs-CZ" sz="4300" dirty="0"/>
              <a:t> </a:t>
            </a:r>
            <a:r>
              <a:rPr lang="cs-CZ" sz="4300" dirty="0" err="1"/>
              <a:t>structure</a:t>
            </a:r>
            <a:r>
              <a:rPr lang="cs-CZ" sz="4300" dirty="0"/>
              <a:t>“, ale také z „</a:t>
            </a:r>
            <a:r>
              <a:rPr lang="cs-CZ" sz="4300" dirty="0" err="1"/>
              <a:t>pluralist</a:t>
            </a:r>
            <a:r>
              <a:rPr lang="cs-CZ" sz="4300" dirty="0"/>
              <a:t> </a:t>
            </a:r>
            <a:r>
              <a:rPr lang="cs-CZ" sz="4300" dirty="0" err="1"/>
              <a:t>political</a:t>
            </a:r>
            <a:r>
              <a:rPr lang="cs-CZ" sz="4300" dirty="0"/>
              <a:t> </a:t>
            </a:r>
            <a:r>
              <a:rPr lang="cs-CZ" sz="4300" dirty="0" err="1"/>
              <a:t>structure</a:t>
            </a:r>
            <a:r>
              <a:rPr lang="cs-CZ" sz="4300" dirty="0"/>
              <a:t>, </a:t>
            </a:r>
            <a:r>
              <a:rPr lang="cs-CZ" sz="4300" dirty="0" err="1"/>
              <a:t>which</a:t>
            </a:r>
            <a:r>
              <a:rPr lang="cs-CZ" sz="4300" dirty="0"/>
              <a:t> </a:t>
            </a:r>
            <a:r>
              <a:rPr lang="cs-CZ" sz="4300" dirty="0" err="1"/>
              <a:t>was</a:t>
            </a:r>
            <a:r>
              <a:rPr lang="cs-CZ" sz="4300" dirty="0"/>
              <a:t> </a:t>
            </a:r>
            <a:r>
              <a:rPr lang="cs-CZ" sz="4300" dirty="0" err="1"/>
              <a:t>coming</a:t>
            </a:r>
            <a:r>
              <a:rPr lang="cs-CZ" sz="4300" dirty="0"/>
              <a:t> to </a:t>
            </a:r>
            <a:r>
              <a:rPr lang="cs-CZ" sz="4300" dirty="0" err="1"/>
              <a:t>take</a:t>
            </a:r>
            <a:r>
              <a:rPr lang="cs-CZ" sz="4300" dirty="0"/>
              <a:t> </a:t>
            </a:r>
            <a:r>
              <a:rPr lang="cs-CZ" sz="4300" dirty="0" err="1"/>
              <a:t>its</a:t>
            </a:r>
            <a:r>
              <a:rPr lang="cs-CZ" sz="4300" dirty="0"/>
              <a:t> place“; </a:t>
            </a:r>
            <a:r>
              <a:rPr lang="cs-CZ" sz="4300" b="1" dirty="0">
                <a:solidFill>
                  <a:srgbClr val="FF0000"/>
                </a:solidFill>
              </a:rPr>
              <a:t>teze: totalitní režim měl (negativní) vliv i na identitu antitotalitní opozice, jejíž objevení sice indikovalo nový politický prostor, ale sama zůstávala v zajetí totalitních struktur a jejich politické kultury</a:t>
            </a:r>
          </a:p>
          <a:p>
            <a:pPr lvl="0"/>
            <a:r>
              <a:rPr lang="cs-CZ" sz="4300" dirty="0"/>
              <a:t>pozoruhodná osobnost Vladimíra </a:t>
            </a:r>
            <a:r>
              <a:rPr lang="cs-CZ" sz="4300" dirty="0" smtClean="0"/>
              <a:t>Bukovského</a:t>
            </a:r>
            <a:endParaRPr lang="cs-CZ" sz="4300" dirty="0"/>
          </a:p>
        </p:txBody>
      </p:sp>
    </p:spTree>
    <p:extLst>
      <p:ext uri="{BB962C8B-B14F-4D97-AF65-F5344CB8AC3E}">
        <p14:creationId xmlns:p14="http://schemas.microsoft.com/office/powerpoint/2010/main" val="2626453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653136"/>
            <a:ext cx="6781800" cy="1600200"/>
          </a:xfrm>
        </p:spPr>
        <p:txBody>
          <a:bodyPr>
            <a:normAutofit/>
          </a:bodyPr>
          <a:lstStyle/>
          <a:p>
            <a:r>
              <a:rPr lang="cs-CZ" sz="2800" dirty="0"/>
              <a:t>Vladimir </a:t>
            </a:r>
            <a:r>
              <a:rPr lang="cs-CZ" sz="2800" dirty="0" err="1"/>
              <a:t>Bukovskij</a:t>
            </a:r>
            <a:r>
              <a:rPr lang="cs-CZ" sz="2800" dirty="0"/>
              <a:t> (1942-2019)</a:t>
            </a:r>
            <a:endParaRPr lang="en-GB" sz="2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06742"/>
            <a:ext cx="3533342" cy="5326514"/>
          </a:xfrm>
        </p:spPr>
      </p:pic>
    </p:spTree>
    <p:extLst>
      <p:ext uri="{BB962C8B-B14F-4D97-AF65-F5344CB8AC3E}">
        <p14:creationId xmlns:p14="http://schemas.microsoft.com/office/powerpoint/2010/main" val="2301687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781800" cy="720080"/>
          </a:xfrm>
        </p:spPr>
        <p:txBody>
          <a:bodyPr>
            <a:noAutofit/>
          </a:bodyPr>
          <a:lstStyle/>
          <a:p>
            <a:pPr lvl="0" algn="ctr"/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/>
              <a:t>PRVNÍ TEZE O RUSKÉ OPOZICI A JEJÍCH CHARAKTERISTICKÝCH RYSECH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543800" cy="4390256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cs-CZ" sz="3200" b="1" dirty="0">
                <a:solidFill>
                  <a:srgbClr val="FF0000"/>
                </a:solidFill>
              </a:rPr>
              <a:t>koncentrace ne na politické soupeření, </a:t>
            </a:r>
          </a:p>
          <a:p>
            <a:pPr marL="0" lvl="0" indent="0" algn="ctr">
              <a:buNone/>
            </a:pPr>
            <a:r>
              <a:rPr lang="cs-CZ" sz="3200" b="1" dirty="0">
                <a:solidFill>
                  <a:srgbClr val="FF0000"/>
                </a:solidFill>
              </a:rPr>
              <a:t>ale na dodržování </a:t>
            </a:r>
            <a:endParaRPr lang="cs-CZ" sz="3200" b="1" dirty="0" smtClean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cs-CZ" sz="3200" b="1" dirty="0" smtClean="0">
                <a:solidFill>
                  <a:srgbClr val="FF0000"/>
                </a:solidFill>
              </a:rPr>
              <a:t>lidských práv a svobod</a:t>
            </a:r>
            <a:endParaRPr lang="cs-CZ" sz="3200" b="1" dirty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cs-CZ" sz="3200" b="1" dirty="0"/>
              <a:t>(Aleksandr </a:t>
            </a:r>
            <a:r>
              <a:rPr lang="cs-CZ" sz="3200" b="1" dirty="0" err="1"/>
              <a:t>Jesenin-Volpin</a:t>
            </a:r>
            <a:r>
              <a:rPr lang="cs-CZ" sz="3200" b="1" dirty="0"/>
              <a:t>)</a:t>
            </a:r>
            <a:endParaRPr lang="cs-CZ" sz="32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03146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Autofit/>
          </a:bodyPr>
          <a:lstStyle/>
          <a:p>
            <a:pPr lvl="0"/>
            <a:r>
              <a:rPr lang="cs-CZ" sz="2400" dirty="0"/>
              <a:t>Perestrojka</a:t>
            </a:r>
            <a:endParaRPr lang="ru-RU" sz="24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628800"/>
            <a:ext cx="7543800" cy="403021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sz="2000" dirty="0" smtClean="0"/>
              <a:t>narušení </a:t>
            </a:r>
            <a:r>
              <a:rPr lang="cs-CZ" sz="2000" dirty="0"/>
              <a:t>ideologického monopolu cestou ataku některých bílých míst v moderní historii Ruska: Stalin, Lenin</a:t>
            </a:r>
          </a:p>
          <a:p>
            <a:pPr lvl="0"/>
            <a:r>
              <a:rPr lang="cs-CZ" sz="2000" dirty="0"/>
              <a:t>národnostní střety: konec r. 1986 v Alma-Atě, v létě 1987 krymští Tataři atd.</a:t>
            </a:r>
          </a:p>
          <a:p>
            <a:pPr lvl="0"/>
            <a:r>
              <a:rPr lang="cs-CZ" sz="2000" dirty="0"/>
              <a:t>v Moskvě v létě 1987 první kongres „</a:t>
            </a:r>
            <a:r>
              <a:rPr lang="cs-CZ" sz="2000" dirty="0" err="1"/>
              <a:t>neformalov</a:t>
            </a:r>
            <a:r>
              <a:rPr lang="cs-CZ" sz="2000" dirty="0"/>
              <a:t>“, tedy sdružení, organizací a klubů vznikajících mimo struktury KPSS</a:t>
            </a:r>
          </a:p>
          <a:p>
            <a:pPr lvl="0"/>
            <a:r>
              <a:rPr lang="cs-CZ" sz="2000" dirty="0"/>
              <a:t>vznik vnitrostranické opozice v 80. letech : v červenci 1989 vznik </a:t>
            </a:r>
            <a:r>
              <a:rPr lang="cs-CZ" sz="2000" b="1" dirty="0"/>
              <a:t>Meziregionální poslanecké skupiny</a:t>
            </a:r>
            <a:r>
              <a:rPr lang="cs-CZ" sz="2000" dirty="0"/>
              <a:t>, poté </a:t>
            </a:r>
            <a:r>
              <a:rPr lang="cs-CZ" sz="2000" b="1" dirty="0"/>
              <a:t>Demokratický blok </a:t>
            </a:r>
            <a:r>
              <a:rPr lang="cs-CZ" sz="2000" dirty="0"/>
              <a:t>jako opoziční frakce v KPSS</a:t>
            </a:r>
          </a:p>
          <a:p>
            <a:pPr lvl="0"/>
            <a:r>
              <a:rPr lang="cs-CZ" sz="2000" b="1" dirty="0"/>
              <a:t>monopol KPSS </a:t>
            </a:r>
            <a:r>
              <a:rPr lang="cs-CZ" sz="2000" dirty="0"/>
              <a:t>oficiálně odstraněn v březnu 1990</a:t>
            </a:r>
          </a:p>
          <a:p>
            <a:pPr lvl="0"/>
            <a:r>
              <a:rPr lang="cs-CZ" sz="2000" dirty="0"/>
              <a:t>v březnu 1991 </a:t>
            </a:r>
            <a:r>
              <a:rPr lang="cs-CZ" sz="2000" dirty="0" smtClean="0"/>
              <a:t>povolena </a:t>
            </a:r>
            <a:r>
              <a:rPr lang="cs-CZ" sz="2000" dirty="0"/>
              <a:t>svobodná registrace stran, </a:t>
            </a:r>
            <a:r>
              <a:rPr lang="cs-CZ" sz="2000" dirty="0" smtClean="0"/>
              <a:t>to </a:t>
            </a:r>
            <a:r>
              <a:rPr lang="cs-CZ" sz="2000" dirty="0"/>
              <a:t>již existuje řada uskupení, některé již od 1989 (např. zárodky LDPR); např. </a:t>
            </a:r>
            <a:r>
              <a:rPr lang="cs-CZ" sz="2000" dirty="0" err="1"/>
              <a:t>Moskovskoje</a:t>
            </a:r>
            <a:r>
              <a:rPr lang="cs-CZ" sz="2000" dirty="0"/>
              <a:t> </a:t>
            </a:r>
            <a:r>
              <a:rPr lang="cs-CZ" sz="2000" dirty="0" err="1"/>
              <a:t>soedinenije</a:t>
            </a:r>
            <a:r>
              <a:rPr lang="cs-CZ" sz="2000" dirty="0"/>
              <a:t> </a:t>
            </a:r>
            <a:r>
              <a:rPr lang="cs-CZ" sz="2000" dirty="0" err="1"/>
              <a:t>izbiratelej</a:t>
            </a:r>
            <a:r>
              <a:rPr lang="cs-CZ" sz="2000" dirty="0"/>
              <a:t> (1990), ze kterého vzešla liberální strana </a:t>
            </a:r>
            <a:r>
              <a:rPr lang="cs-CZ" sz="2000" dirty="0" err="1"/>
              <a:t>Demokratičeskaja</a:t>
            </a:r>
            <a:r>
              <a:rPr lang="cs-CZ" sz="2000" dirty="0"/>
              <a:t> </a:t>
            </a:r>
            <a:r>
              <a:rPr lang="cs-CZ" sz="2000" dirty="0" err="1"/>
              <a:t>Rossija</a:t>
            </a:r>
            <a:endParaRPr lang="cs-CZ" sz="2000" dirty="0"/>
          </a:p>
          <a:p>
            <a:pPr lvl="0"/>
            <a:r>
              <a:rPr lang="cs-CZ" sz="2000" dirty="0"/>
              <a:t>Urban, M. - </a:t>
            </a:r>
            <a:r>
              <a:rPr lang="cs-CZ" sz="2000" dirty="0" err="1"/>
              <a:t>Igrunov</a:t>
            </a:r>
            <a:r>
              <a:rPr lang="cs-CZ" sz="2000" dirty="0"/>
              <a:t>, V. - </a:t>
            </a:r>
            <a:r>
              <a:rPr lang="cs-CZ" sz="2000" dirty="0" err="1"/>
              <a:t>Mitrokhin</a:t>
            </a:r>
            <a:r>
              <a:rPr lang="cs-CZ" sz="2000" dirty="0"/>
              <a:t>, S. (1997) a termín „</a:t>
            </a:r>
            <a:r>
              <a:rPr lang="cs-CZ" sz="2000" dirty="0" err="1"/>
              <a:t>opposition</a:t>
            </a:r>
            <a:r>
              <a:rPr lang="cs-CZ" sz="2000" dirty="0"/>
              <a:t> </a:t>
            </a:r>
            <a:r>
              <a:rPr lang="cs-CZ" sz="2000" dirty="0" err="1"/>
              <a:t>below</a:t>
            </a:r>
            <a:r>
              <a:rPr lang="cs-CZ" sz="2000" dirty="0"/>
              <a:t>“ pro označení struktur nevznikající ani uvnitř KPSS, ani ve vazbě na Sjezd lidových poslanců, ale místně, v regionech atd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9139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781800" cy="720080"/>
          </a:xfrm>
        </p:spPr>
        <p:txBody>
          <a:bodyPr>
            <a:noAutofit/>
          </a:bodyPr>
          <a:lstStyle/>
          <a:p>
            <a:pPr lvl="0" algn="ctr"/>
            <a:r>
              <a:rPr lang="cs-CZ" sz="2400" b="1" dirty="0"/>
              <a:t>DRUHÁ TEZE O RUSKÉ OPOZICI A JEJÍCH CHARAKTERISTICKÝCH RYSECH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543800" cy="4390256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cs-CZ" sz="3200" b="1" dirty="0">
                <a:solidFill>
                  <a:srgbClr val="FF0000"/>
                </a:solidFill>
              </a:rPr>
              <a:t>často automaticky doplňované </a:t>
            </a:r>
          </a:p>
          <a:p>
            <a:pPr marL="0" lvl="0" indent="0" algn="ctr">
              <a:buNone/>
            </a:pPr>
            <a:r>
              <a:rPr lang="cs-CZ" sz="3200" b="1" dirty="0">
                <a:solidFill>
                  <a:srgbClr val="FF0000"/>
                </a:solidFill>
              </a:rPr>
              <a:t>adjektivum „</a:t>
            </a:r>
            <a:r>
              <a:rPr lang="cs-CZ" sz="3200" b="1" dirty="0" smtClean="0">
                <a:solidFill>
                  <a:srgbClr val="FF0000"/>
                </a:solidFill>
              </a:rPr>
              <a:t>demokratická“ </a:t>
            </a:r>
            <a:endParaRPr lang="cs-CZ" sz="3200" b="1" dirty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cs-CZ" sz="3200" b="1" dirty="0">
                <a:solidFill>
                  <a:srgbClr val="FF0000"/>
                </a:solidFill>
              </a:rPr>
              <a:t>k substantivu „opozice“ </a:t>
            </a:r>
          </a:p>
          <a:p>
            <a:pPr marL="0" lvl="0" indent="0" algn="ctr">
              <a:buNone/>
            </a:pPr>
            <a:r>
              <a:rPr lang="cs-CZ" sz="3200" b="1" dirty="0"/>
              <a:t>(kritika např. </a:t>
            </a:r>
            <a:r>
              <a:rPr lang="cs-CZ" sz="3200" b="1" dirty="0" err="1"/>
              <a:t>Lukin</a:t>
            </a:r>
            <a:r>
              <a:rPr lang="cs-CZ" sz="3200" b="1" dirty="0"/>
              <a:t> 2000)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800894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21151</TotalTime>
  <Words>345</Words>
  <Application>Microsoft Office PowerPoint</Application>
  <PresentationFormat>Předvádění na obrazovce (4:3)</PresentationFormat>
  <Paragraphs>104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NewsPrint</vt:lpstr>
      <vt:lpstr>Opozice a ruská politika  Jan Holzer – 25.43 2024</vt:lpstr>
      <vt:lpstr>Cíle přednášky</vt:lpstr>
      <vt:lpstr>Tradice opozice v ruské politice – éra carství</vt:lpstr>
      <vt:lpstr>Klasická sovětská éra</vt:lpstr>
      <vt:lpstr>LP v boji proti nedemokraciím – sovětský případ</vt:lpstr>
      <vt:lpstr>Vladimir Bukovskij (1942-2019)</vt:lpstr>
      <vt:lpstr>  PRVNÍ TEZE O RUSKÉ OPOZICI A JEJÍCH CHARAKTERISTICKÝCH RYSECH</vt:lpstr>
      <vt:lpstr>Perestrojka</vt:lpstr>
      <vt:lpstr>DRUHÁ TEZE O RUSKÉ OPOZICI A JEJÍCH CHARAKTERISTICKÝCH RYSECH</vt:lpstr>
      <vt:lpstr>Jelcinova éra</vt:lpstr>
      <vt:lpstr>Putinova éra – typy opozice</vt:lpstr>
      <vt:lpstr>Putinova éra – strategie opozice</vt:lpstr>
      <vt:lpstr>Alexej Anatoljevič Navalnyj</vt:lpstr>
      <vt:lpstr>Alexej Navalnyj (1976-2024)</vt:lpstr>
      <vt:lpstr>TŘETÍ TEZE O RUSKÉ OPOZICI A JEJÍCH CHARAKTERISTICKÝCH RYSECH</vt:lpstr>
      <vt:lpstr>Finální skeptický postřeh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RIGHNTS  IN RUSSIA</dc:title>
  <dc:creator>OLGA</dc:creator>
  <cp:lastModifiedBy>Jan Holzer</cp:lastModifiedBy>
  <cp:revision>209</cp:revision>
  <dcterms:created xsi:type="dcterms:W3CDTF">2018-04-01T09:40:19Z</dcterms:created>
  <dcterms:modified xsi:type="dcterms:W3CDTF">2024-03-22T10:26:56Z</dcterms:modified>
</cp:coreProperties>
</file>