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58" r:id="rId3"/>
    <p:sldId id="296" r:id="rId4"/>
    <p:sldId id="299" r:id="rId5"/>
    <p:sldId id="297" r:id="rId6"/>
    <p:sldId id="301" r:id="rId7"/>
    <p:sldId id="303" r:id="rId8"/>
    <p:sldId id="304" r:id="rId9"/>
    <p:sldId id="300" r:id="rId10"/>
    <p:sldId id="307" r:id="rId11"/>
    <p:sldId id="308" r:id="rId12"/>
    <p:sldId id="302" r:id="rId13"/>
    <p:sldId id="306" r:id="rId14"/>
    <p:sldId id="29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5" autoAdjust="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6F2-5CBB-424B-8AA0-EF2494226750}" type="datetimeFigureOut">
              <a:rPr lang="en-GB" smtClean="0"/>
              <a:t>25/02/2024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25DC-C195-4011-8F1F-2DB9BC146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Politické tradice </a:t>
            </a:r>
            <a:br>
              <a:rPr lang="cs-CZ" sz="3600" b="1" dirty="0"/>
            </a:br>
            <a:r>
              <a:rPr lang="cs-CZ" sz="3600" b="1" dirty="0"/>
              <a:t>romanovského Ruska</a:t>
            </a:r>
            <a:br>
              <a:rPr lang="cs-CZ" sz="3600" b="1" dirty="0"/>
            </a:br>
            <a:r>
              <a:rPr lang="cs-CZ" sz="1800" b="1" dirty="0"/>
              <a:t>Jan Holzer – 26.2. 2024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5473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dirty="0" smtClean="0"/>
              <a:t>SOUDOBÉ OTÁZKY</a:t>
            </a:r>
            <a:endParaRPr lang="cs-CZ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pPr lvl="0"/>
            <a:r>
              <a:rPr lang="cs-CZ" sz="2000" dirty="0" smtClean="0"/>
              <a:t>pokračovat </a:t>
            </a:r>
            <a:r>
              <a:rPr lang="cs-CZ" sz="2000" dirty="0"/>
              <a:t>ve válce či nikoli? Veřejné mínění pro </a:t>
            </a:r>
            <a:r>
              <a:rPr lang="cs-CZ" sz="2000" dirty="0" smtClean="0"/>
              <a:t>válku, dle </a:t>
            </a:r>
            <a:r>
              <a:rPr lang="cs-CZ" sz="2000" dirty="0"/>
              <a:t>Kerenského jediná cesta, jak vybudovat demokracii (motiv nepřítele). Sovět naopak příznivcem ukončení války za stávajících podmínek</a:t>
            </a:r>
            <a:r>
              <a:rPr lang="cs-CZ" sz="2000" dirty="0" smtClean="0"/>
              <a:t>.</a:t>
            </a:r>
            <a:endParaRPr lang="cs-CZ" sz="2000" dirty="0"/>
          </a:p>
          <a:p>
            <a:pPr lvl="0"/>
            <a:r>
              <a:rPr lang="cs-CZ" sz="2000" dirty="0"/>
              <a:t>rolnická otázka - omezená </a:t>
            </a:r>
            <a:r>
              <a:rPr lang="cs-CZ" sz="2000" dirty="0" smtClean="0"/>
              <a:t>(vláda) vs. radikální (Sovět) pozemková reforma</a:t>
            </a:r>
            <a:endParaRPr lang="cs-CZ" sz="2000" dirty="0"/>
          </a:p>
          <a:p>
            <a:r>
              <a:rPr lang="cs-CZ" sz="2000" dirty="0"/>
              <a:t>rozklad veřejné správy</a:t>
            </a:r>
          </a:p>
          <a:p>
            <a:pPr lvl="0"/>
            <a:r>
              <a:rPr lang="cs-CZ" sz="2000" dirty="0" smtClean="0"/>
              <a:t>přesvědčení</a:t>
            </a:r>
            <a:r>
              <a:rPr lang="cs-CZ" sz="2000" dirty="0"/>
              <a:t>, že situace si vyžaduje předat část politické odpovědnosti radikálům = i </a:t>
            </a:r>
            <a:r>
              <a:rPr lang="cs-CZ" sz="2000" dirty="0" smtClean="0"/>
              <a:t>bolševikům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664073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dirty="0"/>
              <a:t>REVOLUČNÍ ROK </a:t>
            </a:r>
            <a:r>
              <a:rPr lang="cs-CZ" sz="2400" dirty="0" smtClean="0"/>
              <a:t>1917 – část </a:t>
            </a:r>
            <a:r>
              <a:rPr lang="cs-CZ" sz="2400" dirty="0" smtClean="0"/>
              <a:t>první</a:t>
            </a:r>
            <a:endParaRPr lang="cs-CZ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500" dirty="0" smtClean="0"/>
              <a:t>ÚNOROVÁ REVOLUCE</a:t>
            </a:r>
          </a:p>
          <a:p>
            <a:pPr lvl="0"/>
            <a:r>
              <a:rPr lang="cs-CZ" sz="2800" dirty="0" smtClean="0"/>
              <a:t>demonstrace </a:t>
            </a:r>
            <a:r>
              <a:rPr lang="cs-CZ" sz="2800" dirty="0"/>
              <a:t>za sociální </a:t>
            </a:r>
            <a:r>
              <a:rPr lang="cs-CZ" sz="2800" dirty="0" smtClean="0"/>
              <a:t>práva, i petrohradská posádka, Petrohrad </a:t>
            </a:r>
            <a:r>
              <a:rPr lang="cs-CZ" sz="2800" dirty="0"/>
              <a:t>v rukou </a:t>
            </a:r>
            <a:r>
              <a:rPr lang="cs-CZ" sz="2800" dirty="0" smtClean="0"/>
              <a:t>vzbouřenců</a:t>
            </a:r>
          </a:p>
          <a:p>
            <a:pPr lvl="0"/>
            <a:r>
              <a:rPr lang="cs-CZ" sz="2800" dirty="0" smtClean="0"/>
              <a:t>12</a:t>
            </a:r>
            <a:r>
              <a:rPr lang="cs-CZ" sz="2800" dirty="0"/>
              <a:t>. </a:t>
            </a:r>
            <a:r>
              <a:rPr lang="cs-CZ" sz="2800" dirty="0" smtClean="0"/>
              <a:t>3. </a:t>
            </a:r>
            <a:r>
              <a:rPr lang="cs-CZ" sz="2800" dirty="0"/>
              <a:t>odstoupila </a:t>
            </a:r>
            <a:r>
              <a:rPr lang="cs-CZ" sz="2800" dirty="0" smtClean="0"/>
              <a:t>vláda, 13</a:t>
            </a:r>
            <a:r>
              <a:rPr lang="cs-CZ" sz="2800" dirty="0"/>
              <a:t>. </a:t>
            </a:r>
            <a:r>
              <a:rPr lang="cs-CZ" sz="2800" dirty="0" smtClean="0"/>
              <a:t>3. </a:t>
            </a:r>
            <a:r>
              <a:rPr lang="cs-CZ" sz="2800" dirty="0"/>
              <a:t>ustaven </a:t>
            </a:r>
            <a:r>
              <a:rPr lang="cs-CZ" sz="2800" i="1" dirty="0"/>
              <a:t>Prozatímní výbor Státní </a:t>
            </a:r>
            <a:r>
              <a:rPr lang="cs-CZ" sz="2800" i="1" dirty="0" smtClean="0"/>
              <a:t>dumy</a:t>
            </a:r>
          </a:p>
          <a:p>
            <a:pPr lvl="0"/>
            <a:r>
              <a:rPr lang="cs-CZ" sz="2800" dirty="0"/>
              <a:t>d</a:t>
            </a:r>
            <a:r>
              <a:rPr lang="cs-CZ" sz="2800" dirty="0" smtClean="0"/>
              <a:t>ruhým </a:t>
            </a:r>
            <a:r>
              <a:rPr lang="cs-CZ" sz="2800" dirty="0"/>
              <a:t>centrem </a:t>
            </a:r>
            <a:r>
              <a:rPr lang="cs-CZ" sz="2800" i="1" dirty="0"/>
              <a:t>Sovět petrohradských vojenských a dělnických zástupců </a:t>
            </a:r>
            <a:r>
              <a:rPr lang="cs-CZ" sz="2800" dirty="0"/>
              <a:t>- vytvořen chaoticky</a:t>
            </a:r>
            <a:r>
              <a:rPr lang="cs-CZ" sz="2800" dirty="0" smtClean="0"/>
              <a:t>, vše </a:t>
            </a:r>
            <a:r>
              <a:rPr lang="cs-CZ" sz="2800" dirty="0"/>
              <a:t>řešeno </a:t>
            </a:r>
            <a:r>
              <a:rPr lang="cs-CZ" sz="2800" dirty="0" smtClean="0"/>
              <a:t>aklamací, v</a:t>
            </a:r>
            <a:r>
              <a:rPr lang="cs-CZ" sz="2800" dirty="0"/>
              <a:t> čele </a:t>
            </a:r>
            <a:r>
              <a:rPr lang="cs-CZ" sz="2800" dirty="0" err="1"/>
              <a:t>Ispolkom</a:t>
            </a:r>
            <a:r>
              <a:rPr lang="cs-CZ" sz="2800" dirty="0"/>
              <a:t> - výkonný výbor, po 3 zástupcích každé ze socialistických </a:t>
            </a:r>
            <a:r>
              <a:rPr lang="cs-CZ" sz="2800" dirty="0" smtClean="0"/>
              <a:t>stran </a:t>
            </a:r>
            <a:r>
              <a:rPr lang="cs-CZ" sz="2800" dirty="0"/>
              <a:t>- výhoda pro minoritní bolševiky, </a:t>
            </a:r>
            <a:r>
              <a:rPr lang="cs-CZ" sz="2800" dirty="0" smtClean="0"/>
              <a:t>aktér postupující </a:t>
            </a:r>
            <a:r>
              <a:rPr lang="cs-CZ" sz="2800" dirty="0"/>
              <a:t>dle revoluční </a:t>
            </a:r>
            <a:r>
              <a:rPr lang="cs-CZ" sz="2800" dirty="0" smtClean="0"/>
              <a:t>teorie</a:t>
            </a:r>
            <a:endParaRPr lang="cs-CZ" sz="2800" dirty="0"/>
          </a:p>
          <a:p>
            <a:pPr lvl="0"/>
            <a:r>
              <a:rPr lang="cs-CZ" sz="2800" dirty="0" smtClean="0"/>
              <a:t>jednání </a:t>
            </a:r>
            <a:r>
              <a:rPr lang="cs-CZ" sz="2800" dirty="0"/>
              <a:t>o </a:t>
            </a:r>
            <a:r>
              <a:rPr lang="cs-CZ" sz="2800" dirty="0" smtClean="0"/>
              <a:t>abdikaci cara, k</a:t>
            </a:r>
            <a:r>
              <a:rPr lang="cs-CZ" sz="2800" dirty="0"/>
              <a:t> abdikaci ho vyzvali též velitelé pěti </a:t>
            </a:r>
            <a:r>
              <a:rPr lang="cs-CZ" sz="2800" dirty="0" smtClean="0"/>
              <a:t>frontů, 15</a:t>
            </a:r>
            <a:r>
              <a:rPr lang="cs-CZ" sz="2800" dirty="0"/>
              <a:t>. </a:t>
            </a:r>
            <a:r>
              <a:rPr lang="cs-CZ" sz="2800" dirty="0" smtClean="0"/>
              <a:t>3. abdikace</a:t>
            </a:r>
            <a:r>
              <a:rPr lang="cs-CZ" sz="2800" dirty="0"/>
              <a:t>, synu Alexeji 13 let, pokus převést práva na trůn na velkoknížete Nikolaje Nikolajeviče, ten se jich vzdal = konec Romanovců</a:t>
            </a:r>
          </a:p>
          <a:p>
            <a:pPr lvl="0"/>
            <a:r>
              <a:rPr lang="cs-CZ" sz="2800" dirty="0"/>
              <a:t>vyhlášena </a:t>
            </a:r>
            <a:r>
              <a:rPr lang="cs-CZ" sz="2800" dirty="0" smtClean="0"/>
              <a:t>republika, ustavena </a:t>
            </a:r>
            <a:r>
              <a:rPr lang="cs-CZ" sz="2800" u="sng" dirty="0" smtClean="0"/>
              <a:t>Prozatímní </a:t>
            </a:r>
            <a:r>
              <a:rPr lang="cs-CZ" sz="2800" u="sng" dirty="0"/>
              <a:t>vláda</a:t>
            </a:r>
            <a:r>
              <a:rPr lang="cs-CZ" sz="2800" dirty="0"/>
              <a:t>: v čele princ G. E. Lvov, ministr zahraničí historik Pavel N. </a:t>
            </a:r>
            <a:r>
              <a:rPr lang="cs-CZ" sz="2800" dirty="0" err="1"/>
              <a:t>Miljukov</a:t>
            </a:r>
            <a:r>
              <a:rPr lang="cs-CZ" sz="2800" dirty="0"/>
              <a:t>, Alexandr </a:t>
            </a:r>
            <a:r>
              <a:rPr lang="cs-CZ" sz="2800" dirty="0" err="1"/>
              <a:t>Fjodorovič</a:t>
            </a:r>
            <a:r>
              <a:rPr lang="cs-CZ" sz="2800" dirty="0"/>
              <a:t> </a:t>
            </a:r>
            <a:r>
              <a:rPr lang="cs-CZ" sz="2800" dirty="0" err="1"/>
              <a:t>Kerenskij</a:t>
            </a:r>
            <a:r>
              <a:rPr lang="cs-CZ" sz="2800" dirty="0"/>
              <a:t> (1881-1970, ministr spravedlnosti, války, námořnictví, premiér, vrchní velitel armády; sympatizant sociální revoluce), ministr války A. </a:t>
            </a:r>
            <a:r>
              <a:rPr lang="cs-CZ" sz="2800" dirty="0" err="1"/>
              <a:t>Gučkov</a:t>
            </a:r>
            <a:r>
              <a:rPr lang="cs-CZ" sz="2800" dirty="0"/>
              <a:t>.</a:t>
            </a:r>
          </a:p>
          <a:p>
            <a:r>
              <a:rPr lang="cs-CZ" sz="2800" dirty="0"/>
              <a:t>Program: slib občanských svobod, spojení liberálních a nacionalistických hesel, amnestie (týkala se řady bolševiků), naopak postih části příslušníků carské policie. </a:t>
            </a:r>
            <a:endParaRPr lang="cs-CZ" sz="2800" dirty="0" smtClean="0"/>
          </a:p>
          <a:p>
            <a:r>
              <a:rPr lang="cs-CZ" sz="2800" i="1" dirty="0"/>
              <a:t>rozkaz č. 1.</a:t>
            </a:r>
            <a:r>
              <a:rPr lang="cs-CZ" sz="2800" dirty="0"/>
              <a:t> (14. 3.) zřizující v armádě sověty, amnestie pro politické vězně, zrušení policejních orgánů, nové volby do samosprávných orgánů, ponechání zbraní revolučním oddílům - vláda ztratila faktický vliv na správu a policii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06883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dirty="0"/>
              <a:t>REVOLUČNÍ ROK 1917 – část </a:t>
            </a:r>
            <a:r>
              <a:rPr lang="cs-CZ" sz="2400" dirty="0" smtClean="0"/>
              <a:t>druhá</a:t>
            </a:r>
            <a:endParaRPr lang="cs-CZ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 fontScale="85000" lnSpcReduction="20000"/>
          </a:bodyPr>
          <a:lstStyle/>
          <a:p>
            <a:r>
              <a:rPr lang="cs-CZ" sz="1600" dirty="0" smtClean="0"/>
              <a:t>Hlavním problémem </a:t>
            </a:r>
            <a:r>
              <a:rPr lang="cs-CZ" sz="1600" u="sng" dirty="0" smtClean="0"/>
              <a:t>model dvojvládí</a:t>
            </a:r>
            <a:r>
              <a:rPr lang="cs-CZ" sz="1600" dirty="0" smtClean="0"/>
              <a:t>: </a:t>
            </a:r>
            <a:r>
              <a:rPr lang="cs-CZ" sz="1600" dirty="0" smtClean="0"/>
              <a:t>odpovědnost </a:t>
            </a:r>
            <a:r>
              <a:rPr lang="cs-CZ" sz="1600" dirty="0"/>
              <a:t>- vláda a </a:t>
            </a:r>
            <a:r>
              <a:rPr lang="cs-CZ" sz="1600" dirty="0" smtClean="0"/>
              <a:t>Duma vs. faktická moc - </a:t>
            </a:r>
            <a:r>
              <a:rPr lang="cs-CZ" sz="1600" dirty="0"/>
              <a:t>Petrohradský </a:t>
            </a:r>
            <a:r>
              <a:rPr lang="cs-CZ" sz="1600" dirty="0" smtClean="0"/>
              <a:t>sovět: v </a:t>
            </a:r>
            <a:r>
              <a:rPr lang="cs-CZ" sz="1600" dirty="0"/>
              <a:t>čele N. S. </a:t>
            </a:r>
            <a:r>
              <a:rPr lang="cs-CZ" sz="1600" dirty="0" err="1" smtClean="0"/>
              <a:t>Čcheidze</a:t>
            </a:r>
            <a:r>
              <a:rPr lang="cs-CZ" sz="1600" dirty="0" smtClean="0"/>
              <a:t>, </a:t>
            </a:r>
            <a:r>
              <a:rPr lang="cs-CZ" sz="1600" dirty="0" err="1"/>
              <a:t>Kerenskij</a:t>
            </a:r>
            <a:r>
              <a:rPr lang="cs-CZ" sz="1600" dirty="0"/>
              <a:t> místopředsedou (jediný člen vlády a sovětu zároveň), dosud s menševickou většinou a </a:t>
            </a:r>
            <a:r>
              <a:rPr lang="cs-CZ" sz="1600" dirty="0" smtClean="0"/>
              <a:t>strategií buržoazní </a:t>
            </a:r>
            <a:r>
              <a:rPr lang="cs-CZ" sz="1600" dirty="0"/>
              <a:t>a pak socialistické revoluce, </a:t>
            </a:r>
            <a:r>
              <a:rPr lang="cs-CZ" sz="1600" dirty="0" smtClean="0"/>
              <a:t>nereprezentativní</a:t>
            </a:r>
            <a:r>
              <a:rPr lang="cs-CZ" sz="1600" dirty="0"/>
              <a:t>, asi 2500 delegátů zastupovalo po volbách jen třetinu dělnictva a dvě třetiny petrohradské posádky</a:t>
            </a:r>
          </a:p>
          <a:p>
            <a:r>
              <a:rPr lang="cs-CZ" sz="1600" dirty="0" err="1" smtClean="0"/>
              <a:t>Ispolkom</a:t>
            </a:r>
            <a:r>
              <a:rPr lang="cs-CZ" sz="1600" dirty="0" smtClean="0"/>
              <a:t> </a:t>
            </a:r>
            <a:r>
              <a:rPr lang="cs-CZ" sz="1600" dirty="0"/>
              <a:t>- </a:t>
            </a:r>
            <a:r>
              <a:rPr lang="cs-CZ" sz="1600" dirty="0" smtClean="0"/>
              <a:t> řídil </a:t>
            </a:r>
            <a:r>
              <a:rPr lang="cs-CZ" sz="1600" dirty="0"/>
              <a:t>zemi, zavedl osmihodinovou pracovní dobu, uložil carské rodině domácí vězení v Carském Selu, pokusil se o zavedení cenzury (odvoláno </a:t>
            </a:r>
            <a:r>
              <a:rPr lang="cs-CZ" sz="1600" dirty="0" smtClean="0"/>
              <a:t>v</a:t>
            </a:r>
            <a:r>
              <a:rPr lang="cs-CZ" sz="1600" dirty="0"/>
              <a:t> reakci veřejného mínění), </a:t>
            </a:r>
            <a:r>
              <a:rPr lang="cs-CZ" sz="1600" dirty="0" smtClean="0"/>
              <a:t>pronikl do </a:t>
            </a:r>
            <a:r>
              <a:rPr lang="cs-CZ" sz="1600" dirty="0"/>
              <a:t>armády, rozkazy včetně fronty nyní platily pouze se souhlasem </a:t>
            </a:r>
            <a:r>
              <a:rPr lang="cs-CZ" sz="1600" dirty="0" smtClean="0"/>
              <a:t>komisařů</a:t>
            </a:r>
            <a:r>
              <a:rPr lang="cs-CZ" sz="1600" dirty="0"/>
              <a:t>.</a:t>
            </a:r>
          </a:p>
          <a:p>
            <a:r>
              <a:rPr lang="cs-CZ" sz="1600" dirty="0"/>
              <a:t>Začátkem dubna </a:t>
            </a:r>
            <a:r>
              <a:rPr lang="cs-CZ" sz="1600" dirty="0" smtClean="0"/>
              <a:t>transformace </a:t>
            </a:r>
            <a:r>
              <a:rPr lang="cs-CZ" sz="1600" dirty="0"/>
              <a:t>na </a:t>
            </a:r>
            <a:r>
              <a:rPr lang="cs-CZ" sz="1600" i="1" dirty="0"/>
              <a:t>Všeruský sovět zástupců dělníků a vojáků</a:t>
            </a:r>
            <a:r>
              <a:rPr lang="cs-CZ" sz="1600" dirty="0"/>
              <a:t>, </a:t>
            </a:r>
            <a:r>
              <a:rPr lang="cs-CZ" sz="1600" dirty="0" err="1"/>
              <a:t>Ispolkom</a:t>
            </a:r>
            <a:r>
              <a:rPr lang="cs-CZ" sz="1600" dirty="0"/>
              <a:t> pak na </a:t>
            </a:r>
            <a:r>
              <a:rPr lang="cs-CZ" sz="1600" i="1" dirty="0"/>
              <a:t>Všeruský ústřední výkonný výbor</a:t>
            </a:r>
            <a:r>
              <a:rPr lang="cs-CZ" sz="1600" dirty="0"/>
              <a:t> </a:t>
            </a:r>
            <a:r>
              <a:rPr lang="cs-CZ" sz="1600" dirty="0" smtClean="0"/>
              <a:t>(72 členů, </a:t>
            </a:r>
            <a:r>
              <a:rPr lang="cs-CZ" sz="1600" dirty="0"/>
              <a:t>z toho 23 menševiků, 22 </a:t>
            </a:r>
            <a:r>
              <a:rPr lang="cs-CZ" sz="1600" dirty="0" err="1"/>
              <a:t>eserů</a:t>
            </a:r>
            <a:r>
              <a:rPr lang="cs-CZ" sz="1600" dirty="0"/>
              <a:t> a </a:t>
            </a:r>
            <a:r>
              <a:rPr lang="cs-CZ" sz="1600" dirty="0" smtClean="0"/>
              <a:t>12 </a:t>
            </a:r>
            <a:r>
              <a:rPr lang="cs-CZ" sz="1600" dirty="0"/>
              <a:t>bolševiků). </a:t>
            </a:r>
          </a:p>
          <a:p>
            <a:r>
              <a:rPr lang="cs-CZ" sz="1600" dirty="0" smtClean="0"/>
              <a:t>28</a:t>
            </a:r>
            <a:r>
              <a:rPr lang="cs-CZ" sz="1600" dirty="0"/>
              <a:t>. </a:t>
            </a:r>
            <a:r>
              <a:rPr lang="cs-CZ" sz="1600" dirty="0" smtClean="0"/>
              <a:t>3.-4.4. </a:t>
            </a:r>
            <a:r>
              <a:rPr lang="cs-CZ" sz="1600" dirty="0"/>
              <a:t>- všeruská konference bolševiků v Petrohradě, </a:t>
            </a:r>
            <a:r>
              <a:rPr lang="cs-CZ" sz="1600" dirty="0" smtClean="0"/>
              <a:t> </a:t>
            </a:r>
            <a:r>
              <a:rPr lang="cs-CZ" sz="1600" dirty="0"/>
              <a:t>asi 20.000 členů, </a:t>
            </a:r>
            <a:r>
              <a:rPr lang="cs-CZ" sz="1600" dirty="0" smtClean="0"/>
              <a:t>přijíždí </a:t>
            </a:r>
            <a:r>
              <a:rPr lang="cs-CZ" sz="1600" dirty="0"/>
              <a:t>Lenin ze švýcarského </a:t>
            </a:r>
            <a:r>
              <a:rPr lang="cs-CZ" sz="1600" dirty="0"/>
              <a:t>exilu </a:t>
            </a:r>
            <a:r>
              <a:rPr lang="cs-CZ" sz="1600" dirty="0" smtClean="0"/>
              <a:t>(německá </a:t>
            </a:r>
            <a:r>
              <a:rPr lang="cs-CZ" sz="1600" dirty="0"/>
              <a:t>idea vyvolání chaosu v Rusku podporou </a:t>
            </a:r>
            <a:r>
              <a:rPr lang="cs-CZ" sz="1600" dirty="0" smtClean="0"/>
              <a:t>revolucionářů</a:t>
            </a:r>
            <a:r>
              <a:rPr lang="cs-CZ" sz="1600" dirty="0" smtClean="0"/>
              <a:t>). </a:t>
            </a:r>
            <a:r>
              <a:rPr lang="cs-CZ" sz="1600" dirty="0"/>
              <a:t>Rozpory ve straně: Leninova teze (podpora Zinověv) prospěšnost porážky Ruska ve válce vs. </a:t>
            </a:r>
            <a:r>
              <a:rPr lang="cs-CZ" sz="1600" dirty="0" smtClean="0"/>
              <a:t>stanovisko </a:t>
            </a:r>
            <a:r>
              <a:rPr lang="cs-CZ" sz="1600" dirty="0"/>
              <a:t>levých bolševiků </a:t>
            </a:r>
            <a:r>
              <a:rPr lang="cs-CZ" sz="1600" dirty="0" smtClean="0"/>
              <a:t>(</a:t>
            </a:r>
            <a:r>
              <a:rPr lang="cs-CZ" sz="1600" dirty="0" err="1" smtClean="0"/>
              <a:t>Trockij</a:t>
            </a:r>
            <a:r>
              <a:rPr lang="cs-CZ" sz="1600" dirty="0" smtClean="0"/>
              <a:t>, Kameněv</a:t>
            </a:r>
            <a:r>
              <a:rPr lang="cs-CZ" sz="1600" dirty="0"/>
              <a:t>, Bucharin, </a:t>
            </a:r>
            <a:r>
              <a:rPr lang="cs-CZ" sz="1600" dirty="0" err="1" smtClean="0"/>
              <a:t>Pjatakov</a:t>
            </a:r>
            <a:r>
              <a:rPr lang="cs-CZ" sz="1600" dirty="0" smtClean="0"/>
              <a:t>)  odmítajících </a:t>
            </a:r>
            <a:r>
              <a:rPr lang="cs-CZ" sz="1600" dirty="0"/>
              <a:t>heslo o porážce vlasti. </a:t>
            </a:r>
          </a:p>
          <a:p>
            <a:r>
              <a:rPr lang="cs-CZ" sz="1600" dirty="0" smtClean="0"/>
              <a:t>Leninovy</a:t>
            </a:r>
            <a:r>
              <a:rPr lang="cs-CZ" sz="1600" i="1" dirty="0" smtClean="0"/>
              <a:t> </a:t>
            </a:r>
            <a:r>
              <a:rPr lang="cs-CZ" sz="1600" i="1" dirty="0"/>
              <a:t>Dubnové teze</a:t>
            </a:r>
            <a:r>
              <a:rPr lang="cs-CZ" sz="1600" dirty="0"/>
              <a:t> - skoncovat s válkou, nespolupracovat s Prozatímní vládou, vyvolat revoluci, veškerou moc sovětům, ty pod kontrolu bolševiků, rozpustit armádu, </a:t>
            </a:r>
            <a:r>
              <a:rPr lang="cs-CZ" sz="1600" dirty="0" smtClean="0"/>
              <a:t>zabavit a znárodnit </a:t>
            </a:r>
            <a:r>
              <a:rPr lang="cs-CZ" sz="1600" dirty="0"/>
              <a:t>soukromě drženou </a:t>
            </a:r>
            <a:r>
              <a:rPr lang="cs-CZ" sz="1600" dirty="0" smtClean="0"/>
              <a:t>půdu, průmysl </a:t>
            </a:r>
            <a:r>
              <a:rPr lang="cs-CZ" sz="1600" dirty="0"/>
              <a:t>a </a:t>
            </a:r>
            <a:r>
              <a:rPr lang="cs-CZ" sz="1600" dirty="0" smtClean="0"/>
              <a:t>banky. Reakce</a:t>
            </a:r>
            <a:r>
              <a:rPr lang="cs-CZ" sz="1600" dirty="0"/>
              <a:t>: spíše odmítavá, dle většiny </a:t>
            </a:r>
            <a:r>
              <a:rPr lang="cs-CZ" sz="1600" dirty="0" smtClean="0"/>
              <a:t>Lenin </a:t>
            </a:r>
            <a:r>
              <a:rPr lang="cs-CZ" sz="1600" dirty="0"/>
              <a:t>nechápe situaci, proti </a:t>
            </a:r>
            <a:r>
              <a:rPr lang="cs-CZ" sz="1600" dirty="0" smtClean="0"/>
              <a:t>i </a:t>
            </a:r>
            <a:r>
              <a:rPr lang="cs-CZ" sz="1600" i="1" dirty="0"/>
              <a:t>Pravda</a:t>
            </a:r>
            <a:r>
              <a:rPr lang="cs-CZ" sz="1600" dirty="0"/>
              <a:t>. Teze </a:t>
            </a:r>
            <a:r>
              <a:rPr lang="cs-CZ" sz="1600" dirty="0" smtClean="0"/>
              <a:t>marxistické </a:t>
            </a:r>
            <a:r>
              <a:rPr lang="cs-CZ" sz="1600" dirty="0"/>
              <a:t>= vítězství lze dosáhnout pouze po </a:t>
            </a:r>
            <a:r>
              <a:rPr lang="cs-CZ" sz="1600" dirty="0" smtClean="0"/>
              <a:t>rozvinutí kapitalismu, </a:t>
            </a:r>
            <a:r>
              <a:rPr lang="cs-CZ" sz="1600" dirty="0"/>
              <a:t>což není případ Ruska. Na Leninovu stranu postupně </a:t>
            </a:r>
            <a:r>
              <a:rPr lang="cs-CZ" sz="1600" dirty="0" smtClean="0"/>
              <a:t>Molotov</a:t>
            </a:r>
            <a:r>
              <a:rPr lang="cs-CZ" sz="1600" dirty="0"/>
              <a:t>, Kameněv, Stalin, </a:t>
            </a:r>
            <a:r>
              <a:rPr lang="cs-CZ" sz="1600" dirty="0" smtClean="0"/>
              <a:t>i </a:t>
            </a:r>
            <a:r>
              <a:rPr lang="cs-CZ" sz="1600" dirty="0" err="1" smtClean="0"/>
              <a:t>Trockij</a:t>
            </a:r>
            <a:r>
              <a:rPr lang="cs-CZ" sz="1600" dirty="0" smtClean="0"/>
              <a:t>. </a:t>
            </a:r>
            <a:endParaRPr lang="cs-CZ" sz="1600" dirty="0" smtClean="0"/>
          </a:p>
          <a:p>
            <a:pPr lvl="0"/>
            <a:r>
              <a:rPr lang="cs-CZ" sz="1600" dirty="0"/>
              <a:t>požadavek, aby do vlády vstoupili socialisté. Tzv. </a:t>
            </a:r>
            <a:r>
              <a:rPr lang="cs-CZ" sz="1600" i="1" dirty="0"/>
              <a:t>květnová dohoda</a:t>
            </a:r>
            <a:r>
              <a:rPr lang="cs-CZ" sz="1600" dirty="0"/>
              <a:t> - odstoupili „silní“ ministři </a:t>
            </a:r>
            <a:r>
              <a:rPr lang="cs-CZ" sz="1600" dirty="0" err="1"/>
              <a:t>Gučkov</a:t>
            </a:r>
            <a:r>
              <a:rPr lang="cs-CZ" sz="1600" dirty="0"/>
              <a:t> a </a:t>
            </a:r>
            <a:r>
              <a:rPr lang="cs-CZ" sz="1600" dirty="0" err="1"/>
              <a:t>Miljukov</a:t>
            </a:r>
            <a:r>
              <a:rPr lang="cs-CZ" sz="1600" dirty="0"/>
              <a:t>, tzv. </a:t>
            </a:r>
            <a:r>
              <a:rPr lang="cs-CZ" sz="1600" i="1" dirty="0"/>
              <a:t>koaliční vláda</a:t>
            </a:r>
            <a:r>
              <a:rPr lang="cs-CZ" sz="1600" dirty="0"/>
              <a:t> - v čele Lvov, 14 ministrů, z toho 6 </a:t>
            </a:r>
            <a:r>
              <a:rPr lang="cs-CZ" sz="1600" dirty="0" smtClean="0"/>
              <a:t>socialistů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83651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dirty="0"/>
              <a:t>REVOLUČNÍ ROK </a:t>
            </a:r>
            <a:r>
              <a:rPr lang="cs-CZ" sz="2400" dirty="0" smtClean="0"/>
              <a:t>1917 – část </a:t>
            </a:r>
            <a:r>
              <a:rPr lang="cs-CZ" sz="2400" dirty="0" smtClean="0"/>
              <a:t>třetí</a:t>
            </a:r>
            <a:endParaRPr lang="cs-CZ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 fontScale="85000" lnSpcReduction="20000"/>
          </a:bodyPr>
          <a:lstStyle/>
          <a:p>
            <a:r>
              <a:rPr lang="cs-CZ" sz="1600" dirty="0"/>
              <a:t>V červnu 1917 </a:t>
            </a:r>
            <a:r>
              <a:rPr lang="cs-CZ" sz="1600" i="1" dirty="0"/>
              <a:t>První sjezd sovětů celého Ruska</a:t>
            </a:r>
            <a:r>
              <a:rPr lang="cs-CZ" sz="1600" dirty="0"/>
              <a:t> </a:t>
            </a:r>
            <a:r>
              <a:rPr lang="cs-CZ" sz="1600" dirty="0" smtClean="0"/>
              <a:t>: </a:t>
            </a:r>
            <a:r>
              <a:rPr lang="cs-CZ" sz="1600" dirty="0"/>
              <a:t>285 </a:t>
            </a:r>
            <a:r>
              <a:rPr lang="cs-CZ" sz="1600" dirty="0" err="1"/>
              <a:t>eserů</a:t>
            </a:r>
            <a:r>
              <a:rPr lang="cs-CZ" sz="1600" dirty="0"/>
              <a:t>, 248 menševiků, 105 </a:t>
            </a:r>
            <a:r>
              <a:rPr lang="cs-CZ" sz="1600" dirty="0" smtClean="0"/>
              <a:t>bolševiků, navíc před </a:t>
            </a:r>
            <a:r>
              <a:rPr lang="cs-CZ" sz="1600" dirty="0"/>
              <a:t>říjnem v bolševické straně jen 5,3% </a:t>
            </a:r>
            <a:r>
              <a:rPr lang="cs-CZ" sz="1600" dirty="0" smtClean="0"/>
              <a:t>dělníků. </a:t>
            </a:r>
            <a:endParaRPr lang="cs-CZ" sz="1600" dirty="0"/>
          </a:p>
          <a:p>
            <a:r>
              <a:rPr lang="cs-CZ" sz="1600" dirty="0" smtClean="0"/>
              <a:t>Červen </a:t>
            </a:r>
            <a:r>
              <a:rPr lang="cs-CZ" sz="1600" dirty="0"/>
              <a:t>1917 - poslední ruská ofenzíva na haličské frontě - úspěšná do posílení rakouských vojsk německými. Účast již jen části armády, část vojska rozvrácena bolševickou agitací i únavou z války a nedostatečným velením. Poškodila reputaci prozatímní </a:t>
            </a:r>
            <a:r>
              <a:rPr lang="cs-CZ" sz="1600" dirty="0" smtClean="0"/>
              <a:t>vlády. </a:t>
            </a:r>
            <a:endParaRPr lang="cs-CZ" sz="1600" dirty="0"/>
          </a:p>
          <a:p>
            <a:r>
              <a:rPr lang="cs-CZ" sz="1600" dirty="0" smtClean="0"/>
              <a:t>16</a:t>
            </a:r>
            <a:r>
              <a:rPr lang="cs-CZ" sz="1600" dirty="0"/>
              <a:t>.-</a:t>
            </a:r>
            <a:r>
              <a:rPr lang="cs-CZ" sz="1600" dirty="0" smtClean="0"/>
              <a:t>17.7. </a:t>
            </a:r>
            <a:r>
              <a:rPr lang="cs-CZ" sz="1600" dirty="0"/>
              <a:t>- pokus o bolševický </a:t>
            </a:r>
            <a:r>
              <a:rPr lang="cs-CZ" sz="1600" dirty="0" smtClean="0"/>
              <a:t>převrat, </a:t>
            </a:r>
            <a:r>
              <a:rPr lang="cs-CZ" sz="1600" dirty="0"/>
              <a:t>podpora z fronty prchajících </a:t>
            </a:r>
            <a:r>
              <a:rPr lang="cs-CZ" sz="1600" dirty="0" smtClean="0"/>
              <a:t>vojáků, vláda </a:t>
            </a:r>
            <a:r>
              <a:rPr lang="cs-CZ" sz="1600" dirty="0"/>
              <a:t>pasivní, pomohlo zveřejnění bolševických styků s Němci, na to veřejnost háklivá. Demonstrace proti vládě se obrátily proti bolševikům. </a:t>
            </a:r>
            <a:r>
              <a:rPr lang="cs-CZ" sz="1600" dirty="0" smtClean="0"/>
              <a:t>Hlavou </a:t>
            </a:r>
            <a:r>
              <a:rPr lang="cs-CZ" sz="1600" dirty="0"/>
              <a:t>puče </a:t>
            </a:r>
            <a:r>
              <a:rPr lang="cs-CZ" sz="1600" dirty="0" err="1" smtClean="0"/>
              <a:t>Trockij</a:t>
            </a:r>
            <a:r>
              <a:rPr lang="cs-CZ" sz="1600" dirty="0" smtClean="0"/>
              <a:t>, </a:t>
            </a:r>
            <a:r>
              <a:rPr lang="cs-CZ" sz="1600" dirty="0"/>
              <a:t>Lenin </a:t>
            </a:r>
            <a:r>
              <a:rPr lang="cs-CZ" sz="1600" dirty="0" smtClean="0"/>
              <a:t>utekl </a:t>
            </a:r>
            <a:r>
              <a:rPr lang="cs-CZ" sz="1600" dirty="0"/>
              <a:t>do </a:t>
            </a:r>
            <a:r>
              <a:rPr lang="cs-CZ" sz="1600" dirty="0" smtClean="0"/>
              <a:t>Finska. </a:t>
            </a:r>
            <a:r>
              <a:rPr lang="cs-CZ" sz="1600" i="1" dirty="0"/>
              <a:t>Pravda</a:t>
            </a:r>
            <a:r>
              <a:rPr lang="cs-CZ" sz="1600" dirty="0"/>
              <a:t> zakázána, strana v </a:t>
            </a:r>
            <a:r>
              <a:rPr lang="cs-CZ" sz="1600" dirty="0" smtClean="0"/>
              <a:t>ilegalitě, </a:t>
            </a:r>
            <a:r>
              <a:rPr lang="cs-CZ" sz="1600" dirty="0" err="1"/>
              <a:t>Trockij</a:t>
            </a:r>
            <a:r>
              <a:rPr lang="cs-CZ" sz="1600" dirty="0"/>
              <a:t> zavřen, v září </a:t>
            </a:r>
            <a:r>
              <a:rPr lang="cs-CZ" sz="1600" dirty="0" smtClean="0"/>
              <a:t>propuštěn a </a:t>
            </a:r>
            <a:r>
              <a:rPr lang="cs-CZ" sz="1600" dirty="0"/>
              <a:t>zvolen předsedou Petrohradského sovětu.</a:t>
            </a:r>
          </a:p>
          <a:p>
            <a:r>
              <a:rPr lang="cs-CZ" sz="1600" dirty="0"/>
              <a:t>Lvov podal demisi, premiérem </a:t>
            </a:r>
            <a:r>
              <a:rPr lang="cs-CZ" sz="1600" dirty="0" err="1"/>
              <a:t>Kerenskij</a:t>
            </a:r>
            <a:r>
              <a:rPr lang="cs-CZ" sz="1600" dirty="0"/>
              <a:t>, </a:t>
            </a:r>
            <a:r>
              <a:rPr lang="cs-CZ" sz="1600" dirty="0" err="1"/>
              <a:t>Kornilov</a:t>
            </a:r>
            <a:r>
              <a:rPr lang="cs-CZ" sz="1600" dirty="0"/>
              <a:t> do čela </a:t>
            </a:r>
            <a:r>
              <a:rPr lang="cs-CZ" sz="1600" dirty="0" smtClean="0"/>
              <a:t>armády. </a:t>
            </a:r>
            <a:r>
              <a:rPr lang="cs-CZ" sz="1600" dirty="0" err="1"/>
              <a:t>Kerenskij</a:t>
            </a:r>
            <a:r>
              <a:rPr lang="cs-CZ" sz="1600" dirty="0"/>
              <a:t> se ovšem více než bolševického převratu obával monarchistické restaurace - odtud jeho následná chybná politika. </a:t>
            </a:r>
          </a:p>
          <a:p>
            <a:r>
              <a:rPr lang="cs-CZ" sz="1600" u="sng" dirty="0" err="1" smtClean="0"/>
              <a:t>Kornilovova</a:t>
            </a:r>
            <a:r>
              <a:rPr lang="cs-CZ" sz="1600" u="sng" dirty="0" smtClean="0"/>
              <a:t> </a:t>
            </a:r>
            <a:r>
              <a:rPr lang="cs-CZ" sz="1600" u="sng" dirty="0"/>
              <a:t>aféra</a:t>
            </a:r>
            <a:r>
              <a:rPr lang="cs-CZ" sz="1600" dirty="0"/>
              <a:t> (přelom srpna a září) - Kerenským zkonstruované obvinění </a:t>
            </a:r>
            <a:r>
              <a:rPr lang="cs-CZ" sz="1600" dirty="0" err="1"/>
              <a:t>Kornilova</a:t>
            </a:r>
            <a:r>
              <a:rPr lang="cs-CZ" sz="1600" dirty="0"/>
              <a:t>, že se pokusil s pomocí armády převzít diktátorskou moc. </a:t>
            </a:r>
            <a:r>
              <a:rPr lang="cs-CZ" sz="1600" dirty="0" err="1"/>
              <a:t>Kornilov</a:t>
            </a:r>
            <a:r>
              <a:rPr lang="cs-CZ" sz="1600" dirty="0"/>
              <a:t> naopak přesvědčen, že v Petrohradě došlo k povstání a město nutno osvobodit. </a:t>
            </a:r>
            <a:r>
              <a:rPr lang="cs-CZ" sz="1600" dirty="0" smtClean="0"/>
              <a:t>Vláda </a:t>
            </a:r>
            <a:r>
              <a:rPr lang="cs-CZ" sz="1600" dirty="0"/>
              <a:t>se obrací o pomoc ke všem stranám (včetně bolševiků, kteří vystupují z ilegality), tzv. puč zažehnán. Na aféře ztratil i </a:t>
            </a:r>
            <a:r>
              <a:rPr lang="cs-CZ" sz="1600" dirty="0" err="1"/>
              <a:t>Kerenskij</a:t>
            </a:r>
            <a:r>
              <a:rPr lang="cs-CZ" sz="1600" dirty="0"/>
              <a:t>, jemuž přestali důvěřovat liberálové i konservativci a umírnění </a:t>
            </a:r>
            <a:r>
              <a:rPr lang="cs-CZ" sz="1600" dirty="0" smtClean="0"/>
              <a:t>socialisté. </a:t>
            </a:r>
            <a:r>
              <a:rPr lang="cs-CZ" sz="1600" dirty="0"/>
              <a:t>Ten proto přístupný i některým aktivitám bolševiků (např. výdej zbraní na fiktivní ochranu Petrohradu do rukou bolševické gardy). Vládní </a:t>
            </a:r>
            <a:r>
              <a:rPr lang="cs-CZ" sz="1600" dirty="0" smtClean="0"/>
              <a:t>výbor </a:t>
            </a:r>
            <a:r>
              <a:rPr lang="cs-CZ" sz="1600" dirty="0"/>
              <a:t>k vyšetření </a:t>
            </a:r>
            <a:r>
              <a:rPr lang="cs-CZ" sz="1600" dirty="0" smtClean="0"/>
              <a:t>aféry </a:t>
            </a:r>
            <a:r>
              <a:rPr lang="cs-CZ" sz="1600" dirty="0"/>
              <a:t>došel </a:t>
            </a:r>
            <a:r>
              <a:rPr lang="cs-CZ" sz="1600" dirty="0" smtClean="0"/>
              <a:t>k</a:t>
            </a:r>
            <a:r>
              <a:rPr lang="cs-CZ" sz="1600" dirty="0"/>
              <a:t> názoru, že se o žádné spiknutí nejednalo. </a:t>
            </a:r>
          </a:p>
          <a:p>
            <a:r>
              <a:rPr lang="cs-CZ" sz="1600" dirty="0" smtClean="0"/>
              <a:t>září </a:t>
            </a:r>
            <a:r>
              <a:rPr lang="cs-CZ" sz="1600" dirty="0"/>
              <a:t>- </a:t>
            </a:r>
            <a:r>
              <a:rPr lang="cs-CZ" sz="1600" i="1" dirty="0"/>
              <a:t>volby do moskevského </a:t>
            </a:r>
            <a:r>
              <a:rPr lang="cs-CZ" sz="1600" i="1" dirty="0" smtClean="0"/>
              <a:t>sovětu</a:t>
            </a:r>
            <a:r>
              <a:rPr lang="cs-CZ" sz="1600" dirty="0"/>
              <a:t>: účast 10 </a:t>
            </a:r>
            <a:r>
              <a:rPr lang="cs-CZ" sz="1600" dirty="0" smtClean="0"/>
              <a:t>stran, bolševici </a:t>
            </a:r>
            <a:r>
              <a:rPr lang="cs-CZ" sz="1600" dirty="0"/>
              <a:t>- 49,5</a:t>
            </a:r>
            <a:r>
              <a:rPr lang="cs-CZ" sz="1600" dirty="0" smtClean="0"/>
              <a:t>%, menševici </a:t>
            </a:r>
            <a:r>
              <a:rPr lang="cs-CZ" sz="1600" dirty="0"/>
              <a:t>a </a:t>
            </a:r>
            <a:r>
              <a:rPr lang="cs-CZ" sz="1600" dirty="0" err="1"/>
              <a:t>eseři</a:t>
            </a:r>
            <a:r>
              <a:rPr lang="cs-CZ" sz="1600" dirty="0"/>
              <a:t> - 18,9</a:t>
            </a:r>
            <a:r>
              <a:rPr lang="cs-CZ" sz="1600" dirty="0" smtClean="0"/>
              <a:t>%</a:t>
            </a:r>
            <a:endParaRPr lang="cs-CZ" sz="1600" dirty="0"/>
          </a:p>
          <a:p>
            <a:r>
              <a:rPr lang="cs-CZ" sz="1600" dirty="0" smtClean="0"/>
              <a:t>Lenin </a:t>
            </a:r>
            <a:r>
              <a:rPr lang="cs-CZ" sz="1600"/>
              <a:t>se </a:t>
            </a:r>
            <a:r>
              <a:rPr lang="cs-CZ" sz="1600" smtClean="0"/>
              <a:t>z</a:t>
            </a:r>
            <a:r>
              <a:rPr lang="cs-CZ" sz="1600" dirty="0"/>
              <a:t> Finska snaží o radikalizaci postupu. Vláda oznámila </a:t>
            </a:r>
            <a:r>
              <a:rPr lang="cs-CZ" sz="1600" dirty="0" smtClean="0"/>
              <a:t>termín voleb </a:t>
            </a:r>
            <a:r>
              <a:rPr lang="cs-CZ" sz="1600" dirty="0"/>
              <a:t>do </a:t>
            </a:r>
            <a:r>
              <a:rPr lang="cs-CZ" sz="1600" dirty="0" smtClean="0"/>
              <a:t>ÚS, </a:t>
            </a:r>
            <a:r>
              <a:rPr lang="cs-CZ" sz="1600" dirty="0"/>
              <a:t>demokratické volební právo, předpoklad rolnické většiny = převaha </a:t>
            </a:r>
            <a:r>
              <a:rPr lang="cs-CZ" sz="1600" dirty="0" err="1"/>
              <a:t>eserů</a:t>
            </a:r>
            <a:r>
              <a:rPr lang="cs-CZ" sz="1600" dirty="0"/>
              <a:t>. To uspíšilo bolševické akce.</a:t>
            </a:r>
          </a:p>
        </p:txBody>
      </p:sp>
    </p:spTree>
    <p:extLst>
      <p:ext uri="{BB962C8B-B14F-4D97-AF65-F5344CB8AC3E}">
        <p14:creationId xmlns:p14="http://schemas.microsoft.com/office/powerpoint/2010/main" val="3769328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4000" dirty="0"/>
              <a:t>Děkuji za pozornost.</a:t>
            </a:r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1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rmAutofit fontScale="90000"/>
          </a:bodyPr>
          <a:lstStyle/>
          <a:p>
            <a:r>
              <a:rPr lang="cs-CZ" dirty="0"/>
              <a:t>Cíle přednášky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772816"/>
            <a:ext cx="7543800" cy="38862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7400" dirty="0"/>
              <a:t>Zrod moderní ruské politiky, její soudobé legitimizační zdroje, základní spory, aktéři a strategie.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3000" dirty="0"/>
              <a:t>Texty k nastudování:</a:t>
            </a:r>
          </a:p>
          <a:p>
            <a:r>
              <a:rPr lang="cs-CZ" sz="3000" dirty="0" err="1"/>
              <a:t>Shiraev</a:t>
            </a:r>
            <a:r>
              <a:rPr lang="cs-CZ" sz="3000" dirty="0"/>
              <a:t>, E.: </a:t>
            </a:r>
            <a:r>
              <a:rPr lang="cs-CZ" sz="3000" i="1" dirty="0" err="1"/>
              <a:t>Russian</a:t>
            </a:r>
            <a:r>
              <a:rPr lang="cs-CZ" sz="3000" i="1" dirty="0"/>
              <a:t> </a:t>
            </a:r>
            <a:r>
              <a:rPr lang="cs-CZ" sz="3000" i="1" dirty="0" err="1"/>
              <a:t>Government</a:t>
            </a:r>
            <a:r>
              <a:rPr lang="cs-CZ" sz="3000" i="1" dirty="0"/>
              <a:t> and </a:t>
            </a:r>
            <a:r>
              <a:rPr lang="cs-CZ" sz="3000" i="1" dirty="0" err="1"/>
              <a:t>Politics</a:t>
            </a:r>
            <a:r>
              <a:rPr lang="cs-CZ" sz="3000" i="1" dirty="0"/>
              <a:t>. </a:t>
            </a:r>
            <a:r>
              <a:rPr lang="cs-CZ" sz="3000" i="1" dirty="0" err="1"/>
              <a:t>Comparative</a:t>
            </a:r>
            <a:r>
              <a:rPr lang="cs-CZ" sz="3000" i="1" dirty="0"/>
              <a:t> </a:t>
            </a:r>
            <a:r>
              <a:rPr lang="cs-CZ" sz="3000" i="1" dirty="0" err="1"/>
              <a:t>Government</a:t>
            </a:r>
            <a:r>
              <a:rPr lang="cs-CZ" sz="3000" i="1" dirty="0"/>
              <a:t> and </a:t>
            </a:r>
            <a:r>
              <a:rPr lang="cs-CZ" sz="3000" i="1" dirty="0" err="1"/>
              <a:t>Politics</a:t>
            </a:r>
            <a:r>
              <a:rPr lang="cs-CZ" sz="3000" dirty="0"/>
              <a:t>, </a:t>
            </a:r>
            <a:r>
              <a:rPr lang="cs-CZ" sz="3000" dirty="0" err="1"/>
              <a:t>Palgrave</a:t>
            </a:r>
            <a:r>
              <a:rPr lang="cs-CZ" sz="3000" dirty="0"/>
              <a:t>: </a:t>
            </a:r>
            <a:r>
              <a:rPr lang="cs-CZ" sz="3000" dirty="0" err="1"/>
              <a:t>Macmillan</a:t>
            </a:r>
            <a:r>
              <a:rPr lang="cs-CZ" sz="3000" dirty="0"/>
              <a:t> 2010, pp. 3-24, 56-61. </a:t>
            </a:r>
          </a:p>
          <a:p>
            <a:r>
              <a:rPr lang="cs-CZ" sz="3000" dirty="0"/>
              <a:t>Švankmajer, M. - Veber, V. - Sládek, Z. - Moulis, V.: </a:t>
            </a:r>
            <a:r>
              <a:rPr lang="cs-CZ" sz="3000" i="1" dirty="0"/>
              <a:t>Dějiny Ruska</a:t>
            </a:r>
            <a:r>
              <a:rPr lang="cs-CZ" sz="3000" dirty="0"/>
              <a:t>, Praha: LN 1995, s. 247-309; v rozšířeném stejnojmenném vydání Praha: LN 1999 s. 432-560. </a:t>
            </a:r>
          </a:p>
          <a:p>
            <a:pPr marL="0" indent="0">
              <a:buNone/>
            </a:pPr>
            <a:r>
              <a:rPr lang="cs-CZ" sz="3000" dirty="0"/>
              <a:t>Doporučená literatura v češtině:</a:t>
            </a:r>
          </a:p>
          <a:p>
            <a:r>
              <a:rPr lang="cs-CZ" sz="3000" dirty="0" err="1"/>
              <a:t>Longworth</a:t>
            </a:r>
            <a:r>
              <a:rPr lang="cs-CZ" sz="3000" dirty="0"/>
              <a:t>, P.: </a:t>
            </a:r>
            <a:r>
              <a:rPr lang="cs-CZ" sz="3000" i="1" dirty="0"/>
              <a:t>Dějiny impéria. Sláva a pád ruských říší</a:t>
            </a:r>
            <a:r>
              <a:rPr lang="cs-CZ" sz="3000" dirty="0"/>
              <a:t>, Praha – Plzeň: Beta-Dobrovský Ševčík 2005.</a:t>
            </a:r>
          </a:p>
          <a:p>
            <a:r>
              <a:rPr lang="cs-CZ" sz="3000" dirty="0" err="1"/>
              <a:t>Malia</a:t>
            </a:r>
            <a:r>
              <a:rPr lang="cs-CZ" sz="3000" dirty="0"/>
              <a:t>, M.: </a:t>
            </a:r>
            <a:r>
              <a:rPr lang="cs-CZ" sz="3000" i="1" dirty="0"/>
              <a:t>Lokomotivy dějin. Revoluce a utváření moderního světa</a:t>
            </a:r>
            <a:r>
              <a:rPr lang="cs-CZ" sz="3000" dirty="0"/>
              <a:t>, Brno: CDK 2009, s. 332-366.</a:t>
            </a:r>
          </a:p>
          <a:p>
            <a:r>
              <a:rPr lang="cs-CZ" sz="3000" dirty="0" err="1"/>
              <a:t>Pipes</a:t>
            </a:r>
            <a:r>
              <a:rPr lang="cs-CZ" sz="3000" dirty="0"/>
              <a:t>, R.: </a:t>
            </a:r>
            <a:r>
              <a:rPr lang="cs-CZ" sz="3000" i="1" dirty="0"/>
              <a:t>Dějiny ruské revoluce</a:t>
            </a:r>
            <a:r>
              <a:rPr lang="cs-CZ" sz="3000" dirty="0"/>
              <a:t>, Praha: Argo 1998.</a:t>
            </a:r>
          </a:p>
          <a:p>
            <a:r>
              <a:rPr lang="cs-CZ" sz="3000" dirty="0" err="1"/>
              <a:t>Pipes</a:t>
            </a:r>
            <a:r>
              <a:rPr lang="cs-CZ" sz="3000" dirty="0"/>
              <a:t>, R.: </a:t>
            </a:r>
            <a:r>
              <a:rPr lang="cs-CZ" sz="3000" i="1" dirty="0"/>
              <a:t>Rusko za starého režimu</a:t>
            </a:r>
            <a:r>
              <a:rPr lang="cs-CZ" sz="3000" dirty="0"/>
              <a:t>, Praha: Argo 2004.</a:t>
            </a:r>
          </a:p>
          <a:p>
            <a:r>
              <a:rPr lang="cs-CZ" sz="3000" dirty="0"/>
              <a:t>Vydra, Z.: </a:t>
            </a:r>
            <a:r>
              <a:rPr lang="cs-CZ" sz="3000" i="1" dirty="0"/>
              <a:t>Život za cara? Krajní pravice v předrevolučním Rusku</a:t>
            </a:r>
            <a:r>
              <a:rPr lang="cs-CZ" sz="3000" dirty="0"/>
              <a:t>, Praha: Pavel Mervart 2010.</a:t>
            </a:r>
          </a:p>
          <a:p>
            <a:r>
              <a:rPr lang="cs-CZ" sz="3000" dirty="0" err="1"/>
              <a:t>Zubov</a:t>
            </a:r>
            <a:r>
              <a:rPr lang="cs-CZ" sz="3000" dirty="0"/>
              <a:t>, A. (</a:t>
            </a:r>
            <a:r>
              <a:rPr lang="cs-CZ" sz="3000" dirty="0" err="1"/>
              <a:t>ed</a:t>
            </a:r>
            <a:r>
              <a:rPr lang="cs-CZ" sz="3000" dirty="0"/>
              <a:t>.): </a:t>
            </a:r>
            <a:r>
              <a:rPr lang="cs-CZ" sz="3000" i="1" dirty="0"/>
              <a:t>Dějiny Ruska 20. století</a:t>
            </a:r>
            <a:r>
              <a:rPr lang="cs-CZ" sz="3000" dirty="0"/>
              <a:t>, Praha: Argo 2014, s. 57-271.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9342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ABSOLUTISTICKÁ TRADICE </a:t>
            </a:r>
            <a:r>
              <a:rPr lang="cs-CZ" sz="2400" b="1" dirty="0"/>
              <a:t>– OBDOBÍ LET 1881-1905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3182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ABSOLUTNÍ MONARCHIE</a:t>
            </a:r>
          </a:p>
          <a:p>
            <a:r>
              <a:rPr lang="cs-CZ" sz="2900" dirty="0"/>
              <a:t>Alexandr III. Alexandrovič (1881-94) a Mikuláš II. Alexandrovič (1894-1917)</a:t>
            </a:r>
          </a:p>
          <a:p>
            <a:r>
              <a:rPr lang="cs-CZ" sz="2900" dirty="0"/>
              <a:t>klasická absolutní, takřka orientální monarchie, vláda a ministerstva nominálně existují, ovšem v podstatě sbor carových rádců, jemu odpovědný a loajální.</a:t>
            </a:r>
          </a:p>
          <a:p>
            <a:pPr marL="0" indent="0">
              <a:buNone/>
            </a:pPr>
            <a:r>
              <a:rPr lang="cs-CZ" sz="2900" dirty="0"/>
              <a:t>Opory carství</a:t>
            </a:r>
          </a:p>
          <a:p>
            <a:pPr lvl="0"/>
            <a:r>
              <a:rPr lang="cs-CZ" sz="2900" dirty="0"/>
              <a:t>byrokracie a guberniální správa - dělení na liberální konservativce (ministerstva spravedlnosti a financí) a reakcionáře (vnitro)</a:t>
            </a:r>
          </a:p>
          <a:p>
            <a:pPr lvl="0"/>
            <a:r>
              <a:rPr lang="cs-CZ" sz="2900" dirty="0"/>
              <a:t>vnitro a tajná policie - dodržování zákonů a pořádku, ochrana státu před obyvatelstvem - společnost chápána jako nepřítel, argumentem teroristé</a:t>
            </a:r>
          </a:p>
          <a:p>
            <a:pPr lvl="0"/>
            <a:r>
              <a:rPr lang="cs-CZ" sz="2900" dirty="0"/>
              <a:t>armáda - </a:t>
            </a:r>
            <a:r>
              <a:rPr lang="cs-CZ" sz="2900" dirty="0" smtClean="0"/>
              <a:t>nejpočetnější </a:t>
            </a:r>
            <a:r>
              <a:rPr lang="cs-CZ" sz="2900" dirty="0"/>
              <a:t>na světě (1,4 milionu), loajální, apolitická, užívaná k likvidaci vzpour</a:t>
            </a:r>
          </a:p>
          <a:p>
            <a:pPr lvl="0"/>
            <a:r>
              <a:rPr lang="cs-CZ" sz="2900" dirty="0"/>
              <a:t>šlechta - vadnoucí opora</a:t>
            </a:r>
          </a:p>
          <a:p>
            <a:pPr lvl="0"/>
            <a:r>
              <a:rPr lang="cs-CZ" sz="2900" dirty="0"/>
              <a:t>pravoslavná církev </a:t>
            </a:r>
            <a:r>
              <a:rPr lang="cs-CZ" sz="2900" dirty="0" smtClean="0"/>
              <a:t>– propojena s trůnem, otázka </a:t>
            </a:r>
            <a:r>
              <a:rPr lang="cs-CZ" sz="2900" dirty="0"/>
              <a:t>její prestiže a zakotvení</a:t>
            </a:r>
          </a:p>
          <a:p>
            <a:pPr marL="0" indent="0">
              <a:buNone/>
            </a:pPr>
            <a:r>
              <a:rPr lang="cs-CZ" sz="2900" dirty="0"/>
              <a:t>Výhrady monarchistů vůči změnám (oprávněné, ovšem programem jen represe)</a:t>
            </a:r>
          </a:p>
          <a:p>
            <a:pPr lvl="0"/>
            <a:r>
              <a:rPr lang="cs-CZ" sz="2900" dirty="0"/>
              <a:t>Rusko na parlamentarismus příliš rozsáhlé a etnicky nesourodé</a:t>
            </a:r>
          </a:p>
          <a:p>
            <a:pPr lvl="0"/>
            <a:r>
              <a:rPr lang="cs-CZ" sz="2900" dirty="0"/>
              <a:t>monarchie nereformovatelná, většinu by v parlamentarismu měli socialisté a liberálové, efektem jejich snah </a:t>
            </a:r>
            <a:r>
              <a:rPr lang="cs-CZ" sz="2900" dirty="0" smtClean="0"/>
              <a:t>anarchie </a:t>
            </a:r>
            <a:r>
              <a:rPr lang="cs-CZ" sz="2900" dirty="0"/>
              <a:t>a občanská </a:t>
            </a:r>
            <a:r>
              <a:rPr lang="cs-CZ" sz="2900" dirty="0" smtClean="0"/>
              <a:t>válka</a:t>
            </a:r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74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OPOZIČNÍ  AKTÉŘI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3182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2900" dirty="0"/>
          </a:p>
          <a:p>
            <a:pPr lvl="0"/>
            <a:r>
              <a:rPr lang="cs-CZ" sz="2900" dirty="0" smtClean="0"/>
              <a:t>70</a:t>
            </a:r>
            <a:r>
              <a:rPr lang="cs-CZ" sz="2900" dirty="0"/>
              <a:t>. léta - </a:t>
            </a:r>
            <a:r>
              <a:rPr lang="cs-CZ" sz="2900" i="1" dirty="0" err="1"/>
              <a:t>chožděnije</a:t>
            </a:r>
            <a:r>
              <a:rPr lang="cs-CZ" sz="2900" i="1" dirty="0"/>
              <a:t> v </a:t>
            </a:r>
            <a:r>
              <a:rPr lang="cs-CZ" sz="2900" i="1" dirty="0" err="1"/>
              <a:t>narod</a:t>
            </a:r>
            <a:r>
              <a:rPr lang="cs-CZ" sz="2900" dirty="0"/>
              <a:t> (totální selhání v teorii i praxi)</a:t>
            </a:r>
          </a:p>
          <a:p>
            <a:pPr lvl="0"/>
            <a:r>
              <a:rPr lang="cs-CZ" sz="2900" dirty="0"/>
              <a:t>od 1879 </a:t>
            </a:r>
            <a:r>
              <a:rPr lang="cs-CZ" sz="2900" i="1" dirty="0" err="1"/>
              <a:t>Narodnaja</a:t>
            </a:r>
            <a:r>
              <a:rPr lang="cs-CZ" sz="2900" i="1" dirty="0"/>
              <a:t> </a:t>
            </a:r>
            <a:r>
              <a:rPr lang="cs-CZ" sz="2900" i="1" dirty="0" err="1"/>
              <a:t>volja</a:t>
            </a:r>
            <a:r>
              <a:rPr lang="cs-CZ" sz="2900" dirty="0"/>
              <a:t> - asi 30 intelektuálů, úmysl atentát na Alexandra II., první organizace v dějinách s čistě teroristickým cílem - i přes vysoká čísla selhání </a:t>
            </a:r>
          </a:p>
          <a:p>
            <a:pPr lvl="0"/>
            <a:r>
              <a:rPr lang="cs-CZ" sz="2900" dirty="0"/>
              <a:t>sociálně demokratické hnutí - dvoufázová revoluční strategie, </a:t>
            </a:r>
            <a:r>
              <a:rPr lang="cs-CZ" sz="2900" dirty="0" smtClean="0"/>
              <a:t>rozpor </a:t>
            </a:r>
            <a:r>
              <a:rPr lang="cs-CZ" sz="2900" dirty="0"/>
              <a:t>mezi menševiky a bolševiky v metodě, zklamání z minimální revolučnosti mas, hlavně rolníků</a:t>
            </a:r>
          </a:p>
          <a:p>
            <a:pPr lvl="0"/>
            <a:r>
              <a:rPr lang="cs-CZ" sz="2900" dirty="0"/>
              <a:t>studenti - hnutí na universitách let </a:t>
            </a:r>
            <a:r>
              <a:rPr lang="cs-CZ" sz="2900" dirty="0" smtClean="0"/>
              <a:t>1899-1900</a:t>
            </a:r>
          </a:p>
          <a:p>
            <a:pPr lvl="0"/>
            <a:r>
              <a:rPr lang="cs-CZ" sz="2900" dirty="0" smtClean="0"/>
              <a:t>národní hnutí v Ruskem porobených zemích: Polsko, Pobaltí, Finsko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09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pPr marL="0" indent="0"/>
            <a:r>
              <a:rPr lang="cs-CZ" sz="2400" dirty="0" smtClean="0"/>
              <a:t>REVOLUCE </a:t>
            </a:r>
            <a:r>
              <a:rPr lang="cs-CZ" sz="2400" dirty="0"/>
              <a:t>1905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sz="2500" dirty="0" smtClean="0"/>
              <a:t>Okolnosti </a:t>
            </a:r>
            <a:r>
              <a:rPr lang="cs-CZ" sz="2500" dirty="0"/>
              <a:t>ústupu Kremlu: neúspěchy ve válce s </a:t>
            </a:r>
            <a:r>
              <a:rPr lang="cs-CZ" sz="2500" dirty="0" smtClean="0"/>
              <a:t>Japonskem, </a:t>
            </a:r>
            <a:r>
              <a:rPr lang="cs-CZ" sz="2500" dirty="0"/>
              <a:t>uvolnění dozoru nad universitami (centra změn) a ohlášení generální stávky</a:t>
            </a:r>
          </a:p>
          <a:p>
            <a:r>
              <a:rPr lang="cs-CZ" sz="2500" dirty="0" smtClean="0"/>
              <a:t>Opoziční program</a:t>
            </a:r>
            <a:r>
              <a:rPr lang="cs-CZ" sz="2500" dirty="0"/>
              <a:t>: Ústavodárné shromáždění, všeobecné volby, demokratický </a:t>
            </a:r>
            <a:r>
              <a:rPr lang="cs-CZ" sz="2500" dirty="0" smtClean="0"/>
              <a:t>model, </a:t>
            </a:r>
            <a:r>
              <a:rPr lang="cs-CZ" sz="2500" dirty="0"/>
              <a:t>resp. minimálně konstituční monarchie.</a:t>
            </a:r>
          </a:p>
          <a:p>
            <a:r>
              <a:rPr lang="cs-CZ" sz="2500" i="1" dirty="0"/>
              <a:t>Carský říjnový manifest</a:t>
            </a:r>
            <a:r>
              <a:rPr lang="cs-CZ" sz="2500" dirty="0"/>
              <a:t> (30. 10.): zaručoval občanská práva, všeobecné hlasovací právo, Dumu s právem schvalovat zákony s výjimkou rozpočtu.</a:t>
            </a:r>
          </a:p>
          <a:p>
            <a:r>
              <a:rPr lang="cs-CZ" sz="2500" dirty="0"/>
              <a:t>V listopadu 1905 zrušena cenzura, zaručeny svobody slova, tisku, shromažďování, spolčování.</a:t>
            </a:r>
          </a:p>
          <a:p>
            <a:r>
              <a:rPr lang="cs-CZ" sz="2500" dirty="0"/>
              <a:t>V dubnu 1906 tzv. </a:t>
            </a:r>
            <a:r>
              <a:rPr lang="cs-CZ" sz="2500" i="1" dirty="0"/>
              <a:t>Základní práva</a:t>
            </a:r>
            <a:r>
              <a:rPr lang="cs-CZ" sz="2500" dirty="0"/>
              <a:t> - konservativní dokument, na ruské poměry ale zásadní změna (situaci ovšem neuklidnil): dvoukomorový parlament (carem jmenovaná horní komora Státní rada stavovského charakteru a složitě na 5 let volená dolní komora Státní duma), zákony schvalovaly obě komory a car. Vztah </a:t>
            </a:r>
            <a:r>
              <a:rPr lang="cs-CZ" sz="2500" dirty="0" smtClean="0"/>
              <a:t>Dumy </a:t>
            </a:r>
            <a:r>
              <a:rPr lang="cs-CZ" sz="2500" dirty="0"/>
              <a:t>k vládě - ne plná kontrola, pouze možnost interpelací. Jmenování ministrů nadále v rukou cara. Car právo rozpouštět parlament</a:t>
            </a:r>
            <a:r>
              <a:rPr lang="cs-CZ" sz="2500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79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/>
              <a:t>OBDOBÍ LET </a:t>
            </a:r>
            <a:r>
              <a:rPr lang="cs-CZ" sz="2400" b="1" dirty="0" smtClean="0"/>
              <a:t>1906-1917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500" dirty="0" smtClean="0"/>
              <a:t>ZÁRODKY </a:t>
            </a:r>
            <a:r>
              <a:rPr lang="cs-CZ" sz="2500" dirty="0"/>
              <a:t>PARLAMENTARISMU</a:t>
            </a:r>
          </a:p>
          <a:p>
            <a:r>
              <a:rPr lang="cs-CZ" sz="2500" dirty="0" smtClean="0"/>
              <a:t>premiér </a:t>
            </a:r>
            <a:r>
              <a:rPr lang="cs-CZ" sz="2500" dirty="0"/>
              <a:t>Petr A. </a:t>
            </a:r>
            <a:r>
              <a:rPr lang="cs-CZ" sz="2500" dirty="0" err="1"/>
              <a:t>Stolypin</a:t>
            </a:r>
            <a:r>
              <a:rPr lang="cs-CZ" sz="2500" dirty="0"/>
              <a:t> (1906-11): obnovení pořádku, agrární </a:t>
            </a:r>
            <a:r>
              <a:rPr lang="cs-CZ" sz="2500" dirty="0" smtClean="0"/>
              <a:t>a guberniální reforma</a:t>
            </a:r>
            <a:r>
              <a:rPr lang="cs-CZ" sz="2500" dirty="0"/>
              <a:t>, politické </a:t>
            </a:r>
            <a:r>
              <a:rPr lang="cs-CZ" sz="2500" dirty="0" smtClean="0"/>
              <a:t>proměny</a:t>
            </a:r>
            <a:endParaRPr lang="cs-CZ" sz="2500" dirty="0"/>
          </a:p>
          <a:p>
            <a:r>
              <a:rPr lang="cs-CZ" sz="2500" dirty="0" smtClean="0"/>
              <a:t>parlamentní praxe</a:t>
            </a:r>
            <a:endParaRPr lang="cs-CZ" sz="2500" dirty="0"/>
          </a:p>
          <a:p>
            <a:r>
              <a:rPr lang="cs-CZ" u="sng" dirty="0"/>
              <a:t>Státní rada</a:t>
            </a:r>
            <a:r>
              <a:rPr lang="cs-CZ" dirty="0"/>
              <a:t> - horní komora - instituce zčásti volená, zčásti obsazovaná vysokými byrokraty a členy jmenovanými carem. Do r. 1905 </a:t>
            </a:r>
            <a:r>
              <a:rPr lang="cs-CZ" dirty="0" smtClean="0"/>
              <a:t>jako </a:t>
            </a:r>
            <a:r>
              <a:rPr lang="cs-CZ" dirty="0"/>
              <a:t>poradní sbor, nyní </a:t>
            </a:r>
            <a:r>
              <a:rPr lang="cs-CZ" dirty="0" smtClean="0"/>
              <a:t>reformována </a:t>
            </a:r>
            <a:r>
              <a:rPr lang="cs-CZ" dirty="0"/>
              <a:t>s rolí brzdy </a:t>
            </a:r>
            <a:r>
              <a:rPr lang="cs-CZ" dirty="0" smtClean="0"/>
              <a:t>Dumy</a:t>
            </a:r>
            <a:r>
              <a:rPr lang="cs-CZ" dirty="0"/>
              <a:t>. Volební systém </a:t>
            </a:r>
            <a:r>
              <a:rPr lang="cs-CZ" dirty="0" smtClean="0"/>
              <a:t>kuriální</a:t>
            </a:r>
            <a:r>
              <a:rPr lang="cs-CZ" dirty="0"/>
              <a:t>, </a:t>
            </a:r>
            <a:r>
              <a:rPr lang="cs-CZ" dirty="0" smtClean="0"/>
              <a:t>nerovný </a:t>
            </a:r>
            <a:r>
              <a:rPr lang="cs-CZ" dirty="0"/>
              <a:t>a </a:t>
            </a:r>
            <a:r>
              <a:rPr lang="cs-CZ" dirty="0" smtClean="0"/>
              <a:t>nepřímý.</a:t>
            </a:r>
            <a:endParaRPr lang="cs-CZ" dirty="0"/>
          </a:p>
          <a:p>
            <a:r>
              <a:rPr lang="cs-CZ" u="sng" dirty="0"/>
              <a:t>Státní duma</a:t>
            </a:r>
            <a:r>
              <a:rPr lang="cs-CZ" dirty="0"/>
              <a:t> </a:t>
            </a:r>
            <a:r>
              <a:rPr lang="cs-CZ" dirty="0" smtClean="0"/>
              <a:t>(4 dumy do r. 1917) - práva </a:t>
            </a:r>
            <a:r>
              <a:rPr lang="cs-CZ" dirty="0"/>
              <a:t>omezená. Podíl na </a:t>
            </a:r>
            <a:r>
              <a:rPr lang="cs-CZ" dirty="0" smtClean="0"/>
              <a:t>zákonodárství, </a:t>
            </a:r>
            <a:r>
              <a:rPr lang="cs-CZ" dirty="0"/>
              <a:t>ovšem vláda měla možnost dumu obcházet či blokovat její návrhy. Bez ministerské odpovědnosti dumě</a:t>
            </a:r>
            <a:r>
              <a:rPr lang="cs-CZ" dirty="0" smtClean="0"/>
              <a:t>.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012622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STRANICKÝ SYSTÉM – PRAVICE A STŘED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 fontScale="55000" lnSpcReduction="20000"/>
          </a:bodyPr>
          <a:lstStyle/>
          <a:p>
            <a:r>
              <a:rPr lang="cs-CZ" sz="2800" dirty="0"/>
              <a:t>Vznik buď v ilegalitě, nebo emigraci, </a:t>
            </a:r>
            <a:r>
              <a:rPr lang="cs-CZ" sz="2800" dirty="0" smtClean="0"/>
              <a:t>legalizace </a:t>
            </a:r>
            <a:r>
              <a:rPr lang="cs-CZ" sz="2800" dirty="0"/>
              <a:t>stranictví </a:t>
            </a:r>
            <a:r>
              <a:rPr lang="cs-CZ" sz="2800" dirty="0" smtClean="0"/>
              <a:t>až po </a:t>
            </a:r>
            <a:r>
              <a:rPr lang="cs-CZ" sz="2800" dirty="0"/>
              <a:t>carových </a:t>
            </a:r>
            <a:r>
              <a:rPr lang="cs-CZ" sz="2800" dirty="0" smtClean="0"/>
              <a:t>slibech.</a:t>
            </a:r>
            <a:endParaRPr lang="cs-CZ" sz="2800" dirty="0"/>
          </a:p>
          <a:p>
            <a:pPr marL="0" indent="0">
              <a:buNone/>
            </a:pPr>
            <a:r>
              <a:rPr lang="cs-CZ" sz="2800" u="sng" dirty="0" smtClean="0"/>
              <a:t>Pravice</a:t>
            </a:r>
            <a:r>
              <a:rPr lang="cs-CZ" sz="2800" dirty="0" smtClean="0"/>
              <a:t> </a:t>
            </a:r>
          </a:p>
          <a:p>
            <a:r>
              <a:rPr lang="cs-CZ" sz="2800" dirty="0"/>
              <a:t>formuje se až po revoluci 1905, široký rejstřík (1906 dle TGM 11 hlavních seskupení):</a:t>
            </a:r>
          </a:p>
          <a:p>
            <a:pPr lvl="0"/>
            <a:r>
              <a:rPr lang="cs-CZ" sz="2800" b="1" dirty="0" smtClean="0"/>
              <a:t>kadeti </a:t>
            </a:r>
            <a:r>
              <a:rPr lang="cs-CZ" sz="2800" dirty="0"/>
              <a:t>(</a:t>
            </a:r>
            <a:r>
              <a:rPr lang="cs-CZ" sz="2800" b="1" dirty="0"/>
              <a:t>Strana lidové svobody</a:t>
            </a:r>
            <a:r>
              <a:rPr lang="cs-CZ" sz="2800" dirty="0"/>
              <a:t>, též </a:t>
            </a:r>
            <a:r>
              <a:rPr lang="cs-CZ" sz="2800" b="1" dirty="0"/>
              <a:t>Konstituční demokratická strana</a:t>
            </a:r>
            <a:r>
              <a:rPr lang="cs-CZ" sz="2800" dirty="0"/>
              <a:t>) - vznik </a:t>
            </a:r>
            <a:r>
              <a:rPr lang="cs-CZ" sz="2800" dirty="0" smtClean="0"/>
              <a:t>říjen 1905</a:t>
            </a:r>
            <a:r>
              <a:rPr lang="cs-CZ" sz="2800" dirty="0"/>
              <a:t>, návaznost na liberální proudy (šlechta a </a:t>
            </a:r>
            <a:r>
              <a:rPr lang="cs-CZ" sz="2800" dirty="0" err="1"/>
              <a:t>nesocialisté</a:t>
            </a:r>
            <a:r>
              <a:rPr lang="cs-CZ" sz="2800" dirty="0"/>
              <a:t> - </a:t>
            </a:r>
            <a:r>
              <a:rPr lang="cs-CZ" sz="2800" dirty="0" smtClean="0"/>
              <a:t>intelektuálové). Hlavní </a:t>
            </a:r>
            <a:r>
              <a:rPr lang="cs-CZ" sz="2800" dirty="0"/>
              <a:t>strana liberální opozice proti </a:t>
            </a:r>
            <a:r>
              <a:rPr lang="cs-CZ" sz="2800" dirty="0" err="1"/>
              <a:t>Stolypinovi</a:t>
            </a:r>
            <a:r>
              <a:rPr lang="cs-CZ" sz="2800" dirty="0"/>
              <a:t>. P</a:t>
            </a:r>
            <a:r>
              <a:rPr lang="cs-CZ" sz="2800" dirty="0" smtClean="0"/>
              <a:t>rogram: </a:t>
            </a:r>
            <a:r>
              <a:rPr lang="cs-CZ" sz="2800" dirty="0"/>
              <a:t>nenásilná demokratizace, vize anglosaské konstituční </a:t>
            </a:r>
            <a:r>
              <a:rPr lang="cs-CZ" sz="2800" dirty="0" smtClean="0"/>
              <a:t>monarchie, </a:t>
            </a:r>
            <a:r>
              <a:rPr lang="cs-CZ" sz="2800" dirty="0"/>
              <a:t>v agrární otázce vyvlastnění statkářské půdy za </a:t>
            </a:r>
            <a:r>
              <a:rPr lang="cs-CZ" sz="2800" dirty="0" smtClean="0"/>
              <a:t>náhradu, evropské </a:t>
            </a:r>
            <a:r>
              <a:rPr lang="cs-CZ" sz="2800" dirty="0"/>
              <a:t>pracovní zákonodárství. Vůdce </a:t>
            </a:r>
            <a:r>
              <a:rPr lang="cs-CZ" sz="2800" dirty="0" smtClean="0"/>
              <a:t>Pavel </a:t>
            </a:r>
            <a:r>
              <a:rPr lang="cs-CZ" sz="2800" dirty="0" err="1" smtClean="0"/>
              <a:t>Miljukov</a:t>
            </a:r>
            <a:r>
              <a:rPr lang="cs-CZ" sz="2800" dirty="0" smtClean="0"/>
              <a:t>. </a:t>
            </a:r>
            <a:r>
              <a:rPr lang="cs-CZ" sz="2800" dirty="0"/>
              <a:t>Většina v prvních dvou dumách. Na začátku r. 1917 asi 100 tisíc </a:t>
            </a:r>
            <a:r>
              <a:rPr lang="cs-CZ" sz="2800" dirty="0" smtClean="0"/>
              <a:t>členů. </a:t>
            </a:r>
            <a:endParaRPr lang="cs-CZ" sz="2800" dirty="0"/>
          </a:p>
          <a:p>
            <a:pPr lvl="0"/>
            <a:r>
              <a:rPr lang="cs-CZ" sz="2800" b="1" dirty="0" err="1" smtClean="0"/>
              <a:t>okťabristé</a:t>
            </a:r>
            <a:r>
              <a:rPr lang="cs-CZ" sz="2800" b="1" dirty="0" smtClean="0"/>
              <a:t> </a:t>
            </a:r>
            <a:r>
              <a:rPr lang="cs-CZ" sz="2800" b="1" dirty="0"/>
              <a:t>(Svaz 17. října)</a:t>
            </a:r>
            <a:r>
              <a:rPr lang="cs-CZ" sz="2800" dirty="0"/>
              <a:t> - část velkoburžoazie a statkářstva. Program: podpora carského manifestu, konstituční monarchie, </a:t>
            </a:r>
            <a:r>
              <a:rPr lang="cs-CZ" sz="2800" dirty="0" smtClean="0"/>
              <a:t>důraz </a:t>
            </a:r>
            <a:r>
              <a:rPr lang="cs-CZ" sz="2800" dirty="0"/>
              <a:t>na zákonnost, mírný odpor proti </a:t>
            </a:r>
            <a:r>
              <a:rPr lang="cs-CZ" sz="2800" dirty="0" err="1"/>
              <a:t>Stolypinovi</a:t>
            </a:r>
            <a:r>
              <a:rPr lang="cs-CZ" sz="2800" dirty="0"/>
              <a:t>, vůdce Alexandr </a:t>
            </a:r>
            <a:r>
              <a:rPr lang="cs-CZ" sz="2800" dirty="0" err="1" smtClean="0"/>
              <a:t>Gučkov</a:t>
            </a:r>
            <a:endParaRPr lang="cs-CZ" sz="2800" dirty="0"/>
          </a:p>
          <a:p>
            <a:pPr lvl="0"/>
            <a:r>
              <a:rPr lang="cs-CZ" sz="2800" b="1" dirty="0" smtClean="0"/>
              <a:t>Všeruský </a:t>
            </a:r>
            <a:r>
              <a:rPr lang="cs-CZ" sz="2800" b="1" dirty="0"/>
              <a:t>národní svaz</a:t>
            </a:r>
            <a:r>
              <a:rPr lang="cs-CZ" sz="2800" dirty="0"/>
              <a:t> - nacionalistický velkoruský program, podpora statkářů a podnikatelů</a:t>
            </a:r>
          </a:p>
          <a:p>
            <a:pPr lvl="0"/>
            <a:r>
              <a:rPr lang="cs-CZ" sz="2800" b="1" dirty="0" err="1"/>
              <a:t>černosotněnci</a:t>
            </a:r>
            <a:r>
              <a:rPr lang="cs-CZ" sz="2800" i="1" dirty="0"/>
              <a:t> </a:t>
            </a:r>
            <a:r>
              <a:rPr lang="cs-CZ" sz="2800" dirty="0"/>
              <a:t>(</a:t>
            </a:r>
            <a:r>
              <a:rPr lang="cs-CZ" sz="2800" i="1" dirty="0" err="1"/>
              <a:t>sotně</a:t>
            </a:r>
            <a:r>
              <a:rPr lang="cs-CZ" sz="2800" dirty="0"/>
              <a:t> = bandy, oficiálně </a:t>
            </a:r>
            <a:r>
              <a:rPr lang="cs-CZ" sz="2800" b="1" dirty="0"/>
              <a:t>Svaz ruského lidu</a:t>
            </a:r>
            <a:r>
              <a:rPr lang="cs-CZ" sz="2800" dirty="0"/>
              <a:t>) - radikální pravice s ozbrojenými bojůvkami, vypjatý nacionalismus, monarchismus, </a:t>
            </a:r>
            <a:r>
              <a:rPr lang="cs-CZ" sz="2800" dirty="0" smtClean="0"/>
              <a:t>antisemitismus</a:t>
            </a:r>
          </a:p>
          <a:p>
            <a:pPr marL="0" indent="0">
              <a:buNone/>
            </a:pPr>
            <a:r>
              <a:rPr lang="cs-CZ" sz="2800" u="sng" dirty="0"/>
              <a:t>Střed</a:t>
            </a:r>
            <a:endParaRPr lang="cs-CZ" sz="2800" dirty="0"/>
          </a:p>
          <a:p>
            <a:pPr lvl="0"/>
            <a:r>
              <a:rPr lang="cs-CZ" sz="2800" b="1" dirty="0"/>
              <a:t>trudovici</a:t>
            </a:r>
            <a:r>
              <a:rPr lang="cs-CZ" sz="2800" dirty="0"/>
              <a:t> - seskupení různých skupin, </a:t>
            </a:r>
            <a:r>
              <a:rPr lang="cs-CZ" sz="2800" dirty="0" smtClean="0"/>
              <a:t>nejvíce </a:t>
            </a:r>
            <a:r>
              <a:rPr lang="cs-CZ" sz="2800" dirty="0"/>
              <a:t>rolničtí poslanci, blízcí </a:t>
            </a:r>
            <a:r>
              <a:rPr lang="cs-CZ" sz="2800" dirty="0" err="1"/>
              <a:t>eserům</a:t>
            </a:r>
            <a:r>
              <a:rPr lang="cs-CZ" sz="2800" dirty="0"/>
              <a:t>, </a:t>
            </a:r>
            <a:r>
              <a:rPr lang="cs-CZ" sz="2800" dirty="0" smtClean="0"/>
              <a:t>populismus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7991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STRANICKÝ SYSTÉM – LEVICE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600" dirty="0" smtClean="0"/>
              <a:t>Do konce XIX. století dělnictvo </a:t>
            </a:r>
            <a:r>
              <a:rPr lang="cs-CZ" sz="1600" dirty="0"/>
              <a:t>bez </a:t>
            </a:r>
            <a:r>
              <a:rPr lang="cs-CZ" sz="1600" dirty="0" smtClean="0"/>
              <a:t>organizace</a:t>
            </a:r>
            <a:r>
              <a:rPr lang="cs-CZ" sz="1600" dirty="0"/>
              <a:t>, byť socialistické hnutí vyprodukovalo řadu </a:t>
            </a:r>
            <a:r>
              <a:rPr lang="cs-CZ" sz="1600" dirty="0" smtClean="0"/>
              <a:t>postav </a:t>
            </a:r>
            <a:r>
              <a:rPr lang="cs-CZ" sz="1600" dirty="0"/>
              <a:t>(G. V. </a:t>
            </a:r>
            <a:r>
              <a:rPr lang="cs-CZ" sz="1600" dirty="0" err="1"/>
              <a:t>Plechanov</a:t>
            </a:r>
            <a:r>
              <a:rPr lang="cs-CZ" sz="1600" dirty="0"/>
              <a:t>, J. O. </a:t>
            </a:r>
            <a:r>
              <a:rPr lang="cs-CZ" sz="1600" dirty="0" err="1"/>
              <a:t>Martov</a:t>
            </a:r>
            <a:r>
              <a:rPr lang="cs-CZ" sz="1600" dirty="0"/>
              <a:t>, V. I. </a:t>
            </a:r>
            <a:r>
              <a:rPr lang="cs-CZ" sz="1600" dirty="0" smtClean="0"/>
              <a:t>Lenin).</a:t>
            </a:r>
            <a:endParaRPr lang="cs-CZ" sz="1600" dirty="0"/>
          </a:p>
          <a:p>
            <a:pPr lvl="0"/>
            <a:r>
              <a:rPr lang="cs-CZ" sz="1600" b="1" dirty="0" err="1"/>
              <a:t>eseři</a:t>
            </a:r>
            <a:r>
              <a:rPr lang="cs-CZ" sz="1600" b="1" dirty="0"/>
              <a:t> </a:t>
            </a:r>
            <a:r>
              <a:rPr lang="cs-CZ" sz="1600" dirty="0"/>
              <a:t>- </a:t>
            </a:r>
            <a:r>
              <a:rPr lang="cs-CZ" sz="1600" b="1" dirty="0"/>
              <a:t>Strana socialistických revolucionářů</a:t>
            </a:r>
            <a:r>
              <a:rPr lang="cs-CZ" sz="1600" dirty="0"/>
              <a:t> - </a:t>
            </a:r>
            <a:r>
              <a:rPr lang="cs-CZ" sz="1600" dirty="0" smtClean="0"/>
              <a:t>formální </a:t>
            </a:r>
            <a:r>
              <a:rPr lang="cs-CZ" sz="1600" dirty="0"/>
              <a:t>založení 1902, </a:t>
            </a:r>
            <a:r>
              <a:rPr lang="cs-CZ" sz="1600" dirty="0" smtClean="0"/>
              <a:t>nástupce </a:t>
            </a:r>
            <a:r>
              <a:rPr lang="cs-CZ" sz="1600" dirty="0"/>
              <a:t>organizace </a:t>
            </a:r>
            <a:r>
              <a:rPr lang="cs-CZ" sz="1600" b="1" dirty="0" err="1"/>
              <a:t>Narodnaja</a:t>
            </a:r>
            <a:r>
              <a:rPr lang="cs-CZ" sz="1600" b="1" dirty="0"/>
              <a:t> </a:t>
            </a:r>
            <a:r>
              <a:rPr lang="cs-CZ" sz="1600" b="1" dirty="0" err="1"/>
              <a:t>volja</a:t>
            </a:r>
            <a:r>
              <a:rPr lang="cs-CZ" sz="1600" dirty="0"/>
              <a:t>, vlivem i počtem </a:t>
            </a:r>
            <a:r>
              <a:rPr lang="cs-CZ" sz="1600" dirty="0" smtClean="0"/>
              <a:t>nejsilnější</a:t>
            </a:r>
            <a:r>
              <a:rPr lang="cs-CZ" sz="1600" dirty="0"/>
              <a:t>. </a:t>
            </a:r>
            <a:r>
              <a:rPr lang="cs-CZ" sz="1600" dirty="0" smtClean="0"/>
              <a:t>Původní strategií </a:t>
            </a:r>
            <a:r>
              <a:rPr lang="cs-CZ" sz="1600" dirty="0"/>
              <a:t>i terorismus. </a:t>
            </a:r>
            <a:r>
              <a:rPr lang="cs-CZ" sz="1600" dirty="0" smtClean="0"/>
              <a:t>K</a:t>
            </a:r>
            <a:r>
              <a:rPr lang="cs-CZ" sz="1600" dirty="0"/>
              <a:t> parlamentarismu spíše chladný </a:t>
            </a:r>
            <a:r>
              <a:rPr lang="cs-CZ" sz="1600" dirty="0" smtClean="0"/>
              <a:t>vztah. Program </a:t>
            </a:r>
            <a:r>
              <a:rPr lang="cs-CZ" sz="1600" dirty="0"/>
              <a:t>nerozlišující rolnictvo a dělnictvo, základna na venkově, plánem socializace půdy = odstranění soukromého vlastnictví a předání půdy občinám. </a:t>
            </a:r>
            <a:r>
              <a:rPr lang="cs-CZ" sz="1600" dirty="0" smtClean="0"/>
              <a:t>Vůdce </a:t>
            </a:r>
            <a:r>
              <a:rPr lang="cs-CZ" sz="1600" dirty="0"/>
              <a:t>V. M. Černov. </a:t>
            </a:r>
            <a:r>
              <a:rPr lang="cs-CZ" sz="1600" dirty="0" smtClean="0"/>
              <a:t>R</a:t>
            </a:r>
            <a:r>
              <a:rPr lang="cs-CZ" sz="1600" dirty="0"/>
              <a:t>. </a:t>
            </a:r>
            <a:r>
              <a:rPr lang="cs-CZ" sz="1600" dirty="0" smtClean="0"/>
              <a:t>1917: 400-1200 </a:t>
            </a:r>
            <a:r>
              <a:rPr lang="cs-CZ" sz="1600" dirty="0"/>
              <a:t>tisíc </a:t>
            </a:r>
            <a:r>
              <a:rPr lang="cs-CZ" sz="1600" dirty="0" smtClean="0"/>
              <a:t>členů. Teorie </a:t>
            </a:r>
            <a:r>
              <a:rPr lang="cs-CZ" sz="1600" dirty="0"/>
              <a:t>„</a:t>
            </a:r>
            <a:r>
              <a:rPr lang="cs-CZ" sz="1600" dirty="0" err="1"/>
              <a:t>trudovismu</a:t>
            </a:r>
            <a:r>
              <a:rPr lang="cs-CZ" sz="1600" dirty="0"/>
              <a:t>“, předpokládající modernizaci </a:t>
            </a:r>
            <a:r>
              <a:rPr lang="cs-CZ" sz="1600" dirty="0" smtClean="0"/>
              <a:t>a federalizaci </a:t>
            </a:r>
            <a:r>
              <a:rPr lang="cs-CZ" sz="1600" dirty="0"/>
              <a:t>Rusi s přihlédnutím k jejím </a:t>
            </a:r>
            <a:r>
              <a:rPr lang="cs-CZ" sz="1600" dirty="0" smtClean="0"/>
              <a:t>tradicím; </a:t>
            </a:r>
            <a:r>
              <a:rPr lang="cs-CZ" sz="1600" dirty="0"/>
              <a:t>po únorové revoluci </a:t>
            </a:r>
            <a:r>
              <a:rPr lang="cs-CZ" sz="1600" dirty="0" smtClean="0"/>
              <a:t>1917 teze</a:t>
            </a:r>
            <a:r>
              <a:rPr lang="cs-CZ" sz="1600" dirty="0"/>
              <a:t>, že se nejednalo o „pravou“ </a:t>
            </a:r>
            <a:r>
              <a:rPr lang="cs-CZ" sz="1600" dirty="0" smtClean="0"/>
              <a:t>revoluci. Sjezd </a:t>
            </a:r>
            <a:r>
              <a:rPr lang="cs-CZ" sz="1600" dirty="0"/>
              <a:t>květen – červen 1917 a přejmenování na </a:t>
            </a:r>
            <a:r>
              <a:rPr lang="cs-CZ" sz="1600" b="1" dirty="0" err="1"/>
              <a:t>Narodno-trudova</a:t>
            </a:r>
            <a:r>
              <a:rPr lang="cs-CZ" sz="1600" b="1" dirty="0"/>
              <a:t> </a:t>
            </a:r>
            <a:r>
              <a:rPr lang="cs-CZ" sz="1600" b="1" dirty="0" err="1" smtClean="0"/>
              <a:t>partija</a:t>
            </a:r>
            <a:r>
              <a:rPr lang="cs-CZ" sz="1600" dirty="0" smtClean="0"/>
              <a:t>.</a:t>
            </a:r>
            <a:endParaRPr lang="cs-CZ" sz="1600" dirty="0"/>
          </a:p>
          <a:p>
            <a:pPr lvl="0"/>
            <a:r>
              <a:rPr lang="cs-CZ" sz="1600" b="1" dirty="0"/>
              <a:t>Sociálně demokratická dělnická strana</a:t>
            </a:r>
            <a:r>
              <a:rPr lang="cs-CZ" sz="1600" dirty="0"/>
              <a:t> </a:t>
            </a:r>
            <a:r>
              <a:rPr lang="cs-CZ" sz="1600" b="1" dirty="0"/>
              <a:t>Ruska</a:t>
            </a:r>
            <a:r>
              <a:rPr lang="cs-CZ" sz="1600" dirty="0"/>
              <a:t> - </a:t>
            </a:r>
            <a:r>
              <a:rPr lang="cs-CZ" sz="1600" dirty="0" smtClean="0"/>
              <a:t>založení 1898, původně jednotně</a:t>
            </a:r>
            <a:r>
              <a:rPr lang="cs-CZ" sz="1600" dirty="0"/>
              <a:t>, ovšem řada vnitřních </a:t>
            </a:r>
            <a:r>
              <a:rPr lang="cs-CZ" sz="1600" dirty="0" smtClean="0"/>
              <a:t>proudů a dvě velká křídla </a:t>
            </a:r>
            <a:r>
              <a:rPr lang="cs-CZ" sz="1600" dirty="0"/>
              <a:t>(od II. sjezdu 1903, </a:t>
            </a:r>
            <a:r>
              <a:rPr lang="cs-CZ" sz="1600" dirty="0" smtClean="0"/>
              <a:t>rozchod V</a:t>
            </a:r>
            <a:r>
              <a:rPr lang="cs-CZ" sz="1600" dirty="0"/>
              <a:t>. </a:t>
            </a:r>
            <a:r>
              <a:rPr lang="cs-CZ" sz="1600" dirty="0" smtClean="0"/>
              <a:t>kongres 1907, </a:t>
            </a:r>
            <a:r>
              <a:rPr lang="cs-CZ" sz="1600" dirty="0"/>
              <a:t>formálně společně do 1912). </a:t>
            </a:r>
            <a:r>
              <a:rPr lang="cs-CZ" sz="1600" dirty="0" smtClean="0"/>
              <a:t>Program</a:t>
            </a:r>
            <a:r>
              <a:rPr lang="cs-CZ" sz="1600" dirty="0"/>
              <a:t>: revoluce, bez rolnictva a terorismu. </a:t>
            </a:r>
            <a:r>
              <a:rPr lang="cs-CZ" sz="1600" dirty="0" smtClean="0"/>
              <a:t>Hlavní </a:t>
            </a:r>
            <a:r>
              <a:rPr lang="cs-CZ" sz="1600" dirty="0"/>
              <a:t>ideolog Georgij </a:t>
            </a:r>
            <a:r>
              <a:rPr lang="cs-CZ" sz="1600" dirty="0" err="1"/>
              <a:t>Valentinovič</a:t>
            </a:r>
            <a:r>
              <a:rPr lang="cs-CZ" sz="1600" dirty="0"/>
              <a:t> </a:t>
            </a:r>
            <a:r>
              <a:rPr lang="cs-CZ" sz="1600" dirty="0" err="1"/>
              <a:t>Plechanov</a:t>
            </a:r>
            <a:r>
              <a:rPr lang="cs-CZ" sz="1600" dirty="0"/>
              <a:t> (1856-1918</a:t>
            </a:r>
            <a:r>
              <a:rPr lang="cs-CZ" sz="1600" dirty="0" smtClean="0"/>
              <a:t>) </a:t>
            </a:r>
            <a:endParaRPr lang="cs-CZ" sz="1600" dirty="0"/>
          </a:p>
          <a:p>
            <a:pPr marL="342900" lvl="0" indent="-342900">
              <a:buAutoNum type="alphaLcParenR"/>
            </a:pPr>
            <a:r>
              <a:rPr lang="cs-CZ" sz="1600" b="1" dirty="0" smtClean="0"/>
              <a:t>bolševici</a:t>
            </a:r>
            <a:r>
              <a:rPr lang="cs-CZ" sz="1600" dirty="0" smtClean="0"/>
              <a:t> </a:t>
            </a:r>
            <a:r>
              <a:rPr lang="cs-CZ" sz="1600" dirty="0"/>
              <a:t>(samostatní 1912 po ustavujícím sjezdu v Praze) - 46.100 členů r. </a:t>
            </a:r>
            <a:r>
              <a:rPr lang="cs-CZ" sz="1600" dirty="0" smtClean="0"/>
              <a:t>1907; </a:t>
            </a:r>
            <a:r>
              <a:rPr lang="cs-CZ" sz="1600" dirty="0"/>
              <a:t>Lenin, </a:t>
            </a:r>
            <a:r>
              <a:rPr lang="cs-CZ" sz="1600" dirty="0" err="1" smtClean="0"/>
              <a:t>Zinovjev</a:t>
            </a:r>
            <a:r>
              <a:rPr lang="cs-CZ" sz="1600" dirty="0"/>
              <a:t>, </a:t>
            </a:r>
            <a:r>
              <a:rPr lang="cs-CZ" sz="1600" dirty="0" smtClean="0"/>
              <a:t>Kameněv</a:t>
            </a:r>
            <a:r>
              <a:rPr lang="cs-CZ" sz="1600" dirty="0"/>
              <a:t>, Stalin, </a:t>
            </a:r>
            <a:r>
              <a:rPr lang="cs-CZ" sz="1600" dirty="0" err="1"/>
              <a:t>Trockij</a:t>
            </a:r>
            <a:r>
              <a:rPr lang="cs-CZ" sz="1600" dirty="0"/>
              <a:t>, </a:t>
            </a:r>
            <a:r>
              <a:rPr lang="cs-CZ" sz="1600" dirty="0" smtClean="0"/>
              <a:t>Bucharin</a:t>
            </a:r>
            <a:r>
              <a:rPr lang="cs-CZ" sz="1600" dirty="0"/>
              <a:t>, deník </a:t>
            </a:r>
            <a:r>
              <a:rPr lang="cs-CZ" sz="1600" i="1" dirty="0" smtClean="0"/>
              <a:t>Pravda</a:t>
            </a:r>
          </a:p>
          <a:p>
            <a:pPr marL="342900" lvl="0" indent="-342900">
              <a:buAutoNum type="alphaLcParenR"/>
            </a:pPr>
            <a:r>
              <a:rPr lang="cs-CZ" sz="1600" b="1" dirty="0" smtClean="0"/>
              <a:t>menševici </a:t>
            </a:r>
            <a:r>
              <a:rPr lang="cs-CZ" sz="1600" dirty="0"/>
              <a:t>- marxistický ideál </a:t>
            </a:r>
            <a:r>
              <a:rPr lang="cs-CZ" sz="1600" dirty="0" smtClean="0"/>
              <a:t>revoluce, </a:t>
            </a:r>
            <a:r>
              <a:rPr lang="cs-CZ" sz="1600" dirty="0"/>
              <a:t>1907 - 38.200 členů, </a:t>
            </a:r>
            <a:r>
              <a:rPr lang="cs-CZ" sz="1600" dirty="0" smtClean="0"/>
              <a:t>r. 1917 </a:t>
            </a:r>
            <a:r>
              <a:rPr lang="cs-CZ" sz="1600" dirty="0"/>
              <a:t>asi 200.000 </a:t>
            </a:r>
            <a:r>
              <a:rPr lang="cs-CZ" sz="1600" dirty="0" smtClean="0"/>
              <a:t>členů, </a:t>
            </a:r>
            <a:r>
              <a:rPr lang="cs-CZ" sz="1600" dirty="0"/>
              <a:t>hodně neruských národů (Židé, Gruzínci), vůdci </a:t>
            </a:r>
            <a:r>
              <a:rPr lang="cs-CZ" sz="1600" dirty="0" err="1"/>
              <a:t>Martov</a:t>
            </a:r>
            <a:r>
              <a:rPr lang="cs-CZ" sz="1600" dirty="0"/>
              <a:t>, </a:t>
            </a:r>
            <a:r>
              <a:rPr lang="cs-CZ" sz="1600" dirty="0" smtClean="0"/>
              <a:t>pojetí </a:t>
            </a:r>
            <a:r>
              <a:rPr lang="cs-CZ" sz="1600" dirty="0"/>
              <a:t>února 1917 jako buržoazní revoluce, po které musí přijít revoluce </a:t>
            </a:r>
            <a:r>
              <a:rPr lang="cs-CZ" sz="1600" dirty="0" smtClean="0"/>
              <a:t>sociální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51839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b="1" dirty="0"/>
              <a:t>PRVNÍ SVĚTOVÁ VÁLKA A RUSKO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pPr lvl="0"/>
            <a:r>
              <a:rPr lang="cs-CZ" dirty="0"/>
              <a:t>geopolitické příčiny</a:t>
            </a:r>
          </a:p>
          <a:p>
            <a:pPr lvl="0"/>
            <a:r>
              <a:rPr lang="cs-CZ" dirty="0"/>
              <a:t>loajalita obyvatelstva i Dumy</a:t>
            </a:r>
          </a:p>
          <a:p>
            <a:r>
              <a:rPr lang="cs-CZ" dirty="0"/>
              <a:t>„třináct bodů“ ministra zahraničí </a:t>
            </a:r>
            <a:r>
              <a:rPr lang="cs-CZ" dirty="0" err="1"/>
              <a:t>Sazonova</a:t>
            </a:r>
            <a:r>
              <a:rPr lang="cs-CZ" dirty="0"/>
              <a:t> (září 1914</a:t>
            </a:r>
            <a:r>
              <a:rPr lang="cs-CZ" dirty="0" smtClean="0"/>
              <a:t>) jako </a:t>
            </a:r>
            <a:r>
              <a:rPr lang="cs-CZ" dirty="0"/>
              <a:t>válečné ruské </a:t>
            </a:r>
            <a:r>
              <a:rPr lang="cs-CZ" dirty="0" smtClean="0"/>
              <a:t>cíle</a:t>
            </a:r>
          </a:p>
          <a:p>
            <a:r>
              <a:rPr lang="cs-CZ" dirty="0" smtClean="0"/>
              <a:t>Grigorij </a:t>
            </a:r>
            <a:r>
              <a:rPr lang="cs-CZ" dirty="0" err="1" smtClean="0"/>
              <a:t>Jefimovič</a:t>
            </a:r>
            <a:r>
              <a:rPr lang="cs-CZ" dirty="0" smtClean="0"/>
              <a:t> </a:t>
            </a:r>
            <a:r>
              <a:rPr lang="cs-CZ" dirty="0" err="1" smtClean="0"/>
              <a:t>Rasputin</a:t>
            </a:r>
            <a:r>
              <a:rPr lang="cs-CZ" dirty="0" smtClean="0"/>
              <a:t>: sibiřský </a:t>
            </a:r>
            <a:r>
              <a:rPr lang="cs-CZ" dirty="0"/>
              <a:t>negramotný rolník, okruh ctitelů z řad aristokracie, vyznávajících jeho údajné mystické schopnosti, vztah k carevně Alexandře a jejímu hemofilnímu synu Alexeji, zavražděn 30. 12. </a:t>
            </a:r>
            <a:r>
              <a:rPr lang="cs-CZ" dirty="0" smtClean="0"/>
              <a:t>1916 (spiklenci </a:t>
            </a:r>
            <a:r>
              <a:rPr lang="cs-CZ" dirty="0"/>
              <a:t>princ </a:t>
            </a:r>
            <a:r>
              <a:rPr lang="cs-CZ" dirty="0" err="1" smtClean="0"/>
              <a:t>Jusupov</a:t>
            </a:r>
            <a:r>
              <a:rPr lang="cs-CZ" dirty="0"/>
              <a:t>, carův bratranec velkokníže </a:t>
            </a:r>
            <a:r>
              <a:rPr lang="cs-CZ" dirty="0" err="1"/>
              <a:t>Dmitrij</a:t>
            </a:r>
            <a:r>
              <a:rPr lang="cs-CZ" dirty="0"/>
              <a:t> a poslanec </a:t>
            </a:r>
            <a:r>
              <a:rPr lang="cs-CZ" dirty="0" err="1" smtClean="0"/>
              <a:t>Puriškevič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car vrchním velitelem armády</a:t>
            </a:r>
          </a:p>
          <a:p>
            <a:pPr lvl="0"/>
            <a:r>
              <a:rPr lang="cs-CZ" dirty="0"/>
              <a:t>tíživá ekonomická situace, zadlužení, neschopnost vlády</a:t>
            </a:r>
          </a:p>
          <a:p>
            <a:pPr lvl="0"/>
            <a:r>
              <a:rPr lang="cs-CZ" dirty="0"/>
              <a:t>odpor armády vůči carevně vs. oddanost </a:t>
            </a:r>
            <a:r>
              <a:rPr lang="cs-CZ" dirty="0" smtClean="0"/>
              <a:t>carovi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182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20791</TotalTime>
  <Words>484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NewsPrint</vt:lpstr>
      <vt:lpstr>Politické tradice  romanovského Ruska Jan Holzer – 26.2. 2024</vt:lpstr>
      <vt:lpstr>Cíle přednášky</vt:lpstr>
      <vt:lpstr>ABSOLUTISTICKÁ TRADICE – OBDOBÍ LET 1881-1905</vt:lpstr>
      <vt:lpstr>OPOZIČNÍ  AKTÉŘI</vt:lpstr>
      <vt:lpstr>REVOLUCE 1905</vt:lpstr>
      <vt:lpstr>OBDOBÍ LET 1906-1917</vt:lpstr>
      <vt:lpstr>STRANICKÝ SYSTÉM – PRAVICE A STŘED</vt:lpstr>
      <vt:lpstr>STRANICKÝ SYSTÉM – LEVICE</vt:lpstr>
      <vt:lpstr>PRVNÍ SVĚTOVÁ VÁLKA A RUSKO</vt:lpstr>
      <vt:lpstr>SOUDOBÉ OTÁZKY</vt:lpstr>
      <vt:lpstr>REVOLUČNÍ ROK 1917 – část první</vt:lpstr>
      <vt:lpstr>REVOLUČNÍ ROK 1917 – část druhá</vt:lpstr>
      <vt:lpstr>REVOLUČNÍ ROK 1917 – část třetí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RIGHNTS  IN RUSSIA</dc:title>
  <dc:creator>OLGA</dc:creator>
  <cp:lastModifiedBy>Jan Holzer</cp:lastModifiedBy>
  <cp:revision>175</cp:revision>
  <dcterms:created xsi:type="dcterms:W3CDTF">2018-04-01T09:40:19Z</dcterms:created>
  <dcterms:modified xsi:type="dcterms:W3CDTF">2024-02-25T11:43:01Z</dcterms:modified>
</cp:coreProperties>
</file>