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7" r:id="rId4"/>
    <p:sldId id="258" r:id="rId5"/>
    <p:sldId id="269" r:id="rId6"/>
    <p:sldId id="270" r:id="rId7"/>
    <p:sldId id="271" r:id="rId8"/>
    <p:sldId id="272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4" r:id="rId20"/>
    <p:sldId id="276" r:id="rId21"/>
    <p:sldId id="273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041C8-19E8-4084-BFA8-6129CA9700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Politický režim </a:t>
            </a:r>
            <a:r>
              <a:rPr lang="cs-CZ" dirty="0" err="1"/>
              <a:t>Putinova</a:t>
            </a:r>
            <a:r>
              <a:rPr lang="cs-CZ" dirty="0"/>
              <a:t> RUSKA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6487A3E-7E15-442E-8688-B2AF20C4D5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JAN HOLZER, 18.3.2024</a:t>
            </a:r>
          </a:p>
        </p:txBody>
      </p:sp>
    </p:spTree>
    <p:extLst>
      <p:ext uri="{BB962C8B-B14F-4D97-AF65-F5344CB8AC3E}">
        <p14:creationId xmlns:p14="http://schemas.microsoft.com/office/powerpoint/2010/main" val="826869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771FBE-F605-437C-ADDC-5912A426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Exekutivní moc - prezident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2D3F24-5B5E-429F-B341-D7F1552C89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Volen přímo na 6 let (do r. 2012 na 4 roky) = další volby březen 2024</a:t>
            </a:r>
          </a:p>
          <a:p>
            <a:pPr marL="0" indent="0">
              <a:buNone/>
            </a:pPr>
            <a:r>
              <a:rPr lang="cs-CZ" dirty="0"/>
              <a:t>mluvčí prezidenta </a:t>
            </a:r>
            <a:r>
              <a:rPr lang="cs-CZ" dirty="0" err="1"/>
              <a:t>Dmitrij</a:t>
            </a:r>
            <a:r>
              <a:rPr lang="cs-CZ" dirty="0"/>
              <a:t> </a:t>
            </a:r>
            <a:r>
              <a:rPr lang="cs-CZ" dirty="0" err="1"/>
              <a:t>Peskov</a:t>
            </a:r>
            <a:r>
              <a:rPr lang="cs-CZ" dirty="0"/>
              <a:t>: volby </a:t>
            </a:r>
            <a:r>
              <a:rPr lang="cs-CZ" i="1" dirty="0"/>
              <a:t>„nejsou skutečná demokracie, je to nákladná byrokracie“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Pravomoci</a:t>
            </a:r>
          </a:p>
          <a:p>
            <a:r>
              <a:rPr lang="cs-CZ" dirty="0"/>
              <a:t>jmenovat premiéra, ministry a další vedoucí představitele a také je odvolávat</a:t>
            </a:r>
          </a:p>
          <a:p>
            <a:r>
              <a:rPr lang="cs-CZ" dirty="0"/>
              <a:t>navrhovat zákony a vládnout pomocí dekretů</a:t>
            </a:r>
          </a:p>
          <a:p>
            <a:r>
              <a:rPr lang="cs-CZ" dirty="0"/>
              <a:t>rozpustit Státní dumu a vypsat referendum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AEDF470-D78C-48E7-BD9E-7604864373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3500" y="2432150"/>
            <a:ext cx="4645025" cy="2612826"/>
          </a:xfrm>
        </p:spPr>
      </p:pic>
    </p:spTree>
    <p:extLst>
      <p:ext uri="{BB962C8B-B14F-4D97-AF65-F5344CB8AC3E}">
        <p14:creationId xmlns:p14="http://schemas.microsoft.com/office/powerpoint/2010/main" val="972168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B59E8C-91D9-42C4-9B3D-A673027DE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Exekutivní moc – Vláda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5E6238-416A-4F88-8B96-19B1CAEF00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Fungování úzce spojeno s prezidentem</a:t>
            </a:r>
          </a:p>
          <a:p>
            <a:pPr lvl="1"/>
            <a:r>
              <a:rPr lang="cs-CZ" dirty="0"/>
              <a:t>rezignuje po zvolení nového prezidenta, který ji může odvolávat</a:t>
            </a:r>
          </a:p>
          <a:p>
            <a:pPr marL="0" indent="0">
              <a:buNone/>
            </a:pPr>
            <a:r>
              <a:rPr lang="cs-CZ" dirty="0"/>
              <a:t>Omezena Státní dumou</a:t>
            </a:r>
          </a:p>
          <a:p>
            <a:pPr lvl="1"/>
            <a:r>
              <a:rPr lang="cs-CZ" dirty="0"/>
              <a:t>schvaluje premiéra a ministry a může vyslovit nedůvěru </a:t>
            </a:r>
          </a:p>
          <a:p>
            <a:pPr marL="0" indent="0">
              <a:buNone/>
            </a:pPr>
            <a:r>
              <a:rPr lang="cs-CZ" dirty="0"/>
              <a:t>Spíše administrativní než politická role.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EB77D5D-2C2F-4DE2-8033-5F7CC31CF6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5162" y="2017713"/>
            <a:ext cx="3441700" cy="3441700"/>
          </a:xfrm>
        </p:spPr>
      </p:pic>
    </p:spTree>
    <p:extLst>
      <p:ext uri="{BB962C8B-B14F-4D97-AF65-F5344CB8AC3E}">
        <p14:creationId xmlns:p14="http://schemas.microsoft.com/office/powerpoint/2010/main" val="1863662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A9313D-94BD-4774-8BCA-3BA680D83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ZÁKONODÁRNÁ moc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EC18EA-B0B1-4D0C-A6FD-01F028BEF6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Státní duma </a:t>
            </a:r>
          </a:p>
          <a:p>
            <a:pPr lvl="1"/>
            <a:r>
              <a:rPr lang="cs-CZ" dirty="0"/>
              <a:t>450 poslanců </a:t>
            </a:r>
          </a:p>
          <a:p>
            <a:pPr lvl="1"/>
            <a:r>
              <a:rPr lang="cs-CZ" dirty="0"/>
              <a:t>voleni přímo na 5 let </a:t>
            </a:r>
          </a:p>
          <a:p>
            <a:pPr lvl="1"/>
            <a:r>
              <a:rPr lang="cs-CZ" dirty="0"/>
              <a:t>poslední volby září 2021 (účast 51%, 1. Jednotné Rusko – 49,8%, 2. KPRF – 18,9%,  3. LDPR – 7,6%, 4. Spravedlivé Rusko – 7,5%)</a:t>
            </a:r>
          </a:p>
          <a:p>
            <a:pPr marL="0" indent="0">
              <a:buNone/>
            </a:pPr>
            <a:r>
              <a:rPr lang="cs-CZ" dirty="0"/>
              <a:t>Rada Federace</a:t>
            </a:r>
          </a:p>
          <a:p>
            <a:pPr lvl="1"/>
            <a:r>
              <a:rPr lang="cs-CZ" dirty="0"/>
              <a:t>170 členů</a:t>
            </a:r>
          </a:p>
          <a:p>
            <a:pPr lvl="1"/>
            <a:r>
              <a:rPr lang="cs-CZ" dirty="0"/>
              <a:t>reprezentují 85 subjektů RF</a:t>
            </a:r>
          </a:p>
          <a:p>
            <a:pPr lvl="1"/>
            <a:r>
              <a:rPr lang="cs-CZ" dirty="0"/>
              <a:t>jeden volen, jeden jmenován 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2928B7C-C6DF-48C0-97F3-A71817E408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01142" y="2017713"/>
            <a:ext cx="4469740" cy="3441700"/>
          </a:xfrm>
        </p:spPr>
      </p:pic>
    </p:spTree>
    <p:extLst>
      <p:ext uri="{BB962C8B-B14F-4D97-AF65-F5344CB8AC3E}">
        <p14:creationId xmlns:p14="http://schemas.microsoft.com/office/powerpoint/2010/main" val="4134590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55CD5-0EB4-4A7F-B7F6-6AF3B3C27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samospráva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DAAFB9D-67F7-487F-8A95-E73E14DB6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85 federálních subjektů </a:t>
            </a:r>
          </a:p>
          <a:p>
            <a:pPr lvl="1"/>
            <a:r>
              <a:rPr lang="cs-CZ" dirty="0"/>
              <a:t>22 republik</a:t>
            </a:r>
          </a:p>
          <a:p>
            <a:pPr lvl="2"/>
            <a:r>
              <a:rPr lang="cs-CZ" dirty="0"/>
              <a:t>reprezentace specifických etnik a tradičních celků (např. </a:t>
            </a:r>
            <a:r>
              <a:rPr lang="cs-CZ" dirty="0" err="1"/>
              <a:t>Tatarstán</a:t>
            </a:r>
            <a:r>
              <a:rPr lang="cs-CZ" dirty="0"/>
              <a:t>) </a:t>
            </a:r>
          </a:p>
          <a:p>
            <a:pPr lvl="1"/>
            <a:r>
              <a:rPr lang="cs-CZ" dirty="0"/>
              <a:t>46 oblastí, 9 krajů, 3 federální města (včetně Sevastopolu), 4 autonomní okruhy, 1 autonomní oblast (Židovská autonomní oblast)</a:t>
            </a:r>
          </a:p>
          <a:p>
            <a:pPr lvl="1"/>
            <a:r>
              <a:rPr lang="cs-CZ" dirty="0"/>
              <a:t>2 nově připojené oblasti na ukrajinském území: Doněcká lidová republika a </a:t>
            </a:r>
            <a:r>
              <a:rPr lang="cs-CZ" dirty="0" err="1"/>
              <a:t>Luhanská</a:t>
            </a:r>
            <a:r>
              <a:rPr lang="cs-CZ" dirty="0"/>
              <a:t> lidová republika</a:t>
            </a:r>
          </a:p>
          <a:p>
            <a:pPr marL="0" indent="0">
              <a:buNone/>
            </a:pPr>
            <a:r>
              <a:rPr lang="cs-CZ" dirty="0"/>
              <a:t>9 federálních distriktů</a:t>
            </a:r>
          </a:p>
          <a:p>
            <a:pPr lvl="1"/>
            <a:r>
              <a:rPr lang="cs-CZ" dirty="0"/>
              <a:t>přímo spravovány zmocněncem prezidenta</a:t>
            </a:r>
          </a:p>
        </p:txBody>
      </p:sp>
    </p:spTree>
    <p:extLst>
      <p:ext uri="{BB962C8B-B14F-4D97-AF65-F5344CB8AC3E}">
        <p14:creationId xmlns:p14="http://schemas.microsoft.com/office/powerpoint/2010/main" val="537981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691CB-E784-4B61-99BC-3D05B0FF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Územní členění – federální subjekty 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70901C2-025C-4D08-BE89-5ABD6769F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500" y="2016125"/>
            <a:ext cx="6259325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58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29196-AB38-42C8-91C9-B9F127723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Územní členění – federální distrikty 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06EF716F-5569-4336-BC12-8AA0605B2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875" y="1974863"/>
            <a:ext cx="5942897" cy="342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92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C89DB8-BA26-4E43-8D7E-21F0A34F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versus režim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FCB051-50CB-402E-A146-CE5626F88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Institucionální nastavení neodpovídá reálnému rozložení moci („</a:t>
            </a:r>
            <a:r>
              <a:rPr lang="cs-CZ" dirty="0" err="1"/>
              <a:t>dual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“)</a:t>
            </a:r>
          </a:p>
          <a:p>
            <a:r>
              <a:rPr lang="cs-CZ" dirty="0"/>
              <a:t>Režimu dominuje Putin, ALE jeho pozice vyžaduje schopnost vyvažovat různé zájmy (ideologické, institucionální, etnické, náboženské)</a:t>
            </a:r>
          </a:p>
          <a:p>
            <a:pPr lvl="1"/>
            <a:r>
              <a:rPr lang="cs-CZ" dirty="0"/>
              <a:t>„Kolektivní Putin“, Politbyro 2.0</a:t>
            </a:r>
          </a:p>
          <a:p>
            <a:r>
              <a:rPr lang="cs-CZ" dirty="0"/>
              <a:t>Vzhledem k netransparentnosti je složité fungování režimu popsat:</a:t>
            </a:r>
          </a:p>
          <a:p>
            <a:pPr lvl="1"/>
            <a:r>
              <a:rPr lang="cs-CZ" dirty="0" err="1"/>
              <a:t>Marlene</a:t>
            </a:r>
            <a:r>
              <a:rPr lang="cs-CZ" dirty="0"/>
              <a:t> </a:t>
            </a:r>
            <a:r>
              <a:rPr lang="cs-CZ" dirty="0" err="1"/>
              <a:t>Laruelle</a:t>
            </a:r>
            <a:r>
              <a:rPr lang="cs-CZ" dirty="0"/>
              <a:t> – konzervativní režim vyvažující radikálně liberální a </a:t>
            </a:r>
            <a:r>
              <a:rPr lang="cs-CZ" dirty="0" err="1"/>
              <a:t>euroasianistické</a:t>
            </a:r>
            <a:r>
              <a:rPr lang="cs-CZ" dirty="0"/>
              <a:t> tendence </a:t>
            </a:r>
          </a:p>
          <a:p>
            <a:pPr lvl="1"/>
            <a:r>
              <a:rPr lang="cs-CZ" dirty="0" err="1"/>
              <a:t>Marc</a:t>
            </a:r>
            <a:r>
              <a:rPr lang="cs-CZ" dirty="0"/>
              <a:t> </a:t>
            </a:r>
            <a:r>
              <a:rPr lang="cs-CZ" dirty="0" err="1"/>
              <a:t>Galeotti</a:t>
            </a:r>
            <a:r>
              <a:rPr lang="cs-CZ" dirty="0"/>
              <a:t> – ideologická + kleptokratická + institucionální složka režimu</a:t>
            </a:r>
          </a:p>
        </p:txBody>
      </p:sp>
    </p:spTree>
    <p:extLst>
      <p:ext uri="{BB962C8B-B14F-4D97-AF65-F5344CB8AC3E}">
        <p14:creationId xmlns:p14="http://schemas.microsoft.com/office/powerpoint/2010/main" val="3526491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9537F-6CA2-4BF4-B7A8-E91EEBF7E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Režim – FUNKČNÍ definice </a:t>
            </a:r>
            <a:br>
              <a:rPr lang="cs-CZ" dirty="0"/>
            </a:br>
            <a:r>
              <a:rPr lang="cs-CZ" dirty="0"/>
              <a:t>(TATIANA </a:t>
            </a:r>
            <a:r>
              <a:rPr lang="cs-CZ" dirty="0" err="1"/>
              <a:t>Stanovaya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2C9E12-9D66-4D8B-8497-97C7D1994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ochránci  (Viktor </a:t>
            </a:r>
            <a:r>
              <a:rPr lang="cs-CZ" dirty="0" err="1"/>
              <a:t>Zolotov</a:t>
            </a:r>
            <a:r>
              <a:rPr lang="cs-CZ" dirty="0"/>
              <a:t>, velitel ruské Národní gardy a člen Bezpečnostní rady RF)</a:t>
            </a:r>
          </a:p>
          <a:p>
            <a:r>
              <a:rPr lang="cs-CZ" dirty="0"/>
              <a:t>blízcí spolupracovníci (Igor </a:t>
            </a:r>
            <a:r>
              <a:rPr lang="cs-CZ" dirty="0" err="1"/>
              <a:t>Sečin</a:t>
            </a:r>
            <a:r>
              <a:rPr lang="cs-CZ" dirty="0"/>
              <a:t>, </a:t>
            </a:r>
            <a:r>
              <a:rPr lang="cs-CZ" dirty="0" err="1"/>
              <a:t>šég</a:t>
            </a:r>
            <a:r>
              <a:rPr lang="cs-CZ" dirty="0"/>
              <a:t> státní ropné společnosti </a:t>
            </a:r>
            <a:r>
              <a:rPr lang="cs-CZ" dirty="0" err="1"/>
              <a:t>Rosněfť</a:t>
            </a:r>
            <a:r>
              <a:rPr lang="cs-CZ" dirty="0"/>
              <a:t>)</a:t>
            </a:r>
          </a:p>
          <a:p>
            <a:r>
              <a:rPr lang="cs-CZ" dirty="0"/>
              <a:t>technokraté (Sergej </a:t>
            </a:r>
            <a:r>
              <a:rPr lang="cs-CZ" dirty="0" err="1"/>
              <a:t>Kirijenko</a:t>
            </a:r>
            <a:r>
              <a:rPr lang="cs-CZ" dirty="0"/>
              <a:t>)</a:t>
            </a:r>
          </a:p>
          <a:p>
            <a:r>
              <a:rPr lang="cs-CZ" dirty="0"/>
              <a:t>strážci (Nikolaj </a:t>
            </a:r>
            <a:r>
              <a:rPr lang="cs-CZ" dirty="0" err="1"/>
              <a:t>Patrušev</a:t>
            </a:r>
            <a:r>
              <a:rPr lang="cs-CZ" dirty="0"/>
              <a:t>, generální tajemník Bezpečnostní rady RF)</a:t>
            </a:r>
          </a:p>
          <a:p>
            <a:r>
              <a:rPr lang="cs-CZ" dirty="0"/>
              <a:t>implementátoři (Sergej </a:t>
            </a:r>
            <a:r>
              <a:rPr lang="cs-CZ" dirty="0" err="1"/>
              <a:t>Sobjanin</a:t>
            </a:r>
            <a:r>
              <a:rPr lang="cs-CZ" dirty="0"/>
              <a:t>, moskevský </a:t>
            </a:r>
            <a:r>
              <a:rPr lang="cs-CZ" dirty="0" err="1"/>
              <a:t>mer</a:t>
            </a:r>
            <a:r>
              <a:rPr lang="cs-CZ" dirty="0"/>
              <a:t>)</a:t>
            </a:r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7906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54E971-BBA4-4856-AA4E-4D0B2258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Režim – ideová definice </a:t>
            </a:r>
            <a:br>
              <a:rPr lang="cs-CZ" dirty="0"/>
            </a:br>
            <a:r>
              <a:rPr lang="cs-CZ" dirty="0"/>
              <a:t>(RICHARD </a:t>
            </a:r>
            <a:r>
              <a:rPr lang="cs-CZ" dirty="0" err="1"/>
              <a:t>Sakwa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5FB9FA-C502-4EDA-954F-EE64A0868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Liberálové (Alexej </a:t>
            </a:r>
            <a:r>
              <a:rPr lang="cs-CZ" dirty="0" err="1"/>
              <a:t>Kudrin</a:t>
            </a:r>
            <a:r>
              <a:rPr lang="cs-CZ" dirty="0"/>
              <a:t>)</a:t>
            </a:r>
          </a:p>
          <a:p>
            <a:r>
              <a:rPr lang="cs-CZ" dirty="0" err="1"/>
              <a:t>Siloviki</a:t>
            </a:r>
            <a:r>
              <a:rPr lang="cs-CZ" dirty="0"/>
              <a:t> (bezpečnostní služby)</a:t>
            </a:r>
          </a:p>
          <a:p>
            <a:r>
              <a:rPr lang="cs-CZ" dirty="0"/>
              <a:t>Konzervativci (</a:t>
            </a:r>
            <a:r>
              <a:rPr lang="cs-CZ" dirty="0" err="1"/>
              <a:t>Izborský</a:t>
            </a:r>
            <a:r>
              <a:rPr lang="cs-CZ" dirty="0"/>
              <a:t> klub)</a:t>
            </a:r>
          </a:p>
          <a:p>
            <a:r>
              <a:rPr lang="cs-CZ" dirty="0" err="1"/>
              <a:t>Euroasianisté</a:t>
            </a:r>
            <a:r>
              <a:rPr lang="cs-CZ" dirty="0"/>
              <a:t> (Alexandr </a:t>
            </a:r>
            <a:r>
              <a:rPr lang="cs-CZ" dirty="0" err="1"/>
              <a:t>Dugin</a:t>
            </a:r>
            <a:r>
              <a:rPr lang="cs-CZ" dirty="0"/>
              <a:t>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D4E157-BE73-42A9-B21D-B0773FE85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022" y="2015732"/>
            <a:ext cx="4620832" cy="327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9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100CC9-3FC0-491D-8691-0ADB9B7A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RuSký</a:t>
            </a:r>
            <a:r>
              <a:rPr lang="cs-CZ" dirty="0"/>
              <a:t> režim – </a:t>
            </a:r>
            <a:br>
              <a:rPr lang="cs-CZ" dirty="0"/>
            </a:br>
            <a:r>
              <a:rPr lang="cs-CZ" dirty="0"/>
              <a:t>NEAUTORITATIVNÍ INTERPRETACE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7AD856-EB8D-4933-81E9-42DBD89C4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Problém definice režimu, který je silný i slabý zároveň (Vladimir </a:t>
            </a:r>
            <a:r>
              <a:rPr lang="cs-CZ" dirty="0" err="1"/>
              <a:t>Gelman</a:t>
            </a:r>
            <a:r>
              <a:rPr lang="cs-CZ" dirty="0"/>
              <a:t> – selektivní modernizace; </a:t>
            </a:r>
            <a:r>
              <a:rPr lang="cs-CZ" dirty="0" err="1"/>
              <a:t>adhocracy</a:t>
            </a:r>
            <a:r>
              <a:rPr lang="cs-CZ" dirty="0"/>
              <a:t> – </a:t>
            </a:r>
            <a:r>
              <a:rPr lang="cs-CZ" dirty="0" err="1"/>
              <a:t>Marc</a:t>
            </a:r>
            <a:r>
              <a:rPr lang="cs-CZ" dirty="0"/>
              <a:t> </a:t>
            </a:r>
            <a:r>
              <a:rPr lang="cs-CZ" dirty="0" err="1"/>
              <a:t>Galeotti</a:t>
            </a:r>
            <a:r>
              <a:rPr lang="cs-CZ" dirty="0"/>
              <a:t>) a je formálně demokratický </a:t>
            </a:r>
          </a:p>
          <a:p>
            <a:pPr marL="0" indent="0">
              <a:buNone/>
            </a:pPr>
            <a:r>
              <a:rPr lang="cs-CZ" dirty="0"/>
              <a:t>„</a:t>
            </a:r>
            <a:r>
              <a:rPr lang="cs-CZ" dirty="0" err="1"/>
              <a:t>Electoral</a:t>
            </a:r>
            <a:r>
              <a:rPr lang="cs-CZ" dirty="0"/>
              <a:t> </a:t>
            </a:r>
            <a:r>
              <a:rPr lang="cs-CZ" dirty="0" err="1"/>
              <a:t>authoritarianism</a:t>
            </a:r>
            <a:r>
              <a:rPr lang="cs-CZ" dirty="0"/>
              <a:t>“</a:t>
            </a:r>
          </a:p>
          <a:p>
            <a:pPr lvl="1"/>
            <a:r>
              <a:rPr lang="cs-CZ" dirty="0"/>
              <a:t>existence formálních volebních procedur, sice neférových, ALE to neznamená, že nedůležitých </a:t>
            </a:r>
          </a:p>
          <a:p>
            <a:pPr marL="0" indent="0">
              <a:buNone/>
            </a:pPr>
            <a:r>
              <a:rPr lang="cs-CZ" dirty="0"/>
              <a:t>„Sovereign </a:t>
            </a:r>
            <a:r>
              <a:rPr lang="cs-CZ" dirty="0" err="1"/>
              <a:t>democracy</a:t>
            </a:r>
            <a:r>
              <a:rPr lang="cs-CZ" dirty="0"/>
              <a:t>“ (Vladimir </a:t>
            </a:r>
            <a:r>
              <a:rPr lang="cs-CZ" dirty="0" err="1"/>
              <a:t>Surkov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starší účelový pojem odkazující k mentalitě autoritativního režimu</a:t>
            </a:r>
          </a:p>
        </p:txBody>
      </p:sp>
    </p:spTree>
    <p:extLst>
      <p:ext uri="{BB962C8B-B14F-4D97-AF65-F5344CB8AC3E}">
        <p14:creationId xmlns:p14="http://schemas.microsoft.com/office/powerpoint/2010/main" val="4015094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49DBAF-E806-4EDC-824A-6E6D8AB6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přednášky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AC08F7-3062-4DC5-9E8D-0E5E00BC1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Komentář posledních dvou a půl dekád ruské politiky</a:t>
            </a:r>
          </a:p>
          <a:p>
            <a:pPr lvl="1" algn="ctr"/>
            <a:endParaRPr lang="cs-CZ" sz="2000" dirty="0"/>
          </a:p>
          <a:p>
            <a:pPr marL="457200" lvl="1" indent="0" algn="ctr">
              <a:buNone/>
            </a:pPr>
            <a:r>
              <a:rPr lang="cs-CZ" sz="2000" dirty="0"/>
              <a:t>Institucionální rámec</a:t>
            </a:r>
          </a:p>
          <a:p>
            <a:pPr marL="457200" lvl="1" indent="0" algn="ctr">
              <a:buNone/>
            </a:pPr>
            <a:r>
              <a:rPr lang="cs-CZ" sz="2000" dirty="0"/>
              <a:t>Fungování politického režimu</a:t>
            </a:r>
          </a:p>
          <a:p>
            <a:pPr marL="457200" lvl="1" indent="0" algn="ctr">
              <a:buNone/>
            </a:pPr>
            <a:r>
              <a:rPr lang="cs-CZ" sz="2000" dirty="0"/>
              <a:t>Milníky vývoje režimu</a:t>
            </a:r>
          </a:p>
          <a:p>
            <a:pPr marL="457200" lvl="1" indent="0" algn="ctr">
              <a:buNone/>
            </a:pPr>
            <a:r>
              <a:rPr lang="cs-CZ" sz="2000" dirty="0"/>
              <a:t>Klasifikace režimu</a:t>
            </a:r>
          </a:p>
        </p:txBody>
      </p:sp>
    </p:spTree>
    <p:extLst>
      <p:ext uri="{BB962C8B-B14F-4D97-AF65-F5344CB8AC3E}">
        <p14:creationId xmlns:p14="http://schemas.microsoft.com/office/powerpoint/2010/main" val="1218872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9EF712-4A1F-4B42-89C7-DAA0C1DC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Ruský režim – AUTORITATIVNÍ INTERPRETACE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BE0BB1-73EA-482B-BCA4-30C7FE1C9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„New </a:t>
            </a:r>
            <a:r>
              <a:rPr lang="cs-CZ" dirty="0" err="1"/>
              <a:t>authoritarianism</a:t>
            </a:r>
            <a:r>
              <a:rPr lang="cs-CZ" dirty="0"/>
              <a:t>“</a:t>
            </a:r>
          </a:p>
          <a:p>
            <a:pPr lvl="1"/>
            <a:r>
              <a:rPr lang="cs-CZ" dirty="0"/>
              <a:t>Klíčová role médií a propagandy, která nahrazuje represe </a:t>
            </a:r>
          </a:p>
          <a:p>
            <a:r>
              <a:rPr lang="cs-CZ" dirty="0" err="1"/>
              <a:t>Kleptokracie</a:t>
            </a:r>
            <a:r>
              <a:rPr lang="cs-CZ" dirty="0"/>
              <a:t>/mafiánský stát</a:t>
            </a:r>
          </a:p>
          <a:p>
            <a:pPr lvl="1"/>
            <a:r>
              <a:rPr lang="cs-CZ" dirty="0"/>
              <a:t>Systémová korupce při existenci dlouhodobých strategií a ambic</a:t>
            </a:r>
          </a:p>
          <a:p>
            <a:r>
              <a:rPr lang="cs-CZ" dirty="0"/>
              <a:t> Fašistický stát (po r. 2014)</a:t>
            </a:r>
          </a:p>
          <a:p>
            <a:pPr lvl="1"/>
            <a:r>
              <a:rPr lang="cs-CZ" dirty="0"/>
              <a:t>časté (</a:t>
            </a:r>
            <a:r>
              <a:rPr lang="cs-CZ" dirty="0" err="1"/>
              <a:t>Snyder</a:t>
            </a:r>
            <a:r>
              <a:rPr lang="cs-CZ" dirty="0"/>
              <a:t>,  </a:t>
            </a:r>
            <a:r>
              <a:rPr lang="cs-CZ" dirty="0" err="1"/>
              <a:t>Applebaum</a:t>
            </a:r>
            <a:r>
              <a:rPr lang="cs-CZ" dirty="0"/>
              <a:t>), zpochybňováno poukazováním na ambivalentní vztah státu a krajně pravicových hnutí</a:t>
            </a:r>
          </a:p>
          <a:p>
            <a:r>
              <a:rPr lang="cs-CZ" dirty="0"/>
              <a:t>Totalitarismus?</a:t>
            </a:r>
          </a:p>
        </p:txBody>
      </p:sp>
    </p:spTree>
    <p:extLst>
      <p:ext uri="{BB962C8B-B14F-4D97-AF65-F5344CB8AC3E}">
        <p14:creationId xmlns:p14="http://schemas.microsoft.com/office/powerpoint/2010/main" val="3439861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FD9F07-4AFA-4741-BE11-CC4AFAFE6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perspektivA</a:t>
            </a:r>
            <a:r>
              <a:rPr lang="cs-CZ" dirty="0"/>
              <a:t>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806662-1BD9-4DA7-9C19-857D3AA83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Prezidentské volby </a:t>
            </a:r>
            <a:r>
              <a:rPr lang="cs-CZ" dirty="0"/>
              <a:t>březen 2024: 87% pro Putina…</a:t>
            </a:r>
          </a:p>
          <a:p>
            <a:r>
              <a:rPr lang="cs-CZ" dirty="0"/>
              <a:t>Generační změna?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770DF8C-3215-4B9C-A1EC-B8F4548CC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530" y="2904606"/>
            <a:ext cx="5176345" cy="319391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E78B7A1-6EBF-4250-A339-299008FA8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146" y="3741038"/>
            <a:ext cx="5314951" cy="29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91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1E82E4D-F6CE-4F91-A93F-2E807CB1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6C68A0B-5408-419E-9948-2A31EC983C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512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49DBAF-E806-4EDC-824A-6E6D8AB6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Prezidentské volby 2000, RESP. 2018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AC08F7-3062-4DC5-9E8D-0E5E00BC1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BŘEZEN 2000</a:t>
            </a:r>
          </a:p>
          <a:p>
            <a:pPr lvl="0"/>
            <a:r>
              <a:rPr lang="cs-CZ" dirty="0"/>
              <a:t>G. </a:t>
            </a:r>
            <a:r>
              <a:rPr lang="cs-CZ" dirty="0" err="1"/>
              <a:t>Starovojtovová</a:t>
            </a:r>
            <a:r>
              <a:rPr lang="cs-CZ" dirty="0"/>
              <a:t> zavražděna v listopadu 1998 v Petrohradě, kandidát OVR J. </a:t>
            </a:r>
            <a:r>
              <a:rPr lang="cs-CZ" dirty="0" err="1"/>
              <a:t>Primakov</a:t>
            </a:r>
            <a:r>
              <a:rPr lang="cs-CZ" dirty="0"/>
              <a:t> odstoupil od kandidatury</a:t>
            </a:r>
          </a:p>
          <a:p>
            <a:pPr marL="0" indent="0">
              <a:buNone/>
            </a:pPr>
            <a:r>
              <a:rPr lang="cs-CZ" dirty="0"/>
              <a:t>Výsledky</a:t>
            </a:r>
          </a:p>
          <a:p>
            <a:r>
              <a:rPr lang="cs-CZ" dirty="0"/>
              <a:t>1. - V. V. Putin - 52,77%; 2. G. </a:t>
            </a:r>
            <a:r>
              <a:rPr lang="cs-CZ" dirty="0" err="1"/>
              <a:t>Zjuganov</a:t>
            </a:r>
            <a:r>
              <a:rPr lang="cs-CZ" dirty="0"/>
              <a:t> (KPRF) - 29,28%; 3. G. </a:t>
            </a:r>
            <a:r>
              <a:rPr lang="cs-CZ" dirty="0" err="1"/>
              <a:t>Javlinskij</a:t>
            </a:r>
            <a:r>
              <a:rPr lang="cs-CZ" dirty="0"/>
              <a:t> – 5,82%</a:t>
            </a:r>
          </a:p>
          <a:p>
            <a:r>
              <a:rPr lang="cs-CZ" dirty="0"/>
              <a:t>úřadu se ujal 7. 5. 2000, premiérem M. </a:t>
            </a:r>
            <a:r>
              <a:rPr lang="cs-CZ" dirty="0" err="1"/>
              <a:t>Kasjanov</a:t>
            </a:r>
            <a:r>
              <a:rPr lang="cs-CZ" dirty="0"/>
              <a:t>, dosavadní vicepremiér a ministr financí</a:t>
            </a:r>
          </a:p>
          <a:p>
            <a:pPr marL="0" indent="0">
              <a:buNone/>
            </a:pPr>
            <a:r>
              <a:rPr lang="cs-CZ" dirty="0"/>
              <a:t>BŘEZEN 2018</a:t>
            </a:r>
          </a:p>
          <a:p>
            <a:pPr marL="0" indent="0">
              <a:buNone/>
            </a:pPr>
            <a:r>
              <a:rPr lang="cs-CZ" dirty="0"/>
              <a:t>Výsledky</a:t>
            </a:r>
          </a:p>
          <a:p>
            <a:r>
              <a:rPr lang="cs-CZ" dirty="0"/>
              <a:t>1. – V.V. Putin - 76,66%; 2. Pavel </a:t>
            </a:r>
            <a:r>
              <a:rPr lang="cs-CZ" dirty="0" err="1"/>
              <a:t>Grudinin</a:t>
            </a:r>
            <a:r>
              <a:rPr lang="cs-CZ" dirty="0"/>
              <a:t> (KPRF, </a:t>
            </a:r>
            <a:r>
              <a:rPr lang="cs-CZ" dirty="0" err="1"/>
              <a:t>nestr</a:t>
            </a:r>
            <a:r>
              <a:rPr lang="cs-CZ" dirty="0"/>
              <a:t>.) - 11,77%; 3. V. </a:t>
            </a:r>
            <a:r>
              <a:rPr lang="cs-CZ" dirty="0" err="1"/>
              <a:t>Žirinovskij</a:t>
            </a:r>
            <a:r>
              <a:rPr lang="cs-CZ" dirty="0"/>
              <a:t> – 5,65%; 4. </a:t>
            </a:r>
            <a:r>
              <a:rPr lang="cs-CZ" dirty="0" err="1"/>
              <a:t>Ksenija</a:t>
            </a:r>
            <a:r>
              <a:rPr lang="cs-CZ" dirty="0"/>
              <a:t> </a:t>
            </a:r>
            <a:r>
              <a:rPr lang="cs-CZ" dirty="0" err="1"/>
              <a:t>Sobčaková</a:t>
            </a:r>
            <a:r>
              <a:rPr lang="cs-CZ" dirty="0"/>
              <a:t> – 1,68%, 5. G. </a:t>
            </a:r>
            <a:r>
              <a:rPr lang="cs-CZ" dirty="0" err="1"/>
              <a:t>Javlinskij</a:t>
            </a:r>
            <a:r>
              <a:rPr lang="cs-CZ" dirty="0"/>
              <a:t> – 1,05%</a:t>
            </a:r>
          </a:p>
        </p:txBody>
      </p:sp>
    </p:spTree>
    <p:extLst>
      <p:ext uri="{BB962C8B-B14F-4D97-AF65-F5344CB8AC3E}">
        <p14:creationId xmlns:p14="http://schemas.microsoft.com/office/powerpoint/2010/main" val="2173040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30A7405-4178-4544-A76C-2DE8827D6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ústavNÍ</a:t>
            </a:r>
            <a:r>
              <a:rPr lang="cs-CZ" dirty="0"/>
              <a:t> </a:t>
            </a:r>
            <a:r>
              <a:rPr lang="cs-CZ" dirty="0" err="1"/>
              <a:t>ZMĚNy</a:t>
            </a:r>
            <a:r>
              <a:rPr lang="cs-CZ" dirty="0"/>
              <a:t> 2019-2021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69C4BCA-2C00-462D-BFEB-54C9A9E990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prosinec 2019 – prezident Putin navrhuje úpravu ústavy </a:t>
            </a:r>
          </a:p>
          <a:p>
            <a:r>
              <a:rPr lang="cs-CZ" dirty="0"/>
              <a:t>březen 2020 – schválení návrhu </a:t>
            </a:r>
          </a:p>
          <a:p>
            <a:pPr marL="0" indent="0">
              <a:buNone/>
            </a:pPr>
            <a:r>
              <a:rPr lang="cs-CZ" dirty="0"/>
              <a:t>Valentiny Těreškovové </a:t>
            </a:r>
          </a:p>
          <a:p>
            <a:r>
              <a:rPr lang="cs-CZ" dirty="0"/>
              <a:t>červen 2020 – celostátní referendum</a:t>
            </a:r>
          </a:p>
          <a:p>
            <a:r>
              <a:rPr lang="cs-CZ" dirty="0"/>
              <a:t>duben 2021 – podepsání zákona o anulování mandátů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6B21F128-FC3E-48C8-9AB3-28B9EA9E16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52034" y="2136458"/>
            <a:ext cx="5081208" cy="2857349"/>
          </a:xfrm>
        </p:spPr>
      </p:pic>
    </p:spTree>
    <p:extLst>
      <p:ext uri="{BB962C8B-B14F-4D97-AF65-F5344CB8AC3E}">
        <p14:creationId xmlns:p14="http://schemas.microsoft.com/office/powerpoint/2010/main" val="221119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A4DD9F-2284-440B-B998-D1215357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Milníky ruské politiky </a:t>
            </a:r>
            <a:br>
              <a:rPr lang="cs-CZ" dirty="0"/>
            </a:br>
            <a:r>
              <a:rPr lang="cs-CZ" dirty="0"/>
              <a:t>ZA V. V. PUTINA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C83A53-D6C3-41BA-AD0A-FC2F2D5E7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43953"/>
            <a:ext cx="9603275" cy="33796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1999</a:t>
            </a:r>
          </a:p>
          <a:p>
            <a:pPr lvl="1"/>
            <a:r>
              <a:rPr lang="cs-CZ" dirty="0"/>
              <a:t>druhá čečenská válka</a:t>
            </a:r>
          </a:p>
          <a:p>
            <a:pPr marL="0" indent="0">
              <a:buNone/>
            </a:pPr>
            <a:r>
              <a:rPr lang="cs-CZ" dirty="0"/>
              <a:t>2001</a:t>
            </a:r>
          </a:p>
          <a:p>
            <a:pPr lvl="1"/>
            <a:r>
              <a:rPr lang="cs-CZ" dirty="0"/>
              <a:t>limitace nezávislosti televizních kanálů (ORT, NTV)</a:t>
            </a:r>
          </a:p>
          <a:p>
            <a:pPr lvl="1"/>
            <a:r>
              <a:rPr lang="cs-CZ" dirty="0"/>
              <a:t>zákon na omezení počtu politických stran</a:t>
            </a:r>
          </a:p>
          <a:p>
            <a:pPr lvl="1"/>
            <a:r>
              <a:rPr lang="cs-CZ" dirty="0"/>
              <a:t>vůči Západu vstřícná zahraniční politika</a:t>
            </a:r>
          </a:p>
          <a:p>
            <a:pPr marL="0" lvl="1" indent="0">
              <a:buNone/>
            </a:pPr>
            <a:r>
              <a:rPr lang="cs-CZ" sz="2100" dirty="0"/>
              <a:t>2002</a:t>
            </a:r>
          </a:p>
          <a:p>
            <a:pPr lvl="1"/>
            <a:r>
              <a:rPr lang="cs-CZ" dirty="0"/>
              <a:t>čečenští teroristé v Moskvě: padesátičlenné čečenské komando přepadlo moskevské divadlo (muzikál Sever-Východ</a:t>
            </a:r>
          </a:p>
          <a:p>
            <a:pPr marL="0" indent="0">
              <a:buNone/>
            </a:pPr>
            <a:r>
              <a:rPr lang="cs-CZ" dirty="0"/>
              <a:t>2003 </a:t>
            </a:r>
          </a:p>
          <a:p>
            <a:pPr lvl="1"/>
            <a:r>
              <a:rPr lang="cs-CZ" dirty="0"/>
              <a:t>zatčení M. Chodorkovského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AAC2639-0FE8-4C8F-80F7-F0A235A2B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921" y="536037"/>
            <a:ext cx="2984500" cy="279741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869AD50-8476-4C9A-B550-1CEEA0166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275" y="3810000"/>
            <a:ext cx="3625849" cy="271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94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6987DB-E3D8-4F6E-AF69-E177C531D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Milníky ruské politiky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B1E6D5-09FB-4EE3-93A9-A50316675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2004 </a:t>
            </a:r>
          </a:p>
          <a:p>
            <a:pPr lvl="1"/>
            <a:r>
              <a:rPr lang="cs-CZ" dirty="0"/>
              <a:t>Putin znovuzvolen </a:t>
            </a:r>
          </a:p>
          <a:p>
            <a:pPr lvl="1"/>
            <a:r>
              <a:rPr lang="cs-CZ" dirty="0"/>
              <a:t>oranžová revoluce na Ukrajině </a:t>
            </a:r>
          </a:p>
          <a:p>
            <a:pPr marL="0" indent="0">
              <a:buNone/>
            </a:pPr>
            <a:r>
              <a:rPr lang="cs-CZ" dirty="0"/>
              <a:t>2008 </a:t>
            </a:r>
          </a:p>
          <a:p>
            <a:pPr lvl="1"/>
            <a:r>
              <a:rPr lang="cs-CZ" dirty="0"/>
              <a:t>D. </a:t>
            </a:r>
            <a:r>
              <a:rPr lang="cs-CZ" dirty="0" err="1"/>
              <a:t>Medveděv</a:t>
            </a:r>
            <a:r>
              <a:rPr lang="cs-CZ" dirty="0"/>
              <a:t> prezidentem, V. Putin premiérem </a:t>
            </a:r>
          </a:p>
          <a:p>
            <a:pPr lvl="1"/>
            <a:r>
              <a:rPr lang="cs-CZ" dirty="0"/>
              <a:t>válka v Gruzii</a:t>
            </a:r>
          </a:p>
          <a:p>
            <a:pPr marL="0" indent="0">
              <a:buNone/>
            </a:pPr>
            <a:r>
              <a:rPr lang="cs-CZ" dirty="0"/>
              <a:t>2009</a:t>
            </a:r>
          </a:p>
          <a:p>
            <a:pPr lvl="1"/>
            <a:r>
              <a:rPr lang="cs-CZ" dirty="0"/>
              <a:t>reformní balíček „Go </a:t>
            </a:r>
            <a:r>
              <a:rPr lang="cs-CZ" dirty="0" err="1"/>
              <a:t>Russia</a:t>
            </a:r>
            <a:r>
              <a:rPr lang="cs-CZ" dirty="0"/>
              <a:t>“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8CF98A8-F0EC-4793-8D51-E10B67A97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750" y="714374"/>
            <a:ext cx="5232400" cy="29432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0C2C263-AC86-4186-8558-5388AFFA0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279" y="4076752"/>
            <a:ext cx="3598546" cy="255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3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A99B0F-C7EF-4B60-BD69-BC44ECD4A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Milníky ruské politiky III.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42A99F-DC00-4CF7-824D-A9FD1DEB0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2011</a:t>
            </a:r>
          </a:p>
          <a:p>
            <a:pPr lvl="1"/>
            <a:r>
              <a:rPr lang="cs-CZ" dirty="0"/>
              <a:t>vlna demonstrací (</a:t>
            </a:r>
            <a:r>
              <a:rPr lang="cs-CZ" dirty="0" err="1"/>
              <a:t>Bolotnaja</a:t>
            </a:r>
            <a:r>
              <a:rPr lang="cs-CZ" dirty="0"/>
              <a:t> </a:t>
            </a:r>
            <a:r>
              <a:rPr lang="cs-CZ" dirty="0" err="1"/>
              <a:t>ploščaď</a:t>
            </a:r>
            <a:r>
              <a:rPr lang="cs-CZ" dirty="0"/>
              <a:t>) </a:t>
            </a:r>
          </a:p>
          <a:p>
            <a:pPr marL="0" indent="0">
              <a:buNone/>
            </a:pPr>
            <a:r>
              <a:rPr lang="cs-CZ" dirty="0"/>
              <a:t>2012</a:t>
            </a:r>
          </a:p>
          <a:p>
            <a:pPr lvl="1"/>
            <a:r>
              <a:rPr lang="cs-CZ" dirty="0"/>
              <a:t>Putin znovuzvolen</a:t>
            </a:r>
          </a:p>
          <a:p>
            <a:pPr lvl="1"/>
            <a:r>
              <a:rPr lang="cs-CZ" dirty="0"/>
              <a:t>proces s </a:t>
            </a:r>
            <a:r>
              <a:rPr lang="cs-CZ" dirty="0" err="1"/>
              <a:t>Pussy</a:t>
            </a:r>
            <a:r>
              <a:rPr lang="cs-CZ" dirty="0"/>
              <a:t> </a:t>
            </a:r>
            <a:r>
              <a:rPr lang="cs-CZ" dirty="0" err="1"/>
              <a:t>Riot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2013-14</a:t>
            </a:r>
          </a:p>
          <a:p>
            <a:pPr lvl="1"/>
            <a:r>
              <a:rPr lang="cs-CZ" dirty="0"/>
              <a:t>anexe Krymu 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A01F379-AD6A-4804-A206-348E76ECC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979" y="176833"/>
            <a:ext cx="2809875" cy="390939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FACAA79-DC43-4526-97B9-115A1073A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675" y="3835655"/>
            <a:ext cx="5062537" cy="284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37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E2C79E-6009-4CCD-AFBD-F3E3A17B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Milníky ruské politiky IV.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3E634A-6C42-4DB4-995B-1337C659E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2015: vražda B. Němcova</a:t>
            </a:r>
          </a:p>
          <a:p>
            <a:pPr marL="0" indent="0">
              <a:buNone/>
            </a:pPr>
            <a:r>
              <a:rPr lang="cs-CZ" dirty="0"/>
              <a:t>2018: protesty proti zvýšení věku odchodu do důchodu</a:t>
            </a:r>
          </a:p>
          <a:p>
            <a:pPr marL="0" indent="0">
              <a:buNone/>
            </a:pPr>
            <a:r>
              <a:rPr lang="cs-CZ" dirty="0"/>
              <a:t>2020: otrava A. </a:t>
            </a:r>
            <a:r>
              <a:rPr lang="cs-CZ" dirty="0" err="1"/>
              <a:t>Navalného</a:t>
            </a:r>
            <a:r>
              <a:rPr lang="cs-CZ" dirty="0"/>
              <a:t>, reforma Ústavy</a:t>
            </a:r>
          </a:p>
          <a:p>
            <a:pPr marL="0" indent="0">
              <a:buNone/>
            </a:pPr>
            <a:r>
              <a:rPr lang="cs-CZ" dirty="0"/>
              <a:t>2022: válka na Ukrajině </a:t>
            </a:r>
          </a:p>
          <a:p>
            <a:pPr marL="0" indent="0">
              <a:buNone/>
            </a:pPr>
            <a:r>
              <a:rPr lang="cs-CZ" dirty="0"/>
              <a:t>2024: úmrtí A. </a:t>
            </a:r>
            <a:r>
              <a:rPr lang="cs-CZ" dirty="0" err="1"/>
              <a:t>Navalného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FB338A1-E020-40BF-A17C-53EBC9BE8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724" y="158167"/>
            <a:ext cx="4662087" cy="310542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FF24896-C4D5-4E23-8B40-4F694F645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516" y="3741038"/>
            <a:ext cx="4903788" cy="294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56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E83645-5159-4673-9742-413A0E436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Institucionální rámec ruské politiky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4828F2-C36E-447B-9EFF-FCE7E2F1ED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/>
              <a:t>Superprezidentský</a:t>
            </a:r>
            <a:r>
              <a:rPr lang="cs-CZ" dirty="0"/>
              <a:t> systém </a:t>
            </a:r>
          </a:p>
          <a:p>
            <a:pPr lvl="1"/>
            <a:r>
              <a:rPr lang="cs-CZ" dirty="0"/>
              <a:t>klíčové postavení prezidenta </a:t>
            </a:r>
          </a:p>
          <a:p>
            <a:pPr lvl="1"/>
            <a:r>
              <a:rPr lang="cs-CZ" dirty="0"/>
              <a:t>potenciál pro konflikty s parlamentem  </a:t>
            </a:r>
          </a:p>
          <a:p>
            <a:r>
              <a:rPr lang="cs-CZ" dirty="0"/>
              <a:t>Vychází přitom z ústavy z r. 1993, která formálně předpokládá dělbu moc…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A6F995E-D115-4031-AF6B-9F2D12EA10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69658" y="2017713"/>
            <a:ext cx="2732709" cy="3441700"/>
          </a:xfrm>
        </p:spPr>
      </p:pic>
    </p:spTree>
    <p:extLst>
      <p:ext uri="{BB962C8B-B14F-4D97-AF65-F5344CB8AC3E}">
        <p14:creationId xmlns:p14="http://schemas.microsoft.com/office/powerpoint/2010/main" val="112219048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714</TotalTime>
  <Words>898</Words>
  <Application>Microsoft Office PowerPoint</Application>
  <PresentationFormat>Širokoúhlá obrazovka</PresentationFormat>
  <Paragraphs>134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Gill Sans MT</vt:lpstr>
      <vt:lpstr>Galerie</vt:lpstr>
      <vt:lpstr>Politický režim Putinova RUSKA</vt:lpstr>
      <vt:lpstr>Cíle přednášky</vt:lpstr>
      <vt:lpstr>Prezidentské volby 2000, RESP. 2018</vt:lpstr>
      <vt:lpstr>ústavNÍ ZMĚNy 2019-2021</vt:lpstr>
      <vt:lpstr>Milníky ruské politiky  ZA V. V. PUTINA </vt:lpstr>
      <vt:lpstr>Milníky ruské politiky II.</vt:lpstr>
      <vt:lpstr>Milníky ruské politiky III.</vt:lpstr>
      <vt:lpstr>Milníky ruské politiky IV.</vt:lpstr>
      <vt:lpstr>Institucionální rámec ruské politiky </vt:lpstr>
      <vt:lpstr>Exekutivní moc - prezident</vt:lpstr>
      <vt:lpstr>Exekutivní moc – Vláda </vt:lpstr>
      <vt:lpstr>ZÁKONODÁRNÁ moc</vt:lpstr>
      <vt:lpstr>samospráva </vt:lpstr>
      <vt:lpstr>Územní členění – federální subjekty </vt:lpstr>
      <vt:lpstr>Územní členění – federální distrikty </vt:lpstr>
      <vt:lpstr>Systém versus režim </vt:lpstr>
      <vt:lpstr>Režim – FUNKČNÍ definice  (TATIANA Stanovaya)</vt:lpstr>
      <vt:lpstr>Režim – ideová definice  (RICHARD Sakwa)</vt:lpstr>
      <vt:lpstr>RuSký režim –  NEAUTORITATIVNÍ INTERPRETACE </vt:lpstr>
      <vt:lpstr>Ruský režim – AUTORITATIVNÍ INTERPRETACE </vt:lpstr>
      <vt:lpstr>perspektivA?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Politický režim Putinova a Medveděvova Ruska</dc:title>
  <dc:creator>Jonáš Syrovátka</dc:creator>
  <cp:lastModifiedBy>Jan Holzer</cp:lastModifiedBy>
  <cp:revision>43</cp:revision>
  <dcterms:created xsi:type="dcterms:W3CDTF">2021-04-10T13:34:07Z</dcterms:created>
  <dcterms:modified xsi:type="dcterms:W3CDTF">2024-03-18T09:53:42Z</dcterms:modified>
</cp:coreProperties>
</file>