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8" r:id="rId3"/>
    <p:sldId id="264" r:id="rId4"/>
    <p:sldId id="269" r:id="rId5"/>
    <p:sldId id="300" r:id="rId6"/>
    <p:sldId id="271" r:id="rId7"/>
    <p:sldId id="281" r:id="rId8"/>
    <p:sldId id="296" r:id="rId9"/>
    <p:sldId id="297" r:id="rId10"/>
    <p:sldId id="299" r:id="rId11"/>
    <p:sldId id="29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65" autoAdjust="0"/>
    <p:restoredTop sz="94660"/>
  </p:normalViewPr>
  <p:slideViewPr>
    <p:cSldViewPr>
      <p:cViewPr varScale="1">
        <p:scale>
          <a:sx n="104" d="100"/>
          <a:sy n="104" d="100"/>
        </p:scale>
        <p:origin x="70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772B40-437A-486B-8535-264F1942656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0724805-CD51-43C4-BC6F-1C15188C4000}">
      <dgm:prSet/>
      <dgm:spPr/>
      <dgm:t>
        <a:bodyPr/>
        <a:lstStyle/>
        <a:p>
          <a:pPr rtl="0"/>
          <a:r>
            <a:rPr lang="cs-CZ" i="1" dirty="0"/>
            <a:t>Dějiny Všesvazové komunistické strany (bolševiků)</a:t>
          </a:r>
          <a:r>
            <a:rPr lang="cs-CZ" dirty="0"/>
            <a:t> 1938</a:t>
          </a:r>
        </a:p>
      </dgm:t>
    </dgm:pt>
    <dgm:pt modelId="{9A310F31-870F-4D13-A0CF-A89A94B8B21E}" type="parTrans" cxnId="{4F6E852D-7D99-400F-BAA4-53F6365AC446}">
      <dgm:prSet/>
      <dgm:spPr/>
      <dgm:t>
        <a:bodyPr/>
        <a:lstStyle/>
        <a:p>
          <a:endParaRPr lang="en-GB"/>
        </a:p>
      </dgm:t>
    </dgm:pt>
    <dgm:pt modelId="{673C8F08-BE0A-44B8-9627-4502269C390C}" type="sibTrans" cxnId="{4F6E852D-7D99-400F-BAA4-53F6365AC446}">
      <dgm:prSet/>
      <dgm:spPr/>
      <dgm:t>
        <a:bodyPr/>
        <a:lstStyle/>
        <a:p>
          <a:endParaRPr lang="en-GB"/>
        </a:p>
      </dgm:t>
    </dgm:pt>
    <dgm:pt modelId="{7C333854-4CB2-428D-AA69-EBDDB5D25A7E}" type="pres">
      <dgm:prSet presAssocID="{FF772B40-437A-486B-8535-264F1942656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058DB2C-5042-47EE-BA34-F5C25D3A0623}" type="pres">
      <dgm:prSet presAssocID="{C0724805-CD51-43C4-BC6F-1C15188C4000}" presName="circle1" presStyleLbl="node1" presStyleIdx="0" presStyleCnt="1"/>
      <dgm:spPr/>
    </dgm:pt>
    <dgm:pt modelId="{37D9D945-91D7-4EF5-A7B1-D40A1E53DBDE}" type="pres">
      <dgm:prSet presAssocID="{C0724805-CD51-43C4-BC6F-1C15188C4000}" presName="space" presStyleCnt="0"/>
      <dgm:spPr/>
    </dgm:pt>
    <dgm:pt modelId="{5D343654-8138-4FFE-BF3B-78B1DDC9B932}" type="pres">
      <dgm:prSet presAssocID="{C0724805-CD51-43C4-BC6F-1C15188C4000}" presName="rect1" presStyleLbl="alignAcc1" presStyleIdx="0" presStyleCnt="1"/>
      <dgm:spPr/>
    </dgm:pt>
    <dgm:pt modelId="{C85DA228-DF0A-446F-8C48-63A23D54B905}" type="pres">
      <dgm:prSet presAssocID="{C0724805-CD51-43C4-BC6F-1C15188C400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95BBE515-9CEF-4304-AE60-E4FC8A367A3C}" type="presOf" srcId="{C0724805-CD51-43C4-BC6F-1C15188C4000}" destId="{C85DA228-DF0A-446F-8C48-63A23D54B905}" srcOrd="1" destOrd="0" presId="urn:microsoft.com/office/officeart/2005/8/layout/target3"/>
    <dgm:cxn modelId="{4F6E852D-7D99-400F-BAA4-53F6365AC446}" srcId="{FF772B40-437A-486B-8535-264F19426565}" destId="{C0724805-CD51-43C4-BC6F-1C15188C4000}" srcOrd="0" destOrd="0" parTransId="{9A310F31-870F-4D13-A0CF-A89A94B8B21E}" sibTransId="{673C8F08-BE0A-44B8-9627-4502269C390C}"/>
    <dgm:cxn modelId="{4BB81432-4C2A-45C1-A6E7-19BD959304FC}" type="presOf" srcId="{FF772B40-437A-486B-8535-264F19426565}" destId="{7C333854-4CB2-428D-AA69-EBDDB5D25A7E}" srcOrd="0" destOrd="0" presId="urn:microsoft.com/office/officeart/2005/8/layout/target3"/>
    <dgm:cxn modelId="{A0EE53ED-EEC3-4A0E-BC66-3EAE42E3F997}" type="presOf" srcId="{C0724805-CD51-43C4-BC6F-1C15188C4000}" destId="{5D343654-8138-4FFE-BF3B-78B1DDC9B932}" srcOrd="0" destOrd="0" presId="urn:microsoft.com/office/officeart/2005/8/layout/target3"/>
    <dgm:cxn modelId="{99E0339D-235D-4253-8161-17D2B207DF77}" type="presParOf" srcId="{7C333854-4CB2-428D-AA69-EBDDB5D25A7E}" destId="{4058DB2C-5042-47EE-BA34-F5C25D3A0623}" srcOrd="0" destOrd="0" presId="urn:microsoft.com/office/officeart/2005/8/layout/target3"/>
    <dgm:cxn modelId="{5231602C-D5ED-465B-A9DB-0B9E921E7746}" type="presParOf" srcId="{7C333854-4CB2-428D-AA69-EBDDB5D25A7E}" destId="{37D9D945-91D7-4EF5-A7B1-D40A1E53DBDE}" srcOrd="1" destOrd="0" presId="urn:microsoft.com/office/officeart/2005/8/layout/target3"/>
    <dgm:cxn modelId="{7EA17D0B-CAA2-492F-BF7F-E20FACCB32E3}" type="presParOf" srcId="{7C333854-4CB2-428D-AA69-EBDDB5D25A7E}" destId="{5D343654-8138-4FFE-BF3B-78B1DDC9B932}" srcOrd="2" destOrd="0" presId="urn:microsoft.com/office/officeart/2005/8/layout/target3"/>
    <dgm:cxn modelId="{060A4B36-543C-47A1-BAB6-31CB978B0BC5}" type="presParOf" srcId="{7C333854-4CB2-428D-AA69-EBDDB5D25A7E}" destId="{C85DA228-DF0A-446F-8C48-63A23D54B90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8DB2C-5042-47EE-BA34-F5C25D3A0623}">
      <dsp:nvSpPr>
        <dsp:cNvPr id="0" name=""/>
        <dsp:cNvSpPr/>
      </dsp:nvSpPr>
      <dsp:spPr>
        <a:xfrm>
          <a:off x="0" y="0"/>
          <a:ext cx="3960439" cy="396043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343654-8138-4FFE-BF3B-78B1DDC9B932}">
      <dsp:nvSpPr>
        <dsp:cNvPr id="0" name=""/>
        <dsp:cNvSpPr/>
      </dsp:nvSpPr>
      <dsp:spPr>
        <a:xfrm>
          <a:off x="1980219" y="0"/>
          <a:ext cx="5563580" cy="39604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i="1" kern="1200" dirty="0"/>
            <a:t>Dějiny Všesvazové komunistické strany (bolševiků)</a:t>
          </a:r>
          <a:r>
            <a:rPr lang="cs-CZ" sz="5400" kern="1200" dirty="0"/>
            <a:t> 1938</a:t>
          </a:r>
        </a:p>
      </dsp:txBody>
      <dsp:txXfrm>
        <a:off x="1980219" y="0"/>
        <a:ext cx="5563580" cy="3960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6F2-5CBB-424B-8AA0-EF2494226750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25DC-C195-4011-8F1F-2DB9BC146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Nikoli „pradávná“ instituce, nýbrž produkt politiky státu vůči rolnictvu.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„Velkorodina“ (6-10 lidí) – hlavou „</a:t>
            </a:r>
            <a:r>
              <a:rPr lang="cs-CZ" dirty="0" err="1"/>
              <a:t>bolšak</a:t>
            </a:r>
            <a:r>
              <a:rPr lang="cs-CZ" dirty="0"/>
              <a:t>“, volně nakládal s veškerým majetkem – jednotliví členové nevlastnili soukromý majetek (až na soukromé věci) a podřizovali se zájmům velkorodiny </a:t>
            </a:r>
            <a:r>
              <a:rPr lang="cs-CZ" b="1" i="1" dirty="0"/>
              <a:t>– </a:t>
            </a:r>
            <a:r>
              <a:rPr lang="cs-CZ" dirty="0"/>
              <a:t>bez možnosti získat smysl pro osobní práva či osobní vlastnictví.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Aristoteles, </a:t>
            </a:r>
            <a:r>
              <a:rPr lang="cs-CZ" sz="1200" dirty="0" err="1"/>
              <a:t>Bodin</a:t>
            </a:r>
            <a:r>
              <a:rPr lang="cs-CZ" sz="1200" dirty="0"/>
              <a:t>, Hobbes naznačují existenci vlád majících podobu „otcovského“ modelu, ale termín nerozvíjejí. Pojem zaveden Weberem dle typu správy = moc založená na tradici s nárokem na neomezené osobní pravomoci. </a:t>
            </a:r>
            <a:endParaRPr lang="cs-CZ" dirty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725DC-C195-4011-8F1F-2DB9BC14601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62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/>
              <a:t>PolitickÝ</a:t>
            </a:r>
            <a:r>
              <a:rPr lang="cs-CZ" sz="3600" b="1" dirty="0"/>
              <a:t> systém sovětského Ruska</a:t>
            </a:r>
            <a:br>
              <a:rPr lang="cs-CZ" sz="3600" b="1" dirty="0"/>
            </a:br>
            <a:r>
              <a:rPr lang="cs-CZ" sz="1800" b="1" dirty="0"/>
              <a:t>Jan Holzer – 4. 3. 2024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5473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000" b="1" dirty="0"/>
              <a:t>Výklad skrz koncept zrazené revoluce / kontrarevoluce – část II.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2. Revizionismus ((</a:t>
            </a:r>
            <a:r>
              <a:rPr lang="cs-CZ" b="1" dirty="0" err="1">
                <a:solidFill>
                  <a:srgbClr val="FF0000"/>
                </a:solidFill>
              </a:rPr>
              <a:t>proleninská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prolidová</a:t>
            </a:r>
            <a:r>
              <a:rPr lang="cs-CZ" b="1" dirty="0">
                <a:solidFill>
                  <a:srgbClr val="FF0000"/>
                </a:solidFill>
              </a:rPr>
              <a:t> interpretace) </a:t>
            </a:r>
          </a:p>
          <a:p>
            <a:r>
              <a:rPr lang="cs-CZ" dirty="0"/>
              <a:t>opačné stanovisko vůči konzervativní interpretaci z hlediska náhledu na zdroj revoluční situace; jediné, co je spojuje, je zájem o studium revoluce, resp. povýšení analýzy revoluce na klíčový znak celého sovětského režimu, resp. jakéhokoli režimu, který z revoluce vzejde. )</a:t>
            </a:r>
          </a:p>
          <a:p>
            <a:pPr lvl="0"/>
            <a:r>
              <a:rPr lang="cs-CZ" dirty="0"/>
              <a:t>kritika tradiční konzervativní interpretace kvůli údajnému malému důrazu na sociální témata a roli mas; odmítá také teorii totalitarismu jako nevědeckou; metodologicky nutno se zabývat ne nadstavbou (politikou), nýbrž základnou (hledání hybatele dějinami, údajně pracující třída)</a:t>
            </a:r>
          </a:p>
          <a:p>
            <a:pPr lvl="0"/>
            <a:r>
              <a:rPr lang="cs-CZ" dirty="0"/>
              <a:t>Rusko zaostalé, důvodem krachu vnitřní </a:t>
            </a:r>
            <a:r>
              <a:rPr lang="cs-CZ" i="1" dirty="0"/>
              <a:t>přirozené</a:t>
            </a:r>
            <a:r>
              <a:rPr lang="cs-CZ" dirty="0"/>
              <a:t> (dialekticky nutné) tenze, nikoli válka</a:t>
            </a:r>
          </a:p>
          <a:p>
            <a:pPr lvl="0"/>
            <a:r>
              <a:rPr lang="cs-CZ" dirty="0"/>
              <a:t>Lev D. </a:t>
            </a:r>
            <a:r>
              <a:rPr lang="cs-CZ" dirty="0" err="1"/>
              <a:t>Trockij</a:t>
            </a:r>
            <a:r>
              <a:rPr lang="cs-CZ" dirty="0"/>
              <a:t>, Isaac </a:t>
            </a:r>
            <a:r>
              <a:rPr lang="cs-CZ" dirty="0" err="1"/>
              <a:t>Deutscher</a:t>
            </a:r>
            <a:r>
              <a:rPr lang="cs-CZ" dirty="0"/>
              <a:t>, Mark Ferro (</a:t>
            </a:r>
            <a:r>
              <a:rPr lang="cs-CZ" i="1" dirty="0"/>
              <a:t>La </a:t>
            </a:r>
            <a:r>
              <a:rPr lang="cs-CZ" i="1" dirty="0" err="1"/>
              <a:t>Revolution</a:t>
            </a:r>
            <a:r>
              <a:rPr lang="cs-CZ" i="1" dirty="0"/>
              <a:t> de 1917</a:t>
            </a:r>
            <a:r>
              <a:rPr lang="cs-CZ" dirty="0"/>
              <a:t>; 1967)</a:t>
            </a:r>
          </a:p>
          <a:p>
            <a:pPr marL="0" lvl="0" indent="0">
              <a:buNone/>
            </a:pPr>
            <a:r>
              <a:rPr lang="cs-CZ" dirty="0"/>
              <a:t>První vlna : Edward H. </a:t>
            </a:r>
            <a:r>
              <a:rPr lang="cs-CZ" dirty="0" err="1"/>
              <a:t>Carr</a:t>
            </a:r>
            <a:r>
              <a:rPr lang="cs-CZ" dirty="0"/>
              <a:t> (</a:t>
            </a:r>
            <a:r>
              <a:rPr lang="cs-CZ" i="1" dirty="0"/>
              <a:t>A </a:t>
            </a:r>
            <a:r>
              <a:rPr lang="cs-CZ" i="1" dirty="0" err="1"/>
              <a:t>History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Soviet</a:t>
            </a:r>
            <a:r>
              <a:rPr lang="cs-CZ" i="1" dirty="0"/>
              <a:t> </a:t>
            </a:r>
            <a:r>
              <a:rPr lang="cs-CZ" i="1" dirty="0" err="1"/>
              <a:t>Russia</a:t>
            </a:r>
            <a:r>
              <a:rPr lang="cs-CZ" dirty="0"/>
              <a:t>), </a:t>
            </a:r>
            <a:r>
              <a:rPr lang="cs-CZ" dirty="0" err="1"/>
              <a:t>Stephen</a:t>
            </a:r>
            <a:r>
              <a:rPr lang="cs-CZ" dirty="0"/>
              <a:t> </a:t>
            </a:r>
            <a:r>
              <a:rPr lang="cs-CZ" dirty="0" err="1"/>
              <a:t>Cohen</a:t>
            </a:r>
            <a:r>
              <a:rPr lang="cs-CZ" dirty="0"/>
              <a:t> (</a:t>
            </a:r>
            <a:r>
              <a:rPr lang="cs-CZ" i="1" dirty="0" err="1"/>
              <a:t>Bukharin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Bolshevik</a:t>
            </a:r>
            <a:r>
              <a:rPr lang="cs-CZ" i="1" dirty="0"/>
              <a:t> </a:t>
            </a:r>
            <a:r>
              <a:rPr lang="cs-CZ" i="1" dirty="0" err="1"/>
              <a:t>Revolution</a:t>
            </a:r>
            <a:r>
              <a:rPr lang="cs-CZ" i="1" dirty="0"/>
              <a:t>: A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Biography</a:t>
            </a:r>
            <a:r>
              <a:rPr lang="cs-CZ" dirty="0"/>
              <a:t>; 1973), David Mandel, Robert </a:t>
            </a:r>
            <a:r>
              <a:rPr lang="cs-CZ" dirty="0" err="1"/>
              <a:t>Tucker</a:t>
            </a:r>
            <a:r>
              <a:rPr lang="cs-CZ" dirty="0"/>
              <a:t>, Roj </a:t>
            </a:r>
            <a:r>
              <a:rPr lang="cs-CZ" dirty="0" err="1"/>
              <a:t>Medvěděv</a:t>
            </a:r>
            <a:r>
              <a:rPr lang="cs-CZ" dirty="0"/>
              <a:t> (</a:t>
            </a:r>
            <a:r>
              <a:rPr lang="cs-CZ" i="1" dirty="0"/>
              <a:t>Stalin a stalinismus</a:t>
            </a:r>
            <a:r>
              <a:rPr lang="cs-CZ" dirty="0"/>
              <a:t>) a teze, že stalinismus popřením všeho dobrého, co dal leninismus</a:t>
            </a:r>
          </a:p>
          <a:p>
            <a:pPr marL="0" lvl="0" indent="0">
              <a:buNone/>
            </a:pPr>
            <a:r>
              <a:rPr lang="cs-CZ" dirty="0"/>
              <a:t>Druhá vlna : Sheila </a:t>
            </a:r>
            <a:r>
              <a:rPr lang="cs-CZ" dirty="0" err="1"/>
              <a:t>Fitzpatrick</a:t>
            </a:r>
            <a:r>
              <a:rPr lang="cs-CZ" dirty="0"/>
              <a:t> 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Russian</a:t>
            </a:r>
            <a:r>
              <a:rPr lang="cs-CZ" i="1" dirty="0"/>
              <a:t> </a:t>
            </a:r>
            <a:r>
              <a:rPr lang="cs-CZ" i="1" dirty="0" err="1"/>
              <a:t>revolution</a:t>
            </a:r>
            <a:r>
              <a:rPr lang="cs-CZ" dirty="0"/>
              <a:t>; 1982), Jerry </a:t>
            </a:r>
            <a:r>
              <a:rPr lang="cs-CZ" dirty="0" err="1"/>
              <a:t>Hough</a:t>
            </a:r>
            <a:r>
              <a:rPr lang="cs-CZ" dirty="0"/>
              <a:t> 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Soviet</a:t>
            </a:r>
            <a:r>
              <a:rPr lang="cs-CZ" i="1" dirty="0"/>
              <a:t> Union and </a:t>
            </a:r>
            <a:r>
              <a:rPr lang="cs-CZ" i="1" dirty="0" err="1"/>
              <a:t>Social</a:t>
            </a:r>
            <a:r>
              <a:rPr lang="cs-CZ" i="1" dirty="0"/>
              <a:t> Science Theory</a:t>
            </a:r>
            <a:r>
              <a:rPr lang="cs-CZ" dirty="0"/>
              <a:t>; 1977; </a:t>
            </a:r>
            <a:r>
              <a:rPr lang="cs-CZ" i="1" dirty="0" err="1"/>
              <a:t>Russia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West</a:t>
            </a:r>
            <a:r>
              <a:rPr lang="cs-CZ" dirty="0"/>
              <a:t>; 1990)</a:t>
            </a:r>
          </a:p>
          <a:p>
            <a:pPr lvl="0"/>
            <a:r>
              <a:rPr lang="cs-CZ" dirty="0"/>
              <a:t>VŘSR ne pučem, nýbrž masovým povstáním pracujících, které bolševici ani ne tak vedli, jako </a:t>
            </a:r>
            <a:r>
              <a:rPr lang="cs-CZ" i="1" dirty="0"/>
              <a:t>šli s ním</a:t>
            </a:r>
            <a:r>
              <a:rPr lang="cs-CZ" dirty="0"/>
              <a:t>, proto následný režim legitimní – viz Ronald Suny: </a:t>
            </a:r>
            <a:r>
              <a:rPr lang="cs-CZ" i="1" dirty="0" err="1"/>
              <a:t>Toward</a:t>
            </a:r>
            <a:r>
              <a:rPr lang="cs-CZ" i="1" dirty="0"/>
              <a:t> a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History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October</a:t>
            </a:r>
            <a:r>
              <a:rPr lang="cs-CZ" i="1" dirty="0"/>
              <a:t> </a:t>
            </a:r>
            <a:r>
              <a:rPr lang="cs-CZ" i="1" dirty="0" err="1"/>
              <a:t>Revolution</a:t>
            </a:r>
            <a:r>
              <a:rPr lang="cs-CZ" dirty="0"/>
              <a:t>,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Historical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1983; Alexander </a:t>
            </a:r>
            <a:r>
              <a:rPr lang="cs-CZ" dirty="0" err="1"/>
              <a:t>Rabinovitch</a:t>
            </a:r>
            <a:r>
              <a:rPr lang="cs-CZ" dirty="0"/>
              <a:t>, </a:t>
            </a:r>
            <a:r>
              <a:rPr lang="cs-CZ" i="1" dirty="0" err="1"/>
              <a:t>Prelude</a:t>
            </a:r>
            <a:r>
              <a:rPr lang="cs-CZ" i="1" dirty="0"/>
              <a:t> to </a:t>
            </a:r>
            <a:r>
              <a:rPr lang="cs-CZ" i="1" dirty="0" err="1"/>
              <a:t>Revolution</a:t>
            </a:r>
            <a:r>
              <a:rPr lang="cs-CZ" dirty="0"/>
              <a:t>, 1968; týž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Bolsheviks</a:t>
            </a:r>
            <a:r>
              <a:rPr lang="cs-CZ" i="1" dirty="0"/>
              <a:t> </a:t>
            </a:r>
            <a:r>
              <a:rPr lang="cs-CZ" i="1" dirty="0" err="1"/>
              <a:t>come</a:t>
            </a:r>
            <a:r>
              <a:rPr lang="cs-CZ" i="1" dirty="0"/>
              <a:t> to </a:t>
            </a:r>
            <a:r>
              <a:rPr lang="cs-CZ" i="1" dirty="0" err="1"/>
              <a:t>Power</a:t>
            </a:r>
            <a:r>
              <a:rPr lang="cs-CZ" dirty="0"/>
              <a:t>, 1976; Orlando </a:t>
            </a:r>
            <a:r>
              <a:rPr lang="cs-CZ" dirty="0" err="1"/>
              <a:t>Figes</a:t>
            </a:r>
            <a:r>
              <a:rPr lang="cs-CZ" dirty="0"/>
              <a:t>: </a:t>
            </a:r>
            <a:r>
              <a:rPr lang="cs-CZ" i="1" dirty="0"/>
              <a:t>A </a:t>
            </a:r>
            <a:r>
              <a:rPr lang="cs-CZ" i="1" dirty="0" err="1"/>
              <a:t>People´s</a:t>
            </a:r>
            <a:r>
              <a:rPr lang="cs-CZ" i="1" dirty="0"/>
              <a:t> </a:t>
            </a:r>
            <a:r>
              <a:rPr lang="cs-CZ" i="1" dirty="0" err="1"/>
              <a:t>Tragedy</a:t>
            </a:r>
            <a:r>
              <a:rPr lang="cs-CZ" i="1" dirty="0"/>
              <a:t>: </a:t>
            </a:r>
            <a:r>
              <a:rPr lang="cs-CZ" i="1" dirty="0" err="1"/>
              <a:t>Russian</a:t>
            </a:r>
            <a:r>
              <a:rPr lang="cs-CZ" i="1" dirty="0"/>
              <a:t> </a:t>
            </a:r>
            <a:r>
              <a:rPr lang="cs-CZ" i="1" dirty="0" err="1"/>
              <a:t>Revolution</a:t>
            </a:r>
            <a:r>
              <a:rPr lang="cs-CZ" i="1" dirty="0"/>
              <a:t>, 1891-1924</a:t>
            </a:r>
            <a:r>
              <a:rPr lang="cs-CZ" dirty="0"/>
              <a:t>, 1996; týž </a:t>
            </a:r>
            <a:r>
              <a:rPr lang="cs-CZ" i="1" dirty="0" err="1"/>
              <a:t>Peasant</a:t>
            </a:r>
            <a:r>
              <a:rPr lang="cs-CZ" i="1" dirty="0"/>
              <a:t> </a:t>
            </a:r>
            <a:r>
              <a:rPr lang="cs-CZ" i="1" dirty="0" err="1"/>
              <a:t>Russia</a:t>
            </a:r>
            <a:r>
              <a:rPr lang="cs-CZ" dirty="0"/>
              <a:t>, </a:t>
            </a:r>
            <a:r>
              <a:rPr lang="cs-CZ" i="1" dirty="0"/>
              <a:t>Civil </a:t>
            </a:r>
            <a:r>
              <a:rPr lang="cs-CZ" i="1" dirty="0" err="1"/>
              <a:t>War</a:t>
            </a:r>
            <a:r>
              <a:rPr lang="cs-CZ" dirty="0"/>
              <a:t>, 1989; (česky týž, </a:t>
            </a:r>
            <a:r>
              <a:rPr lang="cs-CZ" i="1" dirty="0"/>
              <a:t>Natašin tanec. Kulturní historie Ruska</a:t>
            </a:r>
            <a:r>
              <a:rPr lang="cs-CZ" dirty="0"/>
              <a:t>, 2003)</a:t>
            </a:r>
          </a:p>
          <a:p>
            <a:pPr lvl="0"/>
            <a:r>
              <a:rPr lang="cs-CZ" dirty="0" err="1"/>
              <a:t>Rabinovitch</a:t>
            </a:r>
            <a:r>
              <a:rPr lang="cs-CZ" dirty="0"/>
              <a:t> v polovině 80. let účastníkem debat mezi americkými a sovětskými historiky jako místopředseda komise (šéfem stalinista I. I. </a:t>
            </a:r>
            <a:r>
              <a:rPr lang="cs-CZ" dirty="0" err="1"/>
              <a:t>Minc</a:t>
            </a:r>
            <a:r>
              <a:rPr lang="cs-CZ" dirty="0"/>
              <a:t>), hájil tezi o VŘSR jako lidovém = demokratickém hnutí</a:t>
            </a:r>
          </a:p>
          <a:p>
            <a:pPr lvl="0"/>
            <a:r>
              <a:rPr lang="cs-CZ" dirty="0"/>
              <a:t>idealistický pohled na ruského dělníka (dle </a:t>
            </a:r>
            <a:r>
              <a:rPr lang="cs-CZ" dirty="0" err="1"/>
              <a:t>Pipese</a:t>
            </a:r>
            <a:r>
              <a:rPr lang="cs-CZ" dirty="0"/>
              <a:t> neadekvátní a sentimentální)</a:t>
            </a:r>
          </a:p>
          <a:p>
            <a:pPr lvl="0"/>
            <a:r>
              <a:rPr lang="cs-CZ" dirty="0"/>
              <a:t>stalinská diktatura nemá svůj základ v říjnu 1917 či komunismu jako ideologii, jde o model nezávislý na přání komunistů a Lenina, vynucený vnějšími okolnostmi (občanská válka)</a:t>
            </a:r>
          </a:p>
        </p:txBody>
      </p:sp>
    </p:spTree>
    <p:extLst>
      <p:ext uri="{BB962C8B-B14F-4D97-AF65-F5344CB8AC3E}">
        <p14:creationId xmlns:p14="http://schemas.microsoft.com/office/powerpoint/2010/main" val="3366558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6600" dirty="0"/>
              <a:t>Děkuji za pozornost.</a:t>
            </a:r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1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rmAutofit/>
          </a:bodyPr>
          <a:lstStyle/>
          <a:p>
            <a:r>
              <a:rPr lang="cs-CZ" sz="4000" dirty="0"/>
              <a:t>Cíle přednášky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4800" dirty="0"/>
          </a:p>
          <a:p>
            <a:pPr marL="0" indent="0">
              <a:buNone/>
            </a:pPr>
            <a:endParaRPr lang="cs-CZ" sz="4800" dirty="0"/>
          </a:p>
          <a:p>
            <a:pPr marL="0" indent="0">
              <a:buNone/>
            </a:pPr>
            <a:r>
              <a:rPr lang="cs-CZ" sz="4800" dirty="0"/>
              <a:t>Bolševické hnutí, jeho ideologické charakteristiky a strategie. VŘSR. </a:t>
            </a:r>
          </a:p>
          <a:p>
            <a:pPr marL="0" indent="0">
              <a:buNone/>
            </a:pPr>
            <a:r>
              <a:rPr lang="cs-CZ" sz="4800" dirty="0"/>
              <a:t>Nástup a konsolidace sovětské moci, systémové rysy sovětského modelu, leninské a stalinské období. </a:t>
            </a:r>
          </a:p>
          <a:p>
            <a:pPr marL="0" indent="0">
              <a:buNone/>
            </a:pPr>
            <a:r>
              <a:rPr lang="cs-CZ" sz="4800" dirty="0"/>
              <a:t>Velká vlastenecká válka jako zdroj nové legitimity. </a:t>
            </a:r>
          </a:p>
          <a:p>
            <a:pPr marL="0" indent="0">
              <a:buNone/>
            </a:pPr>
            <a:r>
              <a:rPr lang="cs-CZ" sz="4800" dirty="0"/>
              <a:t>Poststalinské oteplení, brežněvovská éra regrese.</a:t>
            </a:r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sz="4000" dirty="0"/>
              <a:t>Texty k nastudování</a:t>
            </a:r>
          </a:p>
          <a:p>
            <a:r>
              <a:rPr lang="cs-CZ" sz="4000" dirty="0" err="1"/>
              <a:t>Shiraev</a:t>
            </a:r>
            <a:r>
              <a:rPr lang="cs-CZ" sz="4000" dirty="0"/>
              <a:t>, E.: </a:t>
            </a:r>
            <a:r>
              <a:rPr lang="cs-CZ" sz="4000" i="1" dirty="0" err="1"/>
              <a:t>Russian</a:t>
            </a:r>
            <a:r>
              <a:rPr lang="cs-CZ" sz="4000" i="1" dirty="0"/>
              <a:t> </a:t>
            </a:r>
            <a:r>
              <a:rPr lang="cs-CZ" sz="4000" i="1" dirty="0" err="1"/>
              <a:t>Government</a:t>
            </a:r>
            <a:r>
              <a:rPr lang="cs-CZ" sz="4000" i="1" dirty="0"/>
              <a:t> and </a:t>
            </a:r>
            <a:r>
              <a:rPr lang="cs-CZ" sz="4000" i="1" dirty="0" err="1"/>
              <a:t>Politics</a:t>
            </a:r>
            <a:r>
              <a:rPr lang="cs-CZ" sz="4000" i="1" dirty="0"/>
              <a:t>. </a:t>
            </a:r>
            <a:r>
              <a:rPr lang="cs-CZ" sz="4000" i="1" dirty="0" err="1"/>
              <a:t>Comparative</a:t>
            </a:r>
            <a:r>
              <a:rPr lang="cs-CZ" sz="4000" i="1" dirty="0"/>
              <a:t> </a:t>
            </a:r>
            <a:r>
              <a:rPr lang="cs-CZ" sz="4000" i="1" dirty="0" err="1"/>
              <a:t>Government</a:t>
            </a:r>
            <a:r>
              <a:rPr lang="cs-CZ" sz="4000" i="1" dirty="0"/>
              <a:t> and </a:t>
            </a:r>
            <a:r>
              <a:rPr lang="cs-CZ" sz="4000" i="1" dirty="0" err="1"/>
              <a:t>Politics</a:t>
            </a:r>
            <a:r>
              <a:rPr lang="cs-CZ" sz="4000" dirty="0"/>
              <a:t>, </a:t>
            </a:r>
            <a:r>
              <a:rPr lang="cs-CZ" sz="4000" dirty="0" err="1"/>
              <a:t>Palgrave</a:t>
            </a:r>
            <a:r>
              <a:rPr lang="cs-CZ" sz="4000" dirty="0"/>
              <a:t>: </a:t>
            </a:r>
            <a:r>
              <a:rPr lang="cs-CZ" sz="4000" dirty="0" err="1"/>
              <a:t>Macmillan</a:t>
            </a:r>
            <a:r>
              <a:rPr lang="cs-CZ" sz="4000" dirty="0"/>
              <a:t> 2010, pp. 35-55. </a:t>
            </a:r>
          </a:p>
          <a:p>
            <a:pPr marL="0" indent="0">
              <a:buNone/>
            </a:pPr>
            <a:r>
              <a:rPr lang="cs-CZ" sz="4000" dirty="0"/>
              <a:t>Doporučená literatura</a:t>
            </a:r>
          </a:p>
          <a:p>
            <a:r>
              <a:rPr lang="cs-CZ" sz="4000" dirty="0" err="1"/>
              <a:t>Crozier</a:t>
            </a:r>
            <a:r>
              <a:rPr lang="cs-CZ" sz="4000" dirty="0"/>
              <a:t>, B.: </a:t>
            </a:r>
            <a:r>
              <a:rPr lang="cs-CZ" sz="4000" i="1" dirty="0"/>
              <a:t>Vzestup a pád sovětské říše</a:t>
            </a:r>
            <a:r>
              <a:rPr lang="cs-CZ" sz="4000" dirty="0"/>
              <a:t>, Praha, </a:t>
            </a:r>
            <a:r>
              <a:rPr lang="cs-CZ" sz="4000" dirty="0" err="1"/>
              <a:t>BBart</a:t>
            </a:r>
            <a:r>
              <a:rPr lang="cs-CZ" sz="4000" dirty="0"/>
              <a:t> 2004.</a:t>
            </a:r>
          </a:p>
          <a:p>
            <a:r>
              <a:rPr lang="cs-CZ" sz="4000" dirty="0" err="1"/>
              <a:t>Daniels</a:t>
            </a:r>
            <a:r>
              <a:rPr lang="cs-CZ" sz="4000" dirty="0"/>
              <a:t>, R. V.: </a:t>
            </a:r>
            <a:r>
              <a:rPr lang="cs-CZ" sz="4000" i="1" dirty="0" err="1"/>
              <a:t>Russia´s</a:t>
            </a:r>
            <a:r>
              <a:rPr lang="cs-CZ" sz="4000" i="1" dirty="0"/>
              <a:t> </a:t>
            </a:r>
            <a:r>
              <a:rPr lang="cs-CZ" sz="4000" i="1" dirty="0" err="1"/>
              <a:t>Transformation</a:t>
            </a:r>
            <a:r>
              <a:rPr lang="cs-CZ" sz="4000" i="1" dirty="0"/>
              <a:t>. </a:t>
            </a:r>
            <a:r>
              <a:rPr lang="cs-CZ" sz="4000" i="1" dirty="0" err="1"/>
              <a:t>Snapshots</a:t>
            </a:r>
            <a:r>
              <a:rPr lang="cs-CZ" sz="4000" i="1" dirty="0"/>
              <a:t> </a:t>
            </a:r>
            <a:r>
              <a:rPr lang="cs-CZ" sz="4000" i="1" dirty="0" err="1"/>
              <a:t>of</a:t>
            </a:r>
            <a:r>
              <a:rPr lang="cs-CZ" sz="4000" i="1" dirty="0"/>
              <a:t> a </a:t>
            </a:r>
            <a:r>
              <a:rPr lang="cs-CZ" sz="4000" i="1" dirty="0" err="1"/>
              <a:t>Grumbling</a:t>
            </a:r>
            <a:r>
              <a:rPr lang="cs-CZ" sz="4000" i="1" dirty="0"/>
              <a:t> </a:t>
            </a:r>
            <a:r>
              <a:rPr lang="cs-CZ" sz="4000" i="1" dirty="0" err="1"/>
              <a:t>System</a:t>
            </a:r>
            <a:r>
              <a:rPr lang="cs-CZ" sz="4000" dirty="0"/>
              <a:t>, </a:t>
            </a:r>
            <a:r>
              <a:rPr lang="cs-CZ" sz="4000" dirty="0" err="1"/>
              <a:t>Rowman</a:t>
            </a:r>
            <a:r>
              <a:rPr lang="cs-CZ" sz="4000" dirty="0"/>
              <a:t> &amp; </a:t>
            </a:r>
            <a:r>
              <a:rPr lang="cs-CZ" sz="4000" dirty="0" err="1"/>
              <a:t>Littlefield</a:t>
            </a:r>
            <a:r>
              <a:rPr lang="cs-CZ" sz="4000" dirty="0"/>
              <a:t> </a:t>
            </a:r>
            <a:r>
              <a:rPr lang="cs-CZ" sz="4000" dirty="0" err="1"/>
              <a:t>Publ</a:t>
            </a:r>
            <a:r>
              <a:rPr lang="cs-CZ" sz="4000" dirty="0"/>
              <a:t>. 1998, pp. 17-64.</a:t>
            </a:r>
          </a:p>
          <a:p>
            <a:r>
              <a:rPr lang="cs-CZ" sz="4000" dirty="0" err="1"/>
              <a:t>Fitzpatricková</a:t>
            </a:r>
            <a:r>
              <a:rPr lang="cs-CZ" sz="4000" dirty="0"/>
              <a:t>, S.: </a:t>
            </a:r>
            <a:r>
              <a:rPr lang="cs-CZ" sz="4000" i="1" dirty="0"/>
              <a:t>Ruská revoluce</a:t>
            </a:r>
            <a:r>
              <a:rPr lang="cs-CZ" sz="4000" dirty="0"/>
              <a:t>, Brno: </a:t>
            </a:r>
            <a:r>
              <a:rPr lang="cs-CZ" sz="4000" dirty="0" err="1"/>
              <a:t>CPres</a:t>
            </a:r>
            <a:r>
              <a:rPr lang="cs-CZ" sz="4000" dirty="0"/>
              <a:t> 2017.</a:t>
            </a:r>
          </a:p>
          <a:p>
            <a:r>
              <a:rPr lang="cs-CZ" sz="4000" dirty="0" err="1"/>
              <a:t>Malia</a:t>
            </a:r>
            <a:r>
              <a:rPr lang="cs-CZ" sz="4000" dirty="0"/>
              <a:t>, M.: </a:t>
            </a:r>
            <a:r>
              <a:rPr lang="cs-CZ" sz="4000" i="1" dirty="0"/>
              <a:t>Sovětská tragédie</a:t>
            </a:r>
            <a:r>
              <a:rPr lang="cs-CZ" sz="4000" dirty="0"/>
              <a:t>, Praha 2004.</a:t>
            </a:r>
          </a:p>
          <a:p>
            <a:r>
              <a:rPr lang="en-GB" sz="4000" dirty="0"/>
              <a:t>Pipes, R.: </a:t>
            </a:r>
            <a:r>
              <a:rPr lang="en-GB" sz="4000" i="1" dirty="0" err="1"/>
              <a:t>Dějiny</a:t>
            </a:r>
            <a:r>
              <a:rPr lang="en-GB" sz="4000" i="1" dirty="0"/>
              <a:t> </a:t>
            </a:r>
            <a:r>
              <a:rPr lang="en-GB" sz="4000" i="1" dirty="0" err="1"/>
              <a:t>ruské</a:t>
            </a:r>
            <a:r>
              <a:rPr lang="en-GB" sz="4000" i="1" dirty="0"/>
              <a:t> </a:t>
            </a:r>
            <a:r>
              <a:rPr lang="en-GB" sz="4000" i="1" dirty="0" err="1"/>
              <a:t>revoluce</a:t>
            </a:r>
            <a:r>
              <a:rPr lang="en-GB" sz="4000" dirty="0"/>
              <a:t>, Praha, Argo 1998, s. 357-389.</a:t>
            </a:r>
            <a:endParaRPr lang="cs-CZ" sz="4000" dirty="0"/>
          </a:p>
          <a:p>
            <a:r>
              <a:rPr lang="pl-PL" sz="4000" dirty="0"/>
              <a:t>Pipes, R.: </a:t>
            </a:r>
            <a:r>
              <a:rPr lang="pl-PL" sz="4000" i="1" dirty="0"/>
              <a:t>Rusko za starého režimu</a:t>
            </a:r>
            <a:r>
              <a:rPr lang="pl-PL" sz="4000" dirty="0"/>
              <a:t>, Praha, Argo 2004, s. 343-384.</a:t>
            </a:r>
            <a:endParaRPr lang="cs-CZ" sz="4000" dirty="0"/>
          </a:p>
          <a:p>
            <a:r>
              <a:rPr lang="pl-PL" sz="4000" dirty="0"/>
              <a:t>Pipes, R.: </a:t>
            </a:r>
            <a:r>
              <a:rPr lang="pl-PL" sz="4000" i="1" dirty="0"/>
              <a:t>Rosja, komunizm i swiat. Wybor esejów</a:t>
            </a:r>
            <a:r>
              <a:rPr lang="pl-PL" sz="4000" dirty="0"/>
              <a:t>, Krakow, ARCANA 2002, s. 82-110.</a:t>
            </a:r>
            <a:endParaRPr lang="cs-CZ" sz="4000" dirty="0"/>
          </a:p>
          <a:p>
            <a:r>
              <a:rPr lang="cs-CZ" sz="4000" dirty="0"/>
              <a:t>Robinson, N.: </a:t>
            </a:r>
            <a:r>
              <a:rPr lang="cs-CZ" sz="4000" i="1" dirty="0" err="1"/>
              <a:t>Russia</a:t>
            </a:r>
            <a:r>
              <a:rPr lang="cs-CZ" sz="4000" i="1" dirty="0"/>
              <a:t>. A </a:t>
            </a:r>
            <a:r>
              <a:rPr lang="cs-CZ" sz="4000" i="1" dirty="0" err="1"/>
              <a:t>State</a:t>
            </a:r>
            <a:r>
              <a:rPr lang="cs-CZ" sz="4000" i="1" dirty="0"/>
              <a:t> </a:t>
            </a:r>
            <a:r>
              <a:rPr lang="cs-CZ" sz="4000" i="1" dirty="0" err="1"/>
              <a:t>of</a:t>
            </a:r>
            <a:r>
              <a:rPr lang="cs-CZ" sz="4000" i="1" dirty="0"/>
              <a:t> </a:t>
            </a:r>
            <a:r>
              <a:rPr lang="cs-CZ" sz="4000" i="1" dirty="0" err="1"/>
              <a:t>Uncertainty</a:t>
            </a:r>
            <a:r>
              <a:rPr lang="cs-CZ" sz="4000" dirty="0"/>
              <a:t>, </a:t>
            </a:r>
            <a:r>
              <a:rPr lang="cs-CZ" sz="4000" dirty="0" err="1"/>
              <a:t>Routledge</a:t>
            </a:r>
            <a:r>
              <a:rPr lang="cs-CZ" sz="4000" dirty="0"/>
              <a:t> 2002, pp. 19-53.</a:t>
            </a:r>
          </a:p>
          <a:p>
            <a:r>
              <a:rPr lang="cs-CZ" sz="4000" dirty="0" err="1"/>
              <a:t>Shiraev</a:t>
            </a:r>
            <a:r>
              <a:rPr lang="cs-CZ" sz="4000" dirty="0"/>
              <a:t>, E.: </a:t>
            </a:r>
            <a:r>
              <a:rPr lang="cs-CZ" sz="4000" i="1" dirty="0" err="1"/>
              <a:t>Russian</a:t>
            </a:r>
            <a:r>
              <a:rPr lang="cs-CZ" sz="4000" i="1" dirty="0"/>
              <a:t> </a:t>
            </a:r>
            <a:r>
              <a:rPr lang="cs-CZ" sz="4000" i="1" dirty="0" err="1"/>
              <a:t>Government</a:t>
            </a:r>
            <a:r>
              <a:rPr lang="cs-CZ" sz="4000" i="1" dirty="0"/>
              <a:t> and </a:t>
            </a:r>
            <a:r>
              <a:rPr lang="cs-CZ" sz="4000" i="1" dirty="0" err="1"/>
              <a:t>Politics</a:t>
            </a:r>
            <a:r>
              <a:rPr lang="cs-CZ" sz="4000" i="1" dirty="0"/>
              <a:t>. </a:t>
            </a:r>
            <a:r>
              <a:rPr lang="cs-CZ" sz="4000" i="1" dirty="0" err="1"/>
              <a:t>Comparative</a:t>
            </a:r>
            <a:r>
              <a:rPr lang="cs-CZ" sz="4000" i="1" dirty="0"/>
              <a:t> </a:t>
            </a:r>
            <a:r>
              <a:rPr lang="cs-CZ" sz="4000" i="1" dirty="0" err="1"/>
              <a:t>Government</a:t>
            </a:r>
            <a:r>
              <a:rPr lang="cs-CZ" sz="4000" i="1" dirty="0"/>
              <a:t> and </a:t>
            </a:r>
            <a:r>
              <a:rPr lang="cs-CZ" sz="4000" i="1" dirty="0" err="1"/>
              <a:t>Politics</a:t>
            </a:r>
            <a:r>
              <a:rPr lang="cs-CZ" sz="4000" dirty="0"/>
              <a:t>, </a:t>
            </a:r>
            <a:r>
              <a:rPr lang="cs-CZ" sz="4000" dirty="0" err="1"/>
              <a:t>Palgrave</a:t>
            </a:r>
            <a:r>
              <a:rPr lang="cs-CZ" sz="4000" dirty="0"/>
              <a:t>, </a:t>
            </a:r>
            <a:r>
              <a:rPr lang="cs-CZ" sz="4000" dirty="0" err="1"/>
              <a:t>Macmillan</a:t>
            </a:r>
            <a:r>
              <a:rPr lang="cs-CZ" sz="4000" dirty="0"/>
              <a:t> 2010, pp. 42-55.</a:t>
            </a:r>
          </a:p>
          <a:p>
            <a:r>
              <a:rPr lang="cs-CZ" sz="4000" dirty="0" err="1"/>
              <a:t>Siňavskij</a:t>
            </a:r>
            <a:r>
              <a:rPr lang="cs-CZ" sz="4000" dirty="0"/>
              <a:t>, A.: </a:t>
            </a:r>
            <a:r>
              <a:rPr lang="cs-CZ" sz="4000" i="1" dirty="0"/>
              <a:t>Osnovy </a:t>
            </a:r>
            <a:r>
              <a:rPr lang="cs-CZ" sz="4000" i="1" dirty="0" err="1"/>
              <a:t>sovetskoj</a:t>
            </a:r>
            <a:r>
              <a:rPr lang="cs-CZ" sz="4000" i="1" dirty="0"/>
              <a:t> </a:t>
            </a:r>
            <a:r>
              <a:rPr lang="cs-CZ" sz="4000" i="1" dirty="0" err="1"/>
              <a:t>civilizacji</a:t>
            </a:r>
            <a:r>
              <a:rPr lang="cs-CZ" sz="4000" dirty="0"/>
              <a:t>, Moskva, AGRAF 2001.</a:t>
            </a:r>
          </a:p>
          <a:p>
            <a:r>
              <a:rPr lang="cs-CZ" sz="4000" dirty="0"/>
              <a:t>Ulam, A. B.: </a:t>
            </a:r>
            <a:r>
              <a:rPr lang="cs-CZ" sz="4000" i="1" dirty="0" err="1"/>
              <a:t>The</a:t>
            </a:r>
            <a:r>
              <a:rPr lang="cs-CZ" sz="4000" i="1" dirty="0"/>
              <a:t> </a:t>
            </a:r>
            <a:r>
              <a:rPr lang="cs-CZ" sz="4000" i="1" dirty="0" err="1"/>
              <a:t>Bolsheviks</a:t>
            </a:r>
            <a:r>
              <a:rPr lang="cs-CZ" sz="4000" dirty="0"/>
              <a:t>, New York, </a:t>
            </a:r>
            <a:r>
              <a:rPr lang="cs-CZ" sz="4000" dirty="0" err="1"/>
              <a:t>Collier</a:t>
            </a:r>
            <a:r>
              <a:rPr lang="cs-CZ" sz="4000" dirty="0"/>
              <a:t> </a:t>
            </a:r>
            <a:r>
              <a:rPr lang="cs-CZ" sz="4000" dirty="0" err="1"/>
              <a:t>Books</a:t>
            </a:r>
            <a:r>
              <a:rPr lang="cs-CZ" sz="4000" dirty="0"/>
              <a:t> 1965.</a:t>
            </a:r>
          </a:p>
          <a:p>
            <a:r>
              <a:rPr lang="cs-CZ" sz="4000" dirty="0"/>
              <a:t>Veber, V.: </a:t>
            </a:r>
            <a:r>
              <a:rPr lang="cs-CZ" sz="4000" i="1" dirty="0"/>
              <a:t>Komunistický experiment v Rusku aneb Malé dějiny SSSR 1917-1991</a:t>
            </a:r>
            <a:r>
              <a:rPr lang="cs-CZ" sz="4000" dirty="0"/>
              <a:t>, Praha 2001.</a:t>
            </a:r>
          </a:p>
          <a:p>
            <a:r>
              <a:rPr lang="cs-CZ" sz="4000" dirty="0"/>
              <a:t>Veber, V.: </a:t>
            </a:r>
            <a:r>
              <a:rPr lang="cs-CZ" sz="4000" i="1" dirty="0"/>
              <a:t>Leninova vláda. Rusko 1917-1924</a:t>
            </a:r>
            <a:r>
              <a:rPr lang="cs-CZ" sz="4000" dirty="0"/>
              <a:t>, Praha, Triton 2003.</a:t>
            </a:r>
          </a:p>
          <a:p>
            <a:r>
              <a:rPr lang="cs-CZ" sz="4000" dirty="0" err="1"/>
              <a:t>Wheatcroft</a:t>
            </a:r>
            <a:r>
              <a:rPr lang="cs-CZ" sz="4000" dirty="0"/>
              <a:t>, S. G. (</a:t>
            </a:r>
            <a:r>
              <a:rPr lang="cs-CZ" sz="4000" dirty="0" err="1"/>
              <a:t>ed</a:t>
            </a:r>
            <a:r>
              <a:rPr lang="cs-CZ" sz="4000" dirty="0"/>
              <a:t>.): </a:t>
            </a:r>
            <a:r>
              <a:rPr lang="cs-CZ" sz="4000" i="1" dirty="0" err="1"/>
              <a:t>Challenging</a:t>
            </a:r>
            <a:r>
              <a:rPr lang="cs-CZ" sz="4000" i="1" dirty="0"/>
              <a:t> </a:t>
            </a:r>
            <a:r>
              <a:rPr lang="cs-CZ" sz="4000" i="1" dirty="0" err="1"/>
              <a:t>Traditional</a:t>
            </a:r>
            <a:r>
              <a:rPr lang="cs-CZ" sz="4000" i="1" dirty="0"/>
              <a:t> </a:t>
            </a:r>
            <a:r>
              <a:rPr lang="cs-CZ" sz="4000" i="1" dirty="0" err="1"/>
              <a:t>Views</a:t>
            </a:r>
            <a:r>
              <a:rPr lang="cs-CZ" sz="4000" i="1" dirty="0"/>
              <a:t> </a:t>
            </a:r>
            <a:r>
              <a:rPr lang="cs-CZ" sz="4000" i="1" dirty="0" err="1"/>
              <a:t>of</a:t>
            </a:r>
            <a:r>
              <a:rPr lang="cs-CZ" sz="4000" i="1" dirty="0"/>
              <a:t> </a:t>
            </a:r>
            <a:r>
              <a:rPr lang="cs-CZ" sz="4000" i="1" dirty="0" err="1"/>
              <a:t>Russian</a:t>
            </a:r>
            <a:r>
              <a:rPr lang="cs-CZ" sz="4000" i="1" dirty="0"/>
              <a:t> </a:t>
            </a:r>
            <a:r>
              <a:rPr lang="cs-CZ" sz="4000" i="1" dirty="0" err="1"/>
              <a:t>History</a:t>
            </a:r>
            <a:r>
              <a:rPr lang="cs-CZ" sz="4000" dirty="0"/>
              <a:t>, </a:t>
            </a:r>
            <a:r>
              <a:rPr lang="cs-CZ" sz="4000" dirty="0" err="1"/>
              <a:t>Palgrave</a:t>
            </a:r>
            <a:r>
              <a:rPr lang="cs-CZ" sz="4000" dirty="0"/>
              <a:t>, </a:t>
            </a:r>
            <a:r>
              <a:rPr lang="cs-CZ" sz="4000" dirty="0" err="1"/>
              <a:t>Macmillan</a:t>
            </a:r>
            <a:r>
              <a:rPr lang="cs-CZ" sz="4000" dirty="0"/>
              <a:t> </a:t>
            </a:r>
            <a:r>
              <a:rPr lang="cs-CZ" sz="4000" dirty="0" err="1"/>
              <a:t>Press</a:t>
            </a:r>
            <a:r>
              <a:rPr lang="cs-CZ" sz="4000" dirty="0"/>
              <a:t> 2002.</a:t>
            </a:r>
          </a:p>
          <a:p>
            <a:r>
              <a:rPr lang="cs-CZ" sz="4000" dirty="0"/>
              <a:t>Veber, V.: </a:t>
            </a:r>
            <a:r>
              <a:rPr lang="cs-CZ" sz="4000" i="1" dirty="0"/>
              <a:t>Komunistický experiment v Rusku aneb Malé dějiny SSSR 1917-1991</a:t>
            </a:r>
            <a:r>
              <a:rPr lang="cs-CZ" sz="4000" dirty="0"/>
              <a:t>, Praha 2001.</a:t>
            </a:r>
          </a:p>
          <a:p>
            <a:r>
              <a:rPr lang="cs-CZ" sz="4000" dirty="0" err="1"/>
              <a:t>Zubov</a:t>
            </a:r>
            <a:r>
              <a:rPr lang="cs-CZ" sz="4000" dirty="0"/>
              <a:t>, A. (</a:t>
            </a:r>
            <a:r>
              <a:rPr lang="cs-CZ" sz="4000" dirty="0" err="1"/>
              <a:t>ed</a:t>
            </a:r>
            <a:r>
              <a:rPr lang="cs-CZ" sz="4000" dirty="0"/>
              <a:t>.): </a:t>
            </a:r>
            <a:r>
              <a:rPr lang="cs-CZ" sz="4000" i="1" dirty="0"/>
              <a:t>Dějiny Ruska 20. století</a:t>
            </a:r>
            <a:r>
              <a:rPr lang="cs-CZ" sz="4000" dirty="0"/>
              <a:t>, Praha: Argo 2014, od s. 273.</a:t>
            </a:r>
          </a:p>
          <a:p>
            <a:endParaRPr lang="cs-CZ" sz="4000" dirty="0"/>
          </a:p>
          <a:p>
            <a:pPr marL="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9342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6784848" cy="726976"/>
          </a:xfrm>
        </p:spPr>
        <p:txBody>
          <a:bodyPr>
            <a:noAutofit/>
          </a:bodyPr>
          <a:lstStyle/>
          <a:p>
            <a:r>
              <a:rPr lang="cs-CZ" sz="3200" dirty="0"/>
              <a:t>Výzkum sovětského modelu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50392" y="1700808"/>
            <a:ext cx="7391400" cy="4464496"/>
          </a:xfrm>
        </p:spPr>
        <p:txBody>
          <a:bodyPr>
            <a:normAutofit fontScale="47500" lnSpcReduction="20000"/>
          </a:bodyPr>
          <a:lstStyle/>
          <a:p>
            <a:r>
              <a:rPr lang="cs-CZ" sz="3800" dirty="0"/>
              <a:t>Alain </a:t>
            </a:r>
            <a:r>
              <a:rPr lang="cs-CZ" sz="3800" dirty="0" err="1"/>
              <a:t>Besancon</a:t>
            </a:r>
            <a:r>
              <a:rPr lang="cs-CZ" sz="3800" dirty="0"/>
              <a:t>: </a:t>
            </a:r>
            <a:r>
              <a:rPr lang="az-Cyrl-AZ" sz="3800" i="1" dirty="0"/>
              <a:t>Советское настоящее и русское прошлое</a:t>
            </a:r>
            <a:r>
              <a:rPr lang="cs-CZ" sz="3800" i="1" dirty="0"/>
              <a:t> </a:t>
            </a:r>
            <a:r>
              <a:rPr lang="cs-CZ" sz="3800" dirty="0"/>
              <a:t>(</a:t>
            </a:r>
            <a:r>
              <a:rPr lang="cs-CZ" sz="3800" i="1" dirty="0"/>
              <a:t>Sovětská přítomnost a ruská minulost</a:t>
            </a:r>
            <a:r>
              <a:rPr lang="cs-CZ" sz="3800" dirty="0"/>
              <a:t>; 1998) – legitimita sovětského režimu formována skrze 4 legendy: </a:t>
            </a:r>
            <a:r>
              <a:rPr lang="cs-CZ" sz="3800" b="1" dirty="0">
                <a:solidFill>
                  <a:srgbClr val="FF0000"/>
                </a:solidFill>
              </a:rPr>
              <a:t>o starém režimu, revoluci, kontrarevoluci a socialismu</a:t>
            </a:r>
            <a:r>
              <a:rPr lang="cs-CZ" sz="3800" dirty="0"/>
              <a:t>. </a:t>
            </a:r>
          </a:p>
          <a:p>
            <a:pPr algn="ctr"/>
            <a:endParaRPr lang="cs-CZ" sz="3800" b="1" dirty="0">
              <a:solidFill>
                <a:srgbClr val="FF0000"/>
              </a:solidFill>
            </a:endParaRPr>
          </a:p>
          <a:p>
            <a:pPr algn="ctr"/>
            <a:r>
              <a:rPr lang="cs-CZ" sz="3800" b="1" dirty="0">
                <a:solidFill>
                  <a:srgbClr val="FF0000"/>
                </a:solidFill>
              </a:rPr>
              <a:t>Politický režim centrální otázkou sovětské éry.</a:t>
            </a:r>
          </a:p>
          <a:p>
            <a:endParaRPr lang="cs-CZ" sz="3800" dirty="0"/>
          </a:p>
          <a:p>
            <a:r>
              <a:rPr lang="cs-CZ" sz="3800" dirty="0"/>
              <a:t>Andrzej Nowak: </a:t>
            </a:r>
            <a:r>
              <a:rPr lang="cs-CZ" sz="3800" i="1" dirty="0"/>
              <a:t>ZSSR jako </a:t>
            </a:r>
            <a:r>
              <a:rPr lang="cs-CZ" sz="3800" i="1" dirty="0" err="1"/>
              <a:t>przedmiot</a:t>
            </a:r>
            <a:r>
              <a:rPr lang="cs-CZ" sz="3800" i="1" dirty="0"/>
              <a:t> </a:t>
            </a:r>
            <a:r>
              <a:rPr lang="cs-CZ" sz="3800" i="1" dirty="0" err="1"/>
              <a:t>badaň</a:t>
            </a:r>
            <a:r>
              <a:rPr lang="cs-CZ" sz="3800" i="1" dirty="0"/>
              <a:t> </a:t>
            </a:r>
            <a:r>
              <a:rPr lang="cs-CZ" sz="3800" i="1" dirty="0" err="1"/>
              <a:t>historycznych</a:t>
            </a:r>
            <a:r>
              <a:rPr lang="cs-CZ" sz="3800" dirty="0"/>
              <a:t> (1994) a jeho </a:t>
            </a:r>
            <a:r>
              <a:rPr lang="cs-CZ" sz="3800" b="1" dirty="0"/>
              <a:t>pět vysvětlujících konceptů sovětologie:</a:t>
            </a:r>
          </a:p>
          <a:p>
            <a:endParaRPr lang="cs-CZ" sz="3800" b="1" dirty="0"/>
          </a:p>
          <a:p>
            <a:r>
              <a:rPr lang="cs-CZ" sz="3800" b="1" dirty="0">
                <a:solidFill>
                  <a:srgbClr val="FF0000"/>
                </a:solidFill>
              </a:rPr>
              <a:t>1, oficiální marxistický</a:t>
            </a:r>
          </a:p>
          <a:p>
            <a:r>
              <a:rPr lang="cs-CZ" sz="3800" b="1" dirty="0">
                <a:solidFill>
                  <a:srgbClr val="FF0000"/>
                </a:solidFill>
              </a:rPr>
              <a:t>2, modernizace a konvergence</a:t>
            </a:r>
          </a:p>
          <a:p>
            <a:r>
              <a:rPr lang="cs-CZ" sz="3800" b="1" dirty="0">
                <a:solidFill>
                  <a:srgbClr val="FF0000"/>
                </a:solidFill>
              </a:rPr>
              <a:t>3, totalitarismus</a:t>
            </a:r>
          </a:p>
          <a:p>
            <a:r>
              <a:rPr lang="cs-CZ" sz="3800" b="1" dirty="0">
                <a:solidFill>
                  <a:srgbClr val="FF0000"/>
                </a:solidFill>
              </a:rPr>
              <a:t>4, kontinuum dějin před a po r. 1917</a:t>
            </a:r>
          </a:p>
          <a:p>
            <a:r>
              <a:rPr lang="cs-CZ" sz="3800" b="1" dirty="0">
                <a:solidFill>
                  <a:srgbClr val="FF0000"/>
                </a:solidFill>
              </a:rPr>
              <a:t>5, koncept zrazené revoluce / kontrarevoluce </a:t>
            </a:r>
          </a:p>
        </p:txBody>
      </p:sp>
    </p:spTree>
    <p:extLst>
      <p:ext uri="{BB962C8B-B14F-4D97-AF65-F5344CB8AC3E}">
        <p14:creationId xmlns:p14="http://schemas.microsoft.com/office/powerpoint/2010/main" val="38159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608" y="764704"/>
            <a:ext cx="6781800" cy="864096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Výklad oficiální, marxisticko-leninský</a:t>
            </a:r>
            <a:endParaRPr lang="ru-RU" sz="3600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366817"/>
              </p:ext>
            </p:extLst>
          </p:nvPr>
        </p:nvGraphicFramePr>
        <p:xfrm>
          <a:off x="899592" y="1988840"/>
          <a:ext cx="754380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64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6781800" cy="1600200"/>
          </a:xfrm>
        </p:spPr>
        <p:txBody>
          <a:bodyPr>
            <a:normAutofit/>
          </a:bodyPr>
          <a:lstStyle/>
          <a:p>
            <a:r>
              <a:rPr lang="cs-CZ" sz="4000" dirty="0"/>
              <a:t>Takto vypadá vydání z r. 1949…</a:t>
            </a:r>
            <a:endParaRPr lang="en-GB" sz="4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385" y="685800"/>
            <a:ext cx="3089030" cy="3886200"/>
          </a:xfrm>
        </p:spPr>
      </p:pic>
    </p:spTree>
    <p:extLst>
      <p:ext uri="{BB962C8B-B14F-4D97-AF65-F5344CB8AC3E}">
        <p14:creationId xmlns:p14="http://schemas.microsoft.com/office/powerpoint/2010/main" val="230168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781800" cy="1296144"/>
          </a:xfrm>
        </p:spPr>
        <p:txBody>
          <a:bodyPr>
            <a:normAutofit/>
          </a:bodyPr>
          <a:lstStyle/>
          <a:p>
            <a:r>
              <a:rPr lang="cs-CZ" sz="3600" b="1" dirty="0"/>
              <a:t>Výklad skrze koncepty modernizace a konvergence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27584" y="1844824"/>
            <a:ext cx="7543800" cy="3886200"/>
          </a:xfrm>
        </p:spPr>
        <p:txBody>
          <a:bodyPr>
            <a:noAutofit/>
          </a:bodyPr>
          <a:lstStyle/>
          <a:p>
            <a:pPr lvl="0"/>
            <a:r>
              <a:rPr lang="cs-CZ" sz="1800" dirty="0"/>
              <a:t>metodou srovnání s jinými politickými systémy, konkrétně kapitalismem a fašismem (</a:t>
            </a:r>
            <a:r>
              <a:rPr lang="cs-CZ" sz="1800" dirty="0" err="1"/>
              <a:t>Barrington</a:t>
            </a:r>
            <a:r>
              <a:rPr lang="cs-CZ" sz="1800" dirty="0"/>
              <a:t> </a:t>
            </a:r>
            <a:r>
              <a:rPr lang="cs-CZ" sz="1800" dirty="0" err="1"/>
              <a:t>Moore</a:t>
            </a:r>
            <a:r>
              <a:rPr lang="cs-CZ" sz="1800" dirty="0"/>
              <a:t> a </a:t>
            </a:r>
            <a:r>
              <a:rPr lang="cs-CZ" sz="1800" i="1" dirty="0" err="1"/>
              <a:t>three</a:t>
            </a:r>
            <a:r>
              <a:rPr lang="cs-CZ" sz="1800" i="1" dirty="0"/>
              <a:t> </a:t>
            </a:r>
            <a:r>
              <a:rPr lang="cs-CZ" sz="1800" i="1" dirty="0" err="1"/>
              <a:t>routes</a:t>
            </a:r>
            <a:r>
              <a:rPr lang="cs-CZ" sz="1800" i="1" dirty="0"/>
              <a:t> to modernity</a:t>
            </a:r>
            <a:r>
              <a:rPr lang="cs-CZ" sz="1800" dirty="0"/>
              <a:t>)</a:t>
            </a:r>
          </a:p>
          <a:p>
            <a:pPr lvl="0"/>
            <a:r>
              <a:rPr lang="cs-CZ" sz="1800" dirty="0"/>
              <a:t>aplikace na Rusko Theodore von </a:t>
            </a:r>
            <a:r>
              <a:rPr lang="cs-CZ" sz="1800" dirty="0" err="1"/>
              <a:t>Laue</a:t>
            </a:r>
            <a:r>
              <a:rPr lang="cs-CZ" sz="1800" dirty="0"/>
              <a:t> (</a:t>
            </a:r>
            <a:r>
              <a:rPr lang="cs-CZ" sz="1800" i="1" dirty="0" err="1"/>
              <a:t>Why</a:t>
            </a:r>
            <a:r>
              <a:rPr lang="cs-CZ" sz="1800" i="1" dirty="0"/>
              <a:t> Lenin? </a:t>
            </a:r>
            <a:r>
              <a:rPr lang="cs-CZ" sz="1800" i="1" dirty="0" err="1"/>
              <a:t>Why</a:t>
            </a:r>
            <a:r>
              <a:rPr lang="cs-CZ" sz="1800" i="1" dirty="0"/>
              <a:t> Stalin? A </a:t>
            </a:r>
            <a:r>
              <a:rPr lang="cs-CZ" sz="1800" i="1" dirty="0" err="1"/>
              <a:t>Reappraisal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Russian</a:t>
            </a:r>
            <a:r>
              <a:rPr lang="cs-CZ" sz="1800" i="1" dirty="0"/>
              <a:t> </a:t>
            </a:r>
            <a:r>
              <a:rPr lang="cs-CZ" sz="1800" i="1" dirty="0" err="1"/>
              <a:t>Revolution</a:t>
            </a:r>
            <a:r>
              <a:rPr lang="cs-CZ" sz="1800" i="1" dirty="0"/>
              <a:t>, 1900-1930</a:t>
            </a:r>
            <a:r>
              <a:rPr lang="cs-CZ" sz="1800" dirty="0"/>
              <a:t>; 1964)</a:t>
            </a:r>
          </a:p>
          <a:p>
            <a:pPr lvl="0"/>
            <a:r>
              <a:rPr lang="cs-CZ" sz="1800" dirty="0"/>
              <a:t>sovětský socialismus nikoli protikladem západního kapitalismu, nýbrž jinou, a nikoli neúspěšnou modernizační alternativou</a:t>
            </a:r>
          </a:p>
          <a:p>
            <a:pPr lvl="0"/>
            <a:r>
              <a:rPr lang="cs-CZ" sz="1800" dirty="0"/>
              <a:t>sovětská cesta hodnocena potenciálně pozitivně, a perspektivně dokonce optimisticky díky jevům jako industrializace, elektrifikace, sociální a vzdělanostní (odstranění negramotnosti) osvobození jednotlivce; velký vliv sovětský kosmický program</a:t>
            </a:r>
          </a:p>
          <a:p>
            <a:pPr lvl="0"/>
            <a:r>
              <a:rPr lang="cs-CZ" sz="1800" dirty="0"/>
              <a:t>v 60. a 70. letech (období </a:t>
            </a:r>
            <a:r>
              <a:rPr lang="cs-CZ" sz="1800" dirty="0" err="1"/>
              <a:t>détente</a:t>
            </a:r>
            <a:r>
              <a:rPr lang="cs-CZ" sz="1800" dirty="0"/>
              <a:t>) tedy sovětský systém  jako „legitimní“, úchylkou pouze Stalin</a:t>
            </a:r>
          </a:p>
        </p:txBody>
      </p:sp>
    </p:spTree>
    <p:extLst>
      <p:ext uri="{BB962C8B-B14F-4D97-AF65-F5344CB8AC3E}">
        <p14:creationId xmlns:p14="http://schemas.microsoft.com/office/powerpoint/2010/main" val="323118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r>
              <a:rPr lang="cs-CZ" sz="3200" b="1" dirty="0"/>
              <a:t>Výklad skrze koncept totalitarismu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 fontScale="70000" lnSpcReduction="20000"/>
          </a:bodyPr>
          <a:lstStyle/>
          <a:p>
            <a:r>
              <a:rPr lang="cs-CZ" sz="2000" dirty="0"/>
              <a:t>dominance politiky a ideologie, metoda srovnání s jinými ideologiemi, především nacionálním socialismem</a:t>
            </a:r>
          </a:p>
          <a:p>
            <a:pPr lvl="0"/>
            <a:r>
              <a:rPr lang="cs-CZ" sz="2000" dirty="0" err="1"/>
              <a:t>Merle</a:t>
            </a:r>
            <a:r>
              <a:rPr lang="cs-CZ" sz="2000" dirty="0"/>
              <a:t> </a:t>
            </a:r>
            <a:r>
              <a:rPr lang="cs-CZ" sz="2000" dirty="0" err="1"/>
              <a:t>Fainsod</a:t>
            </a:r>
            <a:r>
              <a:rPr lang="cs-CZ" sz="2000" dirty="0"/>
              <a:t> (</a:t>
            </a:r>
            <a:r>
              <a:rPr lang="cs-CZ" sz="2000" i="1" dirty="0" err="1"/>
              <a:t>How</a:t>
            </a:r>
            <a:r>
              <a:rPr lang="cs-CZ" sz="2000" i="1" dirty="0"/>
              <a:t> </a:t>
            </a:r>
            <a:r>
              <a:rPr lang="cs-CZ" sz="2000" i="1" dirty="0" err="1"/>
              <a:t>Russia</a:t>
            </a:r>
            <a:r>
              <a:rPr lang="cs-CZ" sz="2000" i="1" dirty="0"/>
              <a:t> </a:t>
            </a:r>
            <a:r>
              <a:rPr lang="cs-CZ" sz="2000" i="1" dirty="0" err="1"/>
              <a:t>Is</a:t>
            </a:r>
            <a:r>
              <a:rPr lang="cs-CZ" sz="2000" i="1" dirty="0"/>
              <a:t> </a:t>
            </a:r>
            <a:r>
              <a:rPr lang="cs-CZ" sz="2000" i="1" dirty="0" err="1"/>
              <a:t>Ruled</a:t>
            </a:r>
            <a:r>
              <a:rPr lang="cs-CZ" sz="2000" dirty="0"/>
              <a:t>; 1959), Zbigniew </a:t>
            </a:r>
            <a:r>
              <a:rPr lang="cs-CZ" sz="2000" dirty="0" err="1"/>
              <a:t>Brzezinski</a:t>
            </a:r>
            <a:r>
              <a:rPr lang="cs-CZ" sz="2000" dirty="0"/>
              <a:t>, Alain </a:t>
            </a:r>
            <a:r>
              <a:rPr lang="cs-CZ" sz="2000" dirty="0" err="1"/>
              <a:t>Besancon</a:t>
            </a:r>
            <a:r>
              <a:rPr lang="cs-CZ" sz="2000" dirty="0"/>
              <a:t>, Leonard </a:t>
            </a:r>
            <a:r>
              <a:rPr lang="cs-CZ" sz="2000" dirty="0" err="1"/>
              <a:t>Schapiro</a:t>
            </a:r>
            <a:r>
              <a:rPr lang="cs-CZ" sz="2000" dirty="0"/>
              <a:t>, Robert </a:t>
            </a:r>
            <a:r>
              <a:rPr lang="cs-CZ" sz="2000" dirty="0" err="1"/>
              <a:t>Conquest</a:t>
            </a:r>
            <a:r>
              <a:rPr lang="cs-CZ" sz="2000" dirty="0"/>
              <a:t> (</a:t>
            </a:r>
            <a:r>
              <a:rPr lang="cs-CZ" sz="2000" i="1" dirty="0" err="1"/>
              <a:t>Reflections</a:t>
            </a:r>
            <a:r>
              <a:rPr lang="cs-CZ" sz="2000" i="1" dirty="0"/>
              <a:t> on a </a:t>
            </a:r>
            <a:r>
              <a:rPr lang="cs-CZ" sz="2000" i="1" dirty="0" err="1"/>
              <a:t>Ravaged</a:t>
            </a:r>
            <a:r>
              <a:rPr lang="cs-CZ" sz="2000" i="1" dirty="0"/>
              <a:t> </a:t>
            </a:r>
            <a:r>
              <a:rPr lang="cs-CZ" sz="2000" i="1" dirty="0" err="1"/>
              <a:t>Century</a:t>
            </a:r>
            <a:r>
              <a:rPr lang="cs-CZ" sz="2000" dirty="0"/>
              <a:t>, 1999), Bernard </a:t>
            </a:r>
            <a:r>
              <a:rPr lang="cs-CZ" sz="2000" dirty="0" err="1"/>
              <a:t>Pares</a:t>
            </a:r>
            <a:r>
              <a:rPr lang="cs-CZ" sz="2000" dirty="0"/>
              <a:t>, </a:t>
            </a:r>
            <a:r>
              <a:rPr lang="cs-CZ" sz="2000" dirty="0" err="1"/>
              <a:t>Benedict</a:t>
            </a:r>
            <a:r>
              <a:rPr lang="cs-CZ" sz="2000" dirty="0"/>
              <a:t> H. </a:t>
            </a:r>
            <a:r>
              <a:rPr lang="cs-CZ" sz="2000" dirty="0" err="1"/>
              <a:t>Summer</a:t>
            </a:r>
            <a:r>
              <a:rPr lang="cs-CZ" sz="2000" dirty="0"/>
              <a:t>, Michail Heller, Alexander </a:t>
            </a:r>
            <a:r>
              <a:rPr lang="cs-CZ" sz="2000" dirty="0" err="1"/>
              <a:t>Nekrich</a:t>
            </a:r>
            <a:r>
              <a:rPr lang="cs-CZ" sz="2000" dirty="0"/>
              <a:t> (</a:t>
            </a:r>
            <a:r>
              <a:rPr lang="cs-CZ" sz="2000" i="1" dirty="0"/>
              <a:t>Utopia in </a:t>
            </a:r>
            <a:r>
              <a:rPr lang="cs-CZ" sz="2000" i="1" dirty="0" err="1"/>
              <a:t>Power</a:t>
            </a:r>
            <a:r>
              <a:rPr lang="cs-CZ" sz="2000" dirty="0"/>
              <a:t>, London 1980)</a:t>
            </a:r>
          </a:p>
          <a:p>
            <a:pPr lvl="0"/>
            <a:r>
              <a:rPr lang="cs-CZ" sz="2000" dirty="0"/>
              <a:t>Součástí i liberální ruský exil: historici Pavel </a:t>
            </a:r>
            <a:r>
              <a:rPr lang="cs-CZ" sz="2000" dirty="0" err="1"/>
              <a:t>Miljukov</a:t>
            </a:r>
            <a:r>
              <a:rPr lang="cs-CZ" sz="2000" dirty="0"/>
              <a:t>, Michael </a:t>
            </a:r>
            <a:r>
              <a:rPr lang="cs-CZ" sz="2000" dirty="0" err="1"/>
              <a:t>Karpovich</a:t>
            </a:r>
            <a:r>
              <a:rPr lang="cs-CZ" sz="2000" dirty="0"/>
              <a:t>, Michael </a:t>
            </a:r>
            <a:r>
              <a:rPr lang="cs-CZ" sz="2000" dirty="0" err="1"/>
              <a:t>Florinsky</a:t>
            </a:r>
            <a:r>
              <a:rPr lang="cs-CZ" sz="2000" dirty="0"/>
              <a:t>, ekonom Petr B. </a:t>
            </a:r>
            <a:r>
              <a:rPr lang="cs-CZ" sz="2000" dirty="0" err="1"/>
              <a:t>Struve</a:t>
            </a:r>
            <a:endParaRPr lang="cs-CZ" sz="2000" dirty="0"/>
          </a:p>
          <a:p>
            <a:pPr marL="0" indent="0">
              <a:buNone/>
            </a:pPr>
            <a:r>
              <a:rPr lang="cs-CZ" sz="2300" b="1" dirty="0">
                <a:solidFill>
                  <a:srgbClr val="FF0000"/>
                </a:solidFill>
              </a:rPr>
              <a:t>Martin </a:t>
            </a:r>
            <a:r>
              <a:rPr lang="cs-CZ" sz="2300" b="1" dirty="0" err="1">
                <a:solidFill>
                  <a:srgbClr val="FF0000"/>
                </a:solidFill>
              </a:rPr>
              <a:t>Malia</a:t>
            </a:r>
            <a:r>
              <a:rPr lang="cs-CZ" sz="2300" b="1" dirty="0">
                <a:solidFill>
                  <a:srgbClr val="FF0000"/>
                </a:solidFill>
              </a:rPr>
              <a:t>: </a:t>
            </a:r>
            <a:r>
              <a:rPr lang="en-US" sz="2300" b="1" i="1" dirty="0">
                <a:solidFill>
                  <a:srgbClr val="FF0000"/>
                </a:solidFill>
              </a:rPr>
              <a:t>The Soviet Tragedy: A History of Socialism in Russia, 1917-1991</a:t>
            </a:r>
            <a:r>
              <a:rPr lang="cs-CZ" sz="2300" b="1" i="1" dirty="0">
                <a:solidFill>
                  <a:srgbClr val="FF0000"/>
                </a:solidFill>
              </a:rPr>
              <a:t> </a:t>
            </a:r>
            <a:r>
              <a:rPr lang="cs-CZ" sz="2300" b="1" dirty="0">
                <a:solidFill>
                  <a:srgbClr val="FF0000"/>
                </a:solidFill>
              </a:rPr>
              <a:t>(1995)</a:t>
            </a:r>
            <a:endParaRPr lang="cs-CZ" sz="2300" dirty="0">
              <a:solidFill>
                <a:srgbClr val="FF0000"/>
              </a:solidFill>
            </a:endParaRPr>
          </a:p>
          <a:p>
            <a:pPr lvl="0"/>
            <a:r>
              <a:rPr lang="cs-CZ" sz="2000" dirty="0"/>
              <a:t>otázka: byla degenerace komunismu způsobena záští okolního světa a ruskou zaostalostí, či povahou marxisticko-leninského (socialistického) ideálu? Dospěl experiment do totalitarismu </a:t>
            </a:r>
            <a:r>
              <a:rPr lang="cs-CZ" sz="2000" i="1" dirty="0"/>
              <a:t>navzdory</a:t>
            </a:r>
            <a:r>
              <a:rPr lang="cs-CZ" sz="2000" dirty="0"/>
              <a:t> tomu, že byl socialistický, či </a:t>
            </a:r>
            <a:r>
              <a:rPr lang="cs-CZ" sz="2000" i="1" dirty="0"/>
              <a:t>kvůli</a:t>
            </a:r>
            <a:r>
              <a:rPr lang="cs-CZ" sz="2000" dirty="0"/>
              <a:t> tomu? Proč Rusko a proč socialismus?</a:t>
            </a:r>
          </a:p>
          <a:p>
            <a:pPr lvl="0"/>
            <a:r>
              <a:rPr lang="cs-CZ" sz="2000" dirty="0"/>
              <a:t>politická kultura starého režimu: slabost a křehkost vládních a společenských struktur, sklon inteligence k maximalismu, moralizování v duchovním životě; v době, kdy se ostatní velmoci industrializovaly, Rusko teprve odstraňovalo feudalismus; absence éry národního obrození, neexistence jednotného národního vědomí; změna a pokrok vždy shora a z centra</a:t>
            </a:r>
          </a:p>
          <a:p>
            <a:pPr lvl="0"/>
            <a:r>
              <a:rPr lang="cs-CZ" sz="2000" dirty="0"/>
              <a:t>revoluce ne vlivem vnitřních procesů, nýbrž „nahodilým“ / nepředvídatelným efektem války</a:t>
            </a:r>
          </a:p>
          <a:p>
            <a:pPr lvl="0"/>
            <a:r>
              <a:rPr lang="cs-CZ" sz="2000" dirty="0"/>
              <a:t>otázka aplikace socialistického modelu primárně určeného pro vrcholně kapitalistické společnosti Západu na ruskou (východní, byzantskou, tatarskou) kulturu</a:t>
            </a:r>
          </a:p>
          <a:p>
            <a:r>
              <a:rPr lang="cs-CZ" sz="2000" dirty="0"/>
              <a:t>socialismus dříve teoreticky popsán než prakticky proveden, opak od předchozích systémů (kapitalismus, feudalismus) - pojmenovány až po dlouhodobější existenci </a:t>
            </a:r>
          </a:p>
        </p:txBody>
      </p:sp>
    </p:spTree>
    <p:extLst>
      <p:ext uri="{BB962C8B-B14F-4D97-AF65-F5344CB8AC3E}">
        <p14:creationId xmlns:p14="http://schemas.microsoft.com/office/powerpoint/2010/main" val="503146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/>
              <a:t>Výklad ve smyslu kontinua dějin před a po r. 1917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31824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klasická historiografická srovnávací metoda, častá diachronní karikatura: Ivan Hrozný a Stalin; Třetí Řím a Třetí internacionála apod.</a:t>
            </a:r>
          </a:p>
          <a:p>
            <a:pPr lvl="0"/>
            <a:r>
              <a:rPr lang="cs-CZ" dirty="0"/>
              <a:t>Jan </a:t>
            </a:r>
            <a:r>
              <a:rPr lang="cs-CZ" dirty="0" err="1"/>
              <a:t>Kucharzewski</a:t>
            </a:r>
            <a:r>
              <a:rPr lang="cs-CZ" dirty="0"/>
              <a:t> (</a:t>
            </a:r>
            <a:r>
              <a:rPr lang="cs-CZ" i="1" dirty="0"/>
              <a:t>Od </a:t>
            </a:r>
            <a:r>
              <a:rPr lang="cs-CZ" i="1" dirty="0" err="1"/>
              <a:t>bialego</a:t>
            </a:r>
            <a:r>
              <a:rPr lang="cs-CZ" i="1" dirty="0"/>
              <a:t> </a:t>
            </a:r>
            <a:r>
              <a:rPr lang="cs-CZ" i="1" dirty="0" err="1"/>
              <a:t>caratu</a:t>
            </a:r>
            <a:r>
              <a:rPr lang="cs-CZ" i="1" dirty="0"/>
              <a:t> do </a:t>
            </a:r>
            <a:r>
              <a:rPr lang="cs-CZ" i="1" dirty="0" err="1"/>
              <a:t>czerwonego</a:t>
            </a:r>
            <a:r>
              <a:rPr lang="cs-CZ" i="1" dirty="0"/>
              <a:t> 1926-1935</a:t>
            </a:r>
            <a:r>
              <a:rPr lang="cs-CZ" dirty="0"/>
              <a:t>), polská </a:t>
            </a:r>
            <a:r>
              <a:rPr lang="cs-CZ" dirty="0" err="1"/>
              <a:t>sovětologie</a:t>
            </a:r>
            <a:endParaRPr lang="cs-CZ" dirty="0"/>
          </a:p>
          <a:p>
            <a:pPr lvl="0"/>
            <a:r>
              <a:rPr lang="cs-CZ" dirty="0"/>
              <a:t>Adam Bruno Ulam (pochybnost o kontinuitě s carským modelem, ale určitě kontinuita modelu impéria), Leopold </a:t>
            </a:r>
            <a:r>
              <a:rPr lang="cs-CZ" dirty="0" err="1"/>
              <a:t>Labedz</a:t>
            </a:r>
            <a:r>
              <a:rPr lang="cs-CZ" dirty="0"/>
              <a:t>, Andrej </a:t>
            </a:r>
            <a:r>
              <a:rPr lang="cs-CZ" dirty="0" err="1"/>
              <a:t>Amalrik</a:t>
            </a:r>
            <a:r>
              <a:rPr lang="cs-CZ" dirty="0"/>
              <a:t> (brožura </a:t>
            </a:r>
            <a:r>
              <a:rPr lang="cs-CZ" i="1" dirty="0"/>
              <a:t>Přežije SSSR rok 1984?</a:t>
            </a:r>
            <a:r>
              <a:rPr lang="cs-CZ" dirty="0"/>
              <a:t>; 1969), Aleksandr Janov 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Origins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Autocracy</a:t>
            </a:r>
            <a:r>
              <a:rPr lang="cs-CZ" dirty="0"/>
              <a:t>; 1981), George </a:t>
            </a:r>
            <a:r>
              <a:rPr lang="cs-CZ" dirty="0" err="1"/>
              <a:t>Vernadsky</a:t>
            </a:r>
            <a:r>
              <a:rPr lang="cs-CZ" dirty="0"/>
              <a:t> 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Origins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Russia</a:t>
            </a:r>
            <a:r>
              <a:rPr lang="cs-CZ" dirty="0"/>
              <a:t>, 1959)</a:t>
            </a:r>
          </a:p>
          <a:p>
            <a:pPr marL="0" indent="0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sz="2900" b="1" dirty="0">
                <a:solidFill>
                  <a:srgbClr val="FF0000"/>
                </a:solidFill>
              </a:rPr>
              <a:t>Richard </a:t>
            </a:r>
            <a:r>
              <a:rPr lang="cs-CZ" sz="2900" b="1" dirty="0" err="1">
                <a:solidFill>
                  <a:srgbClr val="FF0000"/>
                </a:solidFill>
              </a:rPr>
              <a:t>Pipes</a:t>
            </a:r>
            <a:r>
              <a:rPr lang="cs-CZ" sz="2900" b="1" dirty="0">
                <a:solidFill>
                  <a:srgbClr val="FF0000"/>
                </a:solidFill>
              </a:rPr>
              <a:t>: </a:t>
            </a:r>
            <a:r>
              <a:rPr lang="en-GB" sz="2900" b="1" i="1" dirty="0" err="1">
                <a:solidFill>
                  <a:srgbClr val="FF0000"/>
                </a:solidFill>
              </a:rPr>
              <a:t>Dějiny</a:t>
            </a:r>
            <a:r>
              <a:rPr lang="en-GB" sz="2900" b="1" i="1" dirty="0">
                <a:solidFill>
                  <a:srgbClr val="FF0000"/>
                </a:solidFill>
              </a:rPr>
              <a:t> </a:t>
            </a:r>
            <a:r>
              <a:rPr lang="en-GB" sz="2900" b="1" i="1" dirty="0" err="1">
                <a:solidFill>
                  <a:srgbClr val="FF0000"/>
                </a:solidFill>
              </a:rPr>
              <a:t>ruské</a:t>
            </a:r>
            <a:r>
              <a:rPr lang="en-GB" sz="2900" b="1" i="1" dirty="0">
                <a:solidFill>
                  <a:srgbClr val="FF0000"/>
                </a:solidFill>
              </a:rPr>
              <a:t> </a:t>
            </a:r>
            <a:r>
              <a:rPr lang="en-GB" sz="2900" b="1" i="1" dirty="0" err="1">
                <a:solidFill>
                  <a:srgbClr val="FF0000"/>
                </a:solidFill>
              </a:rPr>
              <a:t>revoluce</a:t>
            </a:r>
            <a:r>
              <a:rPr lang="en-GB" sz="2900" b="1" dirty="0">
                <a:solidFill>
                  <a:srgbClr val="FF0000"/>
                </a:solidFill>
              </a:rPr>
              <a:t>, </a:t>
            </a:r>
            <a:r>
              <a:rPr lang="pl-PL" sz="2900" b="1" i="1" dirty="0">
                <a:solidFill>
                  <a:srgbClr val="FF0000"/>
                </a:solidFill>
              </a:rPr>
              <a:t>Rusko za starého režimu</a:t>
            </a:r>
            <a:endParaRPr lang="cs-CZ" sz="2900" b="1" dirty="0">
              <a:solidFill>
                <a:srgbClr val="FF0000"/>
              </a:solidFill>
            </a:endParaRPr>
          </a:p>
          <a:p>
            <a:pPr lvl="0"/>
            <a:r>
              <a:rPr lang="cs-CZ" dirty="0"/>
              <a:t>příčiny nástupu bolševiků – revoluce nevyhnutelná ne vzhledem k marxistické historicko-dialektické interpretaci dějin, revolučnosti mas či sociálně nesnesitelnému útlaku, nýbrž vzhledem k soudobému chování aktérů, mocenskému vakuu a dalším faktorům (válka, ochabování úcty k carovi a jeho rodině, mylná strategie boje s extremisty apod.)</a:t>
            </a:r>
          </a:p>
          <a:p>
            <a:pPr lvl="0"/>
            <a:r>
              <a:rPr lang="cs-CZ" dirty="0"/>
              <a:t>ad válka – v širokých vrstvách ne snaha o ukončení, ale touha, aby vedena cílevědoměji</a:t>
            </a:r>
          </a:p>
          <a:p>
            <a:pPr lvl="0"/>
            <a:r>
              <a:rPr lang="cs-CZ" dirty="0"/>
              <a:t>Rusko jako patrimoniální model</a:t>
            </a:r>
          </a:p>
          <a:p>
            <a:pPr lvl="0"/>
            <a:r>
              <a:rPr lang="cs-CZ" dirty="0"/>
              <a:t>propast mezi rolníky (+ jejich antikapitalistická mentalita) a vládou</a:t>
            </a:r>
          </a:p>
          <a:p>
            <a:pPr lvl="0"/>
            <a:r>
              <a:rPr lang="cs-CZ" dirty="0"/>
              <a:t>Lenin jako nikoli vůdce proletariátu, nýbrž cynický našeptavač a schopný manipulátor</a:t>
            </a:r>
          </a:p>
          <a:p>
            <a:pPr lvl="0"/>
            <a:r>
              <a:rPr lang="cs-CZ" dirty="0"/>
              <a:t>nešťastná role inteligence</a:t>
            </a:r>
          </a:p>
          <a:p>
            <a:pPr lvl="0"/>
            <a:r>
              <a:rPr lang="cs-CZ" dirty="0"/>
              <a:t>chybná teze o stalinismu jako pouhé úchylce od leninského ideálu</a:t>
            </a:r>
          </a:p>
        </p:txBody>
      </p:sp>
    </p:spTree>
    <p:extLst>
      <p:ext uri="{BB962C8B-B14F-4D97-AF65-F5344CB8AC3E}">
        <p14:creationId xmlns:p14="http://schemas.microsoft.com/office/powerpoint/2010/main" val="242874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000" b="1" dirty="0"/>
              <a:t>Výklad skrz koncept zrazené revoluce / kontrarevoluce – část I.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metodou srovnání s jinými revolucemi</a:t>
            </a:r>
          </a:p>
          <a:p>
            <a:pPr lvl="0"/>
            <a:r>
              <a:rPr lang="cs-CZ" dirty="0"/>
              <a:t>tato </a:t>
            </a:r>
            <a:r>
              <a:rPr lang="cs-CZ" dirty="0" err="1"/>
              <a:t>medoda</a:t>
            </a:r>
            <a:r>
              <a:rPr lang="cs-CZ" dirty="0"/>
              <a:t> vyprodukovala dvě </a:t>
            </a:r>
            <a:r>
              <a:rPr lang="cs-CZ" dirty="0" err="1"/>
              <a:t>interpetace</a:t>
            </a:r>
            <a:r>
              <a:rPr lang="cs-CZ" dirty="0"/>
              <a:t>:</a:t>
            </a:r>
          </a:p>
          <a:p>
            <a:pPr marL="457200" indent="-457200"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tradiční antikomunistická interpretace ruské revoluce</a:t>
            </a:r>
          </a:p>
          <a:p>
            <a:r>
              <a:rPr lang="cs-CZ" sz="2000" dirty="0"/>
              <a:t>Sergej </a:t>
            </a:r>
            <a:r>
              <a:rPr lang="cs-CZ" sz="2000" dirty="0" err="1"/>
              <a:t>Melgunov</a:t>
            </a:r>
            <a:r>
              <a:rPr lang="cs-CZ" sz="2000" dirty="0"/>
              <a:t>, Bernard </a:t>
            </a:r>
            <a:r>
              <a:rPr lang="cs-CZ" sz="2000" dirty="0" err="1"/>
              <a:t>Pares</a:t>
            </a:r>
            <a:r>
              <a:rPr lang="cs-CZ" sz="2000" dirty="0"/>
              <a:t>, Leonard </a:t>
            </a:r>
            <a:r>
              <a:rPr lang="cs-CZ" sz="2000" dirty="0" err="1"/>
              <a:t>Schapiro</a:t>
            </a:r>
            <a:r>
              <a:rPr lang="cs-CZ" sz="2000" dirty="0"/>
              <a:t>, Robert </a:t>
            </a:r>
            <a:r>
              <a:rPr lang="cs-CZ" sz="2000" dirty="0" err="1"/>
              <a:t>Daniels</a:t>
            </a:r>
            <a:r>
              <a:rPr lang="cs-CZ" sz="2000" dirty="0"/>
              <a:t>, Petr B. </a:t>
            </a:r>
            <a:r>
              <a:rPr lang="cs-CZ" sz="2000" dirty="0" err="1"/>
              <a:t>Struve</a:t>
            </a:r>
            <a:endParaRPr lang="cs-CZ" sz="2000" dirty="0"/>
          </a:p>
          <a:p>
            <a:pPr lvl="0"/>
            <a:r>
              <a:rPr lang="cs-CZ" sz="2000" dirty="0"/>
              <a:t>důraz na politické aspekty revoluční situace, </a:t>
            </a:r>
            <a:r>
              <a:rPr lang="cs-CZ" sz="2000"/>
              <a:t>strategie účastníků</a:t>
            </a:r>
            <a:r>
              <a:rPr lang="cs-CZ" sz="2000" dirty="0"/>
              <a:t>; Rusko sice zaostalé, ale modernizující se</a:t>
            </a:r>
          </a:p>
          <a:p>
            <a:pPr lvl="0"/>
            <a:r>
              <a:rPr lang="cs-CZ" sz="2000" dirty="0"/>
              <a:t>důvodem krachu ne vnitřní tenze, nýbrž externalita: IWW</a:t>
            </a:r>
          </a:p>
          <a:p>
            <a:pPr lvl="0"/>
            <a:r>
              <a:rPr lang="cs-CZ" sz="2000" dirty="0"/>
              <a:t>pozoruhodná strategie bolševiků</a:t>
            </a:r>
          </a:p>
        </p:txBody>
      </p:sp>
    </p:spTree>
    <p:extLst>
      <p:ext uri="{BB962C8B-B14F-4D97-AF65-F5344CB8AC3E}">
        <p14:creationId xmlns:p14="http://schemas.microsoft.com/office/powerpoint/2010/main" val="2218794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20802</TotalTime>
  <Words>1677</Words>
  <Application>Microsoft Office PowerPoint</Application>
  <PresentationFormat>Předvádění na obrazovce (4:3)</PresentationFormat>
  <Paragraphs>98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Impact</vt:lpstr>
      <vt:lpstr>Times New Roman</vt:lpstr>
      <vt:lpstr>NewsPrint</vt:lpstr>
      <vt:lpstr>PolitickÝ systém sovětského Ruska Jan Holzer – 4. 3. 2024 </vt:lpstr>
      <vt:lpstr>Cíle přednášky</vt:lpstr>
      <vt:lpstr>Výzkum sovětského modelu</vt:lpstr>
      <vt:lpstr>Výklad oficiální, marxisticko-leninský</vt:lpstr>
      <vt:lpstr>Takto vypadá vydání z r. 1949…</vt:lpstr>
      <vt:lpstr>Výklad skrze koncepty modernizace a konvergence</vt:lpstr>
      <vt:lpstr>Výklad skrze koncept totalitarismu</vt:lpstr>
      <vt:lpstr>Výklad ve smyslu kontinua dějin před a po r. 1917</vt:lpstr>
      <vt:lpstr>Výklad skrz koncept zrazené revoluce / kontrarevoluce – část I.</vt:lpstr>
      <vt:lpstr>Výklad skrz koncept zrazené revoluce / kontrarevoluce – část II.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RIGHNTS  IN RUSSIA</dc:title>
  <dc:creator>OLGA</dc:creator>
  <cp:lastModifiedBy>Jan Holzer</cp:lastModifiedBy>
  <cp:revision>173</cp:revision>
  <dcterms:created xsi:type="dcterms:W3CDTF">2018-04-01T09:40:19Z</dcterms:created>
  <dcterms:modified xsi:type="dcterms:W3CDTF">2024-03-05T08:21:05Z</dcterms:modified>
</cp:coreProperties>
</file>