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89" r:id="rId5"/>
    <p:sldId id="292" r:id="rId6"/>
    <p:sldId id="293" r:id="rId7"/>
    <p:sldId id="294" r:id="rId8"/>
    <p:sldId id="272" r:id="rId9"/>
    <p:sldId id="287" r:id="rId10"/>
    <p:sldId id="278" r:id="rId11"/>
    <p:sldId id="274" r:id="rId12"/>
    <p:sldId id="285" r:id="rId13"/>
    <p:sldId id="273" r:id="rId14"/>
    <p:sldId id="290" r:id="rId15"/>
    <p:sldId id="295" r:id="rId16"/>
    <p:sldId id="291" r:id="rId17"/>
    <p:sldId id="282" r:id="rId18"/>
    <p:sldId id="296" r:id="rId19"/>
    <p:sldId id="28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4278F07-914D-44C0-86C8-8C068052D33D}">
          <p14:sldIdLst>
            <p14:sldId id="256"/>
          </p14:sldIdLst>
        </p14:section>
        <p14:section name="Oddíl bez názvu" id="{A879FE9B-5927-405D-AE92-8AD19D333611}">
          <p14:sldIdLst>
            <p14:sldId id="269"/>
            <p14:sldId id="270"/>
            <p14:sldId id="289"/>
            <p14:sldId id="292"/>
            <p14:sldId id="293"/>
            <p14:sldId id="294"/>
            <p14:sldId id="272"/>
            <p14:sldId id="287"/>
            <p14:sldId id="278"/>
            <p14:sldId id="274"/>
            <p14:sldId id="285"/>
            <p14:sldId id="273"/>
            <p14:sldId id="290"/>
            <p14:sldId id="295"/>
            <p14:sldId id="291"/>
            <p14:sldId id="282"/>
            <p14:sldId id="29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15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5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7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09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49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6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02BC-B3EF-4FBD-879E-570CF8F6A622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8AE8-C1E2-4443-901E-91BF14C8FC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remlin.ru/events/president/news/6799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ovaya_gazeta/status/1503452192270913543" TargetMode="External"/><Relationship Id="rId7" Type="http://schemas.openxmlformats.org/officeDocument/2006/relationships/hyperlink" Target="https://www.facebook.com/photo.php?fbid=4913669648715437&amp;set=a.856919507723825&amp;type=3&amp;theate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s://twitter.com/novayagazeta_eu/status/1512118979682263042?s=20&amp;t=89B9KBg9-A9Ji2UOwzVrhQ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bkinfo/status/1498291465327370242?s=21&amp;t=0WVqrBe5CZ9O2USu-T1k_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ss.ru/ekonomika/14400383?utm_source=daily.afisha.ru&amp;utm_medium=referral&amp;utm_campaign=daily.afisha.ru&amp;utm_referrer=daily.afisha.ru" TargetMode="External"/><Relationship Id="rId5" Type="http://schemas.openxmlformats.org/officeDocument/2006/relationships/hyperlink" Target="https://twitter.com/ASLuhn/status/1498274539884752898?s=20&amp;t=udtiUuBIghYn484XzF7v-w" TargetMode="Externa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a.er.ru/activity/news/v-samarskoj-shkole-poyavilas-parta-geroya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99929155?w=wall-199929155_728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kremlin.ru/events/president/news/66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w.com/ru/edinyj-narod-russkih-i-ukraincev-dlja-putina-kartina-maslom/a-582535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vada.ru/2021/12/14/obostrenie-v-donbasse/" TargetMode="External"/><Relationship Id="rId4" Type="http://schemas.openxmlformats.org/officeDocument/2006/relationships/hyperlink" Target="https://www.levada.ru/2021/12/17/rossijsko-ukrainskie-otnosheniya-1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vada.ru/2022/04/28/konflikt-s-ukrainoj-i-otvetstvennost-za-gibel-mirnyh-zhitelej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vada.ru/2022/03/30/odobrenie-institutov-rejtingi-partij-i-politik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Rusko-ukrajinský konflikt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600" dirty="0">
              <a:latin typeface="+mj-lt"/>
            </a:endParaRPr>
          </a:p>
          <a:p>
            <a:r>
              <a:rPr lang="cs-CZ" sz="3600" b="1" dirty="0">
                <a:latin typeface="+mj-lt"/>
              </a:rPr>
              <a:t>Jan Holzer, 22. dubna 2024</a:t>
            </a:r>
          </a:p>
        </p:txBody>
      </p:sp>
    </p:spTree>
    <p:extLst>
      <p:ext uri="{BB962C8B-B14F-4D97-AF65-F5344CB8AC3E}">
        <p14:creationId xmlns:p14="http://schemas.microsoft.com/office/powerpoint/2010/main" val="317000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Vnitřní nepřítel – </a:t>
            </a:r>
            <a:br>
              <a:rPr lang="cs-CZ" sz="4000" b="1" dirty="0"/>
            </a:br>
            <a:r>
              <a:rPr lang="cs-CZ" sz="4000" b="1" dirty="0"/>
              <a:t>projev o očistě společnosti a „páté koloně“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4" y="1690688"/>
            <a:ext cx="7257024" cy="3786899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523005" y="5538952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Kreml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61132" y="1690688"/>
            <a:ext cx="2953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Речь</a:t>
            </a:r>
            <a:r>
              <a:rPr lang="cs-CZ" dirty="0"/>
              <a:t> </a:t>
            </a:r>
            <a:r>
              <a:rPr lang="cs-CZ" dirty="0" err="1"/>
              <a:t>Путина</a:t>
            </a:r>
            <a:r>
              <a:rPr lang="cs-CZ" dirty="0"/>
              <a:t> </a:t>
            </a:r>
            <a:r>
              <a:rPr lang="cs-CZ" dirty="0" err="1"/>
              <a:t>про</a:t>
            </a:r>
            <a:r>
              <a:rPr lang="cs-CZ" dirty="0"/>
              <a:t> „</a:t>
            </a:r>
            <a:r>
              <a:rPr lang="cs-CZ" dirty="0" err="1"/>
              <a:t>очищение</a:t>
            </a:r>
            <a:r>
              <a:rPr lang="cs-CZ" dirty="0"/>
              <a:t> </a:t>
            </a:r>
            <a:r>
              <a:rPr lang="cs-CZ" dirty="0" err="1"/>
              <a:t>общества</a:t>
            </a:r>
            <a:r>
              <a:rPr lang="cs-CZ" dirty="0"/>
              <a:t>“:</a:t>
            </a:r>
          </a:p>
          <a:p>
            <a:r>
              <a:rPr lang="cs-CZ" dirty="0"/>
              <a:t>„Ano, samozřejmě, budou se snažit sázet na tzv. pátou kolonu, na vlastizrádce... Kolektivní Západ se snaží rozdělit naši společnost... </a:t>
            </a:r>
          </a:p>
          <a:p>
            <a:r>
              <a:rPr lang="cs-CZ" dirty="0"/>
              <a:t>A to s jediným cílem, a tím je zničení Ruska. Ale každý národ, a tím spíše ruský, bude vždy schopen rozeznat skutečné vlastence od spodiny a zrádců a jednoduše je vyplivne jako mušku, která mu náhodou vlétla do úst.“ </a:t>
            </a:r>
          </a:p>
          <a:p>
            <a:r>
              <a:rPr lang="cs-CZ" dirty="0"/>
              <a:t>(16. 3. 2022)</a:t>
            </a:r>
          </a:p>
        </p:txBody>
      </p:sp>
    </p:spTree>
    <p:extLst>
      <p:ext uri="{BB962C8B-B14F-4D97-AF65-F5344CB8AC3E}">
        <p14:creationId xmlns:p14="http://schemas.microsoft.com/office/powerpoint/2010/main" val="103176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Protiválečné protesty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8" y="1954730"/>
            <a:ext cx="6323552" cy="3752850"/>
          </a:xfr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19837"/>
          <a:stretch/>
        </p:blipFill>
        <p:spPr>
          <a:xfrm>
            <a:off x="7089059" y="1954730"/>
            <a:ext cx="4601497" cy="3752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 flipH="1">
            <a:off x="9910917" y="5786956"/>
            <a:ext cx="177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Reuters</a:t>
            </a:r>
          </a:p>
        </p:txBody>
      </p:sp>
    </p:spTree>
    <p:extLst>
      <p:ext uri="{BB962C8B-B14F-4D97-AF65-F5344CB8AC3E}">
        <p14:creationId xmlns:p14="http://schemas.microsoft.com/office/powerpoint/2010/main" val="22093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4244"/>
            <a:ext cx="831809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Zastrašování odpůrců, </a:t>
            </a:r>
            <a:br>
              <a:rPr lang="cs-CZ" sz="4000" b="1" dirty="0"/>
            </a:br>
            <a:r>
              <a:rPr lang="cs-CZ" sz="4000" b="1" dirty="0"/>
              <a:t>likvidace posledních nezávislých médií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3" y="2185925"/>
            <a:ext cx="6674869" cy="3752760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958095" y="6070137"/>
            <a:ext cx="20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Zdroj: </a:t>
            </a:r>
            <a:r>
              <a:rPr lang="pl-PL" dirty="0">
                <a:hlinkClick r:id="rId3"/>
              </a:rPr>
              <a:t>Novaja gazeta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7"/>
          <a:stretch/>
        </p:blipFill>
        <p:spPr>
          <a:xfrm>
            <a:off x="8769558" y="464679"/>
            <a:ext cx="2990848" cy="292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7619313" y="2185925"/>
            <a:ext cx="970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pl-PL" dirty="0">
                <a:hlinkClick r:id="rId5"/>
              </a:rPr>
              <a:t>Novaja gazeta Jevropa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5018" r="140" b="40536"/>
          <a:stretch/>
        </p:blipFill>
        <p:spPr>
          <a:xfrm>
            <a:off x="7461997" y="3677646"/>
            <a:ext cx="4298409" cy="2577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9861168" y="6361529"/>
            <a:ext cx="189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>
                <a:hlinkClick r:id="rId7"/>
              </a:rPr>
              <a:t>Lera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Luneva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80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Ekonomika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" y="1555036"/>
            <a:ext cx="6585149" cy="4477901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006108" y="6078105"/>
            <a:ext cx="18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>
                <a:hlinkClick r:id="rId3"/>
              </a:rPr>
              <a:t>Twitter</a:t>
            </a:r>
            <a:r>
              <a:rPr lang="cs-CZ" dirty="0">
                <a:hlinkClick r:id="rId3"/>
              </a:rPr>
              <a:t> FBK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66" y="4200607"/>
            <a:ext cx="3999416" cy="2182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941345" y="6447437"/>
            <a:ext cx="24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>
                <a:hlinkClick r:id="rId5"/>
              </a:rPr>
              <a:t>Twitter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Alec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Luhn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56424" y="1390281"/>
            <a:ext cx="4753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Elvira</a:t>
            </a:r>
            <a:r>
              <a:rPr lang="cs-CZ" sz="2400" dirty="0"/>
              <a:t> </a:t>
            </a:r>
            <a:r>
              <a:rPr lang="cs-CZ" sz="2400" dirty="0" err="1"/>
              <a:t>Nabiullina</a:t>
            </a:r>
            <a:r>
              <a:rPr lang="cs-CZ" sz="2400" dirty="0"/>
              <a:t> (18. 4. 2022): „Období, kdy ekonomika může žít ze zásob, je omezené. A již ve druhém  ̶  na začátku třetího čtvrtletí vstoupíme do období strukturální transformace a hledání nových obchodních modelů.“ Zdroj: </a:t>
            </a:r>
            <a:r>
              <a:rPr lang="cs-CZ" sz="2400" dirty="0">
                <a:hlinkClick r:id="rId6"/>
              </a:rPr>
              <a:t>TASS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182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5CF7C-8E09-4696-8951-3403008E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417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756452-3DD0-4D0A-A7C9-1654E19A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303814"/>
            <a:ext cx="9144000" cy="3645429"/>
          </a:xfrm>
        </p:spPr>
        <p:txBody>
          <a:bodyPr>
            <a:normAutofit fontScale="55000" lnSpcReduction="20000"/>
          </a:bodyPr>
          <a:lstStyle/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200" b="1" dirty="0"/>
              <a:t>První důsledky opatření, která Západ přijal po ruském vpádu na Ukrajinu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propad rublu (březen 2022)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zmrazení rezerv ruské centrální banky ve výši 300 miliard dolarů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hodnota akcií </a:t>
            </a:r>
            <a:r>
              <a:rPr lang="cs-CZ" sz="2200" dirty="0" err="1"/>
              <a:t>Gazpromu</a:t>
            </a:r>
            <a:r>
              <a:rPr lang="cs-CZ" sz="2200" dirty="0"/>
              <a:t> a </a:t>
            </a:r>
            <a:r>
              <a:rPr lang="cs-CZ" sz="2200" dirty="0" err="1"/>
              <a:t>Sberbanky</a:t>
            </a:r>
            <a:r>
              <a:rPr lang="cs-CZ" sz="2200" dirty="0"/>
              <a:t> na londýnské burze klesla o 97%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recese</a:t>
            </a:r>
          </a:p>
          <a:p>
            <a:r>
              <a:rPr lang="cs-CZ" sz="2200" dirty="0"/>
              <a:t>Aktuální stav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přechod na zmobilizovanou ekonomiku válečného období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MMF zvýšil předpověď růstu ruské ekonomiky v roce 2024 na 2,6%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dle MMF r. 2023 ruská ekonomika rostla rychleji než ekonomiky zemí G7 a poroste rychleji i r. 2024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výdaje na armádu a tajné služby: 40% ruského rozpočtu, sociální výdaje seškrtány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příjmy z prodeje surovin: těžba ropy v Rusku na úrovni 9,5 milionu barelů denně = o něco méně než před válkou, příjmy z prodeje uhlovodíkových paliv ovšem předstihly příjmy z předválečného ledna 2022</a:t>
            </a:r>
          </a:p>
          <a:p>
            <a:pPr marL="342900" indent="-342900" algn="l">
              <a:buFontTx/>
              <a:buChar char="-"/>
            </a:pPr>
            <a:r>
              <a:rPr lang="cs-CZ" sz="2200" dirty="0"/>
              <a:t>model hospodářského růstu zvýšil závislost Moskvy na příjmech z prodeje ropy, na Číně a neproduktivních válečných výdajích</a:t>
            </a:r>
            <a:endParaRPr lang="cs-CZ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64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5CF7C-8E09-4696-8951-3403008E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417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Askakov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našima očima se rodí nový svět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756452-3DD0-4D0A-A7C9-1654E19A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303814"/>
            <a:ext cx="9144000" cy="364542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cs-CZ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článek </a:t>
            </a:r>
            <a:r>
              <a:rPr lang="cs-CZ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Наступление</a:t>
            </a:r>
            <a:r>
              <a:rPr lang="cs-CZ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cs-CZ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cs-CZ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cs-CZ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RIA Novosti, 26.2.2022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koncept „nového světa“ jako vysvětlení změny </a:t>
            </a:r>
            <a:r>
              <a:rPr lang="cs-CZ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</a:t>
            </a:r>
            <a:r>
              <a:rPr lang="cs-CZ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quo </a:t>
            </a:r>
            <a:r>
              <a:rPr lang="cs-CZ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ruskou vojenskou operací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Znovunastolení Ruské jednoty 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r. 1991 a rozklad SSSR tragédií, k níž nikdy nemělo dojít; neexistují „Ukrajinci“, existují jen Rusové – „Velcí“ v Rusku, „Bělorusové“ a „Malí“ na Ukrajině. Jde o jeden národ, roztržený historií – Ukrajina nemá a nikdy neměla právo na samostatnou existenci.</a:t>
            </a:r>
            <a:endParaRPr lang="cs-CZ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Otázka vztahu Ruska vůči Západu 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ruská jedinečnost a oddělenost na mnoha úrovních (geopolitické, morální). Zpochybnění evropské integrace a „západní jednoty“, předpoklad </a:t>
            </a:r>
            <a:r>
              <a:rPr lang="cs-CZ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ústupu USA do izolace kvůli vnitřním rozkolům, Evropané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raději zvolí / budou dotlačeni do autonomie = kolaps západního globálního vedení. </a:t>
            </a:r>
            <a:r>
              <a:rPr lang="cs-CZ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ápad ovládán anglosaskými elitami, konajícími proti zájmu Evropanů. V budoucnu návrat Ruska jako protiváhy Západu, jako </a:t>
            </a:r>
            <a:r>
              <a:rPr lang="cs-CZ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vyvažující pól </a:t>
            </a: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moci.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endParaRPr lang="cs-CZ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 v textu nezmiňuje NATO či EU – nejsou důležité.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Nezávislá Ukrajina nemůže existovat bez západní intervence.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textu splývají pojmy SSSR a Rusko.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51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5CF7C-8E09-4696-8951-3403008E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417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Dugin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756452-3DD0-4D0A-A7C9-1654E19A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303814"/>
            <a:ext cx="9144000" cy="3645429"/>
          </a:xfrm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cs-CZ" dirty="0"/>
              <a:t>klíčové je, že se jedná o </a:t>
            </a:r>
            <a:r>
              <a:rPr lang="cs-CZ" b="1" i="1" dirty="0">
                <a:solidFill>
                  <a:srgbClr val="FF0000"/>
                </a:solidFill>
              </a:rPr>
              <a:t>ideologický střet…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/>
              <a:t>hegemonický atlantický globalismus (unipolární model „Ligy demokracií") a jeho nepřátelé: politický islám, populismus, konservatismus; 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pouze dva aktéři s reálným potenciálem </a:t>
            </a:r>
            <a:r>
              <a:rPr lang="cs-CZ" i="1" dirty="0" err="1"/>
              <a:t>truly</a:t>
            </a:r>
            <a:r>
              <a:rPr lang="cs-CZ" i="1" dirty="0"/>
              <a:t> </a:t>
            </a:r>
            <a:r>
              <a:rPr lang="cs-CZ" i="1" dirty="0" err="1"/>
              <a:t>challenge</a:t>
            </a:r>
            <a:r>
              <a:rPr lang="cs-CZ" i="1" dirty="0"/>
              <a:t> hegemony</a:t>
            </a:r>
            <a:r>
              <a:rPr lang="cs-CZ" dirty="0"/>
              <a:t> - </a:t>
            </a:r>
            <a:r>
              <a:rPr lang="cs-CZ" b="1" dirty="0">
                <a:solidFill>
                  <a:srgbClr val="FF0000"/>
                </a:solidFill>
              </a:rPr>
              <a:t>Rusko (</a:t>
            </a:r>
            <a:r>
              <a:rPr lang="cs-CZ" b="1" dirty="0" err="1">
                <a:solidFill>
                  <a:srgbClr val="FF0000"/>
                </a:solidFill>
              </a:rPr>
              <a:t>military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giant</a:t>
            </a:r>
            <a:r>
              <a:rPr lang="cs-CZ" b="1" dirty="0">
                <a:solidFill>
                  <a:srgbClr val="FF0000"/>
                </a:solidFill>
              </a:rPr>
              <a:t>) </a:t>
            </a:r>
            <a:r>
              <a:rPr lang="cs-CZ" dirty="0"/>
              <a:t>a Čína (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giant</a:t>
            </a:r>
            <a:r>
              <a:rPr lang="cs-CZ" dirty="0"/>
              <a:t>);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aliance mezi RF a Čínou (potenciální projekt </a:t>
            </a:r>
            <a:r>
              <a:rPr lang="cs-CZ" i="1" dirty="0"/>
              <a:t>Velké Eurasie</a:t>
            </a:r>
            <a:r>
              <a:rPr lang="cs-CZ" dirty="0"/>
              <a:t>) =</a:t>
            </a:r>
            <a:r>
              <a:rPr lang="cs-CZ" i="1" dirty="0"/>
              <a:t> konec západní hegemonie</a:t>
            </a:r>
            <a:r>
              <a:rPr lang="cs-CZ" dirty="0"/>
              <a:t>; klasický </a:t>
            </a:r>
            <a:r>
              <a:rPr lang="cs-CZ" dirty="0" err="1"/>
              <a:t>Mackinder</a:t>
            </a:r>
            <a:r>
              <a:rPr lang="cs-CZ" dirty="0"/>
              <a:t> (a </a:t>
            </a:r>
            <a:r>
              <a:rPr lang="cs-CZ"/>
              <a:t>Kissinger): </a:t>
            </a:r>
            <a:r>
              <a:rPr lang="cs-CZ" i="1" dirty="0" err="1"/>
              <a:t>Sea</a:t>
            </a:r>
            <a:r>
              <a:rPr lang="cs-CZ" i="1" dirty="0"/>
              <a:t> </a:t>
            </a:r>
            <a:r>
              <a:rPr lang="cs-CZ" i="1" dirty="0" err="1"/>
              <a:t>Power</a:t>
            </a:r>
            <a:r>
              <a:rPr lang="cs-CZ" i="1" dirty="0"/>
              <a:t> </a:t>
            </a:r>
            <a:r>
              <a:rPr lang="cs-CZ" dirty="0"/>
              <a:t>(liberálové, globalisté) vs. </a:t>
            </a:r>
            <a:r>
              <a:rPr lang="cs-CZ" i="1" dirty="0"/>
              <a:t>Land </a:t>
            </a:r>
            <a:r>
              <a:rPr lang="cs-CZ" i="1" dirty="0" err="1"/>
              <a:t>Power</a:t>
            </a:r>
            <a:r>
              <a:rPr lang="cs-CZ" i="1" dirty="0"/>
              <a:t> </a:t>
            </a:r>
            <a:r>
              <a:rPr lang="cs-CZ" dirty="0"/>
              <a:t>(Eurasie);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obhajobou </a:t>
            </a:r>
            <a:r>
              <a:rPr lang="cs-CZ" i="1" dirty="0">
                <a:solidFill>
                  <a:srgbClr val="FF0000"/>
                </a:solidFill>
              </a:rPr>
              <a:t>tradičních hodnot</a:t>
            </a:r>
            <a:r>
              <a:rPr lang="cs-CZ" dirty="0">
                <a:solidFill>
                  <a:srgbClr val="FF0000"/>
                </a:solidFill>
              </a:rPr>
              <a:t> a konceptu </a:t>
            </a:r>
            <a:r>
              <a:rPr lang="cs-CZ" i="1" dirty="0">
                <a:solidFill>
                  <a:srgbClr val="FF0000"/>
                </a:solidFill>
              </a:rPr>
              <a:t>národa</a:t>
            </a:r>
            <a:r>
              <a:rPr lang="cs-CZ" dirty="0">
                <a:solidFill>
                  <a:srgbClr val="FF0000"/>
                </a:solidFill>
              </a:rPr>
              <a:t> a jeho </a:t>
            </a:r>
            <a:r>
              <a:rPr lang="cs-CZ" i="1" dirty="0">
                <a:solidFill>
                  <a:srgbClr val="FF0000"/>
                </a:solidFill>
              </a:rPr>
              <a:t>historické</a:t>
            </a:r>
            <a:r>
              <a:rPr lang="cs-CZ" dirty="0">
                <a:solidFill>
                  <a:srgbClr val="FF0000"/>
                </a:solidFill>
              </a:rPr>
              <a:t> identity Rusko vyzvalo Západ, jeho globalismus, individualismus a liberalismus</a:t>
            </a:r>
            <a:endParaRPr lang="cs-CZ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3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05052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Děti a propaganda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904283"/>
            <a:ext cx="5776702" cy="3169163"/>
          </a:xfr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491217" y="5223754"/>
            <a:ext cx="387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Jednotné Rusko, Samarská oblast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/>
          <a:stretch/>
        </p:blipFill>
        <p:spPr>
          <a:xfrm>
            <a:off x="7305366" y="365125"/>
            <a:ext cx="4021393" cy="2579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10053"/>
          <a:stretch/>
        </p:blipFill>
        <p:spPr>
          <a:xfrm>
            <a:off x="7305365" y="3205005"/>
            <a:ext cx="4021393" cy="2576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8017702" y="5856993"/>
            <a:ext cx="346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6"/>
              </a:rPr>
              <a:t>obec </a:t>
            </a:r>
            <a:r>
              <a:rPr lang="cs-CZ" dirty="0" err="1">
                <a:hlinkClick r:id="rId6"/>
              </a:rPr>
              <a:t>Ak</a:t>
            </a:r>
            <a:r>
              <a:rPr lang="cs-CZ" dirty="0">
                <a:hlinkClick r:id="rId6"/>
              </a:rPr>
              <a:t>-Erik, Republika </a:t>
            </a:r>
            <a:r>
              <a:rPr lang="cs-CZ" dirty="0" err="1">
                <a:hlinkClick r:id="rId6"/>
              </a:rPr>
              <a:t>Tuva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6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91BE-3DF0-4557-8FAD-5F429030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Scénáře vývoje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E9B600-54A6-461B-AD00-3A449E9F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První</a:t>
            </a:r>
            <a:r>
              <a:rPr lang="cs-CZ" dirty="0"/>
              <a:t> (pravděpodobný) – dlouhá opotřebovávací válka;</a:t>
            </a:r>
          </a:p>
          <a:p>
            <a:pPr marL="0" indent="0">
              <a:buNone/>
            </a:pPr>
            <a:r>
              <a:rPr lang="cs-CZ" b="1" dirty="0"/>
              <a:t>Druhý</a:t>
            </a:r>
            <a:r>
              <a:rPr lang="cs-CZ" dirty="0"/>
              <a:t> – Putin jednostranně vyhlásí příměří („speciální vojenská operace“ dosáhla svých cílů, obyvatelstvo „lidových republik“ je ochráněno), Rusko jako mírotvorce;</a:t>
            </a:r>
          </a:p>
          <a:p>
            <a:pPr marL="0" indent="0">
              <a:buNone/>
            </a:pPr>
            <a:r>
              <a:rPr lang="cs-CZ" b="1" dirty="0"/>
              <a:t>Třetí</a:t>
            </a:r>
            <a:r>
              <a:rPr lang="cs-CZ" dirty="0"/>
              <a:t> – pat; Rusko i Ukrajina dospějí k názoru, že vojensky už dál nepokročí a usednou k jednacímu stolu;</a:t>
            </a:r>
          </a:p>
          <a:p>
            <a:pPr marL="0" indent="0">
              <a:buNone/>
            </a:pPr>
            <a:r>
              <a:rPr lang="cs-CZ" b="1" dirty="0"/>
              <a:t>Čtvrtý</a:t>
            </a:r>
            <a:r>
              <a:rPr lang="cs-CZ" dirty="0"/>
              <a:t> - vítězství Ukrajiny;</a:t>
            </a:r>
          </a:p>
          <a:p>
            <a:pPr marL="0" indent="0">
              <a:buNone/>
            </a:pPr>
            <a:r>
              <a:rPr lang="cs-CZ" b="1" dirty="0"/>
              <a:t>Pátý</a:t>
            </a:r>
            <a:r>
              <a:rPr lang="cs-CZ" dirty="0"/>
              <a:t> - vítězství Ruska.</a:t>
            </a:r>
          </a:p>
        </p:txBody>
      </p:sp>
    </p:spTree>
    <p:extLst>
      <p:ext uri="{BB962C8B-B14F-4D97-AF65-F5344CB8AC3E}">
        <p14:creationId xmlns:p14="http://schemas.microsoft.com/office/powerpoint/2010/main" val="52655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/>
              <a:t>2024: s V. </a:t>
            </a:r>
            <a:r>
              <a:rPr lang="cs-CZ" sz="4000" b="1" u="sng" dirty="0" err="1"/>
              <a:t>Putinem</a:t>
            </a:r>
            <a:r>
              <a:rPr lang="cs-CZ" sz="4000" b="1" u="sng" dirty="0"/>
              <a:t> na věčné časy?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8" y="1837832"/>
            <a:ext cx="7741990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3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282" y="2495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Vladimir V. Putin</a:t>
            </a:r>
            <a:br>
              <a:rPr lang="cs-CZ" sz="2800" b="1" dirty="0"/>
            </a:br>
            <a:r>
              <a:rPr lang="cs-CZ" sz="2800" b="1" i="1" dirty="0"/>
              <a:t>O historické jednotě Rusů a Ukrajinců </a:t>
            </a:r>
            <a:r>
              <a:rPr lang="cs-CZ" sz="2800" b="1" dirty="0"/>
              <a:t>(12. 7. 2021)</a:t>
            </a:r>
            <a:br>
              <a:rPr lang="cs-CZ" sz="2800" b="1" dirty="0"/>
            </a:br>
            <a:r>
              <a:rPr lang="cs-CZ" sz="2000" dirty="0"/>
              <a:t>+</a:t>
            </a:r>
            <a:r>
              <a:rPr lang="cs-CZ" sz="2000" b="1" dirty="0"/>
              <a:t> </a:t>
            </a:r>
            <a:r>
              <a:rPr lang="cs-CZ" sz="2000" dirty="0"/>
              <a:t>vystoupení na Mnichovské bezpečnostní konferenci (2007)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58" y="1869773"/>
            <a:ext cx="5465378" cy="4751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„I Rusové i Ukrajinci i Bělorusové jsou dědici Kyjevské Rusi, která byla největším státem v Evropě. Slovanské </a:t>
            </a:r>
            <a:br>
              <a:rPr lang="cs-CZ" dirty="0"/>
            </a:br>
            <a:r>
              <a:rPr lang="cs-CZ" dirty="0"/>
              <a:t>a další kmeny na rozsáhlém území – od </a:t>
            </a:r>
            <a:r>
              <a:rPr lang="cs-CZ" dirty="0" err="1"/>
              <a:t>Ladogy</a:t>
            </a:r>
            <a:r>
              <a:rPr lang="cs-CZ" dirty="0"/>
              <a:t>, Novgorodu, Pskova až po Kyjev a </a:t>
            </a:r>
            <a:r>
              <a:rPr lang="cs-CZ" dirty="0" err="1"/>
              <a:t>Černigov</a:t>
            </a:r>
            <a:r>
              <a:rPr lang="cs-CZ" dirty="0"/>
              <a:t> – spojoval jeden jazyk (dnes mu říkáme </a:t>
            </a:r>
            <a:r>
              <a:rPr lang="cs-CZ" dirty="0" err="1"/>
              <a:t>staroruština</a:t>
            </a:r>
            <a:r>
              <a:rPr lang="cs-CZ" dirty="0"/>
              <a:t>), ekonomické vazby, vláda knížat z dynastie Rurikovců. A po křtu Rusi – i jedna pravoslavná víra. Duchovní volba svatého Vladimíra, který byl novgorodským i velkým kyjevským knížetem, i dnes v mnohém určuje naši příbuznost.“</a:t>
            </a:r>
          </a:p>
          <a:p>
            <a:pPr marL="0" indent="0" algn="r">
              <a:buNone/>
            </a:pPr>
            <a:r>
              <a:rPr lang="cs-CZ" sz="2100" dirty="0"/>
              <a:t>Zdroj: </a:t>
            </a:r>
            <a:r>
              <a:rPr lang="cs-CZ" sz="2100" dirty="0">
                <a:hlinkClick r:id="rId2"/>
              </a:rPr>
              <a:t>Kreml</a:t>
            </a:r>
            <a:endParaRPr lang="cs-CZ" sz="2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3"/>
          <a:stretch/>
        </p:blipFill>
        <p:spPr>
          <a:xfrm>
            <a:off x="5791197" y="1869774"/>
            <a:ext cx="5971848" cy="3752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055381" y="5851780"/>
            <a:ext cx="27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Sergej </a:t>
            </a:r>
            <a:r>
              <a:rPr lang="cs-CZ" dirty="0" err="1">
                <a:hlinkClick r:id="rId4"/>
              </a:rPr>
              <a:t>Jolkin</a:t>
            </a:r>
            <a:r>
              <a:rPr lang="cs-CZ" dirty="0">
                <a:hlinkClick r:id="rId4"/>
              </a:rPr>
              <a:t> pro DW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86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Vnímání Ukrajiny (prosinec 2021)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319855" y="2087006"/>
            <a:ext cx="5397773" cy="2758923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81" y="2081712"/>
            <a:ext cx="5905804" cy="2794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695536" y="5077561"/>
            <a:ext cx="20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Levada-Centr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854093" y="5077561"/>
            <a:ext cx="20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5"/>
              </a:rPr>
              <a:t>Levada-Centr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97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Pozornost vůči dění na Ukrajině, </a:t>
            </a:r>
            <a:br>
              <a:rPr lang="cs-CZ" sz="4000" b="1" dirty="0"/>
            </a:br>
            <a:r>
              <a:rPr lang="cs-CZ" sz="4000" b="1" dirty="0"/>
              <a:t>podpora armády (duben 2022)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" y="2023175"/>
            <a:ext cx="5785147" cy="135897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" y="3578949"/>
            <a:ext cx="5899453" cy="1612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54" y="2514426"/>
            <a:ext cx="5759746" cy="2444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084954" y="5783040"/>
            <a:ext cx="20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5"/>
              </a:rPr>
              <a:t>Levada-Centr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17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95215-0128-41AA-8DE1-BDB091FD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Pozornost vůči dění na Ukrajině (březen 2024)</a:t>
            </a: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2F37927-2926-4209-AC6B-020ED1922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326268"/>
            <a:ext cx="10233890" cy="5792487"/>
          </a:xfrm>
        </p:spPr>
      </p:pic>
    </p:spTree>
    <p:extLst>
      <p:ext uri="{BB962C8B-B14F-4D97-AF65-F5344CB8AC3E}">
        <p14:creationId xmlns:p14="http://schemas.microsoft.com/office/powerpoint/2010/main" val="14307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538C7-D104-47BA-B60A-22990EFE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Podpora postupu ruské armády na Ukrajině (březen 2024)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9BD219-9BD0-4B10-BE3F-98BC22387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9821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5F331-617B-4529-91EF-A2C9BA0F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postupu ruské armády na Ukrajině</a:t>
            </a:r>
            <a:br>
              <a:rPr lang="cs-CZ" b="1" dirty="0"/>
            </a:br>
            <a:r>
              <a:rPr lang="cs-CZ" b="1" dirty="0"/>
              <a:t>dle věkových kategorií (březen 2024)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A8AE46E-AC12-45C4-AD37-CE6986F32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46480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768" y="479484"/>
            <a:ext cx="2416277" cy="458631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Růst podpory </a:t>
            </a:r>
            <a:br>
              <a:rPr lang="cs-CZ" sz="4000" b="1" dirty="0"/>
            </a:br>
            <a:r>
              <a:rPr lang="cs-CZ" sz="4000" b="1" dirty="0"/>
              <a:t>Putina </a:t>
            </a:r>
            <a:br>
              <a:rPr lang="cs-CZ" sz="4000" b="1" dirty="0"/>
            </a:br>
            <a:r>
              <a:rPr lang="cs-CZ" sz="4000" b="1" dirty="0"/>
              <a:t>po začátku invaze </a:t>
            </a:r>
            <a:br>
              <a:rPr lang="cs-CZ" sz="4000" b="1" dirty="0"/>
            </a:br>
            <a:r>
              <a:rPr lang="cs-CZ" sz="4000" b="1" dirty="0"/>
              <a:t>na Ukrajinu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b="10098"/>
          <a:stretch/>
        </p:blipFill>
        <p:spPr>
          <a:xfrm>
            <a:off x="2910347" y="479484"/>
            <a:ext cx="8340213" cy="2422406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9427"/>
          <a:stretch/>
        </p:blipFill>
        <p:spPr>
          <a:xfrm>
            <a:off x="2910347" y="3147009"/>
            <a:ext cx="8340213" cy="2802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336622" y="6194322"/>
            <a:ext cx="202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>
                <a:hlinkClick r:id="rId4"/>
              </a:rPr>
              <a:t>Levada-Centr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5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Dá se věřit sociologickým průzkumům </a:t>
            </a:r>
            <a:br>
              <a:rPr lang="cs-CZ" sz="4000" b="1" dirty="0"/>
            </a:br>
            <a:r>
              <a:rPr lang="cs-CZ" sz="4000" b="1" dirty="0"/>
              <a:t>v současném Rusku?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064799" y="6311900"/>
            <a:ext cx="301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Sergej </a:t>
            </a:r>
            <a:r>
              <a:rPr lang="cs-CZ" dirty="0" err="1"/>
              <a:t>Jolkin</a:t>
            </a:r>
            <a:r>
              <a:rPr lang="cs-CZ" dirty="0"/>
              <a:t> pro RFE/RL</a:t>
            </a:r>
          </a:p>
        </p:txBody>
      </p:sp>
    </p:spTree>
    <p:extLst>
      <p:ext uri="{BB962C8B-B14F-4D97-AF65-F5344CB8AC3E}">
        <p14:creationId xmlns:p14="http://schemas.microsoft.com/office/powerpoint/2010/main" val="3242699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963</Words>
  <Application>Microsoft Office PowerPoint</Application>
  <PresentationFormat>Širokoúhlá obrazovka</PresentationFormat>
  <Paragraphs>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Rusko-ukrajinský konflikt</vt:lpstr>
      <vt:lpstr>Vladimir V. Putin O historické jednotě Rusů a Ukrajinců (12. 7. 2021) + vystoupení na Mnichovské bezpečnostní konferenci (2007)</vt:lpstr>
      <vt:lpstr>Vnímání Ukrajiny (prosinec 2021)</vt:lpstr>
      <vt:lpstr>Pozornost vůči dění na Ukrajině,  podpora armády (duben 2022)</vt:lpstr>
      <vt:lpstr>Pozornost vůči dění na Ukrajině (březen 2024)</vt:lpstr>
      <vt:lpstr>Podpora postupu ruské armády na Ukrajině (březen 2024)</vt:lpstr>
      <vt:lpstr>Podpora postupu ruské armády na Ukrajině dle věkových kategorií (březen 2024)</vt:lpstr>
      <vt:lpstr>Růst podpory  Putina  po začátku invaze  na Ukrajinu</vt:lpstr>
      <vt:lpstr>Dá se věřit sociologickým průzkumům  v současném Rusku?</vt:lpstr>
      <vt:lpstr>Vnitřní nepřítel –  projev o očistě společnosti a „páté koloně“</vt:lpstr>
      <vt:lpstr>Protiválečné protesty</vt:lpstr>
      <vt:lpstr>Zastrašování odpůrců,  likvidace posledních nezávislých médií </vt:lpstr>
      <vt:lpstr>Ekonomika</vt:lpstr>
      <vt:lpstr>Ekonomika</vt:lpstr>
      <vt:lpstr>Petr Askakov: Před našima očima se rodí nový svět</vt:lpstr>
      <vt:lpstr>Alexandr Dugin</vt:lpstr>
      <vt:lpstr>Děti a propaganda</vt:lpstr>
      <vt:lpstr>Scénáře vývoje</vt:lpstr>
      <vt:lpstr>2024: s V. Putinem na věčné časy?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Milenkovičová Ivana</dc:creator>
  <cp:lastModifiedBy>Jan Holzer</cp:lastModifiedBy>
  <cp:revision>108</cp:revision>
  <dcterms:created xsi:type="dcterms:W3CDTF">2022-04-28T07:26:54Z</dcterms:created>
  <dcterms:modified xsi:type="dcterms:W3CDTF">2024-04-22T15:29:53Z</dcterms:modified>
  <cp:contentStatus/>
</cp:coreProperties>
</file>