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58" r:id="rId3"/>
    <p:sldId id="313" r:id="rId4"/>
    <p:sldId id="299" r:id="rId5"/>
    <p:sldId id="264" r:id="rId6"/>
    <p:sldId id="300" r:id="rId7"/>
    <p:sldId id="306" r:id="rId8"/>
    <p:sldId id="311" r:id="rId9"/>
    <p:sldId id="312" r:id="rId10"/>
    <p:sldId id="301" r:id="rId11"/>
    <p:sldId id="302" r:id="rId12"/>
    <p:sldId id="303" r:id="rId13"/>
    <p:sldId id="304" r:id="rId14"/>
    <p:sldId id="305" r:id="rId15"/>
    <p:sldId id="314" r:id="rId16"/>
    <p:sldId id="307" r:id="rId17"/>
    <p:sldId id="308" r:id="rId18"/>
    <p:sldId id="309" r:id="rId19"/>
    <p:sldId id="310" r:id="rId20"/>
    <p:sldId id="269" r:id="rId21"/>
    <p:sldId id="29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65" autoAdjust="0"/>
    <p:restoredTop sz="94660"/>
  </p:normalViewPr>
  <p:slideViewPr>
    <p:cSldViewPr>
      <p:cViewPr varScale="1">
        <p:scale>
          <a:sx n="104" d="100"/>
          <a:sy n="104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/>
              <a:t>souČasné</a:t>
            </a:r>
            <a:r>
              <a:rPr lang="cs-CZ" sz="3600" b="1" dirty="0"/>
              <a:t> Ruské politické </a:t>
            </a:r>
            <a:br>
              <a:rPr lang="cs-CZ" sz="3600" b="1" dirty="0"/>
            </a:br>
            <a:r>
              <a:rPr lang="cs-CZ" sz="3600" b="1" dirty="0"/>
              <a:t>A GEOPOLITICKÉ myšlení</a:t>
            </a:r>
            <a:br>
              <a:rPr lang="cs-CZ" sz="3600" b="1" dirty="0"/>
            </a:br>
            <a:r>
              <a:rPr lang="cs-CZ" sz="1800" b="1" dirty="0"/>
              <a:t>Jan Holzer – 8. 4. 2024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Populismus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pPr marL="571500" indent="-571500">
              <a:buFontTx/>
              <a:buChar char="-"/>
            </a:pPr>
            <a:r>
              <a:rPr lang="cs-CZ" sz="2000" dirty="0"/>
              <a:t>Vladimír V. </a:t>
            </a:r>
            <a:r>
              <a:rPr lang="cs-CZ" sz="2000" dirty="0" err="1"/>
              <a:t>Žirinovskij</a:t>
            </a:r>
            <a:r>
              <a:rPr lang="cs-CZ" sz="2000" dirty="0"/>
              <a:t> (1946-2022) a LDPR</a:t>
            </a:r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r>
              <a:rPr lang="cs-CZ" sz="2000" dirty="0"/>
              <a:t>Ideově v zásadě integrální nacionalismus, ale ideologie vždy pouze ve službách okázalé politické formy, snahy šokovat, urazit, překvapit.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544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Nacionalismus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Tx/>
              <a:buChar char="-"/>
            </a:pPr>
            <a:r>
              <a:rPr lang="cs-CZ" sz="2000" dirty="0"/>
              <a:t>Alexandr </a:t>
            </a:r>
            <a:r>
              <a:rPr lang="cs-CZ" sz="2000" dirty="0" err="1"/>
              <a:t>Solženicyn</a:t>
            </a:r>
            <a:endParaRPr lang="cs-CZ" sz="2000" dirty="0"/>
          </a:p>
          <a:p>
            <a:pPr marL="571500" indent="-571500">
              <a:buFontTx/>
              <a:buChar char="-"/>
            </a:pPr>
            <a:r>
              <a:rPr lang="cs-CZ" sz="2000" dirty="0"/>
              <a:t>týdeník </a:t>
            </a:r>
            <a:r>
              <a:rPr lang="cs-CZ" sz="2000" i="1" dirty="0" err="1"/>
              <a:t>Russkij</a:t>
            </a:r>
            <a:r>
              <a:rPr lang="cs-CZ" sz="2000" i="1" dirty="0"/>
              <a:t> </a:t>
            </a:r>
            <a:r>
              <a:rPr lang="cs-CZ" sz="2000" i="1" dirty="0" err="1"/>
              <a:t>Vestnik</a:t>
            </a:r>
            <a:endParaRPr lang="cs-CZ" sz="2000" i="1" dirty="0"/>
          </a:p>
          <a:p>
            <a:pPr marL="571500" indent="-571500">
              <a:buFontTx/>
              <a:buChar char="-"/>
            </a:pPr>
            <a:r>
              <a:rPr lang="cs-CZ" sz="2000" dirty="0"/>
              <a:t>Igor </a:t>
            </a:r>
            <a:r>
              <a:rPr lang="cs-CZ" sz="2000" dirty="0" err="1"/>
              <a:t>Šafarevič</a:t>
            </a:r>
            <a:r>
              <a:rPr lang="cs-CZ" sz="2000" dirty="0"/>
              <a:t>: antisemitský esej </a:t>
            </a:r>
            <a:r>
              <a:rPr lang="cs-CZ" sz="2000" i="1" dirty="0" err="1"/>
              <a:t>Russofobija</a:t>
            </a:r>
            <a:r>
              <a:rPr lang="cs-CZ" sz="2000" dirty="0"/>
              <a:t> publikovaný za přestavby</a:t>
            </a:r>
          </a:p>
          <a:p>
            <a:pPr marL="571500" indent="-571500">
              <a:buFontTx/>
              <a:buChar char="-"/>
            </a:pPr>
            <a:r>
              <a:rPr lang="cs-CZ" sz="2000" dirty="0"/>
              <a:t>Vladimír </a:t>
            </a:r>
            <a:r>
              <a:rPr lang="cs-CZ" sz="2000" dirty="0" err="1"/>
              <a:t>Baryšenko</a:t>
            </a:r>
            <a:endParaRPr lang="cs-CZ" sz="2000" dirty="0"/>
          </a:p>
          <a:p>
            <a:pPr marL="571500" indent="-571500">
              <a:buFontTx/>
              <a:buChar char="-"/>
            </a:pPr>
            <a:r>
              <a:rPr lang="cs-CZ" sz="2000" dirty="0" err="1"/>
              <a:t>Jevgenij</a:t>
            </a:r>
            <a:r>
              <a:rPr lang="cs-CZ" sz="2000" dirty="0"/>
              <a:t> </a:t>
            </a:r>
            <a:r>
              <a:rPr lang="cs-CZ" sz="2000" dirty="0" err="1"/>
              <a:t>Trockij</a:t>
            </a:r>
            <a:endParaRPr lang="cs-CZ" sz="2000" dirty="0"/>
          </a:p>
          <a:p>
            <a:pPr marL="571500" indent="-571500">
              <a:buFontTx/>
              <a:buChar char="-"/>
            </a:pPr>
            <a:r>
              <a:rPr lang="cs-CZ" sz="2000" dirty="0"/>
              <a:t>Stanislav </a:t>
            </a:r>
            <a:r>
              <a:rPr lang="cs-CZ" sz="2000" dirty="0" err="1"/>
              <a:t>Kuňajev</a:t>
            </a:r>
            <a:r>
              <a:rPr lang="cs-CZ" sz="2000" dirty="0"/>
              <a:t> a časopis </a:t>
            </a:r>
            <a:r>
              <a:rPr lang="cs-CZ" sz="2000" i="1" dirty="0" err="1"/>
              <a:t>Naš</a:t>
            </a:r>
            <a:r>
              <a:rPr lang="cs-CZ" sz="2000" i="1" dirty="0"/>
              <a:t> </a:t>
            </a:r>
            <a:r>
              <a:rPr lang="cs-CZ" sz="2000" i="1" dirty="0" err="1"/>
              <a:t>sovremennik</a:t>
            </a:r>
            <a:endParaRPr lang="cs-CZ" sz="2000" i="1" dirty="0"/>
          </a:p>
          <a:p>
            <a:pPr marL="571500" indent="-571500">
              <a:buFontTx/>
              <a:buChar char="-"/>
            </a:pPr>
            <a:r>
              <a:rPr lang="cs-CZ" sz="2000" dirty="0"/>
              <a:t>Alexej </a:t>
            </a:r>
            <a:r>
              <a:rPr lang="cs-CZ" sz="2000" dirty="0" err="1"/>
              <a:t>Podberezkin</a:t>
            </a:r>
            <a:endParaRPr lang="cs-CZ" sz="2000" dirty="0"/>
          </a:p>
          <a:p>
            <a:pPr marL="571500" indent="-571500">
              <a:buFontTx/>
              <a:buChar char="-"/>
            </a:pPr>
            <a:r>
              <a:rPr lang="cs-CZ" sz="2000" dirty="0"/>
              <a:t>Viktor </a:t>
            </a:r>
            <a:r>
              <a:rPr lang="cs-CZ" sz="2000" dirty="0" err="1"/>
              <a:t>Aksjučic</a:t>
            </a:r>
            <a:r>
              <a:rPr lang="cs-CZ" sz="2000" dirty="0"/>
              <a:t> (křesťansko-demokratický proud)</a:t>
            </a:r>
          </a:p>
          <a:p>
            <a:pPr marL="571500" indent="-571500">
              <a:buFontTx/>
              <a:buChar char="-"/>
            </a:pPr>
            <a:r>
              <a:rPr lang="cs-CZ" sz="2000" dirty="0"/>
              <a:t>Juraj </a:t>
            </a:r>
            <a:r>
              <a:rPr lang="cs-CZ" sz="2000" dirty="0" err="1"/>
              <a:t>Muchin</a:t>
            </a:r>
            <a:r>
              <a:rPr lang="cs-CZ" sz="2000" dirty="0"/>
              <a:t>: xenofobní nacionalista; prosovětský fantasta, autor alternativních pohledů na historii dobývání kosmu - Američané nebyli na Měsíci, genetiku (teorie „</a:t>
            </a:r>
            <a:r>
              <a:rPr lang="cs-CZ" sz="2000" dirty="0" err="1"/>
              <a:t>přeučitelnosti</a:t>
            </a:r>
            <a:r>
              <a:rPr lang="cs-CZ" sz="2000" dirty="0"/>
              <a:t>“ genů T. D. </a:t>
            </a:r>
            <a:r>
              <a:rPr lang="cs-CZ" sz="2000" dirty="0" err="1"/>
              <a:t>Lysenka</a:t>
            </a:r>
            <a:r>
              <a:rPr lang="cs-CZ" sz="2000" dirty="0"/>
              <a:t> prý správná), či podstatu stalinismu - Stalin a Berija potírali objektivní porušení zákona, masové represe nevyprovokovali</a:t>
            </a:r>
          </a:p>
          <a:p>
            <a:pPr marL="571500" indent="-571500">
              <a:buFontTx/>
              <a:buChar char="-"/>
            </a:pPr>
            <a:r>
              <a:rPr lang="cs-CZ" sz="2000" dirty="0"/>
              <a:t>Oleg </a:t>
            </a:r>
            <a:r>
              <a:rPr lang="cs-CZ" sz="2000" dirty="0" err="1"/>
              <a:t>Platonov</a:t>
            </a:r>
            <a:r>
              <a:rPr lang="cs-CZ" sz="2000" dirty="0"/>
              <a:t> (krajní antisemitismus)</a:t>
            </a:r>
          </a:p>
        </p:txBody>
      </p:sp>
    </p:spTree>
    <p:extLst>
      <p:ext uri="{BB962C8B-B14F-4D97-AF65-F5344CB8AC3E}">
        <p14:creationId xmlns:p14="http://schemas.microsoft.com/office/powerpoint/2010/main" val="1340409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Fašismus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lnSpcReduction="10000"/>
          </a:bodyPr>
          <a:lstStyle/>
          <a:p>
            <a:endParaRPr lang="cs-CZ" sz="1600" dirty="0"/>
          </a:p>
          <a:p>
            <a:pPr marL="571500" indent="-571500">
              <a:buFontTx/>
              <a:buChar char="-"/>
            </a:pPr>
            <a:r>
              <a:rPr lang="cs-CZ" sz="2000" dirty="0"/>
              <a:t>Historické limity aplikace termínu</a:t>
            </a:r>
          </a:p>
          <a:p>
            <a:pPr marL="571500" indent="-571500">
              <a:buFontTx/>
              <a:buChar char="-"/>
            </a:pPr>
            <a:r>
              <a:rPr lang="cs-CZ" sz="2000" dirty="0"/>
              <a:t>Alexandr </a:t>
            </a:r>
            <a:r>
              <a:rPr lang="cs-CZ" sz="2000" dirty="0" err="1"/>
              <a:t>Barkašov</a:t>
            </a:r>
            <a:r>
              <a:rPr lang="cs-CZ" sz="2000" dirty="0"/>
              <a:t> (1953) – 1990 založil fašistické hnutí Ruská národní jednota (RNJ), využívalo nacistické symboliky (hákový kříž, černé uniformy SS, hajlování); v letech 1993-94 vězněn. V září 2000 z RNJ vyloučen. Aktuálně opět trestně stíhán. RNJ roztříštěna. </a:t>
            </a:r>
          </a:p>
          <a:p>
            <a:pPr marL="571500" indent="-571500">
              <a:buFontTx/>
              <a:buChar char="-"/>
            </a:pPr>
            <a:r>
              <a:rPr lang="cs-CZ" sz="2000" dirty="0" err="1"/>
              <a:t>Dmitrij</a:t>
            </a:r>
            <a:r>
              <a:rPr lang="cs-CZ" sz="2000" dirty="0"/>
              <a:t> </a:t>
            </a:r>
            <a:r>
              <a:rPr lang="cs-CZ" sz="2000" dirty="0" err="1"/>
              <a:t>Vasiljev</a:t>
            </a:r>
            <a:r>
              <a:rPr lang="cs-CZ" sz="2000" dirty="0"/>
              <a:t> (1945) - založil již 1984 historicko-literární klub </a:t>
            </a:r>
            <a:r>
              <a:rPr lang="cs-CZ" sz="2000" b="1" dirty="0" err="1"/>
              <a:t>Pamjať</a:t>
            </a:r>
            <a:r>
              <a:rPr lang="cs-CZ" sz="2000" dirty="0"/>
              <a:t>. 1988 nacionálně patriotická fronta a periodikum téhož jména. Kritizoval německý nacismus (nedokázal se vypořádat se sionismem. Aktuálně marginální. </a:t>
            </a:r>
          </a:p>
          <a:p>
            <a:pPr marL="571500" indent="-571500">
              <a:buFontTx/>
              <a:buChar char="-"/>
            </a:pPr>
            <a:r>
              <a:rPr lang="cs-CZ" sz="2000" dirty="0"/>
              <a:t>text </a:t>
            </a:r>
            <a:r>
              <a:rPr lang="cs-CZ" sz="2000" dirty="0" err="1"/>
              <a:t>Marlene</a:t>
            </a:r>
            <a:r>
              <a:rPr lang="cs-CZ" sz="2000" dirty="0"/>
              <a:t> </a:t>
            </a:r>
            <a:r>
              <a:rPr lang="cs-CZ" sz="2000" dirty="0" err="1"/>
              <a:t>Laruelle</a:t>
            </a:r>
            <a:r>
              <a:rPr lang="cs-CZ" sz="2000" dirty="0"/>
              <a:t> „So,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Russia</a:t>
            </a:r>
            <a:r>
              <a:rPr lang="cs-CZ" sz="2000" dirty="0"/>
              <a:t> </a:t>
            </a:r>
            <a:r>
              <a:rPr lang="cs-CZ" sz="2000" dirty="0" err="1"/>
              <a:t>Fascist</a:t>
            </a:r>
            <a:r>
              <a:rPr lang="cs-CZ" sz="2000" dirty="0"/>
              <a:t> </a:t>
            </a:r>
            <a:r>
              <a:rPr lang="cs-CZ" sz="2000" dirty="0" err="1"/>
              <a:t>Now</a:t>
            </a:r>
            <a:r>
              <a:rPr lang="cs-CZ" sz="2000" dirty="0"/>
              <a:t>? </a:t>
            </a:r>
            <a:r>
              <a:rPr lang="cs-CZ" sz="2000" dirty="0" err="1"/>
              <a:t>Labels</a:t>
            </a:r>
            <a:r>
              <a:rPr lang="cs-CZ" sz="2000" dirty="0"/>
              <a:t> and </a:t>
            </a:r>
            <a:r>
              <a:rPr lang="cs-CZ" sz="2000" dirty="0" err="1"/>
              <a:t>Policy</a:t>
            </a:r>
            <a:r>
              <a:rPr lang="cs-CZ" sz="2000" dirty="0"/>
              <a:t> </a:t>
            </a:r>
            <a:r>
              <a:rPr lang="cs-CZ" sz="2000" dirty="0" err="1"/>
              <a:t>Implications</a:t>
            </a:r>
            <a:r>
              <a:rPr lang="cs-CZ" sz="2000" dirty="0"/>
              <a:t>“, </a:t>
            </a:r>
            <a:r>
              <a:rPr lang="cs-CZ" sz="2000" dirty="0" err="1"/>
              <a:t>The</a:t>
            </a:r>
            <a:r>
              <a:rPr lang="cs-CZ" sz="2000" dirty="0"/>
              <a:t> Washington </a:t>
            </a:r>
            <a:r>
              <a:rPr lang="cs-CZ" sz="2000" dirty="0" err="1"/>
              <a:t>Quarterly</a:t>
            </a:r>
            <a:r>
              <a:rPr lang="cs-CZ" sz="2000" dirty="0"/>
              <a:t>, 2022, </a:t>
            </a:r>
            <a:r>
              <a:rPr lang="en-GB" sz="2000" dirty="0"/>
              <a:t>45:2, 149-168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4585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Pravoslavné politické myšlení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r>
              <a:rPr lang="cs-CZ" sz="2000" b="1" dirty="0"/>
              <a:t>Koncept Třetího Římu </a:t>
            </a:r>
          </a:p>
          <a:p>
            <a:r>
              <a:rPr lang="cs-CZ" sz="2000" dirty="0"/>
              <a:t>Myšlenka, že Moskva se po pádu Říma a pádu Konstantinopole stalo světovým centrem a ochráncem křesťanství, jeho „pravověrné“ (pravoslavné) části. „Třetí Řím“, tj. Moskva, je pravým dědicem křesťanské věrouky a bude stát věčně…</a:t>
            </a:r>
          </a:p>
          <a:p>
            <a:r>
              <a:rPr lang="cs-CZ" sz="2000" dirty="0"/>
              <a:t>Odtud nárok na titul ruského cara a význam moskevského patriarchy. </a:t>
            </a:r>
          </a:p>
          <a:p>
            <a:r>
              <a:rPr lang="cs-CZ" sz="2000" dirty="0"/>
              <a:t>Příklad středověké myšlenky o přenášení vlády (</a:t>
            </a:r>
            <a:r>
              <a:rPr lang="cs-CZ" sz="2000" dirty="0" err="1"/>
              <a:t>translatio</a:t>
            </a:r>
            <a:r>
              <a:rPr lang="cs-CZ" sz="2000" dirty="0"/>
              <a:t> </a:t>
            </a:r>
            <a:r>
              <a:rPr lang="cs-CZ" sz="2000" dirty="0" err="1"/>
              <a:t>imperii</a:t>
            </a:r>
            <a:r>
              <a:rPr lang="cs-CZ" sz="2000" dirty="0"/>
              <a:t>). </a:t>
            </a:r>
          </a:p>
          <a:p>
            <a:r>
              <a:rPr lang="cs-CZ" sz="2000" dirty="0"/>
              <a:t>Koncept formuloval mnich </a:t>
            </a:r>
            <a:r>
              <a:rPr lang="cs-CZ" sz="2000" dirty="0" err="1"/>
              <a:t>Filofej</a:t>
            </a:r>
            <a:r>
              <a:rPr lang="cs-CZ" sz="2000" dirty="0"/>
              <a:t> Pskovský na počátku 16. století v poslání moskevskému knížeti Vasiliji III. </a:t>
            </a:r>
          </a:p>
          <a:p>
            <a:endParaRPr lang="cs-CZ" sz="2000" dirty="0"/>
          </a:p>
          <a:p>
            <a:r>
              <a:rPr lang="cs-CZ" sz="1600" dirty="0"/>
              <a:t>Literatura</a:t>
            </a:r>
          </a:p>
          <a:p>
            <a:pPr marL="571500" indent="-571500">
              <a:buFontTx/>
              <a:buChar char="-"/>
            </a:pPr>
            <a:r>
              <a:rPr lang="cs-CZ" sz="1600" dirty="0" err="1"/>
              <a:t>Rojek</a:t>
            </a:r>
            <a:r>
              <a:rPr lang="cs-CZ" sz="1600" dirty="0"/>
              <a:t>, Pawel:</a:t>
            </a:r>
            <a:r>
              <a:rPr lang="cs-CZ" sz="1600" i="1" dirty="0"/>
              <a:t> Rusko: prokletí impéria</a:t>
            </a:r>
            <a:r>
              <a:rPr lang="cs-CZ" sz="1600" dirty="0"/>
              <a:t>, Brno: CDK 2015.</a:t>
            </a:r>
          </a:p>
          <a:p>
            <a:pPr marL="571500" indent="-571500">
              <a:buFontTx/>
              <a:buChar char="-"/>
            </a:pPr>
            <a:r>
              <a:rPr lang="cs-CZ" sz="1600" dirty="0"/>
              <a:t>Boček, Pavel: </a:t>
            </a:r>
            <a:r>
              <a:rPr lang="cs-CZ" sz="1600" i="1" dirty="0"/>
              <a:t>Moskva - Třetí Řím : Od ideje k symbolu</a:t>
            </a:r>
            <a:r>
              <a:rPr lang="cs-CZ" sz="1600" dirty="0"/>
              <a:t>. Praha: NLN 2019.</a:t>
            </a:r>
          </a:p>
          <a:p>
            <a:endParaRPr lang="cs-CZ" sz="2000" dirty="0"/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endParaRPr lang="cs-CZ" sz="1600" dirty="0"/>
          </a:p>
          <a:p>
            <a:pPr marL="571500" indent="-571500">
              <a:buFontTx/>
              <a:buChar char="-"/>
            </a:pPr>
            <a:endParaRPr lang="cs-CZ" sz="1600" dirty="0"/>
          </a:p>
          <a:p>
            <a:pPr marL="571500" indent="-571500">
              <a:buFontTx/>
              <a:buChar char="-"/>
            </a:pPr>
            <a:endParaRPr lang="cs-CZ" sz="3600" dirty="0"/>
          </a:p>
          <a:p>
            <a:endParaRPr lang="cs-CZ" sz="3600" dirty="0"/>
          </a:p>
          <a:p>
            <a:endParaRPr lang="cs-CZ" sz="3600" dirty="0"/>
          </a:p>
          <a:p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2755582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 err="1"/>
              <a:t>Eurasianismus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85000" lnSpcReduction="10000"/>
          </a:bodyPr>
          <a:lstStyle/>
          <a:p>
            <a:endParaRPr lang="cs-CZ" sz="1600" dirty="0"/>
          </a:p>
          <a:p>
            <a:r>
              <a:rPr lang="cs-CZ" sz="2000" dirty="0"/>
              <a:t>Meziválečná verze</a:t>
            </a:r>
          </a:p>
          <a:p>
            <a:pPr marL="571500" indent="-571500">
              <a:buFontTx/>
              <a:buChar char="-"/>
            </a:pPr>
            <a:r>
              <a:rPr lang="cs-CZ" sz="2000" dirty="0"/>
              <a:t>exilový fenomén po VŘSR; Nikolaj </a:t>
            </a:r>
            <a:r>
              <a:rPr lang="cs-CZ" sz="2000" dirty="0" err="1"/>
              <a:t>Trubeckoj</a:t>
            </a:r>
            <a:r>
              <a:rPr lang="cs-CZ" sz="2000" dirty="0"/>
              <a:t> (Sofie, Vídeň) či rusko-gruzínský autor Konstantin </a:t>
            </a:r>
            <a:r>
              <a:rPr lang="cs-CZ" sz="2000" dirty="0" err="1"/>
              <a:t>Čcheidze</a:t>
            </a:r>
            <a:r>
              <a:rPr lang="cs-CZ" sz="2000" dirty="0"/>
              <a:t> (Praha)</a:t>
            </a:r>
          </a:p>
          <a:p>
            <a:pPr lvl="0"/>
            <a:r>
              <a:rPr lang="cs-CZ" sz="2000" dirty="0"/>
              <a:t>Aktuálně verze (</a:t>
            </a:r>
            <a:r>
              <a:rPr lang="cs-CZ" sz="2000" dirty="0" err="1"/>
              <a:t>velko</a:t>
            </a:r>
            <a:r>
              <a:rPr lang="cs-CZ" sz="2000" dirty="0"/>
              <a:t>)ruského nacionalismu</a:t>
            </a:r>
          </a:p>
          <a:p>
            <a:pPr marL="571500" lvl="0" indent="-571500">
              <a:buFontTx/>
              <a:buChar char="-"/>
            </a:pPr>
            <a:r>
              <a:rPr lang="cs-CZ" sz="2000" dirty="0"/>
              <a:t>politická ideologie, termínem </a:t>
            </a:r>
            <a:r>
              <a:rPr lang="cs-CZ" sz="2000" i="1" dirty="0"/>
              <a:t>eurasijský prostor</a:t>
            </a:r>
            <a:r>
              <a:rPr lang="cs-CZ" sz="2000" dirty="0"/>
              <a:t> či </a:t>
            </a:r>
            <a:r>
              <a:rPr lang="cs-CZ" sz="2000" i="1" dirty="0"/>
              <a:t>Eurasie</a:t>
            </a:r>
            <a:r>
              <a:rPr lang="cs-CZ" sz="2000" dirty="0"/>
              <a:t> neoznačuje geografický pojem, ale geopolitický celek tvořený Ruskem a jeho sousedy</a:t>
            </a:r>
          </a:p>
          <a:p>
            <a:pPr marL="571500" lvl="0" indent="-571500">
              <a:buFontTx/>
              <a:buChar char="-"/>
            </a:pPr>
            <a:r>
              <a:rPr lang="cs-CZ" sz="2000" dirty="0"/>
              <a:t>údajným cílem pokojně se rozvíjející eurasijské státy pod ochranou Ruska, uchráněné od „dekadentního“ Západu</a:t>
            </a:r>
          </a:p>
          <a:p>
            <a:pPr marL="571500" lvl="0" indent="-571500">
              <a:buFontTx/>
              <a:buChar char="-"/>
            </a:pPr>
            <a:r>
              <a:rPr lang="cs-CZ" sz="2000" dirty="0"/>
              <a:t>koncept konservativní revoluce</a:t>
            </a:r>
          </a:p>
          <a:p>
            <a:pPr marL="571500" lvl="0" indent="-571500">
              <a:buFontTx/>
              <a:buChar char="-"/>
            </a:pPr>
            <a:r>
              <a:rPr lang="cs-CZ" sz="2000" dirty="0"/>
              <a:t>pojem </a:t>
            </a:r>
            <a:r>
              <a:rPr lang="cs-CZ" sz="2000" i="1" dirty="0"/>
              <a:t>vlast</a:t>
            </a:r>
          </a:p>
          <a:p>
            <a:pPr marL="571500" lvl="0" indent="-571500">
              <a:buFontTx/>
              <a:buChar char="-"/>
            </a:pPr>
            <a:r>
              <a:rPr lang="cs-CZ" sz="2000" dirty="0"/>
              <a:t>metafyzická role Petrohradu</a:t>
            </a:r>
          </a:p>
          <a:p>
            <a:pPr marL="571500" lvl="0" indent="-571500">
              <a:buFontTx/>
              <a:buChar char="-"/>
            </a:pPr>
            <a:r>
              <a:rPr lang="cs-CZ" sz="2000" dirty="0"/>
              <a:t>symbióza státu a náboženství</a:t>
            </a:r>
          </a:p>
          <a:p>
            <a:pPr marL="571500" indent="-571500">
              <a:buFontTx/>
              <a:buChar char="-"/>
            </a:pPr>
            <a:r>
              <a:rPr lang="cs-CZ" sz="2000" dirty="0"/>
              <a:t>na Západě vnímáno jako extrémní projev ruského imperialismu</a:t>
            </a:r>
          </a:p>
          <a:p>
            <a:pPr marL="571500" lvl="0" indent="-571500">
              <a:buFontTx/>
              <a:buChar char="-"/>
            </a:pPr>
            <a:endParaRPr lang="cs-CZ" sz="2000" dirty="0"/>
          </a:p>
          <a:p>
            <a:pPr lvl="0"/>
            <a:r>
              <a:rPr lang="cs-CZ" sz="2000" dirty="0"/>
              <a:t>Igor </a:t>
            </a:r>
            <a:r>
              <a:rPr lang="cs-CZ" sz="2000" dirty="0" err="1"/>
              <a:t>Panarin</a:t>
            </a:r>
            <a:r>
              <a:rPr lang="cs-CZ" sz="2000" dirty="0"/>
              <a:t>, Vladimír </a:t>
            </a:r>
            <a:r>
              <a:rPr lang="cs-CZ" sz="2000" dirty="0" err="1"/>
              <a:t>Kotlarov-Tolstyj</a:t>
            </a:r>
            <a:r>
              <a:rPr lang="cs-CZ" sz="2000" dirty="0"/>
              <a:t>, </a:t>
            </a:r>
            <a:r>
              <a:rPr lang="cs-CZ" sz="2000" dirty="0" err="1"/>
              <a:t>Hož</a:t>
            </a:r>
            <a:r>
              <a:rPr lang="cs-CZ" sz="2000" dirty="0"/>
              <a:t>-Ahmed </a:t>
            </a:r>
            <a:r>
              <a:rPr lang="cs-CZ" sz="2000" dirty="0" err="1"/>
              <a:t>Nuchajev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229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Alexandr </a:t>
            </a:r>
            <a:r>
              <a:rPr lang="cs-CZ" sz="2800" dirty="0" err="1"/>
              <a:t>Dugin</a:t>
            </a:r>
            <a:r>
              <a:rPr lang="cs-CZ" sz="2800" dirty="0"/>
              <a:t> (1962- )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92500" lnSpcReduction="10000"/>
          </a:bodyPr>
          <a:lstStyle/>
          <a:p>
            <a:endParaRPr lang="cs-CZ" sz="1600" dirty="0"/>
          </a:p>
          <a:p>
            <a:pPr marL="342900" indent="-342900">
              <a:buFontTx/>
              <a:buChar char="-"/>
            </a:pPr>
            <a:r>
              <a:rPr lang="cs-CZ" sz="2000" dirty="0"/>
              <a:t>politik, publicista, politolog, filosof, profesor </a:t>
            </a:r>
            <a:r>
              <a:rPr lang="cs-CZ" sz="2000" dirty="0" err="1"/>
              <a:t>Lomonosovy</a:t>
            </a:r>
            <a:r>
              <a:rPr lang="cs-CZ" sz="2000" dirty="0"/>
              <a:t> univerzity a ideolog tzv. eurasijského hnutí; autor desítek monografií a stovek článků na nejrůznější témata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chaotický eklektik, teoretik </a:t>
            </a:r>
            <a:r>
              <a:rPr lang="cs-CZ" sz="2000" dirty="0" err="1"/>
              <a:t>neoeurasijství</a:t>
            </a:r>
            <a:r>
              <a:rPr lang="cs-CZ" sz="2000" dirty="0"/>
              <a:t> a konservativní revoluce, obviňovaný z fašismu, </a:t>
            </a:r>
            <a:r>
              <a:rPr lang="cs-CZ" sz="2000" dirty="0" err="1"/>
              <a:t>blahořečící</a:t>
            </a:r>
            <a:r>
              <a:rPr lang="cs-CZ" sz="2000" dirty="0"/>
              <a:t> imperialismus jako projev transformace vyšší erotické síly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nicméně uznávaný a politicky vlivný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jeho </a:t>
            </a:r>
            <a:r>
              <a:rPr lang="cs-CZ" sz="2000" dirty="0" err="1"/>
              <a:t>neo</a:t>
            </a:r>
            <a:r>
              <a:rPr lang="cs-CZ" sz="2000" dirty="0"/>
              <a:t>-eurasijská teorie klíčem k pochopení situace Ruska: v budoucím uspořádání světa přisuzuje důležitou roli Evropě a ukazuje, jakým způsobem Rusko na Evropu nazírá a jaké s ní má ve svých velmocenských ambicích záměry.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koncept „čtvrté politické teorie“ (po fašismu, komunismu a liberalismu) 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jeho texty: </a:t>
            </a:r>
            <a:r>
              <a:rPr lang="cs-CZ" sz="2000" i="1" dirty="0"/>
              <a:t>Čtvrtá politické teorie</a:t>
            </a:r>
            <a:r>
              <a:rPr lang="cs-CZ" sz="2000" dirty="0"/>
              <a:t>, </a:t>
            </a:r>
            <a:r>
              <a:rPr lang="cs-CZ" sz="2000" i="1" dirty="0"/>
              <a:t>Eurasijská mise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89118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Liberálně-demokratický proud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bývalá fikce kremelského „liberalismu“ (D. </a:t>
            </a:r>
            <a:r>
              <a:rPr lang="cs-CZ" sz="2400" dirty="0" err="1"/>
              <a:t>Medveděv</a:t>
            </a:r>
            <a:r>
              <a:rPr lang="cs-CZ" sz="2400" dirty="0"/>
              <a:t>)</a:t>
            </a:r>
          </a:p>
          <a:p>
            <a:pPr marL="342900" lvl="0" indent="-342900">
              <a:buFontTx/>
              <a:buChar char="-"/>
            </a:pPr>
            <a:r>
              <a:rPr lang="cs-CZ" sz="2400" dirty="0" err="1"/>
              <a:t>Dmitrij</a:t>
            </a:r>
            <a:r>
              <a:rPr lang="cs-CZ" sz="2400" dirty="0"/>
              <a:t> </a:t>
            </a:r>
            <a:r>
              <a:rPr lang="cs-CZ" sz="2400" dirty="0" err="1"/>
              <a:t>Trenin</a:t>
            </a:r>
            <a:r>
              <a:rPr lang="cs-CZ" sz="2400" dirty="0"/>
              <a:t> a k atlantismu nakloněné teorie mezinárodních vztahů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koncept lidských práv: Sergej </a:t>
            </a:r>
            <a:r>
              <a:rPr lang="cs-CZ" sz="2400" dirty="0" err="1"/>
              <a:t>Kovaljov</a:t>
            </a:r>
            <a:r>
              <a:rPr lang="cs-CZ" sz="2400" dirty="0"/>
              <a:t> a Anna </a:t>
            </a:r>
            <a:r>
              <a:rPr lang="cs-CZ" sz="2400" dirty="0" err="1"/>
              <a:t>Politkovskaja</a:t>
            </a:r>
            <a:endParaRPr lang="cs-CZ" sz="2400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libertarianismus jako okrajový jev</a:t>
            </a:r>
          </a:p>
          <a:p>
            <a:pPr marL="342900" lvl="0" indent="-342900">
              <a:buFontTx/>
              <a:buChar char="-"/>
            </a:pPr>
            <a:endParaRPr lang="cs-CZ" sz="2000" dirty="0"/>
          </a:p>
          <a:p>
            <a:pPr lvl="0"/>
            <a:endParaRPr lang="cs-CZ" sz="2000" dirty="0"/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endParaRPr lang="cs-CZ" sz="2000" dirty="0"/>
          </a:p>
          <a:p>
            <a:pPr marL="571500" indent="-571500">
              <a:buFontTx/>
              <a:buChar char="-"/>
            </a:pPr>
            <a:endParaRPr lang="cs-CZ" sz="1600" dirty="0"/>
          </a:p>
          <a:p>
            <a:pPr marL="571500" indent="-571500">
              <a:buFontTx/>
              <a:buChar char="-"/>
            </a:pPr>
            <a:endParaRPr lang="cs-CZ" sz="1600" dirty="0"/>
          </a:p>
          <a:p>
            <a:pPr marL="571500" indent="-571500">
              <a:buFontTx/>
              <a:buChar char="-"/>
            </a:pPr>
            <a:endParaRPr lang="cs-CZ" sz="3600" dirty="0"/>
          </a:p>
          <a:p>
            <a:endParaRPr lang="cs-CZ" sz="3600" dirty="0"/>
          </a:p>
          <a:p>
            <a:endParaRPr lang="cs-CZ" sz="3600" dirty="0"/>
          </a:p>
          <a:p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2648461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Konservatismus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pPr marL="342900" lvl="0" indent="-342900">
              <a:buFontTx/>
              <a:buChar char="-"/>
            </a:pPr>
            <a:endParaRPr lang="cs-CZ" sz="2000" dirty="0"/>
          </a:p>
          <a:p>
            <a:pPr marL="342900" lvl="0" indent="-342900">
              <a:buFontTx/>
              <a:buChar char="-"/>
            </a:pPr>
            <a:r>
              <a:rPr lang="cs-CZ" sz="2800" dirty="0"/>
              <a:t>Sociální konservatismus Kremlu</a:t>
            </a:r>
          </a:p>
          <a:p>
            <a:pPr marL="342900" lvl="0" indent="-342900">
              <a:buFontTx/>
              <a:buChar char="-"/>
            </a:pPr>
            <a:r>
              <a:rPr lang="cs-CZ" sz="2800" dirty="0"/>
              <a:t>„Formální“ konservatismus KPRF</a:t>
            </a:r>
          </a:p>
          <a:p>
            <a:pPr marL="342900" lvl="0" indent="-342900">
              <a:buFontTx/>
              <a:buChar char="-"/>
            </a:pPr>
            <a:r>
              <a:rPr lang="cs-CZ" sz="2800" dirty="0"/>
              <a:t>Materiální (konzumní) konservatismus</a:t>
            </a:r>
          </a:p>
          <a:p>
            <a:pPr marL="342900" lvl="0" indent="-342900">
              <a:buFontTx/>
              <a:buChar char="-"/>
            </a:pPr>
            <a:r>
              <a:rPr lang="cs-CZ" sz="2800" dirty="0"/>
              <a:t>Revoluční konservatismus (</a:t>
            </a:r>
            <a:r>
              <a:rPr lang="cs-CZ" sz="2800" dirty="0" err="1"/>
              <a:t>Dugin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4237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Anti-</a:t>
            </a:r>
            <a:r>
              <a:rPr lang="cs-CZ" sz="2800" dirty="0" err="1"/>
              <a:t>Putinovský</a:t>
            </a:r>
            <a:r>
              <a:rPr lang="cs-CZ" sz="2800" dirty="0"/>
              <a:t> tábor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pPr marL="342900" lvl="0" indent="-342900">
              <a:buFontTx/>
              <a:buChar char="-"/>
            </a:pPr>
            <a:r>
              <a:rPr lang="cs-CZ" sz="2000" dirty="0"/>
              <a:t>opozice, </a:t>
            </a:r>
            <a:r>
              <a:rPr lang="cs-CZ" sz="2000" b="1" dirty="0"/>
              <a:t>Jiné Rusko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národní bolševismus Eduarda </a:t>
            </a:r>
            <a:r>
              <a:rPr lang="cs-CZ" sz="2000" dirty="0" err="1"/>
              <a:t>Limonova</a:t>
            </a:r>
            <a:r>
              <a:rPr lang="cs-CZ" sz="2000" dirty="0"/>
              <a:t> (</a:t>
            </a:r>
            <a:r>
              <a:rPr lang="cs-CZ" sz="2000" dirty="0" err="1"/>
              <a:t>vl</a:t>
            </a:r>
            <a:r>
              <a:rPr lang="cs-CZ" sz="2000" dirty="0"/>
              <a:t>. </a:t>
            </a:r>
            <a:r>
              <a:rPr lang="cs-CZ" sz="2000" dirty="0" err="1"/>
              <a:t>Jm</a:t>
            </a:r>
            <a:r>
              <a:rPr lang="cs-CZ" sz="2000" dirty="0"/>
              <a:t>. </a:t>
            </a:r>
            <a:r>
              <a:rPr lang="cs-CZ" sz="2000" dirty="0" err="1"/>
              <a:t>Savenko</a:t>
            </a:r>
            <a:r>
              <a:rPr lang="cs-CZ" sz="2000" dirty="0"/>
              <a:t>)</a:t>
            </a:r>
          </a:p>
          <a:p>
            <a:pPr lvl="0"/>
            <a:r>
              <a:rPr lang="cs-CZ" sz="2000" dirty="0"/>
              <a:t>Emigroval 1973 do Francie, pak USA, hysterická kritika USA. 1991 se vrátil do Ruska a založil </a:t>
            </a:r>
            <a:r>
              <a:rPr lang="cs-CZ" sz="2000" b="1" dirty="0"/>
              <a:t>Nacionálně bolševickou stranu</a:t>
            </a:r>
            <a:r>
              <a:rPr lang="cs-CZ" sz="2000" dirty="0"/>
              <a:t>. Vyzýval k návratu "</a:t>
            </a:r>
            <a:r>
              <a:rPr lang="cs-CZ" sz="2000" dirty="0" err="1"/>
              <a:t>nacionálbolševismu</a:t>
            </a:r>
            <a:r>
              <a:rPr lang="cs-CZ" sz="2000" dirty="0"/>
              <a:t>". 2001 zatčen a uvězněn za přechovávání a distribuci držení zbraní a výbušnin; plánoval totiž vyzbrojení ruských menšin v postsovětských zemích, mj. na Ukrajině a v Pobaltí, a jejich využití k boji "</a:t>
            </a:r>
            <a:r>
              <a:rPr lang="cs-CZ" sz="2000" dirty="0" err="1"/>
              <a:t>nacbolů</a:t>
            </a:r>
            <a:r>
              <a:rPr lang="cs-CZ" sz="2000" dirty="0"/>
              <a:t>" za "návrat starých časů". 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etický antikomunismus Vladimíra Bukovského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Andrej </a:t>
            </a:r>
            <a:r>
              <a:rPr lang="cs-CZ" sz="2000" dirty="0" err="1"/>
              <a:t>Illarionov</a:t>
            </a:r>
            <a:r>
              <a:rPr lang="cs-CZ" sz="2000" dirty="0"/>
              <a:t>, Andrej </a:t>
            </a:r>
            <a:r>
              <a:rPr lang="cs-CZ" sz="2000" dirty="0" err="1"/>
              <a:t>Piontkovskij</a:t>
            </a:r>
            <a:endParaRPr lang="cs-CZ" sz="2000" dirty="0"/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20197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„Varia“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pPr marL="342900" lvl="0" indent="-342900">
              <a:buFontTx/>
              <a:buChar char="-"/>
            </a:pPr>
            <a:r>
              <a:rPr lang="cs-CZ" sz="2800" dirty="0"/>
              <a:t>Nikita </a:t>
            </a:r>
            <a:r>
              <a:rPr lang="cs-CZ" sz="2800" dirty="0" err="1"/>
              <a:t>Michalkov</a:t>
            </a:r>
            <a:r>
              <a:rPr lang="cs-CZ" sz="2800" dirty="0"/>
              <a:t> (1945- ) a konstituční monarchismus (</a:t>
            </a:r>
            <a:r>
              <a:rPr lang="cs-CZ" sz="2000" dirty="0"/>
              <a:t>v souvislosti s podporou ruské agrese od prosince 2022 na sankčním seznamu EU</a:t>
            </a:r>
            <a:r>
              <a:rPr lang="cs-CZ" sz="2800" dirty="0"/>
              <a:t>)</a:t>
            </a:r>
          </a:p>
          <a:p>
            <a:pPr marL="342900" lvl="0" indent="-342900">
              <a:buFontTx/>
              <a:buChar char="-"/>
            </a:pPr>
            <a:r>
              <a:rPr lang="cs-CZ" sz="2800" dirty="0"/>
              <a:t>Viktor </a:t>
            </a:r>
            <a:r>
              <a:rPr lang="cs-CZ" sz="2800" dirty="0" err="1"/>
              <a:t>Jerofejev</a:t>
            </a:r>
            <a:r>
              <a:rPr lang="cs-CZ" sz="2800" dirty="0"/>
              <a:t> (1947; </a:t>
            </a:r>
            <a:r>
              <a:rPr lang="cs-CZ" sz="2000" dirty="0"/>
              <a:t>1979 vyloučen ze Svazu spisovatelů za působení v samizdatu, do 1988 zákaz publikování, jeho román Ruská krasavice přeložen do více než 20 jazyků</a:t>
            </a:r>
            <a:r>
              <a:rPr lang="cs-CZ" sz="2800" dirty="0"/>
              <a:t>)</a:t>
            </a:r>
          </a:p>
          <a:p>
            <a:pPr marL="342900" lvl="0" indent="-342900">
              <a:buFontTx/>
              <a:buChar char="-"/>
            </a:pPr>
            <a:r>
              <a:rPr lang="cs-CZ" sz="2800" dirty="0"/>
              <a:t>Vladimír Vojnovič (</a:t>
            </a:r>
            <a:r>
              <a:rPr lang="cs-CZ" sz="2800" i="1" dirty="0" err="1"/>
              <a:t>Čonkinova</a:t>
            </a:r>
            <a:r>
              <a:rPr lang="cs-CZ" sz="2800" i="1" dirty="0"/>
              <a:t> dobrodružství</a:t>
            </a:r>
            <a:r>
              <a:rPr lang="cs-CZ" sz="2800" dirty="0"/>
              <a:t>)</a:t>
            </a:r>
          </a:p>
          <a:p>
            <a:pPr marL="342900" lvl="0" indent="-342900">
              <a:buFontTx/>
              <a:buChar char="-"/>
            </a:pPr>
            <a:r>
              <a:rPr lang="cs-CZ" sz="2800" dirty="0" err="1"/>
              <a:t>neopohanství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8388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4000" dirty="0"/>
              <a:t>Cíle přednášky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3886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1800" dirty="0"/>
          </a:p>
          <a:p>
            <a:pPr marL="0" indent="0" algn="ctr">
              <a:buNone/>
            </a:pPr>
            <a:endParaRPr lang="cs-CZ" sz="2600" dirty="0"/>
          </a:p>
          <a:p>
            <a:pPr marL="0" indent="0" algn="ctr">
              <a:buNone/>
            </a:pPr>
            <a:r>
              <a:rPr lang="cs-CZ" sz="2600" dirty="0"/>
              <a:t>Reflexe klasických témat i nové koncepty </a:t>
            </a:r>
          </a:p>
          <a:p>
            <a:pPr marL="0" indent="0" algn="ctr">
              <a:buNone/>
            </a:pPr>
            <a:r>
              <a:rPr lang="cs-CZ" sz="2600" dirty="0"/>
              <a:t>v současném ruském politickém a geopolitickém myšlení.</a:t>
            </a:r>
          </a:p>
          <a:p>
            <a:pPr marL="0" indent="0">
              <a:buNone/>
            </a:pPr>
            <a:r>
              <a:rPr lang="cs-CZ" sz="1800" dirty="0"/>
              <a:t> 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Texty k nastudování</a:t>
            </a:r>
          </a:p>
          <a:p>
            <a:r>
              <a:rPr lang="cs-CZ" sz="1800" dirty="0" err="1"/>
              <a:t>Rojek</a:t>
            </a:r>
            <a:r>
              <a:rPr lang="cs-CZ" sz="1800" dirty="0"/>
              <a:t>, P.: </a:t>
            </a:r>
            <a:r>
              <a:rPr lang="cs-CZ" sz="1800" i="1" dirty="0"/>
              <a:t>Rusko: prokletí impéria</a:t>
            </a:r>
            <a:r>
              <a:rPr lang="cs-CZ" sz="1800" dirty="0"/>
              <a:t>, Brno: CDK 2015, s. 11-130.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Doporučená literatura</a:t>
            </a:r>
          </a:p>
          <a:p>
            <a:r>
              <a:rPr lang="cs-CZ" sz="1800" dirty="0" err="1"/>
              <a:t>Bäcker</a:t>
            </a:r>
            <a:r>
              <a:rPr lang="cs-CZ" sz="1800" dirty="0"/>
              <a:t>, R: </a:t>
            </a:r>
            <a:r>
              <a:rPr lang="cs-CZ" sz="1800" i="1" dirty="0" err="1"/>
              <a:t>Rosyjskie</a:t>
            </a:r>
            <a:r>
              <a:rPr lang="cs-CZ" sz="1800" i="1" dirty="0"/>
              <a:t> </a:t>
            </a:r>
            <a:r>
              <a:rPr lang="cs-CZ" sz="1800" i="1" dirty="0" err="1"/>
              <a:t>myslenie</a:t>
            </a:r>
            <a:r>
              <a:rPr lang="cs-CZ" sz="1800" i="1" dirty="0"/>
              <a:t> </a:t>
            </a:r>
            <a:r>
              <a:rPr lang="cs-CZ" sz="1800" i="1" dirty="0" err="1"/>
              <a:t>polityczne</a:t>
            </a:r>
            <a:r>
              <a:rPr lang="cs-CZ" sz="1800" i="1" dirty="0"/>
              <a:t> za </a:t>
            </a:r>
            <a:r>
              <a:rPr lang="cs-CZ" sz="1800" i="1" dirty="0" err="1"/>
              <a:t>czasow</a:t>
            </a:r>
            <a:r>
              <a:rPr lang="cs-CZ" sz="1800" i="1" dirty="0"/>
              <a:t> </a:t>
            </a:r>
            <a:r>
              <a:rPr lang="cs-CZ" sz="1800" i="1" dirty="0" err="1"/>
              <a:t>prezydenta</a:t>
            </a:r>
            <a:r>
              <a:rPr lang="cs-CZ" sz="1800" i="1" dirty="0"/>
              <a:t> Putina</a:t>
            </a:r>
            <a:r>
              <a:rPr lang="cs-CZ" sz="1800" dirty="0"/>
              <a:t>, Toruň: Adam </a:t>
            </a:r>
            <a:r>
              <a:rPr lang="cs-CZ" sz="1800" dirty="0" err="1"/>
              <a:t>Marszalek</a:t>
            </a:r>
            <a:r>
              <a:rPr lang="cs-CZ" sz="1800" dirty="0"/>
              <a:t> 2007.</a:t>
            </a:r>
          </a:p>
          <a:p>
            <a:r>
              <a:rPr lang="cs-CZ" sz="1800" dirty="0" err="1"/>
              <a:t>Cucciolla</a:t>
            </a:r>
            <a:r>
              <a:rPr lang="cs-CZ" sz="1800" dirty="0"/>
              <a:t> R. M. (</a:t>
            </a:r>
            <a:r>
              <a:rPr lang="cs-CZ" sz="1800" dirty="0" err="1"/>
              <a:t>ed</a:t>
            </a:r>
            <a:r>
              <a:rPr lang="cs-CZ" sz="1800" dirty="0"/>
              <a:t>.):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Power</a:t>
            </a:r>
            <a:r>
              <a:rPr lang="cs-CZ" sz="1800" i="1" dirty="0"/>
              <a:t> </a:t>
            </a:r>
            <a:r>
              <a:rPr lang="cs-CZ" sz="1800" i="1" dirty="0" err="1"/>
              <a:t>State</a:t>
            </a:r>
            <a:r>
              <a:rPr lang="cs-CZ" sz="1800" i="1" dirty="0"/>
              <a:t> </a:t>
            </a:r>
            <a:r>
              <a:rPr lang="cs-CZ" sz="1800" i="1" dirty="0" err="1"/>
              <a:t>is</a:t>
            </a:r>
            <a:r>
              <a:rPr lang="cs-CZ" sz="1800" i="1" dirty="0"/>
              <a:t> </a:t>
            </a:r>
            <a:r>
              <a:rPr lang="cs-CZ" sz="1800" i="1" dirty="0" err="1"/>
              <a:t>Back</a:t>
            </a:r>
            <a:r>
              <a:rPr lang="cs-CZ" sz="1800" i="1" dirty="0"/>
              <a:t>?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Evolution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Russian</a:t>
            </a:r>
            <a:r>
              <a:rPr lang="cs-CZ" sz="1800" i="1" dirty="0"/>
              <a:t> </a:t>
            </a:r>
            <a:r>
              <a:rPr lang="cs-CZ" sz="1800" i="1" dirty="0" err="1"/>
              <a:t>Political</a:t>
            </a:r>
            <a:r>
              <a:rPr lang="cs-CZ" sz="1800" i="1" dirty="0"/>
              <a:t> </a:t>
            </a:r>
            <a:r>
              <a:rPr lang="cs-CZ" sz="1800" i="1" dirty="0" err="1"/>
              <a:t>Thought</a:t>
            </a:r>
            <a:r>
              <a:rPr lang="cs-CZ" sz="1800" i="1" dirty="0"/>
              <a:t> </a:t>
            </a:r>
            <a:r>
              <a:rPr lang="cs-CZ" sz="1800" i="1" dirty="0" err="1"/>
              <a:t>After</a:t>
            </a:r>
            <a:r>
              <a:rPr lang="cs-CZ" sz="1800" i="1" dirty="0"/>
              <a:t> 1991</a:t>
            </a:r>
            <a:r>
              <a:rPr lang="cs-CZ" sz="1800" dirty="0"/>
              <a:t>, Rome: Reset 2016.</a:t>
            </a:r>
          </a:p>
          <a:p>
            <a:r>
              <a:rPr lang="cs-CZ" sz="1800" dirty="0" err="1"/>
              <a:t>Kurfűrst</a:t>
            </a:r>
            <a:r>
              <a:rPr lang="cs-CZ" sz="1800" dirty="0"/>
              <a:t>, J.: </a:t>
            </a:r>
            <a:r>
              <a:rPr lang="cs-CZ" sz="1800" i="1" dirty="0"/>
              <a:t>Příběh ruské geopolitiky</a:t>
            </a:r>
            <a:r>
              <a:rPr lang="cs-CZ" sz="1800" dirty="0"/>
              <a:t>, Praha: Karolinum 2018.</a:t>
            </a:r>
          </a:p>
          <a:p>
            <a:r>
              <a:rPr lang="cs-CZ" sz="1800" dirty="0" err="1"/>
              <a:t>Ulbrechtová</a:t>
            </a:r>
            <a:r>
              <a:rPr lang="cs-CZ" sz="1800" dirty="0"/>
              <a:t>, H. (</a:t>
            </a:r>
            <a:r>
              <a:rPr lang="cs-CZ" sz="1800" dirty="0" err="1"/>
              <a:t>ed</a:t>
            </a:r>
            <a:r>
              <a:rPr lang="cs-CZ" sz="1800" dirty="0"/>
              <a:t>.): </a:t>
            </a:r>
            <a:r>
              <a:rPr lang="cs-CZ" sz="1800" i="1" dirty="0"/>
              <a:t>Ruské imperiální myšlení v historii, literatuře a umění</a:t>
            </a:r>
            <a:r>
              <a:rPr lang="cs-CZ" sz="1800" dirty="0"/>
              <a:t>, Praha: Slovanský ústav AV ČR 2015.</a:t>
            </a:r>
          </a:p>
          <a:p>
            <a:r>
              <a:rPr lang="cs-CZ" sz="1800" dirty="0"/>
              <a:t>Texty A. </a:t>
            </a:r>
            <a:r>
              <a:rPr lang="cs-CZ" sz="1800" dirty="0" err="1"/>
              <a:t>Dugina</a:t>
            </a:r>
            <a:r>
              <a:rPr lang="cs-CZ" sz="1800" dirty="0"/>
              <a:t>, E. </a:t>
            </a:r>
            <a:r>
              <a:rPr lang="cs-CZ" sz="1800" dirty="0" err="1"/>
              <a:t>Limonova</a:t>
            </a:r>
            <a:r>
              <a:rPr lang="cs-CZ" sz="1800" dirty="0"/>
              <a:t>, S. A. </a:t>
            </a:r>
            <a:r>
              <a:rPr lang="cs-CZ" sz="1800" dirty="0" err="1"/>
              <a:t>Panarina</a:t>
            </a:r>
            <a:r>
              <a:rPr lang="cs-CZ" sz="1800" dirty="0"/>
              <a:t>, S. </a:t>
            </a:r>
            <a:r>
              <a:rPr lang="cs-CZ" sz="1800" dirty="0" err="1"/>
              <a:t>Šubina</a:t>
            </a:r>
            <a:r>
              <a:rPr lang="cs-CZ" sz="1800" dirty="0"/>
              <a:t> ad.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781800" cy="864096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Zvláštnosti ruského politického myšlení (</a:t>
            </a:r>
            <a:r>
              <a:rPr lang="cs-CZ" sz="2800" dirty="0" err="1"/>
              <a:t>Bäcker</a:t>
            </a:r>
            <a:r>
              <a:rPr lang="cs-CZ" sz="2800" dirty="0"/>
              <a:t>)</a:t>
            </a:r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99592" y="1988840"/>
            <a:ext cx="7543800" cy="3960440"/>
          </a:xfrm>
        </p:spPr>
        <p:txBody>
          <a:bodyPr>
            <a:normAutofit lnSpcReduction="10000"/>
          </a:bodyPr>
          <a:lstStyle/>
          <a:p>
            <a:r>
              <a:rPr lang="cs-CZ" sz="1800" dirty="0"/>
              <a:t>absence „evropských“ témat – lidská práva, abstraktní přístup k teorii a legitimitě vládnutí, kategorie sousedství, sociální problematika</a:t>
            </a:r>
          </a:p>
          <a:p>
            <a:r>
              <a:rPr lang="cs-CZ" sz="1800" dirty="0"/>
              <a:t>důraz na témata, která se na Západě v současnosti už neřešila / neřeší: </a:t>
            </a:r>
            <a:r>
              <a:rPr lang="cs-CZ" sz="1800" i="1" dirty="0"/>
              <a:t>náboženství</a:t>
            </a:r>
            <a:r>
              <a:rPr lang="cs-CZ" sz="1800" dirty="0"/>
              <a:t> (teologická témata a kategorie), „</a:t>
            </a:r>
            <a:r>
              <a:rPr lang="cs-CZ" sz="1800" i="1" dirty="0"/>
              <a:t>car</a:t>
            </a:r>
            <a:r>
              <a:rPr lang="cs-CZ" sz="1800" dirty="0"/>
              <a:t>“ ve smyslu hegemona, </a:t>
            </a:r>
            <a:r>
              <a:rPr lang="cs-CZ" sz="1800" i="1" dirty="0"/>
              <a:t>impérium</a:t>
            </a:r>
            <a:r>
              <a:rPr lang="cs-CZ" sz="1800" dirty="0"/>
              <a:t>, </a:t>
            </a:r>
            <a:r>
              <a:rPr lang="cs-CZ" sz="1800" i="1" dirty="0"/>
              <a:t>lid</a:t>
            </a:r>
            <a:r>
              <a:rPr lang="cs-CZ" sz="1800" dirty="0"/>
              <a:t> (kontra „cizí“)</a:t>
            </a:r>
          </a:p>
          <a:p>
            <a:r>
              <a:rPr lang="cs-CZ" sz="1800" dirty="0"/>
              <a:t>mesianismus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Přesto paradoxně…</a:t>
            </a:r>
          </a:p>
          <a:p>
            <a:r>
              <a:rPr lang="cs-CZ" sz="1800" dirty="0" err="1"/>
              <a:t>kvasi</a:t>
            </a:r>
            <a:r>
              <a:rPr lang="cs-CZ" sz="1800" dirty="0"/>
              <a:t>-adaptace západních řešení a kvazi-reflexe vlastních problémů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Kontext</a:t>
            </a:r>
          </a:p>
          <a:p>
            <a:r>
              <a:rPr lang="cs-CZ" sz="1800" dirty="0"/>
              <a:t>zvláštnosti ruské společnosti</a:t>
            </a:r>
          </a:p>
          <a:p>
            <a:r>
              <a:rPr lang="cs-CZ" sz="1800" dirty="0"/>
              <a:t>absence veřejného mínění</a:t>
            </a:r>
          </a:p>
        </p:txBody>
      </p:sp>
    </p:spTree>
    <p:extLst>
      <p:ext uri="{BB962C8B-B14F-4D97-AF65-F5344CB8AC3E}">
        <p14:creationId xmlns:p14="http://schemas.microsoft.com/office/powerpoint/2010/main" val="519640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40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400" dirty="0"/>
              <a:t>Kategorie ruského politického myšlení – </a:t>
            </a:r>
            <a:br>
              <a:rPr lang="cs-CZ" sz="2400" dirty="0"/>
            </a:br>
            <a:r>
              <a:rPr lang="cs-CZ" sz="2400" dirty="0"/>
              <a:t>Roman </a:t>
            </a:r>
            <a:r>
              <a:rPr lang="cs-CZ" sz="2400" dirty="0" err="1"/>
              <a:t>Bäcker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r>
              <a:rPr lang="cs-CZ" dirty="0" err="1"/>
              <a:t>Bäcker</a:t>
            </a:r>
            <a:r>
              <a:rPr lang="cs-CZ" dirty="0"/>
              <a:t>, R: </a:t>
            </a:r>
            <a:r>
              <a:rPr lang="cs-CZ" i="1" dirty="0" err="1"/>
              <a:t>Rosyjskie</a:t>
            </a:r>
            <a:r>
              <a:rPr lang="cs-CZ" i="1" dirty="0"/>
              <a:t> </a:t>
            </a:r>
            <a:r>
              <a:rPr lang="cs-CZ" i="1" dirty="0" err="1"/>
              <a:t>myslenie</a:t>
            </a:r>
            <a:r>
              <a:rPr lang="cs-CZ" i="1" dirty="0"/>
              <a:t> </a:t>
            </a:r>
            <a:r>
              <a:rPr lang="cs-CZ" i="1" dirty="0" err="1"/>
              <a:t>polityczne</a:t>
            </a:r>
            <a:r>
              <a:rPr lang="cs-CZ" i="1" dirty="0"/>
              <a:t> za </a:t>
            </a:r>
            <a:r>
              <a:rPr lang="cs-CZ" i="1" dirty="0" err="1"/>
              <a:t>czasow</a:t>
            </a:r>
            <a:r>
              <a:rPr lang="cs-CZ" i="1" dirty="0"/>
              <a:t> </a:t>
            </a:r>
            <a:r>
              <a:rPr lang="cs-CZ" i="1" dirty="0" err="1"/>
              <a:t>prezydenta</a:t>
            </a:r>
            <a:r>
              <a:rPr lang="cs-CZ" i="1" dirty="0"/>
              <a:t> Putina</a:t>
            </a:r>
            <a:r>
              <a:rPr lang="cs-CZ" dirty="0"/>
              <a:t>, 2007.</a:t>
            </a:r>
          </a:p>
          <a:p>
            <a:endParaRPr lang="cs-CZ" dirty="0"/>
          </a:p>
          <a:p>
            <a:r>
              <a:rPr lang="cs-CZ" sz="2000" dirty="0"/>
              <a:t>Klasifikační kategorie</a:t>
            </a:r>
          </a:p>
          <a:p>
            <a:pPr marL="571500" indent="-571500">
              <a:buFontTx/>
              <a:buChar char="-"/>
            </a:pPr>
            <a:r>
              <a:rPr lang="cs-CZ" sz="2000" b="1" dirty="0"/>
              <a:t>jazyk</a:t>
            </a:r>
            <a:r>
              <a:rPr lang="cs-CZ" sz="2000" dirty="0"/>
              <a:t> (</a:t>
            </a:r>
            <a:r>
              <a:rPr lang="az-Cyrl-AZ" sz="2000" dirty="0"/>
              <a:t>русский</a:t>
            </a:r>
            <a:r>
              <a:rPr lang="cs-CZ" sz="2000" dirty="0"/>
              <a:t> vs. </a:t>
            </a:r>
            <a:r>
              <a:rPr lang="az-Cyrl-AZ" sz="2000" dirty="0"/>
              <a:t>р</a:t>
            </a:r>
            <a:r>
              <a:rPr lang="cs-CZ" sz="2000" dirty="0"/>
              <a:t>o</a:t>
            </a:r>
            <a:r>
              <a:rPr lang="az-Cyrl-AZ" sz="2000" dirty="0"/>
              <a:t>ссийский</a:t>
            </a:r>
            <a:r>
              <a:rPr lang="cs-CZ" sz="2000" dirty="0"/>
              <a:t> = etnicita vs. model občanství)</a:t>
            </a:r>
          </a:p>
          <a:p>
            <a:pPr marL="571500" indent="-571500">
              <a:buFontTx/>
              <a:buChar char="-"/>
            </a:pPr>
            <a:r>
              <a:rPr lang="cs-CZ" sz="2000" b="1" dirty="0"/>
              <a:t>národ a nacionalismus </a:t>
            </a:r>
            <a:r>
              <a:rPr lang="cs-CZ" sz="2000" dirty="0"/>
              <a:t>(etnický, kulturní, etatistický)</a:t>
            </a:r>
          </a:p>
          <a:p>
            <a:pPr marL="571500" indent="-571500">
              <a:buFontTx/>
              <a:buChar char="-"/>
            </a:pPr>
            <a:r>
              <a:rPr lang="cs-CZ" sz="2000" b="1" dirty="0"/>
              <a:t>svět a dominance v něm </a:t>
            </a:r>
            <a:r>
              <a:rPr lang="cs-CZ" sz="2000" dirty="0"/>
              <a:t>- termíny </a:t>
            </a:r>
            <a:r>
              <a:rPr lang="cs-CZ" sz="2000" dirty="0" err="1"/>
              <a:t>Halforda</a:t>
            </a:r>
            <a:r>
              <a:rPr lang="cs-CZ" sz="2000" dirty="0"/>
              <a:t> </a:t>
            </a:r>
            <a:r>
              <a:rPr lang="cs-CZ" sz="2000" dirty="0" err="1"/>
              <a:t>Mackindera</a:t>
            </a:r>
            <a:r>
              <a:rPr lang="cs-CZ" sz="2000" dirty="0"/>
              <a:t> a Nicholase Johna </a:t>
            </a:r>
            <a:r>
              <a:rPr lang="cs-CZ" sz="2000" dirty="0" err="1"/>
              <a:t>Spykmana</a:t>
            </a:r>
            <a:r>
              <a:rPr lang="cs-CZ" sz="2000" dirty="0"/>
              <a:t>: </a:t>
            </a:r>
            <a:r>
              <a:rPr lang="cs-CZ" sz="2000" i="1" dirty="0" err="1"/>
              <a:t>Heartland</a:t>
            </a:r>
            <a:r>
              <a:rPr lang="cs-CZ" sz="2000" dirty="0"/>
              <a:t> vs. </a:t>
            </a:r>
            <a:r>
              <a:rPr lang="cs-CZ" sz="2000" i="1" dirty="0" err="1"/>
              <a:t>Rimland</a:t>
            </a:r>
            <a:endParaRPr lang="cs-CZ" sz="2000" i="1" dirty="0"/>
          </a:p>
          <a:p>
            <a:pPr marL="571500" indent="-571500">
              <a:buFontTx/>
              <a:buChar char="-"/>
            </a:pPr>
            <a:r>
              <a:rPr lang="cs-CZ" sz="2000" b="1" dirty="0"/>
              <a:t>společnost</a:t>
            </a:r>
            <a:r>
              <a:rPr lang="cs-CZ" sz="2000" dirty="0"/>
              <a:t> - typologie Wernera </a:t>
            </a:r>
            <a:r>
              <a:rPr lang="cs-CZ" sz="2000" dirty="0" err="1"/>
              <a:t>Sombarta</a:t>
            </a:r>
            <a:r>
              <a:rPr lang="cs-CZ" sz="2000" dirty="0"/>
              <a:t>: </a:t>
            </a:r>
            <a:r>
              <a:rPr lang="cs-CZ" sz="2000" i="1" dirty="0" err="1"/>
              <a:t>Händlergesselschaft</a:t>
            </a:r>
            <a:r>
              <a:rPr lang="cs-CZ" sz="2000" i="1" dirty="0"/>
              <a:t> </a:t>
            </a:r>
            <a:r>
              <a:rPr lang="cs-CZ" sz="2000" dirty="0"/>
              <a:t>vs. </a:t>
            </a:r>
            <a:r>
              <a:rPr lang="cs-CZ" sz="2000" i="1" dirty="0" err="1"/>
              <a:t>Heldengesselschaft</a:t>
            </a:r>
            <a:r>
              <a:rPr lang="cs-CZ" sz="2000" dirty="0"/>
              <a:t>;</a:t>
            </a:r>
            <a:r>
              <a:rPr lang="cs-CZ" sz="2000" i="1" dirty="0"/>
              <a:t> </a:t>
            </a:r>
          </a:p>
          <a:p>
            <a:pPr marL="571500" indent="-571500">
              <a:buFontTx/>
              <a:buChar char="-"/>
            </a:pPr>
            <a:r>
              <a:rPr lang="cs-CZ" sz="2000" b="1" dirty="0"/>
              <a:t>stát </a:t>
            </a:r>
          </a:p>
          <a:p>
            <a:pPr marL="571500" indent="-571500">
              <a:buFontTx/>
              <a:buChar char="-"/>
            </a:pPr>
            <a:r>
              <a:rPr lang="cs-CZ" sz="2000" b="1" dirty="0"/>
              <a:t>náboženství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34057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400" dirty="0" err="1"/>
              <a:t>Heartland</a:t>
            </a:r>
            <a:r>
              <a:rPr lang="cs-CZ" sz="2400" dirty="0"/>
              <a:t> kontra </a:t>
            </a:r>
            <a:r>
              <a:rPr lang="cs-CZ" sz="2400" dirty="0" err="1"/>
              <a:t>Rimland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85000" lnSpcReduction="10000"/>
          </a:bodyPr>
          <a:lstStyle/>
          <a:p>
            <a:r>
              <a:rPr lang="cs-CZ" sz="1700" dirty="0" err="1"/>
              <a:t>Halford</a:t>
            </a:r>
            <a:r>
              <a:rPr lang="cs-CZ" sz="1700" dirty="0"/>
              <a:t> </a:t>
            </a:r>
            <a:r>
              <a:rPr lang="cs-CZ" sz="1700" dirty="0" err="1"/>
              <a:t>Mackinder</a:t>
            </a:r>
            <a:r>
              <a:rPr lang="cs-CZ" sz="1700" dirty="0"/>
              <a:t> (1861-1947)</a:t>
            </a:r>
            <a:endParaRPr lang="cs-CZ" sz="1700" i="1" dirty="0"/>
          </a:p>
          <a:p>
            <a:pPr marL="342900" indent="-342900">
              <a:buFontTx/>
              <a:buChar char="-"/>
            </a:pPr>
            <a:r>
              <a:rPr lang="pl-PL" sz="1700" dirty="0"/>
              <a:t>geograf, </a:t>
            </a:r>
            <a:r>
              <a:rPr lang="pl-PL" sz="1700" i="1" dirty="0"/>
              <a:t>The Geographical Pivot of History</a:t>
            </a:r>
          </a:p>
          <a:p>
            <a:pPr marL="342900" indent="-342900">
              <a:buFontTx/>
              <a:buChar char="-"/>
            </a:pPr>
            <a:r>
              <a:rPr lang="pl-PL" sz="1700" dirty="0"/>
              <a:t>éra rozhodující role mořských národů minula, jsme na začátku éry „pozemních” velmocí</a:t>
            </a:r>
          </a:p>
          <a:p>
            <a:pPr marL="342900" indent="-342900">
              <a:buFontTx/>
              <a:buChar char="-"/>
            </a:pPr>
            <a:r>
              <a:rPr lang="pl-PL" sz="1700" b="1" dirty="0"/>
              <a:t>Heartland</a:t>
            </a:r>
            <a:r>
              <a:rPr lang="pl-PL" sz="1700" dirty="0"/>
              <a:t>: jádro a osa světové historie (Rusko, západní Čína, Mongolsko, Afghánistán, Írán)</a:t>
            </a:r>
          </a:p>
          <a:p>
            <a:r>
              <a:rPr lang="pl-PL" sz="1700" dirty="0"/>
              <a:t>Teze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700" dirty="0"/>
              <a:t>Kdo dominuje východní Evropě, dominuje v Heartlandu;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700" dirty="0"/>
              <a:t>Kdo dominuje v Heartlandu, dominuje „World Island”;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700" dirty="0"/>
              <a:t>Kdo dominuje „World Island”, dominuje na celém světě.</a:t>
            </a:r>
          </a:p>
          <a:p>
            <a:endParaRPr lang="cs-CZ" sz="1700" dirty="0"/>
          </a:p>
          <a:p>
            <a:r>
              <a:rPr lang="cs-CZ" sz="1700" dirty="0"/>
              <a:t>Nicholas John </a:t>
            </a:r>
            <a:r>
              <a:rPr lang="cs-CZ" sz="1700" dirty="0" err="1"/>
              <a:t>Spykman</a:t>
            </a:r>
            <a:r>
              <a:rPr lang="cs-CZ" sz="1700" dirty="0"/>
              <a:t> (1893-1943)</a:t>
            </a:r>
          </a:p>
          <a:p>
            <a:pPr marL="342900" indent="-342900">
              <a:buFontTx/>
              <a:buChar char="-"/>
            </a:pPr>
            <a:r>
              <a:rPr lang="pl-PL" sz="1700" dirty="0"/>
              <a:t>geograf, kritik Mackindera; </a:t>
            </a:r>
            <a:r>
              <a:rPr lang="pl-PL" sz="1700" i="1" dirty="0"/>
              <a:t>America´s Strategy in World Politics</a:t>
            </a:r>
            <a:r>
              <a:rPr lang="pl-PL" sz="1700" dirty="0"/>
              <a:t> (1942), </a:t>
            </a:r>
            <a:r>
              <a:rPr lang="pl-PL" sz="1700" i="1" dirty="0"/>
              <a:t>The Geography of the Peace </a:t>
            </a:r>
            <a:r>
              <a:rPr lang="pl-PL" sz="1700" dirty="0"/>
              <a:t>(1944)</a:t>
            </a:r>
          </a:p>
          <a:p>
            <a:pPr marL="342900" indent="-342900">
              <a:buFontTx/>
              <a:buChar char="-"/>
            </a:pPr>
            <a:r>
              <a:rPr lang="pl-PL" sz="1700" dirty="0"/>
              <a:t>Identifikoval slabá místa teorie Heartlandu (přecenění kapacity)</a:t>
            </a:r>
          </a:p>
          <a:p>
            <a:pPr marL="342900" indent="-342900">
              <a:buFontTx/>
              <a:buChar char="-"/>
            </a:pPr>
            <a:r>
              <a:rPr lang="pl-PL" sz="1700" dirty="0"/>
              <a:t>Klíčový strategický i politický význam mají a budou mít nikoli středové, nýbrž pobřežní části Eurasie, tzv. </a:t>
            </a:r>
            <a:r>
              <a:rPr lang="pl-PL" sz="1700" b="1" dirty="0"/>
              <a:t>Rimland</a:t>
            </a:r>
            <a:r>
              <a:rPr lang="pl-PL" sz="1700" dirty="0"/>
              <a:t>.</a:t>
            </a:r>
          </a:p>
          <a:p>
            <a:r>
              <a:rPr lang="pl-PL" sz="1700" dirty="0"/>
              <a:t>Teze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700" dirty="0"/>
              <a:t>Kdo kontroluje pobřeží, ten dominuje Eurasii;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1700" dirty="0"/>
              <a:t>Kdo dominuje v Eurasii, ten kontroluje osudy světa.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5047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400" dirty="0"/>
              <a:t>Proudy ruského politického myšlení – Roman </a:t>
            </a:r>
            <a:r>
              <a:rPr lang="cs-CZ" sz="2400" dirty="0" err="1"/>
              <a:t>Bäcker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r>
              <a:rPr lang="cs-CZ" dirty="0"/>
              <a:t>Kremelský tábor</a:t>
            </a:r>
          </a:p>
          <a:p>
            <a:pPr lvl="1"/>
            <a:r>
              <a:rPr lang="cs-CZ" sz="1800" dirty="0"/>
              <a:t>Komunisté</a:t>
            </a:r>
          </a:p>
          <a:p>
            <a:pPr lvl="2"/>
            <a:r>
              <a:rPr lang="cs-CZ" sz="1800" dirty="0"/>
              <a:t>Populismus</a:t>
            </a:r>
          </a:p>
          <a:p>
            <a:pPr lvl="3"/>
            <a:r>
              <a:rPr lang="cs-CZ" sz="1800" dirty="0"/>
              <a:t>Nacionalismus</a:t>
            </a:r>
          </a:p>
          <a:p>
            <a:pPr lvl="4"/>
            <a:r>
              <a:rPr lang="cs-CZ" sz="1800" dirty="0"/>
              <a:t>Fašismus</a:t>
            </a:r>
          </a:p>
          <a:p>
            <a:pPr lvl="5"/>
            <a:r>
              <a:rPr lang="cs-CZ" sz="1800" dirty="0"/>
              <a:t>Pravoslavný tábor</a:t>
            </a:r>
          </a:p>
          <a:p>
            <a:pPr lvl="5"/>
            <a:r>
              <a:rPr lang="cs-CZ" sz="1800" dirty="0"/>
              <a:t>	</a:t>
            </a:r>
            <a:r>
              <a:rPr lang="cs-CZ" sz="1800" dirty="0" err="1"/>
              <a:t>Eurazianismus</a:t>
            </a:r>
            <a:endParaRPr lang="cs-CZ" sz="1800" dirty="0"/>
          </a:p>
          <a:p>
            <a:pPr lvl="5"/>
            <a:r>
              <a:rPr lang="cs-CZ" sz="1800" dirty="0"/>
              <a:t>Liberálně-demokratický proud</a:t>
            </a:r>
          </a:p>
          <a:p>
            <a:pPr lvl="4"/>
            <a:r>
              <a:rPr lang="cs-CZ" sz="1800" dirty="0"/>
              <a:t>Konservatismus</a:t>
            </a:r>
          </a:p>
          <a:p>
            <a:pPr lvl="3"/>
            <a:r>
              <a:rPr lang="cs-CZ" sz="1800" dirty="0"/>
              <a:t>Anti-</a:t>
            </a:r>
            <a:r>
              <a:rPr lang="cs-CZ" sz="1800" dirty="0" err="1"/>
              <a:t>putinovský</a:t>
            </a:r>
            <a:r>
              <a:rPr lang="cs-CZ" sz="1800" dirty="0"/>
              <a:t> tábor</a:t>
            </a:r>
          </a:p>
          <a:p>
            <a:pPr lvl="2"/>
            <a:r>
              <a:rPr lang="cs-CZ" sz="1800" dirty="0"/>
              <a:t>„Varia“ (socialismus, </a:t>
            </a:r>
            <a:r>
              <a:rPr lang="cs-CZ" sz="1800" dirty="0" err="1"/>
              <a:t>neopohanství</a:t>
            </a:r>
            <a:r>
              <a:rPr lang="cs-CZ" sz="1800" dirty="0"/>
              <a:t> apod.)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159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Kremelský tábor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pPr marL="571500" indent="-571500">
              <a:buFontTx/>
              <a:buChar char="-"/>
            </a:pPr>
            <a:r>
              <a:rPr lang="cs-CZ" sz="2400" dirty="0"/>
              <a:t>Rusko jako mocnost (koncept „Great </a:t>
            </a:r>
            <a:r>
              <a:rPr lang="cs-CZ" sz="2400" dirty="0" err="1"/>
              <a:t>Power</a:t>
            </a:r>
            <a:r>
              <a:rPr lang="cs-CZ" sz="2400" dirty="0"/>
              <a:t>“ - </a:t>
            </a:r>
            <a:r>
              <a:rPr lang="cs-CZ" sz="2400" i="1" dirty="0" err="1"/>
              <a:t>velikoderzhavnost</a:t>
            </a:r>
            <a:r>
              <a:rPr lang="cs-CZ" sz="2400" dirty="0"/>
              <a:t>) </a:t>
            </a:r>
          </a:p>
          <a:p>
            <a:pPr marL="571500" indent="-571500">
              <a:buFontTx/>
              <a:buChar char="-"/>
            </a:pPr>
            <a:r>
              <a:rPr lang="cs-CZ" sz="2400" dirty="0"/>
              <a:t>západní podcenění ruského traumatu z rozpadu SSSR</a:t>
            </a:r>
          </a:p>
          <a:p>
            <a:pPr marL="571500" indent="-571500">
              <a:buFontTx/>
              <a:buChar char="-"/>
            </a:pPr>
            <a:r>
              <a:rPr lang="cs-CZ" sz="2400" dirty="0"/>
              <a:t>Rusko jako paternalistická, centralizovaná, </a:t>
            </a:r>
            <a:r>
              <a:rPr lang="cs-CZ" sz="2400" dirty="0" err="1"/>
              <a:t>patrimonialistická</a:t>
            </a:r>
            <a:r>
              <a:rPr lang="cs-CZ" sz="2400" dirty="0"/>
              <a:t> entita</a:t>
            </a:r>
          </a:p>
          <a:p>
            <a:pPr marL="571500" indent="-571500">
              <a:buFontTx/>
              <a:buChar char="-"/>
            </a:pPr>
            <a:r>
              <a:rPr lang="cs-CZ" sz="2400" dirty="0"/>
              <a:t>koncept </a:t>
            </a:r>
            <a:r>
              <a:rPr lang="cs-CZ" sz="2400" i="1" dirty="0"/>
              <a:t>suverénní demokracie </a:t>
            </a:r>
            <a:r>
              <a:rPr lang="cs-CZ" sz="2400" dirty="0"/>
              <a:t>Vladislava </a:t>
            </a:r>
            <a:r>
              <a:rPr lang="cs-CZ" sz="2400" dirty="0" err="1"/>
              <a:t>Surkova</a:t>
            </a:r>
            <a:endParaRPr lang="cs-CZ" sz="2400" dirty="0"/>
          </a:p>
          <a:p>
            <a:pPr marL="571500" indent="-571500">
              <a:buFontTx/>
              <a:buChar char="-"/>
            </a:pPr>
            <a:r>
              <a:rPr lang="cs-CZ" sz="2400" dirty="0"/>
              <a:t>hnutí </a:t>
            </a:r>
            <a:r>
              <a:rPr lang="cs-CZ" sz="2400" i="1" dirty="0"/>
              <a:t>Naši</a:t>
            </a:r>
          </a:p>
          <a:p>
            <a:pPr marL="571500" indent="-571500">
              <a:buFontTx/>
              <a:buChar char="-"/>
            </a:pPr>
            <a:r>
              <a:rPr lang="cs-CZ" sz="2400" dirty="0" err="1"/>
              <a:t>Gleb</a:t>
            </a:r>
            <a:r>
              <a:rPr lang="cs-CZ" sz="2400" dirty="0"/>
              <a:t> </a:t>
            </a:r>
            <a:r>
              <a:rPr lang="cs-CZ" sz="2400" dirty="0" err="1"/>
              <a:t>Pavlovskij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669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Ivan Alexandrovič </a:t>
            </a:r>
            <a:r>
              <a:rPr lang="cs-CZ" sz="2800" dirty="0" err="1"/>
              <a:t>Iljin</a:t>
            </a:r>
            <a:r>
              <a:rPr lang="cs-CZ" sz="2800" dirty="0"/>
              <a:t> (1883-1954)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Tx/>
              <a:buChar char="-"/>
            </a:pPr>
            <a:r>
              <a:rPr lang="cs-CZ" sz="2000" dirty="0"/>
              <a:t>filosof, náboženský myslitel a publicista 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únorovou revoluci schvaloval, bolševickou ne (nejhorší katastrofa dějin Ruska)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antikomunistické názory, vězněn, 1922 opustil Rusko na tzv. lodi filozofů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1923-34 profesor na berlínském Ruském vědeckém institutu, psal kritické analýzy sovětské politiky; 1934 jej nacisté vyhodili z práce, s pomocí Sergeje </a:t>
            </a:r>
            <a:r>
              <a:rPr lang="cs-CZ" sz="2000" dirty="0" err="1"/>
              <a:t>Rachmaninova</a:t>
            </a:r>
            <a:r>
              <a:rPr lang="cs-CZ" sz="2000" dirty="0"/>
              <a:t> 1938 emigrace do Švýcarska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1927-30 vydával časopis </a:t>
            </a:r>
            <a:r>
              <a:rPr lang="cs-CZ" sz="2000" i="1"/>
              <a:t>Kolokol</a:t>
            </a:r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/>
              <a:t>hlavní ideolog „bílé“ (antikomunistické) emigrace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zastánce fašismu, věřil, že se bílí exulanti vrátí k moci v Rusku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Rusko se ocitlo pod komunismem vinou dekadentního Západu, díky křesťanskému fašismu se osvobodí a přinese svobodu i dalším. Rusko pramenem křesťanské spásy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oblíbený </a:t>
            </a:r>
            <a:r>
              <a:rPr lang="cs-CZ" sz="2000" dirty="0" err="1"/>
              <a:t>Putinův</a:t>
            </a:r>
            <a:r>
              <a:rPr lang="cs-CZ" sz="2000" dirty="0"/>
              <a:t> filosof, často na něj odkazuje</a:t>
            </a:r>
          </a:p>
          <a:p>
            <a:pPr marL="342900" indent="-342900">
              <a:buFontTx/>
              <a:buChar char="-"/>
            </a:pPr>
            <a:r>
              <a:rPr lang="cs-CZ" sz="2000" dirty="0" err="1"/>
              <a:t>heho</a:t>
            </a:r>
            <a:r>
              <a:rPr lang="cs-CZ" sz="2000" dirty="0"/>
              <a:t> ostatky a jeho manželky z osobní iniciativy Putina 2005 převezeny ze Švýcarska do Ruska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9260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Komunismus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pPr marL="571500" indent="-571500">
              <a:buFontTx/>
              <a:buChar char="-"/>
            </a:pPr>
            <a:r>
              <a:rPr lang="cs-CZ" sz="2400" dirty="0"/>
              <a:t>Klasický internacionalismus či marxismus již spíše podružnými náměty či prameny</a:t>
            </a:r>
          </a:p>
          <a:p>
            <a:pPr marL="571500" indent="-571500">
              <a:buFontTx/>
              <a:buChar char="-"/>
            </a:pPr>
            <a:r>
              <a:rPr lang="cs-CZ" sz="2400" dirty="0"/>
              <a:t>Rusko z hlediska vnější a vnitřní situace a z hlediska minulosti a přítomnosti</a:t>
            </a:r>
          </a:p>
          <a:p>
            <a:pPr marL="571500" indent="-571500">
              <a:buFontTx/>
              <a:buChar char="-"/>
            </a:pPr>
            <a:r>
              <a:rPr lang="cs-CZ" sz="2400" dirty="0"/>
              <a:t>klasické slavjanofilství</a:t>
            </a:r>
          </a:p>
          <a:p>
            <a:pPr marL="571500" indent="-571500">
              <a:buFontTx/>
              <a:buChar char="-"/>
            </a:pPr>
            <a:r>
              <a:rPr lang="cs-CZ" sz="2400" dirty="0"/>
              <a:t>Alexandr Zinověv</a:t>
            </a:r>
          </a:p>
          <a:p>
            <a:pPr marL="571500" indent="-571500">
              <a:buFontTx/>
              <a:buChar char="-"/>
            </a:pPr>
            <a:r>
              <a:rPr lang="cs-CZ" sz="2400" dirty="0"/>
              <a:t>Alexandr </a:t>
            </a:r>
            <a:r>
              <a:rPr lang="cs-CZ" sz="2400" dirty="0" err="1"/>
              <a:t>Prochanov</a:t>
            </a:r>
            <a:r>
              <a:rPr lang="cs-CZ" sz="2400" dirty="0"/>
              <a:t> a týdeník </a:t>
            </a:r>
            <a:r>
              <a:rPr lang="cs-CZ" sz="2400" i="1" dirty="0" err="1"/>
              <a:t>Zavtra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077237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2800" dirty="0"/>
              <a:t>Sergej </a:t>
            </a:r>
            <a:r>
              <a:rPr lang="cs-CZ" sz="2800" dirty="0" err="1"/>
              <a:t>Kara-Murza</a:t>
            </a:r>
            <a:r>
              <a:rPr lang="cs-CZ" sz="2800" dirty="0"/>
              <a:t> (1939- )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92500"/>
          </a:bodyPr>
          <a:lstStyle/>
          <a:p>
            <a:endParaRPr lang="cs-CZ" sz="1600" dirty="0"/>
          </a:p>
          <a:p>
            <a:pPr marL="342900" lvl="0" indent="-342900">
              <a:buFontTx/>
              <a:buChar char="-"/>
            </a:pPr>
            <a:r>
              <a:rPr lang="cs-CZ" sz="2000" dirty="0"/>
              <a:t>historik, původně chemik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česky </a:t>
            </a:r>
            <a:r>
              <a:rPr lang="cs-CZ" sz="2000" i="1" dirty="0"/>
              <a:t>Sovětská civilizace </a:t>
            </a:r>
            <a:r>
              <a:rPr lang="cs-CZ" sz="2000" dirty="0"/>
              <a:t>(2021)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akceptuje N. </a:t>
            </a:r>
            <a:r>
              <a:rPr lang="cs-CZ" sz="2000" dirty="0" err="1"/>
              <a:t>Berďajeva</a:t>
            </a:r>
            <a:r>
              <a:rPr lang="cs-CZ" sz="2000" dirty="0"/>
              <a:t> – jednou z jeho klíčových tezí příbuznost mezi pravoslavím a ruskou rolnickou občinou na jedné straně a „sovětskou civilizací“ jako společností vedenou dle principů „rodiny“ či „domácnosti“ na straně druhé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interpretace SSSR jako ruského národního (</a:t>
            </a:r>
            <a:r>
              <a:rPr lang="cs-CZ" sz="2000" dirty="0" err="1"/>
              <a:t>narodnického</a:t>
            </a:r>
            <a:r>
              <a:rPr lang="cs-CZ" sz="2000" dirty="0"/>
              <a:t>), a nikoli marxistického projektu, specifického typu civilizace budovaného na jiných principech než západní liberální / kapitalistická společnost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srovnání fašismu (jako nutného vyústění kapitalismu) a komunismu</a:t>
            </a:r>
          </a:p>
          <a:p>
            <a:pPr marL="342900" lvl="0" indent="-342900">
              <a:buFontTx/>
              <a:buChar char="-"/>
            </a:pPr>
            <a:r>
              <a:rPr lang="cs-CZ" sz="2000" dirty="0"/>
              <a:t>do diskuze vnáší historické postřehy, které podle něj byly v období přestavby záměrně zapomenuty či zkresleny. Výběr faktů ovšem arbitrární a jejich interpretace diskutabilní.</a:t>
            </a:r>
            <a:endParaRPr lang="cs-CZ" sz="2000" i="1" dirty="0"/>
          </a:p>
          <a:p>
            <a:pPr marL="571500" indent="-571500">
              <a:buFontTx/>
              <a:buChar char="-"/>
            </a:pPr>
            <a:endParaRPr lang="cs-CZ" sz="1600" dirty="0"/>
          </a:p>
          <a:p>
            <a:pPr marL="571500" indent="-571500">
              <a:buFontTx/>
              <a:buChar char="-"/>
            </a:pPr>
            <a:endParaRPr lang="cs-CZ" sz="1600" dirty="0"/>
          </a:p>
          <a:p>
            <a:pPr marL="571500" indent="-571500">
              <a:buFontTx/>
              <a:buChar char="-"/>
            </a:pPr>
            <a:endParaRPr lang="cs-CZ" sz="3600" dirty="0"/>
          </a:p>
          <a:p>
            <a:endParaRPr lang="cs-CZ" sz="3600" dirty="0"/>
          </a:p>
          <a:p>
            <a:endParaRPr lang="cs-CZ" sz="3600" dirty="0"/>
          </a:p>
          <a:p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858129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21072</TotalTime>
  <Words>1647</Words>
  <Application>Microsoft Office PowerPoint</Application>
  <PresentationFormat>Předvádění na obrazovce (4:3)</PresentationFormat>
  <Paragraphs>206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Impact</vt:lpstr>
      <vt:lpstr>Times New Roman</vt:lpstr>
      <vt:lpstr>NewsPrint</vt:lpstr>
      <vt:lpstr>souČasné Ruské politické  A GEOPOLITICKÉ myšlení Jan Holzer – 8. 4. 2024</vt:lpstr>
      <vt:lpstr>Cíle přednášky</vt:lpstr>
      <vt:lpstr>Kategorie ruského politického myšlení –  Roman Bäcker</vt:lpstr>
      <vt:lpstr>Heartland kontra Rimland</vt:lpstr>
      <vt:lpstr>Proudy ruského politického myšlení – Roman Bäcker</vt:lpstr>
      <vt:lpstr>Kremelský tábor</vt:lpstr>
      <vt:lpstr>Ivan Alexandrovič Iljin (1883-1954)</vt:lpstr>
      <vt:lpstr>Komunismus</vt:lpstr>
      <vt:lpstr>Sergej Kara-Murza (1939- )</vt:lpstr>
      <vt:lpstr>Populismus</vt:lpstr>
      <vt:lpstr>Nacionalismus</vt:lpstr>
      <vt:lpstr>Fašismus</vt:lpstr>
      <vt:lpstr>Pravoslavné politické myšlení</vt:lpstr>
      <vt:lpstr>Eurasianismus</vt:lpstr>
      <vt:lpstr>Alexandr Dugin (1962- )</vt:lpstr>
      <vt:lpstr>Liberálně-demokratický proud</vt:lpstr>
      <vt:lpstr>Konservatismus</vt:lpstr>
      <vt:lpstr>Anti-Putinovský tábor</vt:lpstr>
      <vt:lpstr>„Varia“</vt:lpstr>
      <vt:lpstr>Zvláštnosti ruského politického myšlení (Bäcker)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191</cp:revision>
  <dcterms:created xsi:type="dcterms:W3CDTF">2018-04-01T09:40:19Z</dcterms:created>
  <dcterms:modified xsi:type="dcterms:W3CDTF">2024-04-08T12:51:12Z</dcterms:modified>
</cp:coreProperties>
</file>