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7" r:id="rId4"/>
    <p:sldId id="278" r:id="rId5"/>
    <p:sldId id="283" r:id="rId6"/>
    <p:sldId id="279" r:id="rId7"/>
    <p:sldId id="284" r:id="rId8"/>
    <p:sldId id="263" r:id="rId9"/>
    <p:sldId id="266" r:id="rId10"/>
    <p:sldId id="267" r:id="rId11"/>
    <p:sldId id="274" r:id="rId12"/>
    <p:sldId id="280" r:id="rId13"/>
    <p:sldId id="281" r:id="rId14"/>
    <p:sldId id="276" r:id="rId15"/>
    <p:sldId id="282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041C8-19E8-4084-BFA8-6129CA9700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STRANY, </a:t>
            </a:r>
            <a:r>
              <a:rPr lang="cs-CZ" sz="4800" dirty="0" err="1"/>
              <a:t>STRANIcký</a:t>
            </a:r>
            <a:r>
              <a:rPr lang="cs-CZ" sz="4800" dirty="0"/>
              <a:t> </a:t>
            </a:r>
            <a:r>
              <a:rPr lang="cs-CZ" sz="4800" dirty="0" err="1"/>
              <a:t>SYSTÉm</a:t>
            </a:r>
            <a:r>
              <a:rPr lang="cs-CZ" sz="4800" dirty="0"/>
              <a:t> </a:t>
            </a:r>
            <a:br>
              <a:rPr lang="cs-CZ" sz="4800" dirty="0"/>
            </a:br>
            <a:r>
              <a:rPr lang="cs-CZ" sz="4800" dirty="0"/>
              <a:t>a MODERNÍ RUSKÁ POLITIKA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487A3E-7E15-442E-8688-B2AF20C4D5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 HOLZER, 29.4.2024</a:t>
            </a:r>
          </a:p>
        </p:txBody>
      </p:sp>
    </p:spTree>
    <p:extLst>
      <p:ext uri="{BB962C8B-B14F-4D97-AF65-F5344CB8AC3E}">
        <p14:creationId xmlns:p14="http://schemas.microsoft.com/office/powerpoint/2010/main" val="826869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9537F-6CA2-4BF4-B7A8-E91EEBF7E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SOUČASNÝ RUSKÝ KOMUNISMUS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2C9E12-9D66-4D8B-8497-97C7D1994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3600" dirty="0">
                <a:latin typeface="+mj-lt"/>
                <a:cs typeface="Times New Roman" panose="02020603050405020304" pitchFamily="18" charset="0"/>
              </a:rPr>
              <a:t>Rozklad KPSS</a:t>
            </a:r>
          </a:p>
          <a:p>
            <a:r>
              <a:rPr lang="cs-CZ" sz="3600" dirty="0">
                <a:latin typeface="+mj-lt"/>
                <a:cs typeface="Times New Roman" panose="02020603050405020304" pitchFamily="18" charset="0"/>
              </a:rPr>
              <a:t>KP RSFSR, založena v září 1990 a zakázána v srpnu 1991</a:t>
            </a:r>
          </a:p>
          <a:p>
            <a:r>
              <a:rPr lang="cs-CZ" sz="3600" dirty="0">
                <a:latin typeface="+mj-lt"/>
                <a:cs typeface="Times New Roman" panose="02020603050405020304" pitchFamily="18" charset="0"/>
              </a:rPr>
              <a:t>během 1991 tři vnitrostranické platformy: Bolševická – Marxistická - Hnutí demokratické iniciativy; koncentrace na vnitrostranický boj, bez šance na oslovení veřejnosti</a:t>
            </a:r>
          </a:p>
          <a:p>
            <a:r>
              <a:rPr lang="cs-CZ" sz="3600" dirty="0">
                <a:latin typeface="+mj-lt"/>
                <a:cs typeface="Times New Roman" panose="02020603050405020304" pitchFamily="18" charset="0"/>
              </a:rPr>
              <a:t>Strana i její křídla neschopné vzdát se hesel a dogmat, bývalé ideologie</a:t>
            </a:r>
          </a:p>
          <a:p>
            <a:pPr marL="0" lvl="0" indent="0">
              <a:buNone/>
            </a:pPr>
            <a:r>
              <a:rPr lang="cs-CZ" sz="3600" dirty="0">
                <a:latin typeface="+mj-lt"/>
                <a:cs typeface="Times New Roman" panose="02020603050405020304" pitchFamily="18" charset="0"/>
              </a:rPr>
              <a:t>Vnitřní klasifikace</a:t>
            </a:r>
          </a:p>
          <a:p>
            <a:pPr lvl="0"/>
            <a:r>
              <a:rPr lang="cs-CZ" sz="3600" dirty="0">
                <a:latin typeface="+mj-lt"/>
                <a:cs typeface="Times New Roman" panose="02020603050405020304" pitchFamily="18" charset="0"/>
              </a:rPr>
              <a:t>Programově: leninistické vs. stalinistické</a:t>
            </a:r>
          </a:p>
          <a:p>
            <a:pPr lvl="0"/>
            <a:r>
              <a:rPr lang="cs-CZ" sz="3600" dirty="0">
                <a:latin typeface="+mj-lt"/>
                <a:cs typeface="Times New Roman" panose="02020603050405020304" pitchFamily="18" charset="0"/>
              </a:rPr>
              <a:t>Organizačně: KPRF vs. </a:t>
            </a:r>
            <a:r>
              <a:rPr lang="cs-CZ" sz="3600" dirty="0" err="1">
                <a:latin typeface="+mj-lt"/>
                <a:cs typeface="Times New Roman" panose="02020603050405020304" pitchFamily="18" charset="0"/>
              </a:rPr>
              <a:t>komunopatrioti</a:t>
            </a:r>
            <a:r>
              <a:rPr lang="cs-CZ" sz="3600" dirty="0">
                <a:latin typeface="+mj-lt"/>
                <a:cs typeface="Times New Roman" panose="02020603050405020304" pitchFamily="18" charset="0"/>
              </a:rPr>
              <a:t> (národní bolševici) vs. ortodoxně komunistické skupiny</a:t>
            </a:r>
          </a:p>
          <a:p>
            <a:pPr lvl="0"/>
            <a:r>
              <a:rPr lang="cs-CZ" sz="3600" dirty="0">
                <a:latin typeface="+mj-lt"/>
                <a:cs typeface="Times New Roman" panose="02020603050405020304" pitchFamily="18" charset="0"/>
              </a:rPr>
              <a:t>Nacionalisticky: národně bolševický vs. nacionálně antikomunistický proud</a:t>
            </a:r>
          </a:p>
          <a:p>
            <a:pPr marL="0" lvl="0" indent="0">
              <a:buNone/>
            </a:pPr>
            <a:r>
              <a:rPr lang="cs-CZ" sz="3600" dirty="0">
                <a:latin typeface="+mj-lt"/>
                <a:cs typeface="Times New Roman" panose="02020603050405020304" pitchFamily="18" charset="0"/>
              </a:rPr>
              <a:t>KPRF</a:t>
            </a:r>
          </a:p>
          <a:p>
            <a:pPr lvl="0"/>
            <a:r>
              <a:rPr lang="cs-CZ" sz="3600" dirty="0">
                <a:latin typeface="+mj-lt"/>
                <a:cs typeface="Times New Roman" panose="02020603050405020304" pitchFamily="18" charset="0"/>
              </a:rPr>
              <a:t>v 90. letech nejsilnější a nejlépe organizovaná politická strana RF, jediný politický pól, mající potenciál k soupeření s </a:t>
            </a:r>
            <a:r>
              <a:rPr lang="cs-CZ" sz="3600" dirty="0" err="1">
                <a:latin typeface="+mj-lt"/>
                <a:cs typeface="Times New Roman" panose="02020603050405020304" pitchFamily="18" charset="0"/>
              </a:rPr>
              <a:t>proprezidentským</a:t>
            </a:r>
            <a:r>
              <a:rPr lang="cs-CZ" sz="3600" dirty="0">
                <a:latin typeface="+mj-lt"/>
                <a:cs typeface="Times New Roman" panose="02020603050405020304" pitchFamily="18" charset="0"/>
              </a:rPr>
              <a:t> táborem</a:t>
            </a:r>
          </a:p>
          <a:p>
            <a:pPr lvl="0"/>
            <a:r>
              <a:rPr lang="cs-CZ" sz="3600" dirty="0">
                <a:latin typeface="+mj-lt"/>
                <a:cs typeface="Times New Roman" panose="02020603050405020304" pitchFamily="18" charset="0"/>
              </a:rPr>
              <a:t>překonáno období </a:t>
            </a:r>
            <a:r>
              <a:rPr lang="cs-CZ" sz="3600" dirty="0" err="1">
                <a:latin typeface="+mj-lt"/>
                <a:cs typeface="Times New Roman" panose="02020603050405020304" pitchFamily="18" charset="0"/>
              </a:rPr>
              <a:t>marginality</a:t>
            </a:r>
            <a:r>
              <a:rPr lang="cs-CZ" sz="3600" dirty="0">
                <a:latin typeface="+mj-lt"/>
                <a:cs typeface="Times New Roman" panose="02020603050405020304" pitchFamily="18" charset="0"/>
              </a:rPr>
              <a:t> v první fázi transformace, volba úspěšné taktiky, opětovná koncentrace voličů, nikoli překonání, nýbrž využití dědictví komunismu kritikou selhání stávajících elit</a:t>
            </a:r>
          </a:p>
          <a:p>
            <a:pPr lvl="0"/>
            <a:r>
              <a:rPr lang="cs-CZ" sz="3600" dirty="0">
                <a:latin typeface="+mj-lt"/>
                <a:cs typeface="Times New Roman" panose="02020603050405020304" pitchFamily="18" charset="0"/>
              </a:rPr>
              <a:t>volby: 1995 (1. a 22,3%); 1999 (1. a 24,3%); 2003 (2. a 12,61%); 2007 (2. a 11,57%); 2011 (2., 19,19%); 2016 (2., 13,34%); 2021 (2.; 18,93%)</a:t>
            </a:r>
          </a:p>
          <a:p>
            <a:r>
              <a:rPr lang="cs-CZ" sz="3600" dirty="0" err="1">
                <a:latin typeface="+mj-lt"/>
                <a:cs typeface="Times New Roman" panose="02020603050405020304" pitchFamily="18" charset="0"/>
              </a:rPr>
              <a:t>Putinova</a:t>
            </a:r>
            <a:r>
              <a:rPr lang="cs-CZ" sz="3600" dirty="0">
                <a:latin typeface="+mj-lt"/>
                <a:cs typeface="Times New Roman" panose="02020603050405020304" pitchFamily="18" charset="0"/>
              </a:rPr>
              <a:t> éra: kritika Kremlu, ale nezájem o antisystémovou roli</a:t>
            </a:r>
          </a:p>
        </p:txBody>
      </p:sp>
    </p:spTree>
    <p:extLst>
      <p:ext uri="{BB962C8B-B14F-4D97-AF65-F5344CB8AC3E}">
        <p14:creationId xmlns:p14="http://schemas.microsoft.com/office/powerpoint/2010/main" val="1797906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00CC9-3FC0-491D-8691-0ADB9B7A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RUSKÝ NACIONALISMUS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AD856-EB8D-4933-81E9-42DBD89C4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nacionalismus není v ruské politice extrém, je všeprostupující, průřezový (od radikální levice po extrémistickou pravici, s jistým oslabením v liberálním středu)</a:t>
            </a:r>
          </a:p>
          <a:p>
            <a:pPr lvl="0"/>
            <a:r>
              <a:rPr lang="cs-CZ" dirty="0"/>
              <a:t>nízká využitelnost jako štěpícího řezu v systému, kde jsou nacionalisty všichni</a:t>
            </a:r>
          </a:p>
          <a:p>
            <a:pPr lvl="0"/>
            <a:r>
              <a:rPr lang="cs-CZ" dirty="0"/>
              <a:t>definice nacionalistické strany: má národotvorný projekt (nový, či starý stát), alternativní v situaci neexistence obecně sdíleného konceptu státu</a:t>
            </a:r>
          </a:p>
          <a:p>
            <a:r>
              <a:rPr lang="cs-CZ" dirty="0"/>
              <a:t>ideje:  A. </a:t>
            </a:r>
            <a:r>
              <a:rPr lang="cs-CZ" dirty="0" err="1"/>
              <a:t>Solženicyn</a:t>
            </a:r>
            <a:r>
              <a:rPr lang="cs-CZ" dirty="0"/>
              <a:t>, Igor </a:t>
            </a:r>
            <a:r>
              <a:rPr lang="cs-CZ" dirty="0" err="1"/>
              <a:t>Šafarevič</a:t>
            </a:r>
            <a:r>
              <a:rPr lang="cs-CZ" dirty="0"/>
              <a:t>, Vladimir </a:t>
            </a:r>
            <a:r>
              <a:rPr lang="cs-CZ" dirty="0" err="1"/>
              <a:t>Baryšenko</a:t>
            </a:r>
            <a:r>
              <a:rPr lang="cs-CZ" dirty="0"/>
              <a:t> ad.</a:t>
            </a:r>
          </a:p>
          <a:p>
            <a:r>
              <a:rPr lang="cs-CZ" dirty="0"/>
              <a:t>LDPR a V. V. </a:t>
            </a:r>
            <a:r>
              <a:rPr lang="cs-CZ" dirty="0" err="1"/>
              <a:t>Žirinovskij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094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00CC9-3FC0-491D-8691-0ADB9B7A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RUSKÝ NACIONALISMUS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AD856-EB8D-4933-81E9-42DBD89C4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nálady ruského voličstva - nacionalismus jako osvědčená strategie</a:t>
            </a:r>
          </a:p>
          <a:p>
            <a:pPr lvl="0"/>
            <a:r>
              <a:rPr lang="cs-CZ" dirty="0"/>
              <a:t>rozlišovacím znaménkem konkrétní aplikace, nacionalismus v praxi</a:t>
            </a:r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cs-CZ" u="sng" dirty="0"/>
              <a:t>Klasifikace</a:t>
            </a:r>
            <a:r>
              <a:rPr lang="cs-CZ" dirty="0"/>
              <a:t> - jako rozlišovací znamení jednak historické, jednak tematické zaměření:</a:t>
            </a:r>
          </a:p>
          <a:p>
            <a:pPr lvl="0"/>
            <a:r>
              <a:rPr lang="cs-CZ" dirty="0"/>
              <a:t>levice - odkazuje na sovětskou éru a pozornost soustřeďuje na sociální sféru</a:t>
            </a:r>
          </a:p>
          <a:p>
            <a:pPr lvl="0"/>
            <a:r>
              <a:rPr lang="cs-CZ" dirty="0"/>
              <a:t>pravice - sovětskou éru naopak neguje a používá abstraktní, mytologickou argumentaci</a:t>
            </a:r>
          </a:p>
        </p:txBody>
      </p:sp>
    </p:spTree>
    <p:extLst>
      <p:ext uri="{BB962C8B-B14F-4D97-AF65-F5344CB8AC3E}">
        <p14:creationId xmlns:p14="http://schemas.microsoft.com/office/powerpoint/2010/main" val="1729104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00CC9-3FC0-491D-8691-0ADB9B7A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RUSKÝ NACIONALISMUS VS. FAŠISMUS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AD856-EB8D-4933-81E9-42DBD89C4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200" dirty="0"/>
              <a:t>termín k diskusi (viz kniha </a:t>
            </a:r>
            <a:r>
              <a:rPr lang="cs-CZ" sz="1200" dirty="0" err="1"/>
              <a:t>Shenfield</a:t>
            </a:r>
            <a:r>
              <a:rPr lang="cs-CZ" sz="1200" dirty="0"/>
              <a:t>, </a:t>
            </a:r>
            <a:r>
              <a:rPr lang="cs-CZ" sz="1200" dirty="0" err="1"/>
              <a:t>Stephen</a:t>
            </a:r>
            <a:r>
              <a:rPr lang="cs-CZ" sz="1200" dirty="0"/>
              <a:t>, 2001: </a:t>
            </a:r>
            <a:r>
              <a:rPr lang="cs-CZ" sz="1200" i="1" dirty="0" err="1"/>
              <a:t>Russian</a:t>
            </a:r>
            <a:r>
              <a:rPr lang="cs-CZ" sz="1200" i="1" dirty="0"/>
              <a:t> </a:t>
            </a:r>
            <a:r>
              <a:rPr lang="cs-CZ" sz="1200" i="1" dirty="0" err="1"/>
              <a:t>Fascism</a:t>
            </a:r>
            <a:r>
              <a:rPr lang="cs-CZ" sz="1200" i="1" dirty="0"/>
              <a:t>: </a:t>
            </a:r>
            <a:r>
              <a:rPr lang="cs-CZ" sz="1200" i="1" dirty="0" err="1"/>
              <a:t>Traditions</a:t>
            </a:r>
            <a:r>
              <a:rPr lang="cs-CZ" sz="1200" i="1" dirty="0"/>
              <a:t>, </a:t>
            </a:r>
            <a:r>
              <a:rPr lang="cs-CZ" sz="1200" i="1" dirty="0" err="1"/>
              <a:t>Tendencies</a:t>
            </a:r>
            <a:r>
              <a:rPr lang="cs-CZ" sz="1200" i="1" dirty="0"/>
              <a:t>, </a:t>
            </a:r>
            <a:r>
              <a:rPr lang="cs-CZ" sz="1200" i="1" dirty="0" err="1"/>
              <a:t>Movements</a:t>
            </a:r>
            <a:r>
              <a:rPr lang="cs-CZ" sz="1200" dirty="0"/>
              <a:t>), zda vůbec pro ruskou realitu použitelný; stejná otázka W. </a:t>
            </a:r>
            <a:r>
              <a:rPr lang="cs-CZ" sz="1200" dirty="0" err="1"/>
              <a:t>Laqueur</a:t>
            </a:r>
            <a:r>
              <a:rPr lang="cs-CZ" sz="1200" dirty="0"/>
              <a:t> (1997), úvaha o paralelách mezi Ruskem a výmarským Německem (termín „výmarská Rus“? – G. </a:t>
            </a:r>
            <a:r>
              <a:rPr lang="cs-CZ" sz="1200" dirty="0" err="1"/>
              <a:t>Starovojtova</a:t>
            </a:r>
            <a:r>
              <a:rPr lang="cs-CZ" sz="1200" dirty="0"/>
              <a:t>).</a:t>
            </a:r>
          </a:p>
          <a:p>
            <a:r>
              <a:rPr lang="cs-CZ" sz="1200" dirty="0"/>
              <a:t>ruské „neofašistické“ organizace nenavazují na klasický fašismus, už </a:t>
            </a:r>
            <a:r>
              <a:rPr lang="cs-CZ" sz="1200" dirty="0" err="1"/>
              <a:t>černosotněnci</a:t>
            </a:r>
            <a:r>
              <a:rPr lang="cs-CZ" sz="1200" dirty="0"/>
              <a:t> spíše militantní monarchistickou a antisemitskou organizací</a:t>
            </a:r>
          </a:p>
          <a:p>
            <a:r>
              <a:rPr lang="cs-CZ" sz="1200" dirty="0"/>
              <a:t>emigrantská tradice – např.  </a:t>
            </a:r>
            <a:r>
              <a:rPr lang="cs-CZ" sz="1200" dirty="0" err="1"/>
              <a:t>Vonsjatského</a:t>
            </a:r>
            <a:r>
              <a:rPr lang="cs-CZ" sz="1200" dirty="0"/>
              <a:t> ruští fašisté v USA</a:t>
            </a:r>
          </a:p>
          <a:p>
            <a:r>
              <a:rPr lang="cs-CZ" sz="1200" dirty="0"/>
              <a:t>klasickou fašistickou organizací </a:t>
            </a:r>
            <a:r>
              <a:rPr lang="cs-CZ" sz="1200" i="1" dirty="0" err="1"/>
              <a:t>Pamjať</a:t>
            </a:r>
            <a:r>
              <a:rPr lang="cs-CZ" sz="1200" dirty="0"/>
              <a:t> D. </a:t>
            </a:r>
            <a:r>
              <a:rPr lang="cs-CZ" sz="1200" dirty="0" err="1"/>
              <a:t>Vasiljeva</a:t>
            </a:r>
            <a:r>
              <a:rPr lang="cs-CZ" sz="1200" dirty="0"/>
              <a:t> za perestrojky, radikálně antisemitská a nacionalistická, pravděpodobně iniciovaná KGB, program: svedení zločinů sovětského komunismu na komunisty-Židy (polovičními Židy i Lenin a Stalin) a sionistické hnutí proti Rusku (Protokoly sionských mudrců)</a:t>
            </a:r>
          </a:p>
          <a:p>
            <a:r>
              <a:rPr lang="cs-CZ" sz="1200" dirty="0"/>
              <a:t>Vztah „neofašismu“ a komunismu – propojení ultranacionalistů a bývalých komunistů (např. bývalý generál KGB A. </a:t>
            </a:r>
            <a:r>
              <a:rPr lang="cs-CZ" sz="1200" dirty="0" err="1"/>
              <a:t>Sterligov</a:t>
            </a:r>
            <a:r>
              <a:rPr lang="cs-CZ" sz="1200" dirty="0"/>
              <a:t>), blízcí ideou silného a slavného státu </a:t>
            </a:r>
          </a:p>
          <a:p>
            <a:r>
              <a:rPr lang="cs-CZ" sz="1200" dirty="0"/>
              <a:t>vazba na ruskou ortodoxní církev a novopohanská hnutí, kozácké hnutí, skinheady, </a:t>
            </a:r>
            <a:r>
              <a:rPr lang="cs-CZ" sz="1200" dirty="0" err="1"/>
              <a:t>paramilitární</a:t>
            </a:r>
            <a:r>
              <a:rPr lang="cs-CZ" sz="1200" dirty="0"/>
              <a:t> sdružení a fotbalové fanoušky</a:t>
            </a:r>
          </a:p>
          <a:p>
            <a:r>
              <a:rPr lang="cs-CZ" sz="1200" dirty="0"/>
              <a:t>Ruská národní jednota A. </a:t>
            </a:r>
            <a:r>
              <a:rPr lang="cs-CZ" sz="1200" dirty="0" err="1"/>
              <a:t>Barkašova</a:t>
            </a:r>
            <a:r>
              <a:rPr lang="cs-CZ" sz="1200" dirty="0"/>
              <a:t>, Národně-bolševická strana Eduarda </a:t>
            </a:r>
            <a:r>
              <a:rPr lang="cs-CZ" sz="1200" dirty="0" err="1"/>
              <a:t>Limonova</a:t>
            </a:r>
            <a:r>
              <a:rPr lang="cs-CZ" sz="1200" dirty="0"/>
              <a:t> a Alexandra </a:t>
            </a:r>
            <a:r>
              <a:rPr lang="cs-CZ" sz="1200" dirty="0" err="1"/>
              <a:t>Dugina</a:t>
            </a:r>
            <a:r>
              <a:rPr lang="cs-CZ" sz="1200" dirty="0"/>
              <a:t> (kontakty A. </a:t>
            </a:r>
            <a:r>
              <a:rPr lang="cs-CZ" sz="1200" dirty="0" err="1"/>
              <a:t>Prochanovem</a:t>
            </a:r>
            <a:r>
              <a:rPr lang="cs-CZ" sz="1200" dirty="0"/>
              <a:t> na neofašistické hnutí na Západě, např. na Alaina de </a:t>
            </a:r>
            <a:r>
              <a:rPr lang="cs-CZ" sz="1200" dirty="0" err="1"/>
              <a:t>Benoista</a:t>
            </a:r>
            <a:r>
              <a:rPr lang="cs-CZ" sz="1200" dirty="0"/>
              <a:t>, </a:t>
            </a:r>
            <a:r>
              <a:rPr lang="cs-CZ" sz="1200" dirty="0" err="1"/>
              <a:t>Nouvelle</a:t>
            </a:r>
            <a:r>
              <a:rPr lang="cs-CZ" sz="1200" dirty="0"/>
              <a:t> </a:t>
            </a:r>
            <a:r>
              <a:rPr lang="cs-CZ" sz="1200" dirty="0" err="1"/>
              <a:t>Droit</a:t>
            </a:r>
            <a:r>
              <a:rPr lang="cs-CZ" sz="1200" dirty="0"/>
              <a:t> , ideologa antiliberální </a:t>
            </a:r>
            <a:r>
              <a:rPr lang="cs-CZ" sz="1200" dirty="0" err="1"/>
              <a:t>antiamerikanistické</a:t>
            </a:r>
            <a:r>
              <a:rPr lang="cs-CZ" sz="1200" dirty="0"/>
              <a:t> „nové Evropy“) ad. </a:t>
            </a:r>
          </a:p>
        </p:txBody>
      </p:sp>
    </p:spTree>
    <p:extLst>
      <p:ext uri="{BB962C8B-B14F-4D97-AF65-F5344CB8AC3E}">
        <p14:creationId xmlns:p14="http://schemas.microsoft.com/office/powerpoint/2010/main" val="3814967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9EF712-4A1F-4B42-89C7-DAA0C1DC7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SOUDOBÝ RUSKÝ LIBERALISMUS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BE0BB1-73EA-482B-BCA4-30C7FE1C9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DEMOKRATICKÁ VOLBA RUSKO – SPOJENÍ DEMOKRATŮ </a:t>
            </a:r>
          </a:p>
          <a:p>
            <a:pPr lvl="0"/>
            <a:r>
              <a:rPr lang="cs-CZ" dirty="0"/>
              <a:t>původní název blok Demokratické Rusko, navazující na stejnojmennou vnitřní frakci KPSS, r. 1992 transformace na blok Demokratická volba, před volbami přejmenován na blok Volba Rusko; </a:t>
            </a:r>
            <a:r>
              <a:rPr lang="cs-CZ" dirty="0" err="1"/>
              <a:t>Jegor</a:t>
            </a:r>
            <a:r>
              <a:rPr lang="cs-CZ" dirty="0"/>
              <a:t> </a:t>
            </a:r>
            <a:r>
              <a:rPr lang="cs-CZ" dirty="0" err="1"/>
              <a:t>Gajdar</a:t>
            </a:r>
            <a:endParaRPr lang="cs-CZ" b="1" dirty="0"/>
          </a:p>
          <a:p>
            <a:pPr lvl="0"/>
            <a:r>
              <a:rPr lang="cs-CZ" dirty="0"/>
              <a:t>volby 1993 – Volba Rusko na 2. místě 15,38% hlasů, nejsilnější frakce v Dumě</a:t>
            </a:r>
            <a:endParaRPr lang="cs-CZ" b="1" dirty="0"/>
          </a:p>
          <a:p>
            <a:pPr lvl="0"/>
            <a:r>
              <a:rPr lang="cs-CZ" dirty="0"/>
              <a:t>přejmenování r. 1994 na Demokratická volba Rusko</a:t>
            </a:r>
            <a:endParaRPr lang="cs-CZ" b="1" dirty="0"/>
          </a:p>
          <a:p>
            <a:pPr lvl="0"/>
            <a:r>
              <a:rPr lang="cs-CZ" dirty="0"/>
              <a:t>volby 1995 - 3,86% hlasů a 9. místo</a:t>
            </a:r>
          </a:p>
          <a:p>
            <a:pPr marL="0" lvl="0" indent="0">
              <a:buNone/>
            </a:pPr>
            <a:r>
              <a:rPr lang="cs-CZ" b="1" dirty="0"/>
              <a:t>JABLOKO</a:t>
            </a:r>
          </a:p>
          <a:p>
            <a:pPr lvl="0"/>
            <a:r>
              <a:rPr lang="cs-CZ" dirty="0"/>
              <a:t>založeno jako volební hnutí/blok v srpnu 1993 na základě stejnojmenné poslanecké frakce (= </a:t>
            </a:r>
            <a:r>
              <a:rPr lang="cs-CZ" i="1" dirty="0" err="1"/>
              <a:t>Javlinskij</a:t>
            </a:r>
            <a:r>
              <a:rPr lang="cs-CZ" i="1" dirty="0"/>
              <a:t> - </a:t>
            </a:r>
            <a:r>
              <a:rPr lang="cs-CZ" i="1" dirty="0" err="1"/>
              <a:t>Boldyrev</a:t>
            </a:r>
            <a:r>
              <a:rPr lang="cs-CZ" i="1" dirty="0"/>
              <a:t> – </a:t>
            </a:r>
            <a:r>
              <a:rPr lang="cs-CZ" i="1" dirty="0" err="1"/>
              <a:t>Lukin</a:t>
            </a:r>
            <a:r>
              <a:rPr lang="cs-CZ" i="1" dirty="0"/>
              <a:t>) </a:t>
            </a:r>
            <a:r>
              <a:rPr lang="cs-CZ" dirty="0"/>
              <a:t> tehdejších poslanců Nejvyššího sovětu</a:t>
            </a:r>
          </a:p>
          <a:p>
            <a:pPr lvl="0"/>
            <a:r>
              <a:rPr lang="cs-CZ" dirty="0"/>
              <a:t>volby: 1993 (7,86%, 6. místo); 1995 (6,89%, 4. místo); 1999 (5,9%, 6. místo); 2003 (4,3%, 5. místo); 2007 (1,6%, 6. místo, mimoparlamentní); 2011 (3,43%); 2016 (1,99%)</a:t>
            </a:r>
          </a:p>
        </p:txBody>
      </p:sp>
    </p:spTree>
    <p:extLst>
      <p:ext uri="{BB962C8B-B14F-4D97-AF65-F5344CB8AC3E}">
        <p14:creationId xmlns:p14="http://schemas.microsoft.com/office/powerpoint/2010/main" val="3439861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9EF712-4A1F-4B42-89C7-DAA0C1DC7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SOUDOBÝ RUSKÝ LIBERALISMUS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BE0BB1-73EA-482B-BCA4-30C7FE1C9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PRAVÝ BLOK (PRAVOJE DELO)</a:t>
            </a:r>
          </a:p>
          <a:p>
            <a:pPr lvl="0"/>
            <a:r>
              <a:rPr lang="cs-CZ" dirty="0"/>
              <a:t>zakladatelé a představitelé: </a:t>
            </a:r>
            <a:r>
              <a:rPr lang="cs-CZ" dirty="0" err="1"/>
              <a:t>Jegor</a:t>
            </a:r>
            <a:r>
              <a:rPr lang="cs-CZ" dirty="0"/>
              <a:t> </a:t>
            </a:r>
            <a:r>
              <a:rPr lang="cs-CZ" dirty="0" err="1"/>
              <a:t>Gajdar</a:t>
            </a:r>
            <a:r>
              <a:rPr lang="cs-CZ" dirty="0"/>
              <a:t>, Boris </a:t>
            </a:r>
            <a:r>
              <a:rPr lang="cs-CZ" dirty="0" err="1"/>
              <a:t>Němcov</a:t>
            </a:r>
            <a:r>
              <a:rPr lang="cs-CZ" dirty="0"/>
              <a:t>, Anatolij </a:t>
            </a:r>
            <a:r>
              <a:rPr lang="cs-CZ" dirty="0" err="1"/>
              <a:t>Čubajs</a:t>
            </a:r>
            <a:r>
              <a:rPr lang="cs-CZ" dirty="0"/>
              <a:t>, Alexandr Jakovlev (bývalý spolupracovník Gorbačova a vůdce Ruské sociálně demokratické strany), Alexandr </a:t>
            </a:r>
            <a:r>
              <a:rPr lang="cs-CZ" dirty="0" err="1"/>
              <a:t>Kirijenko</a:t>
            </a:r>
            <a:r>
              <a:rPr lang="cs-CZ" dirty="0"/>
              <a:t> („jarní“ premiér, apolitický technokrat)</a:t>
            </a:r>
          </a:p>
          <a:p>
            <a:r>
              <a:rPr lang="cs-CZ" dirty="0"/>
              <a:t>součástmi Demokratická volba Rusko, hnutí Mladé Rusko B. Němcova, Společná věc I. </a:t>
            </a:r>
            <a:r>
              <a:rPr lang="cs-CZ" dirty="0" err="1"/>
              <a:t>Chakamady</a:t>
            </a:r>
            <a:r>
              <a:rPr lang="cs-CZ" dirty="0"/>
              <a:t> a Vpřed, Rusko B. </a:t>
            </a:r>
            <a:r>
              <a:rPr lang="cs-CZ" dirty="0" err="1"/>
              <a:t>Fjodorova</a:t>
            </a:r>
            <a:r>
              <a:rPr lang="cs-CZ" dirty="0"/>
              <a:t>; někdy zván „klubem neoblíbených politiků“ vzhledem k personálnímu zázemí a podílu bývalých reformátorů na ekonomických obtížích Ruska v 90. letech</a:t>
            </a:r>
          </a:p>
          <a:p>
            <a:pPr lvl="0"/>
            <a:r>
              <a:rPr lang="cs-CZ" dirty="0"/>
              <a:t>mimoparlamentní; snaha o návrat k liberálním ekonomickým reformám</a:t>
            </a:r>
          </a:p>
          <a:p>
            <a:pPr marL="0" indent="0">
              <a:buNone/>
            </a:pPr>
            <a:r>
              <a:rPr lang="cs-CZ" b="1" dirty="0"/>
              <a:t>SVAZ PRAVICOVÝCH SIL (SOJUZ PRAVYCH SIL) </a:t>
            </a:r>
          </a:p>
          <a:p>
            <a:pPr lvl="0"/>
            <a:r>
              <a:rPr lang="cs-CZ" dirty="0"/>
              <a:t>vytvořen srpen 1999, jednání o širší koalici</a:t>
            </a:r>
          </a:p>
          <a:p>
            <a:pPr lvl="0"/>
            <a:r>
              <a:rPr lang="cs-CZ" dirty="0"/>
              <a:t>členy strany Pravý blok (</a:t>
            </a:r>
            <a:r>
              <a:rPr lang="cs-CZ" dirty="0" err="1"/>
              <a:t>Pravoje</a:t>
            </a:r>
            <a:r>
              <a:rPr lang="cs-CZ" dirty="0"/>
              <a:t> </a:t>
            </a:r>
            <a:r>
              <a:rPr lang="cs-CZ" dirty="0" err="1"/>
              <a:t>delo</a:t>
            </a:r>
            <a:r>
              <a:rPr lang="cs-CZ" dirty="0"/>
              <a:t>) A. </a:t>
            </a:r>
            <a:r>
              <a:rPr lang="cs-CZ" dirty="0" err="1"/>
              <a:t>Čubajse</a:t>
            </a:r>
            <a:r>
              <a:rPr lang="cs-CZ" dirty="0"/>
              <a:t>, J. </a:t>
            </a:r>
            <a:r>
              <a:rPr lang="cs-CZ" dirty="0" err="1"/>
              <a:t>Gajdara</a:t>
            </a:r>
            <a:r>
              <a:rPr lang="cs-CZ" dirty="0"/>
              <a:t> a B. Němcova, Nová síla (</a:t>
            </a:r>
            <a:r>
              <a:rPr lang="cs-CZ" dirty="0" err="1"/>
              <a:t>Novaja</a:t>
            </a:r>
            <a:r>
              <a:rPr lang="cs-CZ" dirty="0"/>
              <a:t> sila) S. </a:t>
            </a:r>
            <a:r>
              <a:rPr lang="cs-CZ" dirty="0" err="1"/>
              <a:t>Kirijenka</a:t>
            </a:r>
            <a:r>
              <a:rPr lang="cs-CZ" dirty="0"/>
              <a:t> a zbytky bloku Hlas Ruska (</a:t>
            </a:r>
            <a:r>
              <a:rPr lang="cs-CZ" dirty="0" err="1"/>
              <a:t>Golos</a:t>
            </a:r>
            <a:r>
              <a:rPr lang="cs-CZ" dirty="0"/>
              <a:t> </a:t>
            </a:r>
            <a:r>
              <a:rPr lang="cs-CZ" dirty="0" err="1"/>
              <a:t>Rossiji</a:t>
            </a:r>
            <a:r>
              <a:rPr lang="cs-CZ" dirty="0"/>
              <a:t>) gubernátora Samarské oblasti K. </a:t>
            </a:r>
            <a:r>
              <a:rPr lang="cs-CZ" dirty="0" err="1"/>
              <a:t>Titova</a:t>
            </a:r>
            <a:endParaRPr lang="cs-CZ" dirty="0"/>
          </a:p>
          <a:p>
            <a:pPr lvl="0"/>
            <a:r>
              <a:rPr lang="cs-CZ" dirty="0"/>
              <a:t>naopak neúspěšné námluvy s NDR a </a:t>
            </a:r>
            <a:r>
              <a:rPr lang="cs-CZ" dirty="0" err="1"/>
              <a:t>Jablokem</a:t>
            </a:r>
            <a:endParaRPr lang="cs-CZ" dirty="0"/>
          </a:p>
          <a:p>
            <a:pPr lvl="0"/>
            <a:r>
              <a:rPr lang="cs-CZ" dirty="0"/>
              <a:t>leden 2001 – transformace na stranu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72412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1E82E4D-F6CE-4F91-A93F-2E807CB1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6C68A0B-5408-419E-9948-2A31EC983C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12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9DBAF-E806-4EDC-824A-6E6D8AB6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Cíle přednášky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C08F7-3062-4DC5-9E8D-0E5E00BC1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/>
              <a:t>Poznámky k ruskému pojetí politického stranictví (rozpad </a:t>
            </a:r>
            <a:r>
              <a:rPr lang="cs-CZ" sz="1400" dirty="0" err="1"/>
              <a:t>monopartismu</a:t>
            </a:r>
            <a:r>
              <a:rPr lang="cs-CZ" sz="1400" dirty="0"/>
              <a:t>, volby, současné ideologické proudy)…</a:t>
            </a:r>
          </a:p>
          <a:p>
            <a:pPr marL="0" indent="0">
              <a:buNone/>
            </a:pPr>
            <a:r>
              <a:rPr lang="cs-CZ" sz="900" dirty="0"/>
              <a:t>Doporučené texty:</a:t>
            </a:r>
          </a:p>
          <a:p>
            <a:r>
              <a:rPr lang="cs-CZ" sz="900" dirty="0" err="1"/>
              <a:t>Gelman</a:t>
            </a:r>
            <a:r>
              <a:rPr lang="cs-CZ" sz="900" dirty="0"/>
              <a:t>, V.: </a:t>
            </a:r>
            <a:r>
              <a:rPr lang="cs-CZ" sz="900" i="1" dirty="0" err="1"/>
              <a:t>Authoritarian</a:t>
            </a:r>
            <a:r>
              <a:rPr lang="cs-CZ" sz="900" i="1" dirty="0"/>
              <a:t> </a:t>
            </a:r>
            <a:r>
              <a:rPr lang="cs-CZ" sz="900" i="1" dirty="0" err="1"/>
              <a:t>Russia</a:t>
            </a:r>
            <a:r>
              <a:rPr lang="cs-CZ" sz="900" dirty="0"/>
              <a:t>, Univ. </a:t>
            </a:r>
            <a:r>
              <a:rPr lang="cs-CZ" sz="900" dirty="0" err="1"/>
              <a:t>of</a:t>
            </a:r>
            <a:r>
              <a:rPr lang="cs-CZ" sz="900" dirty="0"/>
              <a:t> Pittsburgh </a:t>
            </a:r>
            <a:r>
              <a:rPr lang="cs-CZ" sz="900" dirty="0" err="1"/>
              <a:t>Press</a:t>
            </a:r>
            <a:r>
              <a:rPr lang="cs-CZ" sz="900" dirty="0"/>
              <a:t> 2015, pp. 71-128.</a:t>
            </a:r>
          </a:p>
          <a:p>
            <a:r>
              <a:rPr lang="cs-CZ" sz="900" dirty="0" err="1"/>
              <a:t>Stanovaya</a:t>
            </a:r>
            <a:r>
              <a:rPr lang="cs-CZ" sz="900" dirty="0"/>
              <a:t>, T.: </a:t>
            </a:r>
            <a:r>
              <a:rPr lang="cs-CZ" sz="900" i="1" dirty="0" err="1"/>
              <a:t>Unconsolidated</a:t>
            </a:r>
            <a:r>
              <a:rPr lang="cs-CZ" sz="900" i="1" dirty="0"/>
              <a:t>: </a:t>
            </a:r>
            <a:r>
              <a:rPr lang="cs-CZ" sz="900" i="1" dirty="0" err="1"/>
              <a:t>The</a:t>
            </a:r>
            <a:r>
              <a:rPr lang="cs-CZ" sz="900" i="1" dirty="0"/>
              <a:t> </a:t>
            </a:r>
            <a:r>
              <a:rPr lang="cs-CZ" sz="900" i="1" dirty="0" err="1"/>
              <a:t>Five</a:t>
            </a:r>
            <a:r>
              <a:rPr lang="cs-CZ" sz="900" i="1" dirty="0"/>
              <a:t> </a:t>
            </a:r>
            <a:r>
              <a:rPr lang="cs-CZ" sz="900" i="1" dirty="0" err="1"/>
              <a:t>Russian</a:t>
            </a:r>
            <a:r>
              <a:rPr lang="cs-CZ" sz="900" i="1" dirty="0"/>
              <a:t> </a:t>
            </a:r>
            <a:r>
              <a:rPr lang="cs-CZ" sz="900" i="1" dirty="0" err="1"/>
              <a:t>Elites</a:t>
            </a:r>
            <a:r>
              <a:rPr lang="cs-CZ" sz="900" i="1" dirty="0"/>
              <a:t> </a:t>
            </a:r>
            <a:r>
              <a:rPr lang="cs-CZ" sz="900" i="1" dirty="0" err="1"/>
              <a:t>Shaping</a:t>
            </a:r>
            <a:r>
              <a:rPr lang="cs-CZ" sz="900" i="1" dirty="0"/>
              <a:t> </a:t>
            </a:r>
            <a:r>
              <a:rPr lang="cs-CZ" sz="900" i="1" dirty="0" err="1"/>
              <a:t>Putin’s</a:t>
            </a:r>
            <a:r>
              <a:rPr lang="cs-CZ" sz="900" i="1" dirty="0"/>
              <a:t> </a:t>
            </a:r>
            <a:r>
              <a:rPr lang="cs-CZ" sz="900" i="1" dirty="0" err="1"/>
              <a:t>Transition</a:t>
            </a:r>
            <a:r>
              <a:rPr lang="cs-CZ" sz="900" dirty="0"/>
              <a:t>, Carnegie </a:t>
            </a:r>
            <a:r>
              <a:rPr lang="cs-CZ" sz="900" dirty="0" err="1"/>
              <a:t>Moscow</a:t>
            </a:r>
            <a:r>
              <a:rPr lang="cs-CZ" sz="900" dirty="0"/>
              <a:t> Centre 2020. Online text: https://carnegie.ru/commentary/81037</a:t>
            </a:r>
          </a:p>
          <a:p>
            <a:r>
              <a:rPr lang="cs-CZ" sz="900" dirty="0" err="1"/>
              <a:t>Taylor</a:t>
            </a:r>
            <a:r>
              <a:rPr lang="cs-CZ" sz="900" dirty="0"/>
              <a:t>, B.: </a:t>
            </a:r>
            <a:r>
              <a:rPr lang="cs-CZ" sz="900" i="1" dirty="0" err="1"/>
              <a:t>The</a:t>
            </a:r>
            <a:r>
              <a:rPr lang="cs-CZ" sz="900" i="1" dirty="0"/>
              <a:t> </a:t>
            </a:r>
            <a:r>
              <a:rPr lang="cs-CZ" sz="900" i="1" dirty="0" err="1"/>
              <a:t>Code</a:t>
            </a:r>
            <a:r>
              <a:rPr lang="cs-CZ" sz="900" i="1" dirty="0"/>
              <a:t> </a:t>
            </a:r>
            <a:r>
              <a:rPr lang="cs-CZ" sz="900" i="1" dirty="0" err="1"/>
              <a:t>of</a:t>
            </a:r>
            <a:r>
              <a:rPr lang="cs-CZ" sz="900" i="1" dirty="0"/>
              <a:t> </a:t>
            </a:r>
            <a:r>
              <a:rPr lang="cs-CZ" sz="900" i="1" dirty="0" err="1"/>
              <a:t>Putinism</a:t>
            </a:r>
            <a:r>
              <a:rPr lang="cs-CZ" sz="900" dirty="0"/>
              <a:t>, </a:t>
            </a:r>
            <a:r>
              <a:rPr lang="cs-CZ" sz="900" dirty="0" err="1"/>
              <a:t>Policy</a:t>
            </a:r>
            <a:r>
              <a:rPr lang="cs-CZ" sz="900" dirty="0"/>
              <a:t> </a:t>
            </a:r>
            <a:r>
              <a:rPr lang="cs-CZ" sz="900" dirty="0" err="1"/>
              <a:t>Memo</a:t>
            </a:r>
            <a:r>
              <a:rPr lang="cs-CZ" sz="900" dirty="0"/>
              <a:t>: PONARS </a:t>
            </a:r>
            <a:r>
              <a:rPr lang="cs-CZ" sz="900" dirty="0" err="1"/>
              <a:t>Euroasia</a:t>
            </a:r>
            <a:r>
              <a:rPr lang="cs-CZ" sz="900" dirty="0"/>
              <a:t> 2015. Online text: https://www.ponarseurasia.org/memo/code-putinism</a:t>
            </a:r>
          </a:p>
          <a:p>
            <a:pPr marL="0" indent="0">
              <a:buNone/>
            </a:pPr>
            <a:r>
              <a:rPr lang="cs-CZ" sz="900" dirty="0"/>
              <a:t>Doporučená literatura:</a:t>
            </a:r>
          </a:p>
          <a:p>
            <a:r>
              <a:rPr lang="cs-CZ" sz="900" i="1" dirty="0" err="1"/>
              <a:t>Ossified</a:t>
            </a:r>
            <a:r>
              <a:rPr lang="cs-CZ" sz="900" i="1" dirty="0"/>
              <a:t> </a:t>
            </a:r>
            <a:r>
              <a:rPr lang="cs-CZ" sz="900" i="1" dirty="0" err="1"/>
              <a:t>Putinism</a:t>
            </a:r>
            <a:r>
              <a:rPr lang="cs-CZ" sz="900" dirty="0"/>
              <a:t>, SRB </a:t>
            </a:r>
            <a:r>
              <a:rPr lang="cs-CZ" sz="900" dirty="0" err="1"/>
              <a:t>Podcast</a:t>
            </a:r>
            <a:r>
              <a:rPr lang="cs-CZ" sz="900" dirty="0"/>
              <a:t> 2016. Online text: https://srbpodcast.org/2016/08/13/ossified-putinism-2/</a:t>
            </a:r>
          </a:p>
          <a:p>
            <a:r>
              <a:rPr lang="cs-CZ" sz="900" i="1" dirty="0"/>
              <a:t>Protest in </a:t>
            </a:r>
            <a:r>
              <a:rPr lang="cs-CZ" sz="900" i="1" dirty="0" err="1"/>
              <a:t>Putin’s</a:t>
            </a:r>
            <a:r>
              <a:rPr lang="cs-CZ" sz="900" i="1" dirty="0"/>
              <a:t> </a:t>
            </a:r>
            <a:r>
              <a:rPr lang="cs-CZ" sz="900" i="1" dirty="0" err="1"/>
              <a:t>Russia</a:t>
            </a:r>
            <a:r>
              <a:rPr lang="cs-CZ" sz="900" dirty="0"/>
              <a:t>, SRB </a:t>
            </a:r>
            <a:r>
              <a:rPr lang="cs-CZ" sz="900" dirty="0" err="1"/>
              <a:t>Podcast</a:t>
            </a:r>
            <a:r>
              <a:rPr lang="cs-CZ" sz="900" dirty="0"/>
              <a:t> 2017. Online text: https://srbpodcast.org/2017/07/14/protest-in-putins-russia/</a:t>
            </a:r>
          </a:p>
          <a:p>
            <a:r>
              <a:rPr lang="cs-CZ" sz="900" i="1" dirty="0"/>
              <a:t>Are </a:t>
            </a:r>
            <a:r>
              <a:rPr lang="cs-CZ" sz="900" i="1" dirty="0" err="1"/>
              <a:t>Russia’s</a:t>
            </a:r>
            <a:r>
              <a:rPr lang="cs-CZ" sz="900" i="1" dirty="0"/>
              <a:t> </a:t>
            </a:r>
            <a:r>
              <a:rPr lang="cs-CZ" sz="900" i="1" dirty="0" err="1"/>
              <a:t>Protests</a:t>
            </a:r>
            <a:r>
              <a:rPr lang="cs-CZ" sz="900" i="1" dirty="0"/>
              <a:t> a </a:t>
            </a:r>
            <a:r>
              <a:rPr lang="cs-CZ" sz="900" i="1" dirty="0" err="1"/>
              <a:t>Serious</a:t>
            </a:r>
            <a:r>
              <a:rPr lang="cs-CZ" sz="900" i="1" dirty="0"/>
              <a:t> </a:t>
            </a:r>
            <a:r>
              <a:rPr lang="cs-CZ" sz="900" i="1" dirty="0" err="1"/>
              <a:t>Threat</a:t>
            </a:r>
            <a:r>
              <a:rPr lang="cs-CZ" sz="900" i="1" dirty="0"/>
              <a:t> to </a:t>
            </a:r>
            <a:r>
              <a:rPr lang="cs-CZ" sz="900" i="1" dirty="0" err="1"/>
              <a:t>the</a:t>
            </a:r>
            <a:r>
              <a:rPr lang="cs-CZ" sz="900" i="1" dirty="0"/>
              <a:t> </a:t>
            </a:r>
            <a:r>
              <a:rPr lang="cs-CZ" sz="900" i="1" dirty="0" err="1"/>
              <a:t>Kremlin</a:t>
            </a:r>
            <a:r>
              <a:rPr lang="cs-CZ" sz="900" i="1" dirty="0"/>
              <a:t>?, </a:t>
            </a:r>
            <a:r>
              <a:rPr lang="cs-CZ" sz="900" dirty="0"/>
              <a:t>Carnegie </a:t>
            </a:r>
            <a:r>
              <a:rPr lang="cs-CZ" sz="900" dirty="0" err="1"/>
              <a:t>Moscow</a:t>
            </a:r>
            <a:r>
              <a:rPr lang="cs-CZ" sz="900" dirty="0"/>
              <a:t> Center </a:t>
            </a:r>
            <a:r>
              <a:rPr lang="cs-CZ" sz="900" dirty="0" err="1"/>
              <a:t>Podcast</a:t>
            </a:r>
            <a:r>
              <a:rPr lang="cs-CZ" sz="900" dirty="0"/>
              <a:t> 2021. Online text: https://soundcloud.com/carnegiemoscowcenter/navalny-protests</a:t>
            </a:r>
          </a:p>
          <a:p>
            <a:r>
              <a:rPr lang="cs-CZ" sz="900" dirty="0" err="1"/>
              <a:t>Galeotti</a:t>
            </a:r>
            <a:r>
              <a:rPr lang="cs-CZ" sz="900" dirty="0"/>
              <a:t>, M.: </a:t>
            </a:r>
            <a:r>
              <a:rPr lang="cs-CZ" sz="900" i="1" dirty="0"/>
              <a:t>Musíme si promluvit o </a:t>
            </a:r>
            <a:r>
              <a:rPr lang="cs-CZ" sz="900" i="1" dirty="0" err="1"/>
              <a:t>Putinovi</a:t>
            </a:r>
            <a:r>
              <a:rPr lang="cs-CZ" sz="900" dirty="0"/>
              <a:t>, Praha: Paseka 2019.</a:t>
            </a:r>
          </a:p>
          <a:p>
            <a:r>
              <a:rPr lang="cs-CZ" sz="900" dirty="0" err="1"/>
              <a:t>Pomerantsev</a:t>
            </a:r>
            <a:r>
              <a:rPr lang="cs-CZ" sz="900" dirty="0"/>
              <a:t>, P.: </a:t>
            </a:r>
            <a:r>
              <a:rPr lang="cs-CZ" sz="900" i="1" dirty="0"/>
              <a:t>Nic není pravda a všechno je možné</a:t>
            </a:r>
            <a:r>
              <a:rPr lang="cs-CZ" sz="900" dirty="0"/>
              <a:t>, Brno: Dokořán 2017.</a:t>
            </a:r>
          </a:p>
        </p:txBody>
      </p:sp>
    </p:spTree>
    <p:extLst>
      <p:ext uri="{BB962C8B-B14F-4D97-AF65-F5344CB8AC3E}">
        <p14:creationId xmlns:p14="http://schemas.microsoft.com/office/powerpoint/2010/main" val="1218872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9DBAF-E806-4EDC-824A-6E6D8AB6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/>
              <a:t>rOZPAD</a:t>
            </a:r>
            <a:r>
              <a:rPr lang="cs-CZ" sz="4000" dirty="0"/>
              <a:t> MONOPARTISMU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C08F7-3062-4DC5-9E8D-0E5E00BC1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u="sng" dirty="0"/>
              <a:t>Úvodní teze</a:t>
            </a:r>
          </a:p>
          <a:p>
            <a:pPr lvl="0"/>
            <a:r>
              <a:rPr lang="cs-CZ" dirty="0"/>
              <a:t>Uplatnění západních měřítek (co se týče systému i ideologického spektra) na Rusko komplikované ze dvou aspektů: realita posttotalitní země a tradiční zvláštnosti ruské politiky.</a:t>
            </a:r>
            <a:endParaRPr lang="cs-CZ" b="1" dirty="0"/>
          </a:p>
          <a:p>
            <a:pPr marL="0" indent="0">
              <a:buNone/>
            </a:pPr>
            <a:r>
              <a:rPr lang="cs-CZ" u="sng" dirty="0"/>
              <a:t>Rozpad </a:t>
            </a:r>
            <a:r>
              <a:rPr lang="cs-CZ" u="sng" dirty="0" err="1"/>
              <a:t>monopartismu</a:t>
            </a:r>
            <a:endParaRPr lang="cs-CZ" dirty="0"/>
          </a:p>
          <a:p>
            <a:pPr lvl="0"/>
            <a:r>
              <a:rPr lang="cs-CZ" dirty="0"/>
              <a:t>Sovětský systém klasickou soustavou jediné strany, tedy </a:t>
            </a:r>
            <a:r>
              <a:rPr lang="cs-CZ" dirty="0" err="1"/>
              <a:t>monopartismus</a:t>
            </a:r>
            <a:r>
              <a:rPr lang="cs-CZ" dirty="0"/>
              <a:t> s totalitní (ideologickou) stranou (</a:t>
            </a:r>
            <a:r>
              <a:rPr lang="cs-CZ" dirty="0" err="1"/>
              <a:t>Sartori</a:t>
            </a:r>
            <a:r>
              <a:rPr lang="cs-CZ" dirty="0"/>
              <a:t>), dokonalosti se blížící prostoupení strany a státu</a:t>
            </a:r>
            <a:endParaRPr lang="cs-CZ" b="1" dirty="0"/>
          </a:p>
          <a:p>
            <a:pPr lvl="0"/>
            <a:r>
              <a:rPr lang="cs-CZ" dirty="0"/>
              <a:t>Vznikající politická opozice v 80. letech personálně vnitrostranického původu: v červenci 1989 vznik </a:t>
            </a:r>
            <a:r>
              <a:rPr lang="cs-CZ" b="1" dirty="0"/>
              <a:t>Meziregionální poslanecké skupiny</a:t>
            </a:r>
            <a:r>
              <a:rPr lang="cs-CZ" dirty="0"/>
              <a:t>, s aktivní účastí Jelcina, tehdy ještě člena ÚV KPSS; poté </a:t>
            </a:r>
            <a:r>
              <a:rPr lang="cs-CZ" b="1" dirty="0"/>
              <a:t>Demokratický blok</a:t>
            </a:r>
            <a:r>
              <a:rPr lang="cs-CZ" dirty="0"/>
              <a:t> jako vnitřní opoziční frakce v KPSS</a:t>
            </a:r>
            <a:endParaRPr lang="cs-CZ" b="1" dirty="0"/>
          </a:p>
          <a:p>
            <a:pPr lvl="0"/>
            <a:r>
              <a:rPr lang="cs-CZ" dirty="0"/>
              <a:t>monopol KPSS oficiálně odstraněn v březnu 1990</a:t>
            </a:r>
          </a:p>
          <a:p>
            <a:pPr lvl="0"/>
            <a:r>
              <a:rPr lang="cs-CZ" dirty="0"/>
              <a:t>V březnu 1991 oficiálně povolena svobodná registrace stran, v té době však již existence řady uskupení, některé již od r. 1989 (např. LDPR)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73040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9DBAF-E806-4EDC-824A-6E6D8AB6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ETAPIZACE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C08F7-3062-4DC5-9E8D-0E5E00BC1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do voleb 1993: porevoluční chaos, atomizace spektra, vznik subjektů s minimální relevancí, nepřehlednost a nestabilita programů, významná role vůdců;</a:t>
            </a:r>
            <a:endParaRPr lang="cs-CZ" b="1" dirty="0"/>
          </a:p>
          <a:p>
            <a:pPr lvl="0"/>
            <a:r>
              <a:rPr lang="cs-CZ" dirty="0"/>
              <a:t>1993-95: tendence k přeskupení, krystalizace spektra, dominance zásadních politických otázek (ekonomická reforma, rozchod s komunismem, zahraničně-politická orientace, regionální uspořádání apod.);</a:t>
            </a:r>
            <a:endParaRPr lang="cs-CZ" b="1" dirty="0"/>
          </a:p>
          <a:p>
            <a:pPr lvl="0"/>
            <a:r>
              <a:rPr lang="cs-CZ" dirty="0"/>
              <a:t>1995-99: ztráta politické relevance stranického vývoje (menší nárůst váhy po ekonomické krizi 1998, pádu „</a:t>
            </a:r>
            <a:r>
              <a:rPr lang="cs-CZ" dirty="0" err="1"/>
              <a:t>mladoreformátorů</a:t>
            </a:r>
            <a:r>
              <a:rPr lang="cs-CZ" dirty="0"/>
              <a:t>“ a potvrzení síly Dumy při konfliktu s Jelcinem o kandidatury S. </a:t>
            </a:r>
            <a:r>
              <a:rPr lang="cs-CZ" dirty="0" err="1"/>
              <a:t>Kirijenka</a:t>
            </a:r>
            <a:r>
              <a:rPr lang="cs-CZ" dirty="0"/>
              <a:t> a J. </a:t>
            </a:r>
            <a:r>
              <a:rPr lang="cs-CZ" dirty="0" err="1"/>
              <a:t>Primakova</a:t>
            </a:r>
            <a:r>
              <a:rPr lang="cs-CZ" dirty="0"/>
              <a:t>)</a:t>
            </a:r>
            <a:endParaRPr lang="cs-CZ" b="1" dirty="0"/>
          </a:p>
          <a:p>
            <a:pPr lvl="0"/>
            <a:r>
              <a:rPr lang="cs-CZ" dirty="0"/>
              <a:t>od 2000: vývoj směrem k systému (</a:t>
            </a:r>
            <a:r>
              <a:rPr lang="cs-CZ" dirty="0" err="1"/>
              <a:t>Sartori</a:t>
            </a:r>
            <a:r>
              <a:rPr lang="cs-CZ" dirty="0"/>
              <a:t>): </a:t>
            </a:r>
            <a:r>
              <a:rPr lang="cs-CZ" i="1" dirty="0"/>
              <a:t>hegemonické strany</a:t>
            </a:r>
            <a:r>
              <a:rPr lang="cs-CZ" dirty="0"/>
              <a:t> </a:t>
            </a:r>
            <a:r>
              <a:rPr lang="cs-CZ" i="1" dirty="0"/>
              <a:t>(totalitní </a:t>
            </a:r>
            <a:r>
              <a:rPr lang="cs-CZ" dirty="0"/>
              <a:t>nebo</a:t>
            </a:r>
            <a:r>
              <a:rPr lang="cs-CZ" i="1" dirty="0"/>
              <a:t> pragmatické)</a:t>
            </a:r>
            <a:r>
              <a:rPr lang="cs-CZ" dirty="0"/>
              <a:t> s existencí satelitních stran bez možnosti konkurovat hegemonu vs. </a:t>
            </a:r>
            <a:r>
              <a:rPr lang="cs-CZ" i="1" dirty="0" err="1"/>
              <a:t>predominantní</a:t>
            </a:r>
            <a:r>
              <a:rPr lang="cs-CZ" i="1" dirty="0"/>
              <a:t> (převládající) strany</a:t>
            </a:r>
            <a:r>
              <a:rPr lang="cs-CZ" dirty="0"/>
              <a:t> - volební soutěž, ale jedna strana pravidelně a regulérně vyhrává volby a má většinu v parlamentě</a:t>
            </a:r>
          </a:p>
          <a:p>
            <a:r>
              <a:rPr lang="cs-CZ" dirty="0"/>
              <a:t>od 2005: minimální počet členů pro registraci: 50.000</a:t>
            </a:r>
          </a:p>
          <a:p>
            <a:pPr lvl="0"/>
            <a:r>
              <a:rPr lang="cs-CZ" dirty="0"/>
              <a:t>vývoj: ze 139 zaregistrovaných stran r. 1999 r. 2004 – 48, r. 2005 – 36, r. 2008 – 14, aktuálně – 7 (JR, SR, KPRF, </a:t>
            </a:r>
            <a:r>
              <a:rPr lang="cs-CZ" dirty="0" err="1"/>
              <a:t>Pravoje</a:t>
            </a:r>
            <a:r>
              <a:rPr lang="cs-CZ" dirty="0"/>
              <a:t> </a:t>
            </a:r>
            <a:r>
              <a:rPr lang="cs-CZ" dirty="0" err="1"/>
              <a:t>delo</a:t>
            </a:r>
            <a:r>
              <a:rPr lang="cs-CZ" dirty="0"/>
              <a:t>, LDPR, </a:t>
            </a:r>
            <a:r>
              <a:rPr lang="cs-CZ" dirty="0" err="1"/>
              <a:t>Jabloko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77745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9DBAF-E806-4EDC-824A-6E6D8AB6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VOLBY V JELCINOVĚ ÉŘE (1993, 1995, 1999)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C08F7-3062-4DC5-9E8D-0E5E00BC1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rozmanitost počtu uskupení, jež získala mandáty: poměrně 8 (1993) - 4 (1995) - 7 (1999); většinově 12 (1993) - 23 (1995) - 14 (1999)</a:t>
            </a:r>
          </a:p>
          <a:p>
            <a:pPr lvl="0"/>
            <a:r>
              <a:rPr lang="cs-CZ" dirty="0"/>
              <a:t>možnosti, které ruskému voliči nabízela proporčně volená část a dilema stran co se týče volebních strategií v kampani; taktika některých stran (bloků) na většinově volenou část versus subjekty, kterým většinový volební systém v jednomandátových volebních obvodech nevyhovuje (LDPR)</a:t>
            </a:r>
          </a:p>
          <a:p>
            <a:pPr lvl="0"/>
            <a:r>
              <a:rPr lang="cs-CZ" dirty="0"/>
              <a:t>úspěšnost nezávislých kandidátů - 1993 v jednomandátových obvodech úspěšných 134 kandidátů, 1995 – 77, 1999 - 106 kandidátů (jev skryté stranické příslušnosti)</a:t>
            </a:r>
          </a:p>
          <a:p>
            <a:pPr lvl="0"/>
            <a:r>
              <a:rPr lang="cs-CZ" dirty="0"/>
              <a:t>struktura poslaneckých skupin - zatímco výsledky v poměrně volené části transparentní, výsledky v jednomandátových obvodech vedly uvnitř Dumy k přesunům sil a vzniku </a:t>
            </a:r>
            <a:r>
              <a:rPr lang="cs-CZ" dirty="0" err="1"/>
              <a:t>kvazistranických</a:t>
            </a:r>
            <a:r>
              <a:rPr lang="cs-CZ" dirty="0"/>
              <a:t> poslaneckých skupin (</a:t>
            </a:r>
            <a:r>
              <a:rPr lang="cs-CZ" dirty="0" err="1"/>
              <a:t>Nezavisimyj</a:t>
            </a:r>
            <a:r>
              <a:rPr lang="cs-CZ" dirty="0"/>
              <a:t> klub </a:t>
            </a:r>
            <a:r>
              <a:rPr lang="cs-CZ" dirty="0" err="1"/>
              <a:t>Novaja</a:t>
            </a:r>
            <a:r>
              <a:rPr lang="cs-CZ" dirty="0"/>
              <a:t> </a:t>
            </a:r>
            <a:r>
              <a:rPr lang="cs-CZ" dirty="0" err="1"/>
              <a:t>regionaĺnaja</a:t>
            </a:r>
            <a:r>
              <a:rPr lang="cs-CZ" dirty="0"/>
              <a:t> politika, Ruské regiony) s nízkou loajalitou</a:t>
            </a:r>
          </a:p>
          <a:p>
            <a:pPr lvl="0"/>
            <a:r>
              <a:rPr lang="cs-CZ" dirty="0"/>
              <a:t>minimální orientace voličů ve volbách dle programových hledisek</a:t>
            </a:r>
          </a:p>
        </p:txBody>
      </p:sp>
    </p:spTree>
    <p:extLst>
      <p:ext uri="{BB962C8B-B14F-4D97-AF65-F5344CB8AC3E}">
        <p14:creationId xmlns:p14="http://schemas.microsoft.com/office/powerpoint/2010/main" val="3282913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9DBAF-E806-4EDC-824A-6E6D8AB6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VOLEBNÍ SYSTÉM – REFORMA 2005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C08F7-3062-4DC5-9E8D-0E5E00BC1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Po teroristickém útoku na školu v </a:t>
            </a:r>
            <a:r>
              <a:rPr lang="cs-CZ" dirty="0" err="1"/>
              <a:t>Beslanu</a:t>
            </a:r>
            <a:r>
              <a:rPr lang="cs-CZ" dirty="0"/>
              <a:t> v Severní </a:t>
            </a:r>
            <a:r>
              <a:rPr lang="cs-CZ" dirty="0" err="1"/>
              <a:t>Osetii</a:t>
            </a:r>
            <a:r>
              <a:rPr lang="cs-CZ" dirty="0"/>
              <a:t> 2004 jako součást reforem státní moci.</a:t>
            </a:r>
          </a:p>
          <a:p>
            <a:r>
              <a:rPr lang="cs-CZ" dirty="0"/>
              <a:t>ambice: zvýšení akceschopnosti výkonné moci mj. v boji s terorismem a organizovaným zločinem</a:t>
            </a:r>
          </a:p>
          <a:p>
            <a:r>
              <a:rPr lang="cs-CZ" dirty="0"/>
              <a:t>kritika: skutečným cílem odstranit z Dumy většinu opozice</a:t>
            </a:r>
          </a:p>
          <a:p>
            <a:r>
              <a:rPr lang="cs-CZ" dirty="0"/>
              <a:t>součástí zrušení přímých voleb gubernátorů a většinové části volebního systému</a:t>
            </a:r>
          </a:p>
          <a:p>
            <a:r>
              <a:rPr lang="cs-CZ" dirty="0"/>
              <a:t>čistý poměrný volební systém se 7% volební klauzulí = omezil počet stran v parlamentu</a:t>
            </a:r>
          </a:p>
          <a:p>
            <a:r>
              <a:rPr lang="cs-CZ" dirty="0"/>
              <a:t>zrušení jednomandátových obvodů, snížení roztříštěnosti parlamentu a posílení vlivu stran nad poslanci</a:t>
            </a:r>
          </a:p>
          <a:p>
            <a:r>
              <a:rPr lang="cs-CZ" dirty="0"/>
              <a:t>zákaz utvářet volební koalice, což dříve zvyšovalo šance malých stran získat své zástupce v Dumě</a:t>
            </a:r>
          </a:p>
          <a:p>
            <a:r>
              <a:rPr lang="cs-CZ" dirty="0"/>
              <a:t>překážky pro vstup politických stran do Dumy, prostor pro regulaci registrace nových stran</a:t>
            </a:r>
          </a:p>
          <a:p>
            <a:r>
              <a:rPr lang="cs-CZ" dirty="0"/>
              <a:t>po volbách 2007 pouze čtyři parlamentní strany, Jednotné Rusko získalo 70% křesel</a:t>
            </a:r>
          </a:p>
        </p:txBody>
      </p:sp>
    </p:spTree>
    <p:extLst>
      <p:ext uri="{BB962C8B-B14F-4D97-AF65-F5344CB8AC3E}">
        <p14:creationId xmlns:p14="http://schemas.microsoft.com/office/powerpoint/2010/main" val="401277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9DBAF-E806-4EDC-824A-6E6D8AB6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VOLEBNÍ SYSTÉM – REFORMA 2013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C08F7-3062-4DC5-9E8D-0E5E00BC1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Reaktivní reforma volebního systému do Dumy 2013.</a:t>
            </a:r>
          </a:p>
          <a:p>
            <a:r>
              <a:rPr lang="cs-CZ" dirty="0"/>
              <a:t>vrací ruský volební systém do roku 2003</a:t>
            </a:r>
          </a:p>
          <a:p>
            <a:r>
              <a:rPr lang="cs-CZ" dirty="0"/>
              <a:t>obnovuje smíšený volební systém, zvýhodňuje politické strany s více než 30% hlasů</a:t>
            </a:r>
          </a:p>
          <a:p>
            <a:r>
              <a:rPr lang="cs-CZ" dirty="0"/>
              <a:t>polovina poslanců dolní komory volena v jednomandátových obvodech většinovým systémem a druhá polovina v celostátním obvodu proporčním systémem</a:t>
            </a:r>
          </a:p>
          <a:p>
            <a:r>
              <a:rPr lang="cs-CZ" dirty="0"/>
              <a:t>snížení uzavírací volební klauzule ze 7 % na 5 %</a:t>
            </a:r>
          </a:p>
          <a:p>
            <a:r>
              <a:rPr lang="cs-CZ" dirty="0"/>
              <a:t>reakce na nespokojenost voličů po volbách 2011 a klesající popularitu Jednotného Ruska</a:t>
            </a:r>
          </a:p>
        </p:txBody>
      </p:sp>
    </p:spTree>
    <p:extLst>
      <p:ext uri="{BB962C8B-B14F-4D97-AF65-F5344CB8AC3E}">
        <p14:creationId xmlns:p14="http://schemas.microsoft.com/office/powerpoint/2010/main" val="977205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5CD5-0EB4-4A7F-B7F6-6AF3B3C27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STRANY V SOUČASNÉ DUMĚ</a:t>
            </a:r>
            <a:endParaRPr lang="cs-CZ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9CD12BA-D6F6-4D2F-A6A9-19564A0F19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51579" y="2155989"/>
            <a:ext cx="7149842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 výsledků parlamentních voleb podzim 2021…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Jednotné Rusko - 49,32% hlasů, středový synergismus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Komunistická strana Ruské federace - 19,19% hlasů, komunismus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Spravedlivé Rusko - 13,24% hlasů, sociální demokracie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Liberální demokratická strana Ruska - 11,67% hlasů, nacionalismus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Neparlamentní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strany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Jabloko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- 3,43% hlasů, sociální liberalismus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Ruští patrioti - 0,97% hlasů, levicový nacionalismus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Správná věc - 0,60% hlasů, neoliberalismus</a:t>
            </a:r>
          </a:p>
        </p:txBody>
      </p:sp>
    </p:spTree>
    <p:extLst>
      <p:ext uri="{BB962C8B-B14F-4D97-AF65-F5344CB8AC3E}">
        <p14:creationId xmlns:p14="http://schemas.microsoft.com/office/powerpoint/2010/main" val="537981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C89DB8-BA26-4E43-8D7E-21F0A34F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Jednotné Rusko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az-Cyrl-A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Россия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FCB051-50CB-402E-A146-CE5626F88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parlamentní národně konzervativní politická strana, založena v prosinci 2001 sloučením Jednotné strany Ruska a Vlasti – Všeruské strany</a:t>
            </a:r>
          </a:p>
          <a:p>
            <a:r>
              <a:rPr lang="cs-CZ" dirty="0"/>
              <a:t>předsedou </a:t>
            </a:r>
            <a:r>
              <a:rPr lang="cs-CZ" dirty="0" err="1"/>
              <a:t>Dmitrij</a:t>
            </a:r>
            <a:r>
              <a:rPr lang="cs-CZ" dirty="0"/>
              <a:t> </a:t>
            </a:r>
            <a:r>
              <a:rPr lang="cs-CZ" dirty="0" err="1"/>
              <a:t>Medveděv</a:t>
            </a:r>
            <a:endParaRPr lang="cs-CZ" dirty="0"/>
          </a:p>
          <a:p>
            <a:r>
              <a:rPr lang="cs-CZ" dirty="0"/>
              <a:t>přes 1,5 milionů členů, 28 tisíc organizací, v Dumě aktuálně 343 mandátů</a:t>
            </a:r>
          </a:p>
          <a:p>
            <a:pPr marL="0" indent="0">
              <a:buNone/>
            </a:pPr>
            <a:r>
              <a:rPr lang="cs-CZ" dirty="0"/>
              <a:t>Program</a:t>
            </a:r>
          </a:p>
          <a:p>
            <a:r>
              <a:rPr lang="cs-CZ" dirty="0"/>
              <a:t>„všenárodní“, podporuje smíšenou ekonomiku a ekonomický nacionalismus</a:t>
            </a:r>
          </a:p>
          <a:p>
            <a:r>
              <a:rPr lang="cs-CZ" dirty="0"/>
              <a:t>synergická ideologie centrismu a konzervatismu, ve vnitrostátní pozici pragmatismus, podporuje Kreml</a:t>
            </a:r>
          </a:p>
        </p:txBody>
      </p:sp>
    </p:spTree>
    <p:extLst>
      <p:ext uri="{BB962C8B-B14F-4D97-AF65-F5344CB8AC3E}">
        <p14:creationId xmlns:p14="http://schemas.microsoft.com/office/powerpoint/2010/main" val="352649168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826</TotalTime>
  <Words>1987</Words>
  <Application>Microsoft Office PowerPoint</Application>
  <PresentationFormat>Širokoúhlá obrazovka</PresentationFormat>
  <Paragraphs>125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Gill Sans MT</vt:lpstr>
      <vt:lpstr>Times New Roman</vt:lpstr>
      <vt:lpstr>Galerie</vt:lpstr>
      <vt:lpstr>STRANY, STRANIcký SYSTÉm  a MODERNÍ RUSKÁ POLITIKA </vt:lpstr>
      <vt:lpstr>Cíle přednášky</vt:lpstr>
      <vt:lpstr>rOZPAD MONOPARTISMU</vt:lpstr>
      <vt:lpstr>ETAPIZACE</vt:lpstr>
      <vt:lpstr>VOLBY V JELCINOVĚ ÉŘE (1993, 1995, 1999)</vt:lpstr>
      <vt:lpstr>VOLEBNÍ SYSTÉM – REFORMA 2005</vt:lpstr>
      <vt:lpstr>VOLEBNÍ SYSTÉM – REFORMA 2013</vt:lpstr>
      <vt:lpstr> STRANY V SOUČASNÉ DUMĚ</vt:lpstr>
      <vt:lpstr>Jednotné Rusko (Единая Россия)</vt:lpstr>
      <vt:lpstr>SOUČASNÝ RUSKÝ KOMUNISMUS</vt:lpstr>
      <vt:lpstr>SOUČASNÝ RUSKÝ NACIONALISMUS I.</vt:lpstr>
      <vt:lpstr>SOUČASNÝ RUSKÝ NACIONALISMUS II.</vt:lpstr>
      <vt:lpstr>RUSKÝ NACIONALISMUS VS. FAŠISMUS</vt:lpstr>
      <vt:lpstr>SOUDOBÝ RUSKÝ LIBERALISMUS I.</vt:lpstr>
      <vt:lpstr>SOUDOBÝ RUSKÝ LIBERALISMUS II.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Politický režim Putinova a Medveděvova Ruska</dc:title>
  <dc:creator>Jonáš Syrovátka</dc:creator>
  <cp:lastModifiedBy>Jan Holzer</cp:lastModifiedBy>
  <cp:revision>52</cp:revision>
  <dcterms:created xsi:type="dcterms:W3CDTF">2021-04-10T13:34:07Z</dcterms:created>
  <dcterms:modified xsi:type="dcterms:W3CDTF">2024-04-29T13:50:14Z</dcterms:modified>
</cp:coreProperties>
</file>