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1" r:id="rId3"/>
    <p:sldId id="291" r:id="rId4"/>
    <p:sldId id="265" r:id="rId5"/>
    <p:sldId id="266" r:id="rId6"/>
    <p:sldId id="259" r:id="rId7"/>
    <p:sldId id="322" r:id="rId8"/>
    <p:sldId id="260" r:id="rId9"/>
    <p:sldId id="323" r:id="rId10"/>
    <p:sldId id="324" r:id="rId11"/>
    <p:sldId id="271" r:id="rId12"/>
    <p:sldId id="305" r:id="rId13"/>
    <p:sldId id="272" r:id="rId14"/>
    <p:sldId id="273" r:id="rId15"/>
    <p:sldId id="325" r:id="rId16"/>
    <p:sldId id="262" r:id="rId17"/>
    <p:sldId id="326" r:id="rId18"/>
    <p:sldId id="288" r:id="rId19"/>
    <p:sldId id="306" r:id="rId20"/>
    <p:sldId id="261" r:id="rId21"/>
    <p:sldId id="327" r:id="rId22"/>
    <p:sldId id="307" r:id="rId23"/>
    <p:sldId id="328" r:id="rId24"/>
    <p:sldId id="308" r:id="rId25"/>
    <p:sldId id="310" r:id="rId26"/>
    <p:sldId id="311" r:id="rId27"/>
    <p:sldId id="257" r:id="rId28"/>
    <p:sldId id="258" r:id="rId29"/>
    <p:sldId id="314" r:id="rId30"/>
    <p:sldId id="329" r:id="rId31"/>
    <p:sldId id="330" r:id="rId32"/>
    <p:sldId id="331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A7027-987E-4EFE-AE17-77497114409C}" v="73" dt="2023-03-10T21:17:24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5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950 0 24575,'-7'6'0,"-1"-1"0,1 0 0,-1 0 0,0-1 0,-11 4 0,-13 7 0,-25 13 0,38-20 0,1 1 0,-21 13 0,13-5 0,-4 2 0,0 2 0,2 1 0,0 1 0,-34 38 0,-72 94 0,102-117 0,19-24 0,1 1 0,-20 30 0,-7 33 0,-56 159 0,73-178 0,7-9 0,2 1 0,-9 72 0,5-27 0,17-95 0,-53 289 0,42-206 0,0 127 0,10-140 0,0-29 0,1 1 0,2-1 0,15 78 0,-9-84 0,9 34 0,50 131 0,-21-75 0,-31-79 0,33 68 0,-9-42 0,4-1 0,74 95 0,-65-100 0,11 14 0,76 78 0,-79-96 0,-2 3 0,64 97 0,-100-135 0,37 39 0,-3-5 0,4 7 0,76 68 0,77 51 0,-172-153 0,27 32 132,-20-18-1629,-33-35-5329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3:27:3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28 24575,'-75'-1'0,"-102"3"0,150 0 0,0 2 0,0 0 0,1 2 0,-38 13 0,-130 60 0,163-64 0,1 2 0,0 1 0,1 2 0,-27 23 0,23-14 0,-34 38 0,50-48 0,1 0 0,0 1 0,2 1 0,0 0 0,1 1 0,1 0 0,1 1 0,1 0 0,2 1 0,-13 48 0,6 12 0,3 1 0,4 0 0,4 0 0,7 103 0,-1-174 0,0 0 0,1 0 0,1-1 0,0 0 0,0 1 0,2-1 0,-1-1 0,10 15 0,6 6 0,39 47 0,-24-34 0,-19-28 0,1 0 0,0-2 0,1 0 0,1-1 0,36 22 0,-15-10 0,-19-14 0,0-1 0,0 0 0,2-2 0,-1 0 0,1-2 0,0-1 0,1 0 0,47 5 0,10-6 0,114-4 0,-115-3 0,-61 0 0,0-1 0,0-1 0,0 0 0,-1-2 0,1 0 0,-1-1 0,-1-1 0,1-1 0,20-11 0,-12 3 0,0-1 0,-2-1 0,0-1 0,-1-1 0,24-27 0,4-6 0,-3-3 0,44-63 0,-62 71 0,-2-1 0,27-60 0,-28 45 0,53-134 0,-72 170 0,-2 0 0,0 0 0,-2-1 0,-1 0 0,0-39 0,-3 10 0,0 7 0,-2 1 0,-14-97 0,12 135 0,-1 0 0,0 1 0,0 0 0,-1 0 0,0 0 0,-1 1 0,-1-1 0,1 1 0,-16-16 0,9 12 0,-1 0 0,-1 1 0,0 1 0,-1 0 0,-22-12 0,20 16 0,-1 0 0,0 2 0,0 0 0,-1 1 0,1 1 0,-32-3 0,-18-4 0,-9-1-455,-1 3 0,-154 5 0,210 4-6371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59:05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18 24575,'-75'-1'0,"-102"3"0,150-1 0,0 1 0,0 1 0,1 1 0,-38 7 0,-130 39 0,163-41 0,1 2 0,0 0 0,1 2 0,-27 13 0,23-7 0,-34 22 0,50-29 0,1 0 0,0 1 0,2 0 0,0 0 0,1 1 0,1-1 0,1 2 0,1-1 0,2 1 0,-13 30 0,6 8 0,3 0 0,4 0 0,4 0 0,7 65 0,-1-110 0,0 1 0,1 0 0,1-1 0,0 0 0,0 1 0,2-1 0,-1-1 0,10 10 0,6 4 0,39 29 0,-24-21 0,-19-18 0,1 0 0,0-1 0,1 0 0,1 0 0,36 13 0,-15-6 0,-19-9 0,0-1 0,0 1 0,2-2 0,-1 0 0,1-1 0,0 0 0,1-1 0,47 4 0,10-5 0,114-1 0,-115-3 0,-61 0 0,0 0 0,0-1 0,0 0 0,-1-1 0,1 0 0,-1-1 0,-1 0 0,1-1 0,20-7 0,-12 2 0,0-1 0,-2 0 0,0-1 0,-1 0 0,24-18 0,4-3 0,-3-2 0,44-39 0,-62 44 0,-2-1 0,27-37 0,-28 28 0,53-84 0,-72 107 0,-2-1 0,0 1 0,-2-1 0,-1 0 0,0-25 0,-3 7 0,0 4 0,-2 1 0,-14-61 0,12 84 0,-1 1 0,0 0 0,0 0 0,-1 0 0,0 0 0,-1 1 0,-1-1 0,1 1 0,-16-10 0,9 7 0,-1 0 0,-1 1 0,0 1 0,-1-1 0,-22-7 0,20 10 0,-1 0 0,0 1 0,0 1 0,-1-1 0,1 2 0,-32-2 0,-18-3 0,-9-1-455,-1 3 0,-154 2 0,210 3-6371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59:15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750 13 24575,'-52'-1'0,"-70"2"0,103 0 0,1 1 0,-1-1 0,1 2 0,-26 5 0,-90 26 0,112-27 0,2 0 0,-1 1 0,1 1 0,-19 9 0,16-5 0,-23 16 0,34-21 0,1 0 0,0 1 0,1 0 0,1 0 0,0 0 0,1 1 0,0 0 0,1 0 0,1 0 0,-8 21 0,4 5 0,1 1 0,4 0 0,2 0 0,5 44 0,-1-75 0,1 0 0,0 0 0,1 0 0,-1-1 0,1 1 0,1 0 0,0-1 0,6 7 0,5 2 0,26 21 0,-16-16 0,-13-11 0,0 0 0,1-1 0,0 0 0,1-1 0,24 10 0,-9-4 0,-14-6 0,0-1 0,0 0 0,2-1 0,-1 1 0,0-2 0,1 0 0,0 0 0,33 2 0,7-2 0,78-2 0,-79-2 0,-42 1 0,0-1 0,0 0 0,-1-1 0,0 0 0,1 0 0,-1-1 0,0 0 0,0 0 0,14-5 0,-8 1 0,-1 0 0,0-1 0,-1 0 0,-1-1 0,18-11 0,2-3 0,-3-1 0,32-28 0,-44 31 0,-1 0 0,19-26 0,-20 19 0,37-57 0,-50 73 0,-1 0 0,0 0 0,-1-1 0,-2 1 0,1-18 0,-2 5 0,-1 3 0,0 1 0,-11-43 0,9 59 0,0 0 0,-1 0 0,0 0 0,0 0 0,-1 1 0,0-1 0,-1 1 0,1-1 0,-11-6 0,6 5 0,-1 0 0,0 0 0,-1 1 0,0 0 0,-15-5 0,14 6 0,-2 1 0,1 0 0,0 0 0,-1 1 0,1 1 0,-22-2 0,-13-2 0,-6 0-455,0 1 0,-107 2 0,145 2-6371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59:2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2826 18 24575,'-195'-1'0,"-267"3"0,392-1 0,0 1 0,-1 1 0,4 1 0,-100 7 0,-339 39 0,425-41 0,3 2 0,0 0 0,2 2 0,-70 13 0,60-7 0,-88 22 0,129-29 0,4 0 0,-1 1 0,6 0 0,-1 0 0,3 1 0,3-1 0,2 2 0,3-1 0,5 1 0,-33 30 0,15 8 0,7 0 0,11 0 0,11 0 0,18 65 0,-3-110 0,0 1 0,3 0 0,2-1 0,1 0 0,-1 1 0,6-1 0,-3-1 0,26 10 0,16 4 0,101 29 0,-62-21 0,-50-18 0,3 0 0,0-1 0,3 0 0,2 0 0,94 13 0,-39-6 0,-50-9 0,0-1 0,1 1 0,4-2 0,-2 0 0,3-1 0,-1 0 0,3-1 0,123 4 0,26-5 0,297-1 0,-300-3 0,-159 0 0,0 0 0,0-1 0,0 0 0,-2-1 0,2 0 0,-3-1 0,-2 0 0,3-1 0,51-7 0,-30 2 0,-1-1 0,-5 0 0,1-1 0,-4 0 0,63-18 0,11-3 0,-9-2 0,116-39 0,-162 44 0,-6-1 0,71-37 0,-73 28 0,138-84 0,-187 107 0,-6-1 0,0 1 0,-5-1 0,-2 0 0,-1-25 0,-7 7 0,-1 4 0,-4 1 0,-37-61 0,31 84 0,-3 1 0,1 0 0,-1 0 0,-2 0 0,0 0 0,-2 1 0,-3-1 0,2 1 0,-41-10 0,23 7 0,-3 0 0,-2 1 0,0 1 0,-3-1 0,-57-7 0,52 10 0,-2 0 0,-1 1 0,1 1 0,-3-1 0,2 2 0,-83-2 0,-47-3 0,-23-1-455,-3 3 0,-401 2 0,547 3-6371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39:3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 23 24575,'-60'-1'0,"-81"2"0,120 1 0,-1 1 0,1 0 0,0 2 0,-30 10 0,-104 48 0,131-51 0,0 2 0,0 0 0,1 2 0,-22 18 0,19-11 0,-28 31 0,41-39 0,0 0 0,0 1 0,2 1 0,0-1 0,0 2 0,2 0 0,0 0 0,1 0 0,2 1 0,-11 39 0,5 9 0,3 0 0,2 1 0,4 0 0,5 82 0,0-139 0,0 0 0,0 0 0,1 0 0,0-1 0,1 1 0,0-1 0,0 0 0,8 12 0,5 4 0,31 38 0,-19-28 0,-16-21 0,1-1 0,1-1 0,0-1 0,1 0 0,28 18 0,-11-9 0,-15-10 0,-1-2 0,1 1 0,1-2 0,-1 0 0,1-2 0,0 0 0,1-1 0,38 5 0,7-5 0,91-4 0,-91-1 0,-49-1 0,0-1 0,0 0 0,0-1 0,-1-1 0,1 0 0,-1 0 0,-1-2 0,1 0 0,16-9 0,-9 2 0,0-1 0,-3 0 0,1-1 0,-1-1 0,20-22 0,2-4 0,-2-3 0,35-49 0,-49 55 0,-2 0 0,22-48 0,-23 36 0,43-106 0,-58 134 0,-2 1 0,1 0 0,-2-1 0,-1-1 0,0-30 0,-2 8 0,0 5 0,-2 1 0,-11-77 0,10 108 0,-1-1 0,-1 1 0,1 1 0,-1-1 0,0 0 0,0 1 0,-2-1 0,1 1 0,-12-12 0,6 9 0,0-1 0,-1 2 0,0 0 0,-1 1 0,-17-10 0,16 12 0,-1 1 0,0 1 0,-1 0 0,0 1 0,1 1 0,-25-2 0,-15-4 0,-8-1-455,1 3 0,-124 4 0,167 3-6371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39:4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2129 20 24575,'-147'-1'0,"-201"3"0,295-1 0,0 2 0,0 0 0,2 1 0,-74 9 0,-256 43 0,320-45 0,2 1 0,0 0 0,2 3 0,-53 15 0,46-10 0,-68 28 0,99-35 0,1 0 0,1 1 0,3 1 0,1 0 0,1 1 0,3-1 0,1 1 0,2 1 0,5-1 0,-26 35 0,11 8 0,7 1 0,7 0 0,8 0 0,14 73 0,-2-123 0,0 0 0,2 0 0,1-1 0,1 0 0,0 1 0,4-1 0,-2-1 0,19 11 0,12 5 0,77 32 0,-47-23 0,-38-21 0,3 1 0,-1-2 0,2 0 0,3 0 0,69 15 0,-28-7 0,-38-10 0,0 0 0,1-1 0,3-1 0,-2 0 0,2-1 0,0-1 0,2 0 0,92 3 0,20-3 0,224-4 0,-226-2 0,-119 1 0,-1-2 0,0 0 0,0 0 0,-1-2 0,1 1 0,-2-1 0,-1-1 0,1-1 0,39-7 0,-23 1 0,0 0 0,-4 0 0,1-2 0,-3 0 0,47-19 0,8-4 0,-6-3 0,87-44 0,-122 50 0,-4 0 0,52-43 0,-54 32 0,104-95 0,-141 120 0,-4 1 0,0-1 0,-5 0 0,-1-1 0,0-27 0,-6 7 0,0 5 0,-4 1 0,-27-69 0,23 96 0,-2-1 0,0 2 0,0-1 0,-2 0 0,1 0 0,-3 1 0,-2 0 0,2 0 0,-31-12 0,18 9 0,-3 0 0,-1 1 0,-1 1 0,-1-1 0,-44-8 0,40 12 0,-2-1 0,-1 2 0,1 0 0,-2 0 0,1 1 0,-62-2 0,-35-2 0,-18-2-455,-2 3 0,-303 3 0,413 3-6371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39:58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20 24575,'-75'-1'0,"-102"3"0,150-1 0,0 2 0,0 0 0,1 1 0,-38 9 0,-130 43 0,163-45 0,1 1 0,0 0 0,1 3 0,-27 15 0,23-10 0,-34 28 0,50-35 0,1 0 0,0 1 0,2 1 0,0 0 0,1 1 0,1-1 0,1 1 0,1 1 0,2-1 0,-13 35 0,6 8 0,3 1 0,4 0 0,4 0 0,7 73 0,-1-123 0,0 0 0,1 0 0,1-1 0,0 0 0,0 1 0,2-1 0,-1-1 0,10 11 0,6 5 0,39 32 0,-24-23 0,-19-21 0,1 1 0,0-2 0,1 0 0,1 0 0,36 15 0,-15-7 0,-19-10 0,0 0 0,0-1 0,2-1 0,-1 0 0,1-1 0,0-1 0,1 0 0,47 3 0,10-3 0,114-4 0,-115-2 0,-61 1 0,0-2 0,0 0 0,0 0 0,-1-2 0,1 1 0,-1-1 0,-1-1 0,1-1 0,20-7 0,-12 1 0,0 0 0,-2 0 0,0-2 0,-1 0 0,24-19 0,4-4 0,-3-3 0,44-44 0,-62 50 0,-2 0 0,27-43 0,-28 32 0,53-95 0,-72 120 0,-2 1 0,0-1 0,-2 0 0,-1-1 0,0-27 0,-3 7 0,0 5 0,-2 1 0,-14-69 0,12 96 0,-1-1 0,0 2 0,0-1 0,-1 0 0,0 0 0,-1 1 0,-1 0 0,1 0 0,-16-12 0,9 9 0,-1 0 0,-1 1 0,0 1 0,-1-1 0,-22-8 0,20 12 0,-1-1 0,0 2 0,0 0 0,-1 0 0,1 1 0,-32-2 0,-18-2 0,-9-2-455,-1 3 0,-154 3 0,210 3-6371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0:4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20 24575,'-75'-1'0,"-102"3"0,150-1 0,0 2 0,0 0 0,1 1 0,-38 9 0,-130 43 0,163-45 0,1 1 0,0 0 0,1 3 0,-27 15 0,23-10 0,-34 28 0,50-35 0,1 0 0,0 1 0,2 1 0,0 0 0,1 1 0,1-1 0,1 1 0,1 1 0,2-1 0,-13 35 0,6 8 0,3 1 0,4 0 0,4 0 0,7 73 0,-1-123 0,0 0 0,1 0 0,1-1 0,0 0 0,0 1 0,2-1 0,-1-1 0,10 11 0,6 5 0,39 32 0,-24-23 0,-19-21 0,1 1 0,0-2 0,1 0 0,1 0 0,36 15 0,-15-7 0,-19-10 0,0 0 0,0-1 0,2-1 0,-1 0 0,1-1 0,0-1 0,1 0 0,47 3 0,10-3 0,114-4 0,-115-2 0,-61 1 0,0-2 0,0 0 0,0 0 0,-1-2 0,1 1 0,-1-1 0,-1-1 0,1-1 0,20-7 0,-12 1 0,0 0 0,-2 0 0,0-2 0,-1 0 0,24-19 0,4-4 0,-3-3 0,44-44 0,-62 50 0,-2 0 0,27-43 0,-28 32 0,53-95 0,-72 120 0,-2 1 0,0-1 0,-2 0 0,-1-1 0,0-27 0,-3 7 0,0 5 0,-2 1 0,-14-69 0,12 96 0,-1-1 0,0 2 0,0-1 0,-1 0 0,0 0 0,-1 1 0,-1 0 0,1 0 0,-16-12 0,9 9 0,-1 0 0,-1 1 0,0 1 0,-1-1 0,-22-8 0,20 12 0,-1-1 0,0 2 0,0 0 0,-1 0 0,1 1 0,-32-2 0,-18-2 0,-9-2-455,-1 3 0,-154 3 0,210 3-6371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0:4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2094 22 24575,'-145'-1'0,"-196"2"0,288 1 0,1 1 0,0 0 0,2 2 0,-74 9 0,-250 47 0,314-50 0,2 2 0,0 1 0,2 1 0,-52 18 0,44-11 0,-65 29 0,96-36 0,2-1 0,0 2 0,4 0 0,0 0 0,2 1 0,2 0 0,2 0 0,1 1 0,5 0 0,-26 37 0,12 9 0,6 1 0,8 0 0,7 0 0,14 79 0,-2-133 0,0 0 0,1-1 0,3 0 0,0 0 0,-1 1 0,5-1 0,-2-1 0,19 12 0,11 4 0,76 36 0,-46-26 0,-38-21 0,3 0 0,0-2 0,2 0 0,1 0 0,70 16 0,-28-7 0,-38-11 0,1-1 0,-1 0 0,4-1 0,-1-1 0,1-1 0,0 0 0,3-1 0,90 4 0,19-4 0,221-4 0,-223-1 0,-117-1 0,-1-1 0,1 0 0,-1 0 0,-1-2 0,2 0 0,-3-1 0,-1 0 0,2-1 0,38-9 0,-23 3 0,1-1 0,-5-1 0,0 0 0,-2-1 0,47-21 0,8-5 0,-7-2 0,86-48 0,-120 55 0,-4-2 0,52-45 0,-54 34 0,102-103 0,-138 131 0,-5 0 0,1-1 0,-5 0 0,-1 0 0,0-30 0,-6 7 0,0 6 0,-4 1 0,-27-74 0,23 103 0,-2-1 0,0 2 0,1 0 0,-3-1 0,0 1 0,-1 0 0,-3 0 0,3 0 0,-32-12 0,18 10 0,-2-1 0,-2 1 0,0 1 0,-2 0 0,-42-10 0,38 13 0,-2 0 0,1 1 0,-1 1 0,-2 0 0,3 1 0,-63-2 0,-34-4 0,-18 0-455,-1 2 0,-298 4 0,406 3-6371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3:5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18 24575,'-47'-1'0,"-65"3"0,95-1 0,-1 1 0,1 1 0,1 1 0,-25 8 0,-81 38 0,102-41 0,1 2 0,0 0 0,1 2 0,-18 14 0,15-9 0,-21 25 0,31-31 0,1 0 0,0 0 0,1 2 0,0-1 0,1 1 0,0 0 0,1 0 0,1 1 0,1 0 0,-8 30 0,3 8 0,3 1 0,2 0 0,2 0 0,5 64 0,-1-109 0,0 0 0,1 0 0,1-1 0,-1 0 0,1 1 0,1-1 0,-1 0 0,6 9 0,5 4 0,24 29 0,-16-21 0,-11-17 0,1-1 0,-1-1 0,1 0 0,1 0 0,22 13 0,-9-6 0,-12-9 0,0 0 0,0 0 0,1-2 0,0 0 0,0-1 0,0 0 0,1-1 0,29 4 0,7-4 0,72-3 0,-72-2 0,-40 1 0,1-2 0,0 0 0,-1 0 0,0-1 0,1 0 0,-1-1 0,-1 0 0,1-1 0,13-7 0,-8 2 0,0-1 0,-1 0 0,0-1 0,-1-1 0,15-17 0,3-3 0,-2-3 0,28-39 0,-39 45 0,-2-1 0,18-38 0,-19 29 0,35-85 0,-47 107 0,0 0 0,-1 1 0,-1-2 0,0 1 0,-1-25 0,-1 6 0,0 5 0,-2 1 0,-8-62 0,7 85 0,-1 1 0,1 0 0,-1 0 0,0 0 0,0 0 0,-1 0 0,-1 0 0,2 1 0,-11-10 0,6 7 0,-1 0 0,-1 1 0,1 0 0,-1 1 0,-14-8 0,12 9 0,0 1 0,0 2 0,0-1 0,-1 1 0,1 0 0,-20-1 0,-12-3 0,-5-1-455,-1 3 0,-97 2 0,132 3-6371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8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1799 0 24575,'0'599'0,"-2"-563"0,-2-1 0,-1-1 0,-13 48 0,-6 33 0,-6 33 0,6-33 0,17-74 0,-1-1 0,2 0 0,-2 55 0,9-86 0,-2 0 0,1 1 0,-1-1 0,-1 0 0,0 0 0,0 1 0,-6 12 0,7-18 0,0-1 0,-1-1 0,0 1 0,0 0 0,0 0 0,0-1 0,0 1 0,0-1 0,-1 1 0,1-1 0,-1 0 0,0 0 0,1 0 0,-1-1 0,0 1 0,0-1 0,0 1 0,0-1 0,-1 0 0,1 0 0,0 0 0,0-1 0,-1 1 0,-4-1 0,-10 0 0,0-2 0,0-1 0,0 0 0,0-1 0,0-1 0,-23-10 0,-10-1 0,-567-137 0,345 107 0,177 35 0,42 4 0,-54-1 0,64 9-107,-46-1 339,82-1-397,-1 0-1,1-1 0,0 0 1,-1 0-1,1 0 1,0-1-1,0-1 1,-8-4-1,2-1-6660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9:2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 23 24575,'-60'-1'0,"-81"2"0,120 1 0,-1 1 0,1 0 0,0 2 0,-30 10 0,-104 48 0,131-51 0,0 2 0,0 0 0,1 2 0,-22 18 0,19-11 0,-28 31 0,41-39 0,0 0 0,0 1 0,2 1 0,0-1 0,0 2 0,2 0 0,0 0 0,1 0 0,2 1 0,-11 39 0,5 9 0,3 0 0,2 1 0,4 0 0,5 82 0,0-139 0,0 0 0,0 0 0,1 0 0,0-1 0,1 1 0,0-1 0,0 0 0,8 12 0,5 4 0,31 38 0,-19-28 0,-16-21 0,1-1 0,1-1 0,0-1 0,1 0 0,28 18 0,-11-9 0,-15-10 0,-1-2 0,1 1 0,1-2 0,-1 0 0,1-2 0,0 0 0,1-1 0,38 5 0,7-5 0,91-4 0,-91-1 0,-49-1 0,0-1 0,0 0 0,0-1 0,-1-1 0,1 0 0,-1 0 0,-1-2 0,1 0 0,16-9 0,-9 2 0,0-1 0,-3 0 0,1-1 0,-1-1 0,20-22 0,2-4 0,-2-3 0,35-49 0,-49 55 0,-2 0 0,22-48 0,-23 36 0,43-106 0,-58 134 0,-2 1 0,1 0 0,-2-1 0,-1-1 0,0-30 0,-2 8 0,0 5 0,-2 1 0,-11-77 0,10 108 0,-1-1 0,-1 1 0,1 1 0,-1-1 0,0 0 0,0 1 0,-2-1 0,1 1 0,-12-12 0,6 9 0,0-1 0,-1 2 0,0 0 0,-1 1 0,-17-10 0,16 12 0,-1 1 0,0 1 0,-1 0 0,0 1 0,1 1 0,-25-2 0,-15-4 0,-8-1-455,1 3 0,-124 4 0,167 3-6371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9:2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2129 20 24575,'-147'-1'0,"-201"3"0,295-1 0,0 2 0,0 0 0,2 1 0,-74 9 0,-256 43 0,320-45 0,2 1 0,0 0 0,2 3 0,-53 15 0,46-10 0,-68 28 0,99-35 0,1 0 0,1 1 0,3 1 0,1 0 0,1 1 0,3-1 0,1 1 0,2 1 0,5-1 0,-26 35 0,11 8 0,7 1 0,7 0 0,8 0 0,14 73 0,-2-123 0,0 0 0,2 0 0,1-1 0,1 0 0,0 1 0,4-1 0,-2-1 0,19 11 0,12 5 0,77 32 0,-47-23 0,-38-21 0,3 1 0,-1-2 0,2 0 0,3 0 0,69 15 0,-28-7 0,-38-10 0,0 0 0,1-1 0,3-1 0,-2 0 0,2-1 0,0-1 0,2 0 0,92 3 0,20-3 0,224-4 0,-226-2 0,-119 1 0,-1-2 0,0 0 0,0 0 0,-1-2 0,1 1 0,-2-1 0,-1-1 0,1-1 0,39-7 0,-23 1 0,0 0 0,-4 0 0,1-2 0,-3 0 0,47-19 0,8-4 0,-6-3 0,87-44 0,-122 50 0,-4 0 0,52-43 0,-54 32 0,104-95 0,-141 120 0,-4 1 0,0-1 0,-5 0 0,-1-1 0,0-27 0,-6 7 0,0 5 0,-4 1 0,-27-69 0,23 96 0,-2-1 0,0 2 0,0-1 0,-2 0 0,1 0 0,-3 1 0,-2 0 0,2 0 0,-31-12 0,18 9 0,-3 0 0,-1 1 0,-1 1 0,-1-1 0,-44-8 0,40 12 0,-2-1 0,-1 2 0,1 0 0,-2 0 0,1 1 0,-62-2 0,-35-2 0,-18-2-455,-2 3 0,-303 3 0,413 3-6371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49:2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1368 20 24575,'-95'-1'0,"-128"3"0,189-1 0,0 2 0,0 0 0,1 1 0,-48 9 0,-163 43 0,205-45 0,1 1 0,0 0 0,2 3 0,-35 15 0,29-10 0,-42 28 0,62-35 0,2 0 0,0 1 0,2 1 0,1 0 0,0 1 0,2-1 0,1 1 0,2 1 0,2-1 0,-17 35 0,8 8 0,4 1 0,5 0 0,5 0 0,9 73 0,-2-123 0,1 0 0,1 0 0,1-1 0,0 0 0,0 1 0,2-1 0,0-1 0,12 11 0,7 5 0,50 32 0,-31-23 0,-24-21 0,2 1 0,0-2 0,1 0 0,1 0 0,46 15 0,-20-7 0,-23-10 0,0 0 0,0-1 0,2-1 0,-1 0 0,1-1 0,0-1 0,2 0 0,59 3 0,12-3 0,144-4 0,-145-2 0,-76 1 0,-1-2 0,0 0 0,0 0 0,-1-2 0,1 1 0,-1-1 0,-1-1 0,1-1 0,25-7 0,-15 1 0,0 0 0,-2 0 0,-1-2 0,0 0 0,29-19 0,6-4 0,-5-3 0,57-44 0,-79 50 0,-3 0 0,35-43 0,-36 32 0,67-95 0,-90 120 0,-3 1 0,-1-1 0,-1 0 0,-2-1 0,0-27 0,-4 7 0,0 5 0,-2 1 0,-18-69 0,15 96 0,-1-1 0,0 2 0,0-1 0,-1 0 0,0 0 0,-2 1 0,-1 0 0,2 0 0,-21-12 0,12 9 0,-2 0 0,-1 1 0,0 1 0,-1-1 0,-28-8 0,25 12 0,-1-1 0,0 2 0,0 0 0,-1 0 0,1 1 0,-40-2 0,-23-2 0,-11-2-455,-2 3 0,-194 3 0,265 3-6371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8:50:1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1368 20 24575,'-95'-1'0,"-128"3"0,189-1 0,0 2 0,0 0 0,1 1 0,-48 9 0,-163 43 0,205-45 0,1 1 0,0 0 0,2 3 0,-35 15 0,29-10 0,-42 28 0,62-35 0,2 0 0,0 1 0,2 1 0,1 0 0,0 1 0,2-1 0,1 1 0,2 1 0,2-1 0,-17 35 0,8 8 0,4 1 0,5 0 0,5 0 0,9 73 0,-2-123 0,1 0 0,1 0 0,1-1 0,0 0 0,0 1 0,2-1 0,0-1 0,12 11 0,7 5 0,50 32 0,-31-23 0,-24-21 0,2 1 0,0-2 0,1 0 0,1 0 0,46 15 0,-20-7 0,-23-10 0,0 0 0,0-1 0,2-1 0,-1 0 0,1-1 0,0-1 0,2 0 0,59 3 0,12-3 0,144-4 0,-145-2 0,-76 1 0,-1-2 0,0 0 0,0 0 0,-1-2 0,1 1 0,-1-1 0,-1-1 0,1-1 0,25-7 0,-15 1 0,0 0 0,-2 0 0,-1-2 0,0 0 0,29-19 0,6-4 0,-5-3 0,57-44 0,-79 50 0,-3 0 0,35-43 0,-36 32 0,67-95 0,-90 120 0,-3 1 0,-1-1 0,-1 0 0,-2-1 0,0-27 0,-4 7 0,0 5 0,-2 1 0,-18-69 0,15 96 0,-1-1 0,0 2 0,0-1 0,-1 0 0,0 0 0,-2 1 0,-1 0 0,2 0 0,-21-12 0,12 9 0,-2 0 0,-1 1 0,0 1 0,-1-1 0,-28-8 0,25 12 0,-1-1 0,0 2 0,0 0 0,-1 0 0,1 1 0,-40-2 0,-23-2 0,-11-2-455,-2 3 0,-194 3 0,265 3-6371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24575,'0'2'0,"0"-1"0,1 0 0,-1 1 0,1-1 0,-1 0 0,1 0 0,-1 0 0,1 1 0,0-1 0,0 0 0,0 0 0,-1 0 0,1 0 0,0 0 0,0 0 0,0-1 0,1 1 0,0 1 0,27 15 0,-19-12 0,75 40 0,2-3 0,2-5 0,141 41 0,21 6 0,13 4 0,-207-69 0,0 3 0,68 37 0,22 9 0,110 46 0,-61-24 0,-145-66 0,57 19 0,22 9 0,-30-9 0,194 54 0,-190-68 0,305 94 0,-129-45 0,-34-12 0,-171-45 0,-48-14 0,-1 1 0,1 1 0,29 14 0,5 5 0,-47-23 0,1 1 0,-1 1 0,0 0 0,-1 1 0,0 0 0,21 18 0,-21-14-1365,-1-2-5461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0 24575,'1'3'0,"0"0"0,0-1 0,0 1 0,1-1 0,-1 0 0,0 1 0,1-1 0,0 0 0,0 0 0,0 0 0,-1 0 0,5 2 0,3 7 0,125 160 0,-96-119 0,155 225 0,-64-102 0,-61-88 0,86 116 0,-101-120 0,-4 3 0,52 124 0,-96-200 0,48 126 0,-49-129 0,-2 1 0,1-1 0,-1 0 0,0 1 0,0 0 0,-1-1 0,0 1 0,0 12 0,-1-17 0,-1 0 0,1-1 0,0 1 0,-1-1 0,0 1 0,1-1 0,-1 1 0,0-1 0,0 0 0,-1 1 0,1-1 0,0 0 0,-1 0 0,1 0 0,-1 0 0,0 0 0,1 0 0,-1 0 0,0-1 0,0 1 0,0-1 0,-1 1 0,1-1 0,0 0 0,0 0 0,-1 0 0,1 0 0,-5 1 0,-23 3 0,1 0 0,-1-3 0,0 0 0,0-2 0,-34-3 0,-4 0 0,-957-1 18,593 5-1401,409-1-5443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36:07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557 2027 24575,'-4'-2'0,"-1"-1"0,1 1 0,-1 0 0,1 0 0,-7-2 0,-8-3 0,-15-6 0,23 9 0,1 0 0,-13-6 0,8 2 0,-3-1 0,1 0 0,0-2 0,1 1 0,-21-19 0,-41-43 0,59 55 0,12 10 0,0 0 0,-12-14 0,-4-15 0,-33-74 0,43 83 0,5 3 0,0 1 0,-5-34 0,3 12 0,10 45 0,-31-135 0,25 96 0,-1-59 0,7 65 0,-1 13 0,1 1 0,1-1 0,9-36 0,-5 40 0,5-17 0,29-60 0,-12 34 0,-18 37 0,19-31 0,-5 19 0,2 1 0,43-45 0,-37 47 0,6-7 0,44-35 0,-46 43 0,-1 0 0,38-46 0,-59 63 0,21-18 0,-1 2 0,2-3 0,45-32 0,45-23 0,-101 71 0,16-15 132,-12 8-1629,-19 16-5329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36:07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1054 704 24575,'0'-279'0,"-1"263"0,-2-1 0,1 2 0,-9-23 0,-3-16 0,-4-15 0,4 16 0,10 34 0,0 0 0,0 1 0,-1-26 0,6 40 0,-2-1 0,1 1 0,0 0 0,-1-1 0,-1 1 0,1 0 0,-3-7 0,3 9 0,0 1 0,0 0 0,0 0 0,0-1 0,0 1 0,0 0 0,-1 0 0,1 0 0,-1-1 0,1 1 0,-1 0 0,1 1 0,0-1 0,-1 0 0,0 0 0,0 1 0,1-1 0,-1 0 0,-1 1 0,2-1 0,-1 1 0,0 0 0,0-1 0,-3 1 0,-5 0 0,-1 1 0,0 1 0,1-1 0,-1 1 0,1 0 0,-14 5 0,-6 1 0,-332 63 0,202-50 0,104-16 0,24-1 0,-31-1 0,37-3-107,-27 0 339,49 0-397,-2 1-1,2 0 0,-1 0 1,0-1-1,0 1 1,0 1-1,1 0 1,-6 1-1,2 2-6660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37:24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1093 3982 24575,'-8'-6'0,"-1"2"0,1-1 0,-2 1 0,1 0 0,-13-3 0,-14-7 0,-30-11 0,44 17 0,1 0 0,-23-12 0,14 5 0,-5-3 0,1-1 0,1-1 0,1-1 0,-39-35 0,-83-85 0,117 106 0,22 23 0,1-2 0,-23-27 0,-8-30 0,-64-145 0,84 162 0,7 8 0,3 0 0,-10-67 0,6 26 0,19 86 0,-61-263 0,48 187 0,0-116 0,12 129 0,0 25 0,1 0 0,2 1 0,18-72 0,-11 78 0,11-32 0,57-120 0,-24 70 0,-36 71 0,38-62 0,-10 38 0,5 2 0,84-88 0,-74 92 0,12-13 0,88-71 0,-91 88 0,-2-3 0,74-89 0,-116 123 0,43-35 0,-4 5 0,5-7 0,88-62 0,88-47 0,-198 140 0,31-29 132,-22 17-1629,-39 31-5329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07:37:24.3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2070 1382 24575,'0'-547'0,"-2"515"0,-3 0 0,-1 1 0,-14-44 0,-8-30 0,-6-30 0,6 30 0,20 68 0,-1 0 0,2 1 0,-2-51 0,10 79 0,-2 0 0,1-1 0,-2 0 0,0 1 0,0 0 0,0-1 0,-8-11 0,9 16 0,0 1 0,-1 2 0,-1-2 0,1 0 0,0 0 0,0 2 0,-1-2 0,1 1 0,-1-1 0,0 1 0,0 1 0,-1-1 0,2 0 0,-1 1 0,-1-1 0,1 1 0,-1-1 0,1 2 0,-2-1 0,2 0 0,-1 0 0,1 1 0,-2-1 0,-4 1 0,-12 0 0,1 2 0,-1 0 0,0 1 0,0 1 0,1 0 0,-27 10 0,-12 1 0,-652 124 0,397-97 0,203-32 0,49-3 0,-62 0 0,73-8-107,-53 1 339,95 1-397,-1 0-1,1 1 0,-1-1 1,0 1-1,1 0 1,0 1-1,0 0 1,-10 5-1,3 0-6660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3E7A6-621B-42E7-849A-B8F59986B081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C48A8-BCE9-470C-89F9-0E3AF4B2E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0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C48A8-BCE9-470C-89F9-0E3AF4B2EEE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62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B2FDC-3CC1-49D7-8FCB-2933756E2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E7D385-1637-4753-AF6C-F6966777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A6D0AA-5678-4AA4-A5BF-8F38901C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C238CE-988D-49AD-BA16-780F7A87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031669-2E6C-40AD-AB3C-56692145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43933-9362-4447-979F-7952D5EF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C263D48-FB08-4F25-AC20-9F2F752E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3F911E-DC33-46A7-B46B-331513EC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41F6AA-1F6D-402F-BE3D-ECF9A90B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D56784-AEBC-4982-8BD6-044FFF47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8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30FA3A5-712F-44C5-9A05-E40F2EC08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CD7939C-97A3-4A21-91C1-4BA513B9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E67F59-1710-4AB6-8C35-9A27BBE3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795508-15D7-4066-B353-19B166A2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D5CCD-029A-44FE-B13C-B4C3C0A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44BAC-6563-48DB-9CD5-7AF32466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5D9D0B-1DCB-401C-B225-E6B26BBF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D993E5-B70A-4096-A62B-E7ED31A2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01779D-138E-4570-A000-DDAFCCB5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7E2C78-0763-4E39-9256-5E106B21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24D7-46BB-466B-8D6A-0CF86B7F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2E2CB0-3731-412F-8DFA-DA381872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27BD25-DA98-4BC6-B8EF-9F8DA06B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25A911-7459-4C13-9A9C-A6370B2D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6C4CF1-C373-4FB2-B2FE-068C62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9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BAF7D-5B8A-4178-ADD3-6A011C6D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47FBCD-8474-486F-BD4D-14FF72C1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1C0AE6-3FEB-4615-B52C-607BCC94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8C4B61-FE04-4A48-A2F0-6409F077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16FAD9-9443-478A-B6AC-DBF70BC2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391D0B-DE2B-4FD6-9C6D-A36E61E5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AA13F-E6A4-41F3-9570-54F3CC41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7A68D-AE75-438F-8BEC-62E6DB23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BEA7F2-10B7-4881-80EB-F055FE93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2D411A-604D-44B2-8AF4-0770563C2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8B118B0-70DC-42A0-9936-52C9FBDD4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62F4843-CBDF-4D0D-9337-A7091015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E235A21-D0DF-4AEA-AD9A-856A53F5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68CCC-E3B6-4736-B033-7BC0448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1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A13E0-44B8-4E3A-8B99-47C8FBE8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7D9BA13-3820-45B8-ACE0-5F4AFAC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B67B2A-3B23-4040-BA55-213FEF8C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98D74A-AF2E-4F67-97FF-72FD0C8D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37B0DE-0ABA-4826-9DD7-19B5713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18C894C-9B98-4E28-8C5D-82E7D60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909D3CF-E901-4C45-BC10-850D5AD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668A7-59F8-486E-B783-3E58F318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CB71FF-F6B8-45E9-A0DF-D44AC8B2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6B331C-662E-4DAF-946B-6EF39326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8B744B1-222A-4206-8EB7-188EED27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0B8EF5-34C2-4B55-9338-C05CDC44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9DC730-D98F-4AC0-B5F4-A8BC134B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6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44142-258C-4BDA-AB68-722451BF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EF68A4B-C91A-4F7A-BA77-7A0F8BF2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CC3C-0D3B-4493-896E-706687CB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7B31C6F-5A92-4FC2-B359-2F84EBDE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324AF5-8018-44E7-9B9F-11A55014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2D321A-4129-4D3B-912D-174BB578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526029C-CDAA-4A36-96E8-D3B233A4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50C36-C8B1-4907-89F5-8574E171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A48A2-FF92-412D-9BF6-7902E4972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BC8D-FC32-4283-A96E-73EF901476C0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26A96E-5E5E-4DF9-9B06-E5ED1D64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4E0CF2-07E4-4FCB-8C71-6F6B41EC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customXml" Target="../ink/ink17.xml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customXml" Target="../ink/ink14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ustomXml" Target="../ink/ink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9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42.png"/><Relationship Id="rId7" Type="http://schemas.openxmlformats.org/officeDocument/2006/relationships/image" Target="../media/image23.pn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customXml" Target="../ink/ink23.xml"/><Relationship Id="rId5" Type="http://schemas.openxmlformats.org/officeDocument/2006/relationships/image" Target="../media/image22.png"/><Relationship Id="rId10" Type="http://schemas.openxmlformats.org/officeDocument/2006/relationships/image" Target="../media/image44.png"/><Relationship Id="rId4" Type="http://schemas.openxmlformats.org/officeDocument/2006/relationships/customXml" Target="../ink/ink20.xml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6.xml"/><Relationship Id="rId10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01AE3-90DF-4B16-A0D3-E09A6F48D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4362E-1B82-4E25-91A5-20D36069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POLb1139 Statistické myšlení v sociálních vědách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1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A6DB-A8D3-004D-C31E-A52CC2DC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4140"/>
            <a:ext cx="10515600" cy="1325563"/>
          </a:xfrm>
        </p:spPr>
        <p:txBody>
          <a:bodyPr/>
          <a:lstStyle/>
          <a:p>
            <a:r>
              <a:rPr lang="cs-CZ" dirty="0"/>
              <a:t>Možnosti exportu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A31C-ED00-8CFA-E44D-CD4DA826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" y="822734"/>
            <a:ext cx="5719917" cy="634498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Export konkrétní tabulky nebo grafu</a:t>
            </a:r>
          </a:p>
          <a:p>
            <a:pPr lvl="1"/>
            <a:r>
              <a:rPr lang="cs-CZ" dirty="0"/>
              <a:t>Kliknutím pravým tlačítkem myši na věc v outputu</a:t>
            </a:r>
          </a:p>
          <a:p>
            <a:pPr lvl="1"/>
            <a:r>
              <a:rPr lang="cs-CZ" dirty="0"/>
              <a:t>Copy as -&gt; excel </a:t>
            </a:r>
            <a:r>
              <a:rPr lang="cs-CZ" dirty="0" err="1"/>
              <a:t>worksheet</a:t>
            </a:r>
            <a:r>
              <a:rPr lang="cs-CZ" dirty="0"/>
              <a:t> pro tabulky</a:t>
            </a:r>
          </a:p>
          <a:p>
            <a:pPr marL="457200" lvl="1" indent="0">
              <a:buNone/>
            </a:pPr>
            <a:r>
              <a:rPr lang="cs-CZ" dirty="0"/>
              <a:t>		-&gt;image nebo </a:t>
            </a:r>
            <a:r>
              <a:rPr lang="cs-CZ" dirty="0" err="1"/>
              <a:t>microsoft</a:t>
            </a:r>
            <a:r>
              <a:rPr lang="cs-CZ"/>
              <a:t>  			   object</a:t>
            </a:r>
            <a:r>
              <a:rPr lang="cs-CZ" dirty="0"/>
              <a:t> pro grafy</a:t>
            </a:r>
          </a:p>
          <a:p>
            <a:endParaRPr lang="cs-CZ" dirty="0"/>
          </a:p>
          <a:p>
            <a:r>
              <a:rPr lang="cs-CZ" dirty="0"/>
              <a:t>Export celého outputu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Používejte export do excelu, v něm je snazší tabulky upravit, až po úpravě v excelu je kopírujte do </a:t>
            </a:r>
            <a:r>
              <a:rPr lang="cs-CZ" dirty="0" err="1"/>
              <a:t>wordu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7CC4C-33AB-8A04-E428-9550EDE6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678" y="95019"/>
            <a:ext cx="6287045" cy="31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114FA-AD86-FA70-2C46-A0358F26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9" y="3753012"/>
            <a:ext cx="9960203" cy="19280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1D5A7E9-176B-D420-B12B-293F0BB486BB}"/>
              </a:ext>
            </a:extLst>
          </p:cNvPr>
          <p:cNvSpPr/>
          <p:nvPr/>
        </p:nvSpPr>
        <p:spPr>
          <a:xfrm>
            <a:off x="2615381" y="4321729"/>
            <a:ext cx="688258" cy="334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ED546D-2EA9-EC30-6725-00F1DD8810D4}"/>
              </a:ext>
            </a:extLst>
          </p:cNvPr>
          <p:cNvSpPr/>
          <p:nvPr/>
        </p:nvSpPr>
        <p:spPr>
          <a:xfrm>
            <a:off x="8754133" y="1759974"/>
            <a:ext cx="1530409" cy="334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45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E9D26-BC02-403E-90B3-A53B3607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Kardinální 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0D0812-7810-4E3A-8AB7-9C56A769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Intervalové a poměrové (SPSS nerozlišuje – obě jsou </a:t>
            </a:r>
            <a:r>
              <a:rPr lang="cs-CZ" i="1" dirty="0" err="1"/>
              <a:t>scale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Numerické kódy (zpravidla) odpovídají reálným pozorovaným hodnotám</a:t>
            </a:r>
          </a:p>
          <a:p>
            <a:endParaRPr lang="cs-CZ" dirty="0"/>
          </a:p>
          <a:p>
            <a:r>
              <a:rPr lang="cs-CZ" dirty="0"/>
              <a:t>Více možností jednorozměrné analýzy oproti nominálním a ordinálním proměnným</a:t>
            </a:r>
          </a:p>
          <a:p>
            <a:endParaRPr lang="cs-CZ" dirty="0"/>
          </a:p>
          <a:p>
            <a:r>
              <a:rPr lang="cs-CZ" dirty="0"/>
              <a:t>Vizualizace – stejná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26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A14A-7BB8-94DB-7CAD-3370E341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079"/>
            <a:ext cx="12044516" cy="696759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Charts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E654E-A1C6-6508-6418-3E966438B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877" y="1825625"/>
            <a:ext cx="8552245" cy="4351338"/>
          </a:xfrm>
        </p:spPr>
      </p:pic>
    </p:spTree>
    <p:extLst>
      <p:ext uri="{BB962C8B-B14F-4D97-AF65-F5344CB8AC3E}">
        <p14:creationId xmlns:p14="http://schemas.microsoft.com/office/powerpoint/2010/main" val="91865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41F51-8486-4D2E-961D-CCDF8EC9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Proměnná teplota v místnosti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F3BB1-8930-4244-6991-728F5BBA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728287B-F0ED-C40E-DED2-047D11A8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32" y="1825625"/>
            <a:ext cx="67851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AC2CAA-FEDA-8E16-57D4-859F9819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9" y="1925851"/>
            <a:ext cx="8134350" cy="4800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F3BBB8-069C-4F13-85E8-B43B48A5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Proměnná vzdálenost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14:cNvPr>
              <p14:cNvContentPartPr/>
              <p14:nvPr/>
            </p14:nvContentPartPr>
            <p14:xfrm>
              <a:off x="7245559" y="5700056"/>
              <a:ext cx="654840" cy="61344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919" y="5691416"/>
                <a:ext cx="672480" cy="6310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Zástupný objekt pre obsah 2">
            <a:extLst>
              <a:ext uri="{FF2B5EF4-FFF2-40B4-BE49-F238E27FC236}">
                <a16:creationId xmlns:a16="http://schemas.microsoft.com/office/drawing/2014/main" id="{66508467-92FF-44D7-B036-7BA1B4CE5FDE}"/>
              </a:ext>
            </a:extLst>
          </p:cNvPr>
          <p:cNvSpPr txBox="1">
            <a:spLocks/>
          </p:cNvSpPr>
          <p:nvPr/>
        </p:nvSpPr>
        <p:spPr>
          <a:xfrm>
            <a:off x="7245559" y="4870498"/>
            <a:ext cx="996267" cy="829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2963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91EB-904B-385A-4C57-7A08E7F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68D3D7-6726-2682-1706-DA10C9F5C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71" y="1032460"/>
            <a:ext cx="8843057" cy="579971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Písanie rukou 13">
                <a:extLst>
                  <a:ext uri="{FF2B5EF4-FFF2-40B4-BE49-F238E27FC236}">
                    <a16:creationId xmlns:a16="http://schemas.microsoft.com/office/drawing/2014/main" id="{3F751ED8-82B9-5A15-25B4-EC04F6A5DBB8}"/>
                  </a:ext>
                </a:extLst>
              </p14:cNvPr>
              <p14:cNvContentPartPr/>
              <p14:nvPr/>
            </p14:nvContentPartPr>
            <p14:xfrm>
              <a:off x="1523185" y="2428568"/>
              <a:ext cx="654840" cy="383458"/>
            </p14:xfrm>
          </p:contentPart>
        </mc:Choice>
        <mc:Fallback>
          <p:pic>
            <p:nvPicPr>
              <p:cNvPr id="6" name="Písanie rukou 13">
                <a:extLst>
                  <a:ext uri="{FF2B5EF4-FFF2-40B4-BE49-F238E27FC236}">
                    <a16:creationId xmlns:a16="http://schemas.microsoft.com/office/drawing/2014/main" id="{3F751ED8-82B9-5A15-25B4-EC04F6A5DB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185" y="2419575"/>
                <a:ext cx="672480" cy="401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Písanie rukou 13">
                <a:extLst>
                  <a:ext uri="{FF2B5EF4-FFF2-40B4-BE49-F238E27FC236}">
                    <a16:creationId xmlns:a16="http://schemas.microsoft.com/office/drawing/2014/main" id="{74882C0A-391D-E864-9652-C6807B6E20BD}"/>
                  </a:ext>
                </a:extLst>
              </p14:cNvPr>
              <p14:cNvContentPartPr/>
              <p14:nvPr/>
            </p14:nvContentPartPr>
            <p14:xfrm>
              <a:off x="2621608" y="1307689"/>
              <a:ext cx="452565" cy="265011"/>
            </p14:xfrm>
          </p:contentPart>
        </mc:Choice>
        <mc:Fallback>
          <p:pic>
            <p:nvPicPr>
              <p:cNvPr id="7" name="Písanie rukou 13">
                <a:extLst>
                  <a:ext uri="{FF2B5EF4-FFF2-40B4-BE49-F238E27FC236}">
                    <a16:creationId xmlns:a16="http://schemas.microsoft.com/office/drawing/2014/main" id="{74882C0A-391D-E864-9652-C6807B6E20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607" y="1298699"/>
                <a:ext cx="470207" cy="282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Písanie rukou 13">
                <a:extLst>
                  <a:ext uri="{FF2B5EF4-FFF2-40B4-BE49-F238E27FC236}">
                    <a16:creationId xmlns:a16="http://schemas.microsoft.com/office/drawing/2014/main" id="{D184ED3D-5239-D32E-0509-0F06D1F09C58}"/>
                  </a:ext>
                </a:extLst>
              </p14:cNvPr>
              <p14:cNvContentPartPr/>
              <p14:nvPr/>
            </p14:nvContentPartPr>
            <p14:xfrm>
              <a:off x="731688" y="4852219"/>
              <a:ext cx="1706712" cy="383458"/>
            </p14:xfrm>
          </p:contentPart>
        </mc:Choice>
        <mc:Fallback>
          <p:pic>
            <p:nvPicPr>
              <p:cNvPr id="8" name="Písanie rukou 13">
                <a:extLst>
                  <a:ext uri="{FF2B5EF4-FFF2-40B4-BE49-F238E27FC236}">
                    <a16:creationId xmlns:a16="http://schemas.microsoft.com/office/drawing/2014/main" id="{D184ED3D-5239-D32E-0509-0F06D1F09C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684" y="4843226"/>
                <a:ext cx="1724359" cy="4010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21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BD4D-F03C-7D14-142C-A7D65975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Logaritmovaná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66EE-6164-6F42-1210-DCF69167E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/>
          <a:lstStyle/>
          <a:p>
            <a:r>
              <a:rPr lang="cs-CZ" dirty="0"/>
              <a:t>Řešení pro situaci kdy máme velké množství nízkých hodnot a několik případů s velmi  vysokými hodnotami</a:t>
            </a:r>
          </a:p>
          <a:p>
            <a:pPr lvl="1"/>
            <a:r>
              <a:rPr lang="cs-CZ" dirty="0"/>
              <a:t>Typická situace: populace</a:t>
            </a:r>
          </a:p>
          <a:p>
            <a:pPr lvl="1"/>
            <a:r>
              <a:rPr lang="cs-CZ" dirty="0"/>
              <a:t>Důležité také pro </a:t>
            </a:r>
            <a:r>
              <a:rPr lang="cs-CZ" dirty="0" err="1"/>
              <a:t>scatter</a:t>
            </a:r>
            <a:r>
              <a:rPr lang="cs-CZ" dirty="0"/>
              <a:t> plot</a:t>
            </a:r>
          </a:p>
          <a:p>
            <a:r>
              <a:rPr lang="cs-CZ" dirty="0" err="1"/>
              <a:t>Problem</a:t>
            </a:r>
            <a:r>
              <a:rPr lang="cs-CZ" dirty="0"/>
              <a:t>: nefunguje pro 0 a záporná čísla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2" name="TextovéPole 13">
            <a:extLst>
              <a:ext uri="{FF2B5EF4-FFF2-40B4-BE49-F238E27FC236}">
                <a16:creationId xmlns:a16="http://schemas.microsoft.com/office/drawing/2014/main" id="{28F70632-AE17-AEA5-52D8-7128D60C43D9}"/>
              </a:ext>
            </a:extLst>
          </p:cNvPr>
          <p:cNvSpPr txBox="1"/>
          <p:nvPr/>
        </p:nvSpPr>
        <p:spPr>
          <a:xfrm>
            <a:off x="1008646" y="3880634"/>
            <a:ext cx="382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Logaritmus </a:t>
            </a:r>
            <a:r>
              <a:rPr lang="en-US" dirty="0" err="1">
                <a:solidFill>
                  <a:srgbClr val="FF0000"/>
                </a:solidFill>
              </a:rPr>
              <a:t>vyjadřuj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hodnotu </a:t>
            </a:r>
            <a:r>
              <a:rPr lang="en-US" dirty="0" err="1">
                <a:solidFill>
                  <a:srgbClr val="FF0000"/>
                </a:solidFill>
              </a:rPr>
              <a:t>kter</a:t>
            </a:r>
            <a:r>
              <a:rPr lang="cs-CZ" dirty="0">
                <a:solidFill>
                  <a:srgbClr val="FF0000"/>
                </a:solidFill>
              </a:rPr>
              <a:t>ou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třeba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umocnit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základ</a:t>
            </a:r>
            <a:r>
              <a:rPr lang="cs-CZ" dirty="0">
                <a:solidFill>
                  <a:srgbClr val="FF0000"/>
                </a:solidFill>
              </a:rPr>
              <a:t> (zde 10)</a:t>
            </a:r>
            <a:r>
              <a:rPr lang="en-US" dirty="0">
                <a:solidFill>
                  <a:srgbClr val="FF0000"/>
                </a:solidFill>
              </a:rPr>
              <a:t>, aby </a:t>
            </a:r>
            <a:r>
              <a:rPr lang="en-US" dirty="0" err="1">
                <a:solidFill>
                  <a:srgbClr val="FF0000"/>
                </a:solidFill>
              </a:rPr>
              <a:t>vzniklo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číslo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např</a:t>
            </a:r>
            <a:r>
              <a:rPr lang="en-US" dirty="0">
                <a:solidFill>
                  <a:srgbClr val="FF0000"/>
                </a:solidFill>
              </a:rPr>
              <a:t>. pro 100 je to 2, protože10</a:t>
            </a:r>
            <a:r>
              <a:rPr lang="cs-CZ" dirty="0">
                <a:solidFill>
                  <a:srgbClr val="FF0000"/>
                </a:solidFill>
              </a:rPr>
              <a:t> na druhou </a:t>
            </a:r>
            <a:r>
              <a:rPr lang="en-US" dirty="0">
                <a:solidFill>
                  <a:srgbClr val="FF0000"/>
                </a:solidFill>
              </a:rPr>
              <a:t>je 100)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3D36F-1687-CACD-924D-A012E669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2" y="321290"/>
            <a:ext cx="3714135" cy="6456990"/>
          </a:xfrm>
        </p:spPr>
        <p:txBody>
          <a:bodyPr/>
          <a:lstStyle/>
          <a:p>
            <a:r>
              <a:rPr lang="cs-CZ" dirty="0"/>
              <a:t>Úprava sloupců</a:t>
            </a:r>
          </a:p>
          <a:p>
            <a:r>
              <a:rPr lang="cs-CZ" dirty="0"/>
              <a:t>Dvojklik na některý ze sloupců</a:t>
            </a:r>
          </a:p>
          <a:p>
            <a:r>
              <a:rPr lang="cs-CZ" dirty="0" err="1"/>
              <a:t>Binning</a:t>
            </a:r>
            <a:endParaRPr lang="cs-CZ" dirty="0"/>
          </a:p>
          <a:p>
            <a:r>
              <a:rPr lang="cs-CZ" dirty="0"/>
              <a:t>Buďto zvýšení počtu kategorií</a:t>
            </a:r>
          </a:p>
          <a:p>
            <a:r>
              <a:rPr lang="cs-CZ" dirty="0"/>
              <a:t>Nebo změna šířky intervalu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BDBAD-65AC-0443-B6CD-63595CB4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16" y="79720"/>
            <a:ext cx="8588484" cy="66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C02A7-B4A9-437E-9E8A-542F1874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Odlehlé případy (</a:t>
            </a:r>
            <a:r>
              <a:rPr lang="cs-CZ" dirty="0" err="1"/>
              <a:t>outliers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571EC6-D33F-4BA7-9679-E5ECA617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&lt; Q1 – 1,5*IQR</a:t>
            </a:r>
          </a:p>
          <a:p>
            <a:r>
              <a:rPr lang="cs-CZ" dirty="0"/>
              <a:t>&gt; Q3 + 1,5*IQR</a:t>
            </a:r>
          </a:p>
          <a:p>
            <a:endParaRPr lang="cs-CZ" dirty="0"/>
          </a:p>
          <a:p>
            <a:r>
              <a:rPr lang="cs-CZ" dirty="0" err="1"/>
              <a:t>Outliers</a:t>
            </a:r>
            <a:r>
              <a:rPr lang="cs-CZ" dirty="0"/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leží za těmito hodnotami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Vhodné poznat pro určité druhy analýzy (vliv na výsledky)</a:t>
            </a:r>
          </a:p>
          <a:p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vizualizace pomocí krabicového grafu (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boxplot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84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DA1A-BD62-B1F9-BE7A-D61CB6DC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Graphs</a:t>
            </a:r>
            <a:r>
              <a:rPr lang="cs-CZ" dirty="0"/>
              <a:t> -&gt; Chart </a:t>
            </a:r>
            <a:r>
              <a:rPr lang="cs-CZ" dirty="0" err="1"/>
              <a:t>Builder</a:t>
            </a:r>
            <a:r>
              <a:rPr lang="cs-CZ" dirty="0"/>
              <a:t> -&gt; </a:t>
            </a:r>
            <a:r>
              <a:rPr lang="cs-CZ" dirty="0" err="1"/>
              <a:t>Boxplot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FACC8C-74A7-4545-4923-814F76858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450" y="1825625"/>
            <a:ext cx="737310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B71B2-DFA6-BC03-3132-E39BDF8A9776}"/>
              </a:ext>
            </a:extLst>
          </p:cNvPr>
          <p:cNvSpPr txBox="1"/>
          <p:nvPr/>
        </p:nvSpPr>
        <p:spPr>
          <a:xfrm>
            <a:off x="6606074" y="2864499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Q3 + 1,5*IQR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88759-C0F7-7044-3134-3C4C6A819D74}"/>
              </a:ext>
            </a:extLst>
          </p:cNvPr>
          <p:cNvSpPr txBox="1"/>
          <p:nvPr/>
        </p:nvSpPr>
        <p:spPr>
          <a:xfrm>
            <a:off x="6606074" y="4151399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Q1 - 1,5*IQR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84ED7-435D-A3D2-32C7-DFDB93ACE103}"/>
              </a:ext>
            </a:extLst>
          </p:cNvPr>
          <p:cNvSpPr txBox="1"/>
          <p:nvPr/>
        </p:nvSpPr>
        <p:spPr>
          <a:xfrm>
            <a:off x="6898434" y="525363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outlieři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16B50-6ACB-9B8C-62AD-D51AF50B7F97}"/>
              </a:ext>
            </a:extLst>
          </p:cNvPr>
          <p:cNvSpPr txBox="1"/>
          <p:nvPr/>
        </p:nvSpPr>
        <p:spPr>
          <a:xfrm>
            <a:off x="7317968" y="3762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AF32C-9EF5-EE91-E3CE-4505CD5D95EE}"/>
              </a:ext>
            </a:extLst>
          </p:cNvPr>
          <p:cNvSpPr txBox="1"/>
          <p:nvPr/>
        </p:nvSpPr>
        <p:spPr>
          <a:xfrm>
            <a:off x="7289773" y="325483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58042-E47B-46B4-D476-01AF44B351CA}"/>
              </a:ext>
            </a:extLst>
          </p:cNvPr>
          <p:cNvSpPr txBox="1"/>
          <p:nvPr/>
        </p:nvSpPr>
        <p:spPr>
          <a:xfrm>
            <a:off x="7344646" y="350794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medián</a:t>
            </a:r>
          </a:p>
        </p:txBody>
      </p:sp>
    </p:spTree>
    <p:extLst>
      <p:ext uri="{BB962C8B-B14F-4D97-AF65-F5344CB8AC3E}">
        <p14:creationId xmlns:p14="http://schemas.microsoft.com/office/powerpoint/2010/main" val="6545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9705-4989-E768-9575-35247023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48C8-E11B-3E86-DA80-C5F4CE85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Navazujeme na:</a:t>
            </a:r>
          </a:p>
          <a:p>
            <a:pPr lvl="1"/>
            <a:r>
              <a:rPr lang="cs-CZ" dirty="0"/>
              <a:t>Četnosti</a:t>
            </a:r>
          </a:p>
          <a:p>
            <a:pPr lvl="1"/>
            <a:r>
              <a:rPr lang="cs-CZ" dirty="0"/>
              <a:t>Medián, průměr</a:t>
            </a:r>
          </a:p>
          <a:p>
            <a:r>
              <a:rPr lang="cs-CZ" dirty="0"/>
              <a:t>Bude důležité pro:</a:t>
            </a:r>
          </a:p>
          <a:p>
            <a:pPr lvl="1"/>
            <a:r>
              <a:rPr lang="cs-CZ" dirty="0"/>
              <a:t>Normální rozdělení</a:t>
            </a:r>
          </a:p>
          <a:p>
            <a:pPr lvl="1"/>
            <a:r>
              <a:rPr lang="cs-CZ" dirty="0" err="1"/>
              <a:t>Crosstaby</a:t>
            </a:r>
            <a:endParaRPr lang="cs-CZ" dirty="0"/>
          </a:p>
          <a:p>
            <a:pPr lvl="1"/>
            <a:r>
              <a:rPr lang="cs-CZ" dirty="0"/>
              <a:t>korelace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90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91E4-C42C-9C29-0977-24150F1F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 pro ilustraci souvislosti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D9C9-746A-E853-C062-1B23E9A79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kategorická x kategorická – složený sloupcový graf (</a:t>
            </a:r>
            <a:r>
              <a:rPr lang="cs-CZ" dirty="0" err="1"/>
              <a:t>clustered</a:t>
            </a:r>
            <a:r>
              <a:rPr lang="cs-CZ" dirty="0"/>
              <a:t>/</a:t>
            </a:r>
            <a:r>
              <a:rPr lang="cs-CZ" dirty="0" err="1"/>
              <a:t>stacked</a:t>
            </a:r>
            <a:r>
              <a:rPr lang="cs-CZ" dirty="0"/>
              <a:t> bar chart)</a:t>
            </a:r>
          </a:p>
          <a:p>
            <a:r>
              <a:rPr lang="cs-CZ" dirty="0"/>
              <a:t>kategorická x kardinální – sada </a:t>
            </a:r>
            <a:r>
              <a:rPr lang="cs-CZ" dirty="0" err="1"/>
              <a:t>boxplotů</a:t>
            </a:r>
            <a:endParaRPr lang="cs-CZ" dirty="0"/>
          </a:p>
          <a:p>
            <a:r>
              <a:rPr lang="cs-CZ" dirty="0"/>
              <a:t>kardinální x kardinální – bodový graf (</a:t>
            </a:r>
            <a:r>
              <a:rPr lang="cs-CZ" dirty="0" err="1"/>
              <a:t>scatterplot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844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20CE-8436-68CF-2A81-A6BA5D9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62D0B-A25B-2B5F-758A-19EEAAE8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6B72F-FD33-F3B6-313F-FCE96264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675" y="178788"/>
            <a:ext cx="5136325" cy="6500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B788C-1105-28B0-AA92-882B9AB9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048"/>
            <a:ext cx="4831499" cy="43437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Písanie rukou 13">
                <a:extLst>
                  <a:ext uri="{FF2B5EF4-FFF2-40B4-BE49-F238E27FC236}">
                    <a16:creationId xmlns:a16="http://schemas.microsoft.com/office/drawing/2014/main" id="{CD056BF0-5A47-5A42-7D63-9244A7D9DD00}"/>
                  </a:ext>
                </a:extLst>
              </p14:cNvPr>
              <p14:cNvContentPartPr/>
              <p14:nvPr/>
            </p14:nvContentPartPr>
            <p14:xfrm>
              <a:off x="687443" y="805549"/>
              <a:ext cx="521925" cy="488928"/>
            </p14:xfrm>
          </p:contentPart>
        </mc:Choice>
        <mc:Fallback>
          <p:pic>
            <p:nvPicPr>
              <p:cNvPr id="8" name="Písanie rukou 13">
                <a:extLst>
                  <a:ext uri="{FF2B5EF4-FFF2-40B4-BE49-F238E27FC236}">
                    <a16:creationId xmlns:a16="http://schemas.microsoft.com/office/drawing/2014/main" id="{CD056BF0-5A47-5A42-7D63-9244A7D9DD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444" y="796548"/>
                <a:ext cx="539562" cy="506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Písanie rukou 13">
                <a:extLst>
                  <a:ext uri="{FF2B5EF4-FFF2-40B4-BE49-F238E27FC236}">
                    <a16:creationId xmlns:a16="http://schemas.microsoft.com/office/drawing/2014/main" id="{4D22EFFB-8A36-81F2-4511-CC69CCFC4CA9}"/>
                  </a:ext>
                </a:extLst>
              </p14:cNvPr>
              <p14:cNvContentPartPr/>
              <p14:nvPr/>
            </p14:nvContentPartPr>
            <p14:xfrm>
              <a:off x="838200" y="2281084"/>
              <a:ext cx="1285568" cy="432620"/>
            </p14:xfrm>
          </p:contentPart>
        </mc:Choice>
        <mc:Fallback>
          <p:pic>
            <p:nvPicPr>
              <p:cNvPr id="9" name="Písanie rukou 13">
                <a:extLst>
                  <a:ext uri="{FF2B5EF4-FFF2-40B4-BE49-F238E27FC236}">
                    <a16:creationId xmlns:a16="http://schemas.microsoft.com/office/drawing/2014/main" id="{4D22EFFB-8A36-81F2-4511-CC69CCFC4C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197" y="2272086"/>
                <a:ext cx="1303213" cy="45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Písanie rukou 13">
                <a:extLst>
                  <a:ext uri="{FF2B5EF4-FFF2-40B4-BE49-F238E27FC236}">
                    <a16:creationId xmlns:a16="http://schemas.microsoft.com/office/drawing/2014/main" id="{9609D4A4-6DE3-D60A-927D-C2DFF490D1B2}"/>
                  </a:ext>
                </a:extLst>
              </p14:cNvPr>
              <p14:cNvContentPartPr/>
              <p14:nvPr/>
            </p14:nvContentPartPr>
            <p14:xfrm>
              <a:off x="3150213" y="2371494"/>
              <a:ext cx="654840" cy="432620"/>
            </p14:xfrm>
          </p:contentPart>
        </mc:Choice>
        <mc:Fallback>
          <p:pic>
            <p:nvPicPr>
              <p:cNvPr id="10" name="Písanie rukou 13">
                <a:extLst>
                  <a:ext uri="{FF2B5EF4-FFF2-40B4-BE49-F238E27FC236}">
                    <a16:creationId xmlns:a16="http://schemas.microsoft.com/office/drawing/2014/main" id="{9609D4A4-6DE3-D60A-927D-C2DFF490D1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1213" y="2362496"/>
                <a:ext cx="672480" cy="450256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5AAB675-245E-63C8-5EDC-286C93D05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437" y="1677182"/>
            <a:ext cx="2324301" cy="34826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Písanie rukou 13">
                <a:extLst>
                  <a:ext uri="{FF2B5EF4-FFF2-40B4-BE49-F238E27FC236}">
                    <a16:creationId xmlns:a16="http://schemas.microsoft.com/office/drawing/2014/main" id="{53C9E778-22C1-3C19-60F5-59B3CA86002A}"/>
                  </a:ext>
                </a:extLst>
              </p14:cNvPr>
              <p14:cNvContentPartPr/>
              <p14:nvPr/>
            </p14:nvContentPartPr>
            <p14:xfrm>
              <a:off x="4831499" y="2713704"/>
              <a:ext cx="654840" cy="432620"/>
            </p14:xfrm>
          </p:contentPart>
        </mc:Choice>
        <mc:Fallback>
          <p:pic>
            <p:nvPicPr>
              <p:cNvPr id="13" name="Písanie rukou 13">
                <a:extLst>
                  <a:ext uri="{FF2B5EF4-FFF2-40B4-BE49-F238E27FC236}">
                    <a16:creationId xmlns:a16="http://schemas.microsoft.com/office/drawing/2014/main" id="{53C9E778-22C1-3C19-60F5-59B3CA8600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2499" y="2704706"/>
                <a:ext cx="672480" cy="4502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12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9E93-0C73-889B-8029-A109EA86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5BB0-025A-8E6D-E599-324E1F18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2629C-C8C3-BD78-CACC-1341F2AE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355"/>
            <a:ext cx="5742039" cy="4091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565FF-0B72-103F-2E03-83C84368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1137639"/>
            <a:ext cx="7204821" cy="42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8704-D9FD-878D-2C0C-8DC4396F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8911-5C86-6701-FAEC-7CE13CF3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1D0FC-0E09-518C-FEF8-4F52AC82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1499" cy="434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A36BE-DA6B-C4F3-541C-DAE70966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99" y="1609021"/>
            <a:ext cx="2324301" cy="34826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Písanie rukou 13">
                <a:extLst>
                  <a:ext uri="{FF2B5EF4-FFF2-40B4-BE49-F238E27FC236}">
                    <a16:creationId xmlns:a16="http://schemas.microsoft.com/office/drawing/2014/main" id="{362BBBE8-A06B-4F35-BD5A-C10A104C9E1A}"/>
                  </a:ext>
                </a:extLst>
              </p14:cNvPr>
              <p14:cNvContentPartPr/>
              <p14:nvPr/>
            </p14:nvContentPartPr>
            <p14:xfrm>
              <a:off x="4831500" y="3097546"/>
              <a:ext cx="1264500" cy="469106"/>
            </p14:xfrm>
          </p:contentPart>
        </mc:Choice>
        <mc:Fallback>
          <p:pic>
            <p:nvPicPr>
              <p:cNvPr id="8" name="Písanie rukou 13">
                <a:extLst>
                  <a:ext uri="{FF2B5EF4-FFF2-40B4-BE49-F238E27FC236}">
                    <a16:creationId xmlns:a16="http://schemas.microsoft.com/office/drawing/2014/main" id="{362BBBE8-A06B-4F35-BD5A-C10A104C9E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2499" y="3088546"/>
                <a:ext cx="1282143" cy="486747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C0CA8B-7C50-BD64-301E-FF7A1A1E1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800" y="178788"/>
            <a:ext cx="5105842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0D37CE-3E6B-9D2B-3EC4-E2D26313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4" y="435230"/>
            <a:ext cx="4392561" cy="3845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9FFCC-4BDB-9415-381C-2D4EE78E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4" y="-490899"/>
            <a:ext cx="10515600" cy="1325563"/>
          </a:xfrm>
        </p:spPr>
        <p:txBody>
          <a:bodyPr/>
          <a:lstStyle/>
          <a:p>
            <a:r>
              <a:rPr lang="cs-CZ" dirty="0" err="1"/>
              <a:t>Stacked</a:t>
            </a:r>
            <a:r>
              <a:rPr lang="cs-CZ" dirty="0"/>
              <a:t> bar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8659-E53D-D9C8-5231-A96C2434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6D9A2-3A9F-288B-298E-C683FC68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1180"/>
            <a:ext cx="4714523" cy="278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EA007-9BC6-D5FF-84F7-DE800BD0E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22" y="4075658"/>
            <a:ext cx="4714523" cy="27823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Písanie rukou 13">
                <a:extLst>
                  <a:ext uri="{FF2B5EF4-FFF2-40B4-BE49-F238E27FC236}">
                    <a16:creationId xmlns:a16="http://schemas.microsoft.com/office/drawing/2014/main" id="{F765C8A2-CCD9-FB3A-4CF4-17BB5A1AF8BF}"/>
                  </a:ext>
                </a:extLst>
              </p14:cNvPr>
              <p14:cNvContentPartPr/>
              <p14:nvPr/>
            </p14:nvContentPartPr>
            <p14:xfrm>
              <a:off x="3616757" y="681037"/>
              <a:ext cx="414470" cy="387505"/>
            </p14:xfrm>
          </p:contentPart>
        </mc:Choice>
        <mc:Fallback>
          <p:pic>
            <p:nvPicPr>
              <p:cNvPr id="16" name="Písanie rukou 13">
                <a:extLst>
                  <a:ext uri="{FF2B5EF4-FFF2-40B4-BE49-F238E27FC236}">
                    <a16:creationId xmlns:a16="http://schemas.microsoft.com/office/drawing/2014/main" id="{F765C8A2-CCD9-FB3A-4CF4-17BB5A1AF8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7762" y="672042"/>
                <a:ext cx="432099" cy="405135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DC7A3DF-38FB-99EF-48ED-2F954AF05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194" y="885320"/>
            <a:ext cx="5405851" cy="31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508C-85C1-2EE7-5042-E255B382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boxplots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75E85-6DAE-1ABD-C9B9-E02414CD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9FADA-9402-79FB-6ABD-107C8F60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50" y="80852"/>
            <a:ext cx="7738670" cy="4567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A62D1-9936-EBCB-7A8E-808884C1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60" y="0"/>
            <a:ext cx="4351397" cy="42828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Písanie rukou 13">
                <a:extLst>
                  <a:ext uri="{FF2B5EF4-FFF2-40B4-BE49-F238E27FC236}">
                    <a16:creationId xmlns:a16="http://schemas.microsoft.com/office/drawing/2014/main" id="{F294A42C-1E90-92B9-3813-D711DC5884C7}"/>
                  </a:ext>
                </a:extLst>
              </p14:cNvPr>
              <p14:cNvContentPartPr/>
              <p14:nvPr/>
            </p14:nvContentPartPr>
            <p14:xfrm>
              <a:off x="44659" y="-82530"/>
              <a:ext cx="521925" cy="488928"/>
            </p14:xfrm>
          </p:contentPart>
        </mc:Choice>
        <mc:Fallback>
          <p:pic>
            <p:nvPicPr>
              <p:cNvPr id="10" name="Písanie rukou 13">
                <a:extLst>
                  <a:ext uri="{FF2B5EF4-FFF2-40B4-BE49-F238E27FC236}">
                    <a16:creationId xmlns:a16="http://schemas.microsoft.com/office/drawing/2014/main" id="{F294A42C-1E90-92B9-3813-D711DC5884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60" y="-91531"/>
                <a:ext cx="539562" cy="506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Písanie rukou 13">
                <a:extLst>
                  <a:ext uri="{FF2B5EF4-FFF2-40B4-BE49-F238E27FC236}">
                    <a16:creationId xmlns:a16="http://schemas.microsoft.com/office/drawing/2014/main" id="{52AE655A-8CAB-173E-D7F2-C6DE5643CFA4}"/>
                  </a:ext>
                </a:extLst>
              </p14:cNvPr>
              <p14:cNvContentPartPr/>
              <p14:nvPr/>
            </p14:nvContentPartPr>
            <p14:xfrm>
              <a:off x="195416" y="1393005"/>
              <a:ext cx="1285568" cy="432620"/>
            </p14:xfrm>
          </p:contentPart>
        </mc:Choice>
        <mc:Fallback>
          <p:pic>
            <p:nvPicPr>
              <p:cNvPr id="11" name="Písanie rukou 13">
                <a:extLst>
                  <a:ext uri="{FF2B5EF4-FFF2-40B4-BE49-F238E27FC236}">
                    <a16:creationId xmlns:a16="http://schemas.microsoft.com/office/drawing/2014/main" id="{52AE655A-8CAB-173E-D7F2-C6DE5643CF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413" y="1384007"/>
                <a:ext cx="1303213" cy="45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Písanie rukou 13">
                <a:extLst>
                  <a:ext uri="{FF2B5EF4-FFF2-40B4-BE49-F238E27FC236}">
                    <a16:creationId xmlns:a16="http://schemas.microsoft.com/office/drawing/2014/main" id="{A5DFF327-5BC7-0A12-EA7F-C9567F8526AE}"/>
                  </a:ext>
                </a:extLst>
              </p14:cNvPr>
              <p14:cNvContentPartPr/>
              <p14:nvPr/>
            </p14:nvContentPartPr>
            <p14:xfrm>
              <a:off x="2477933" y="2889427"/>
              <a:ext cx="825706" cy="432620"/>
            </p14:xfrm>
          </p:contentPart>
        </mc:Choice>
        <mc:Fallback>
          <p:pic>
            <p:nvPicPr>
              <p:cNvPr id="12" name="Písanie rukou 13">
                <a:extLst>
                  <a:ext uri="{FF2B5EF4-FFF2-40B4-BE49-F238E27FC236}">
                    <a16:creationId xmlns:a16="http://schemas.microsoft.com/office/drawing/2014/main" id="{A5DFF327-5BC7-0A12-EA7F-C9567F8526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8931" y="2880429"/>
                <a:ext cx="843351" cy="450256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38EAFE3-2024-0DE9-9C50-BF179A984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59" y="4199965"/>
            <a:ext cx="2232853" cy="2530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Písanie rukou 13">
                <a:extLst>
                  <a:ext uri="{FF2B5EF4-FFF2-40B4-BE49-F238E27FC236}">
                    <a16:creationId xmlns:a16="http://schemas.microsoft.com/office/drawing/2014/main" id="{B130111D-6F87-7916-AB05-DD486C658A04}"/>
                  </a:ext>
                </a:extLst>
              </p14:cNvPr>
              <p14:cNvContentPartPr/>
              <p14:nvPr/>
            </p14:nvContentPartPr>
            <p14:xfrm>
              <a:off x="838200" y="4647936"/>
              <a:ext cx="825706" cy="432620"/>
            </p14:xfrm>
          </p:contentPart>
        </mc:Choice>
        <mc:Fallback>
          <p:pic>
            <p:nvPicPr>
              <p:cNvPr id="15" name="Písanie rukou 13">
                <a:extLst>
                  <a:ext uri="{FF2B5EF4-FFF2-40B4-BE49-F238E27FC236}">
                    <a16:creationId xmlns:a16="http://schemas.microsoft.com/office/drawing/2014/main" id="{B130111D-6F87-7916-AB05-DD486C658A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9198" y="4638938"/>
                <a:ext cx="843351" cy="450256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4249545-3B0C-8D24-2FD3-339A336F80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6690" y="3262903"/>
            <a:ext cx="4536562" cy="37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9C02-0F04-BA94-85CA-F623487A5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Scatter</a:t>
            </a:r>
            <a:r>
              <a:rPr lang="cs-CZ" dirty="0"/>
              <a:t>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C2D6C-CCE3-B089-C341-360EE557A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76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E41A-7328-506A-78AE-3510C582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79C2-AE79-C7F1-0CD3-3774BAE8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2 kardinálních proměnných</a:t>
            </a:r>
          </a:p>
          <a:p>
            <a:r>
              <a:rPr lang="cs-CZ" dirty="0"/>
              <a:t>korelace</a:t>
            </a:r>
          </a:p>
          <a:p>
            <a:endParaRPr lang="cs-CZ" dirty="0"/>
          </a:p>
          <a:p>
            <a:r>
              <a:rPr lang="cs-CZ" dirty="0"/>
              <a:t>Výška x váha</a:t>
            </a:r>
          </a:p>
          <a:p>
            <a:r>
              <a:rPr lang="cs-CZ" dirty="0" err="1"/>
              <a:t>Nezaměstananost</a:t>
            </a:r>
            <a:r>
              <a:rPr lang="cs-CZ" dirty="0"/>
              <a:t> x kupní síla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2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10FF-4F26-FE0F-1FD2-BC92A579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Three types of correlation in a scatter plot">
            <a:extLst>
              <a:ext uri="{FF2B5EF4-FFF2-40B4-BE49-F238E27FC236}">
                <a16:creationId xmlns:a16="http://schemas.microsoft.com/office/drawing/2014/main" id="{ADDDF15D-10D1-FDCE-D11C-0480B6ADD2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59245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27CBEF71-FC53-48D1-78B6-861BA174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02" y="3429000"/>
            <a:ext cx="75070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90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01E0-BEE7-58A2-E96F-8DF8141E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83E00F-EC54-3A89-9346-8DB50FE7E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705" y="2623478"/>
            <a:ext cx="4584589" cy="2755631"/>
          </a:xfrm>
          <a:prstGeom prst="rect">
            <a:avLst/>
          </a:prstGeom>
        </p:spPr>
      </p:pic>
      <p:sp>
        <p:nvSpPr>
          <p:cNvPr id="5" name="Ovál 7">
            <a:extLst>
              <a:ext uri="{FF2B5EF4-FFF2-40B4-BE49-F238E27FC236}">
                <a16:creationId xmlns:a16="http://schemas.microsoft.com/office/drawing/2014/main" id="{31D469A3-7179-A85E-ACB2-CA501413557D}"/>
              </a:ext>
            </a:extLst>
          </p:cNvPr>
          <p:cNvSpPr/>
          <p:nvPr/>
        </p:nvSpPr>
        <p:spPr>
          <a:xfrm>
            <a:off x="4066009" y="4829805"/>
            <a:ext cx="629816" cy="429208"/>
          </a:xfrm>
          <a:custGeom>
            <a:avLst/>
            <a:gdLst>
              <a:gd name="connsiteX0" fmla="*/ 0 w 629816"/>
              <a:gd name="connsiteY0" fmla="*/ 214604 h 429208"/>
              <a:gd name="connsiteX1" fmla="*/ 314908 w 629816"/>
              <a:gd name="connsiteY1" fmla="*/ 0 h 429208"/>
              <a:gd name="connsiteX2" fmla="*/ 629816 w 629816"/>
              <a:gd name="connsiteY2" fmla="*/ 214604 h 429208"/>
              <a:gd name="connsiteX3" fmla="*/ 314908 w 629816"/>
              <a:gd name="connsiteY3" fmla="*/ 429208 h 429208"/>
              <a:gd name="connsiteX4" fmla="*/ 0 w 629816"/>
              <a:gd name="connsiteY4" fmla="*/ 214604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816" h="429208" extrusionOk="0">
                <a:moveTo>
                  <a:pt x="0" y="214604"/>
                </a:moveTo>
                <a:cubicBezTo>
                  <a:pt x="-18896" y="79344"/>
                  <a:pt x="137297" y="-3670"/>
                  <a:pt x="314908" y="0"/>
                </a:cubicBezTo>
                <a:cubicBezTo>
                  <a:pt x="487501" y="4791"/>
                  <a:pt x="651521" y="85953"/>
                  <a:pt x="629816" y="214604"/>
                </a:cubicBezTo>
                <a:cubicBezTo>
                  <a:pt x="653980" y="338757"/>
                  <a:pt x="500762" y="429449"/>
                  <a:pt x="314908" y="429208"/>
                </a:cubicBezTo>
                <a:cubicBezTo>
                  <a:pt x="133847" y="430988"/>
                  <a:pt x="-9882" y="341869"/>
                  <a:pt x="0" y="21460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7">
            <a:extLst>
              <a:ext uri="{FF2B5EF4-FFF2-40B4-BE49-F238E27FC236}">
                <a16:creationId xmlns:a16="http://schemas.microsoft.com/office/drawing/2014/main" id="{2A9595D3-D925-17EA-97FF-E2B773B90AFE}"/>
              </a:ext>
            </a:extLst>
          </p:cNvPr>
          <p:cNvSpPr/>
          <p:nvPr/>
        </p:nvSpPr>
        <p:spPr>
          <a:xfrm>
            <a:off x="7448549" y="3416959"/>
            <a:ext cx="438151" cy="429208"/>
          </a:xfrm>
          <a:custGeom>
            <a:avLst/>
            <a:gdLst>
              <a:gd name="connsiteX0" fmla="*/ 0 w 438151"/>
              <a:gd name="connsiteY0" fmla="*/ 214604 h 429208"/>
              <a:gd name="connsiteX1" fmla="*/ 219076 w 438151"/>
              <a:gd name="connsiteY1" fmla="*/ 0 h 429208"/>
              <a:gd name="connsiteX2" fmla="*/ 438152 w 438151"/>
              <a:gd name="connsiteY2" fmla="*/ 214604 h 429208"/>
              <a:gd name="connsiteX3" fmla="*/ 219076 w 438151"/>
              <a:gd name="connsiteY3" fmla="*/ 429208 h 429208"/>
              <a:gd name="connsiteX4" fmla="*/ 0 w 438151"/>
              <a:gd name="connsiteY4" fmla="*/ 214604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1" h="429208" extrusionOk="0">
                <a:moveTo>
                  <a:pt x="0" y="214604"/>
                </a:moveTo>
                <a:cubicBezTo>
                  <a:pt x="-6005" y="90762"/>
                  <a:pt x="92936" y="-5118"/>
                  <a:pt x="219076" y="0"/>
                </a:cubicBezTo>
                <a:cubicBezTo>
                  <a:pt x="338742" y="4791"/>
                  <a:pt x="459857" y="85953"/>
                  <a:pt x="438152" y="214604"/>
                </a:cubicBezTo>
                <a:cubicBezTo>
                  <a:pt x="465550" y="339511"/>
                  <a:pt x="350342" y="429415"/>
                  <a:pt x="219076" y="429208"/>
                </a:cubicBezTo>
                <a:cubicBezTo>
                  <a:pt x="90942" y="430988"/>
                  <a:pt x="-9882" y="341869"/>
                  <a:pt x="0" y="21460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7">
            <a:extLst>
              <a:ext uri="{FF2B5EF4-FFF2-40B4-BE49-F238E27FC236}">
                <a16:creationId xmlns:a16="http://schemas.microsoft.com/office/drawing/2014/main" id="{8268DA16-2DFE-BE39-843F-D87E5A7FFD7F}"/>
              </a:ext>
            </a:extLst>
          </p:cNvPr>
          <p:cNvSpPr/>
          <p:nvPr/>
        </p:nvSpPr>
        <p:spPr>
          <a:xfrm>
            <a:off x="4219575" y="3082830"/>
            <a:ext cx="361950" cy="429208"/>
          </a:xfrm>
          <a:custGeom>
            <a:avLst/>
            <a:gdLst>
              <a:gd name="connsiteX0" fmla="*/ 0 w 361950"/>
              <a:gd name="connsiteY0" fmla="*/ 214604 h 429208"/>
              <a:gd name="connsiteX1" fmla="*/ 180975 w 361950"/>
              <a:gd name="connsiteY1" fmla="*/ 0 h 429208"/>
              <a:gd name="connsiteX2" fmla="*/ 361950 w 361950"/>
              <a:gd name="connsiteY2" fmla="*/ 214604 h 429208"/>
              <a:gd name="connsiteX3" fmla="*/ 180975 w 361950"/>
              <a:gd name="connsiteY3" fmla="*/ 429208 h 429208"/>
              <a:gd name="connsiteX4" fmla="*/ 0 w 361950"/>
              <a:gd name="connsiteY4" fmla="*/ 214604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429208" extrusionOk="0">
                <a:moveTo>
                  <a:pt x="0" y="214604"/>
                </a:moveTo>
                <a:cubicBezTo>
                  <a:pt x="-6303" y="90498"/>
                  <a:pt x="68395" y="-12556"/>
                  <a:pt x="180975" y="0"/>
                </a:cubicBezTo>
                <a:cubicBezTo>
                  <a:pt x="279599" y="4791"/>
                  <a:pt x="383655" y="85953"/>
                  <a:pt x="361950" y="214604"/>
                </a:cubicBezTo>
                <a:cubicBezTo>
                  <a:pt x="368483" y="334649"/>
                  <a:pt x="294214" y="429476"/>
                  <a:pt x="180975" y="429208"/>
                </a:cubicBezTo>
                <a:cubicBezTo>
                  <a:pt x="73883" y="430988"/>
                  <a:pt x="-9882" y="341869"/>
                  <a:pt x="0" y="21460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21">
            <a:extLst>
              <a:ext uri="{FF2B5EF4-FFF2-40B4-BE49-F238E27FC236}">
                <a16:creationId xmlns:a16="http://schemas.microsoft.com/office/drawing/2014/main" id="{76CE6EF7-1B8C-3489-C4A6-A0F51A048C4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229350" y="2434610"/>
            <a:ext cx="1438275" cy="9823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21">
            <a:extLst>
              <a:ext uri="{FF2B5EF4-FFF2-40B4-BE49-F238E27FC236}">
                <a16:creationId xmlns:a16="http://schemas.microsoft.com/office/drawing/2014/main" id="{206B6B22-C68F-94F5-342E-2AB8BD99C627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528519" y="2434610"/>
            <a:ext cx="1700831" cy="7110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09F0E4B-92FA-EC60-B9F3-49829F7535E6}"/>
              </a:ext>
            </a:extLst>
          </p:cNvPr>
          <p:cNvSpPr txBox="1"/>
          <p:nvPr/>
        </p:nvSpPr>
        <p:spPr>
          <a:xfrm>
            <a:off x="5783618" y="2114837"/>
            <a:ext cx="188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outliers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se šipkou 21">
            <a:extLst>
              <a:ext uri="{FF2B5EF4-FFF2-40B4-BE49-F238E27FC236}">
                <a16:creationId xmlns:a16="http://schemas.microsoft.com/office/drawing/2014/main" id="{59AFD027-BE49-1763-1A9E-4E9ED546B62C}"/>
              </a:ext>
            </a:extLst>
          </p:cNvPr>
          <p:cNvCxnSpPr>
            <a:cxnSpLocks/>
          </p:cNvCxnSpPr>
          <p:nvPr/>
        </p:nvCxnSpPr>
        <p:spPr>
          <a:xfrm flipH="1" flipV="1">
            <a:off x="4528519" y="5259013"/>
            <a:ext cx="300656" cy="579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ovéPole 13">
            <a:extLst>
              <a:ext uri="{FF2B5EF4-FFF2-40B4-BE49-F238E27FC236}">
                <a16:creationId xmlns:a16="http://schemas.microsoft.com/office/drawing/2014/main" id="{F46A116C-6AF8-27C5-56FC-2570072B2CE2}"/>
              </a:ext>
            </a:extLst>
          </p:cNvPr>
          <p:cNvSpPr txBox="1"/>
          <p:nvPr/>
        </p:nvSpPr>
        <p:spPr>
          <a:xfrm>
            <a:off x="4841615" y="5653795"/>
            <a:ext cx="188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overplotting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64C8-77AE-2234-40F1-DD2BB39E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typu proměnné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420D-8976-A9D0-9C8A-F0A8D055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vizualizace pro různé typy proměnných</a:t>
            </a:r>
          </a:p>
          <a:p>
            <a:r>
              <a:rPr lang="cs-CZ" dirty="0"/>
              <a:t>Kategorické  – srovnání četností kategorií</a:t>
            </a:r>
            <a:r>
              <a:rPr lang="en-US" dirty="0"/>
              <a:t> </a:t>
            </a:r>
            <a:r>
              <a:rPr lang="cs-CZ" dirty="0"/>
              <a:t>– sloupcový graf (</a:t>
            </a:r>
            <a:r>
              <a:rPr lang="en-US" dirty="0"/>
              <a:t>bar chart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zlomky – koláčový graf (</a:t>
            </a:r>
            <a:r>
              <a:rPr lang="en-US" dirty="0"/>
              <a:t>pie charts</a:t>
            </a:r>
            <a:r>
              <a:rPr lang="cs-CZ" dirty="0"/>
              <a:t>)</a:t>
            </a:r>
          </a:p>
          <a:p>
            <a:r>
              <a:rPr lang="cs-CZ" dirty="0"/>
              <a:t>kardinální – distribuce (</a:t>
            </a:r>
            <a:r>
              <a:rPr lang="en-US" dirty="0"/>
              <a:t>histogram</a:t>
            </a:r>
            <a:r>
              <a:rPr lang="cs-CZ" dirty="0"/>
              <a:t>, </a:t>
            </a:r>
            <a:r>
              <a:rPr lang="en-US" dirty="0"/>
              <a:t>box plot</a:t>
            </a:r>
            <a:r>
              <a:rPr lang="cs-CZ" dirty="0"/>
              <a:t>)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86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4D1D-8F07-08C1-2CF6-9CA26CFE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6CAA-F84E-FD71-DBD3-1663879A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E9492-BE0E-70EE-6693-CB33B15A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225" cy="43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D4A96-8A59-FB4A-D95E-714ADEBE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0" y="4513424"/>
            <a:ext cx="3154953" cy="1798476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32474C3-1606-3640-BB1A-40D94E34FEDF}"/>
              </a:ext>
            </a:extLst>
          </p:cNvPr>
          <p:cNvSpPr/>
          <p:nvPr/>
        </p:nvSpPr>
        <p:spPr>
          <a:xfrm>
            <a:off x="838199" y="4798142"/>
            <a:ext cx="961103" cy="539529"/>
          </a:xfrm>
          <a:custGeom>
            <a:avLst/>
            <a:gdLst>
              <a:gd name="connsiteX0" fmla="*/ 0 w 961103"/>
              <a:gd name="connsiteY0" fmla="*/ 269765 h 539529"/>
              <a:gd name="connsiteX1" fmla="*/ 480552 w 961103"/>
              <a:gd name="connsiteY1" fmla="*/ 0 h 539529"/>
              <a:gd name="connsiteX2" fmla="*/ 961104 w 961103"/>
              <a:gd name="connsiteY2" fmla="*/ 269765 h 539529"/>
              <a:gd name="connsiteX3" fmla="*/ 480552 w 961103"/>
              <a:gd name="connsiteY3" fmla="*/ 539530 h 539529"/>
              <a:gd name="connsiteX4" fmla="*/ 0 w 961103"/>
              <a:gd name="connsiteY4" fmla="*/ 269765 h 53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103" h="539529" extrusionOk="0">
                <a:moveTo>
                  <a:pt x="0" y="269765"/>
                </a:moveTo>
                <a:cubicBezTo>
                  <a:pt x="-16822" y="105878"/>
                  <a:pt x="181363" y="-33588"/>
                  <a:pt x="480552" y="0"/>
                </a:cubicBezTo>
                <a:cubicBezTo>
                  <a:pt x="738218" y="27944"/>
                  <a:pt x="966947" y="118052"/>
                  <a:pt x="961104" y="269765"/>
                </a:cubicBezTo>
                <a:cubicBezTo>
                  <a:pt x="998726" y="427518"/>
                  <a:pt x="757470" y="539762"/>
                  <a:pt x="480552" y="539530"/>
                </a:cubicBezTo>
                <a:cubicBezTo>
                  <a:pt x="201408" y="542955"/>
                  <a:pt x="-19035" y="435591"/>
                  <a:pt x="0" y="26976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805DA-A25C-05D7-BAA9-1C56D15A9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499" y="596459"/>
            <a:ext cx="4938188" cy="54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8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2ACA-ACA1-5E85-F161-29844751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29D1-0802-3F59-A5C2-94F58064D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2B3CD-7A22-8F64-3238-62AABC03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77" y="971337"/>
            <a:ext cx="7689246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24DA-975E-3C69-6C4C-B7AF2FA4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F04A-B7EE-6CF9-B2AB-43DBD015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8959-7A9A-1605-512C-9E70B502A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15" y="399787"/>
            <a:ext cx="8176969" cy="60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203C4-D0CC-461E-A3FA-99C0D0AC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84D11C-7146-4F9F-BC6A-717A5E2B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pravidlo – nekomplikovat si grafy (život)</a:t>
            </a:r>
          </a:p>
          <a:p>
            <a:endParaRPr lang="cs-CZ" dirty="0"/>
          </a:p>
          <a:p>
            <a:r>
              <a:rPr lang="cs-CZ" dirty="0"/>
              <a:t>Cíl – vizualizovat distribuci hodnot</a:t>
            </a:r>
          </a:p>
          <a:p>
            <a:endParaRPr lang="cs-CZ" dirty="0"/>
          </a:p>
          <a:p>
            <a:r>
              <a:rPr lang="cs-CZ" dirty="0"/>
              <a:t>Plně postačí jednoduché sloupcové grafy (bar </a:t>
            </a:r>
            <a:r>
              <a:rPr lang="cs-CZ" dirty="0" err="1"/>
              <a:t>charts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Je zbytečné přidávat různé prvky typu 3D, kombinovat barvy, používat pro efekt koláčové grafy (</a:t>
            </a:r>
            <a:r>
              <a:rPr lang="cs-CZ" dirty="0" err="1"/>
              <a:t>pie</a:t>
            </a:r>
            <a:r>
              <a:rPr lang="cs-CZ" dirty="0"/>
              <a:t> </a:t>
            </a:r>
            <a:r>
              <a:rPr lang="cs-CZ" dirty="0" err="1"/>
              <a:t>charts</a:t>
            </a:r>
            <a:r>
              <a:rPr lang="cs-CZ" dirty="0"/>
              <a:t>) atd.</a:t>
            </a:r>
          </a:p>
        </p:txBody>
      </p:sp>
    </p:spTree>
    <p:extLst>
      <p:ext uri="{BB962C8B-B14F-4D97-AF65-F5344CB8AC3E}">
        <p14:creationId xmlns:p14="http://schemas.microsoft.com/office/powerpoint/2010/main" val="69022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F0834-C501-4C85-8BF0-5E2F078C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v SPSS dělají grafy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290A72-6303-4BC8-8959-27A7D963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Charts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Graphs</a:t>
            </a:r>
            <a:r>
              <a:rPr lang="cs-CZ" dirty="0">
                <a:sym typeface="Wingdings" panose="05000000000000000000" pitchFamily="2" charset="2"/>
              </a:rPr>
              <a:t>  Chart </a:t>
            </a:r>
            <a:r>
              <a:rPr lang="cs-CZ" dirty="0" err="1">
                <a:sym typeface="Wingdings" panose="05000000000000000000" pitchFamily="2" charset="2"/>
              </a:rPr>
              <a:t>Builder</a:t>
            </a:r>
            <a:r>
              <a:rPr lang="cs-CZ" dirty="0">
                <a:sym typeface="Wingdings" panose="05000000000000000000" pitchFamily="2" charset="2"/>
              </a:rPr>
              <a:t>  Bar…</a:t>
            </a:r>
          </a:p>
          <a:p>
            <a:r>
              <a:rPr lang="cs-CZ" dirty="0" err="1">
                <a:sym typeface="Wingdings" panose="05000000000000000000" pitchFamily="2" charset="2"/>
              </a:rPr>
              <a:t>Graphs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Legacy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dialogs</a:t>
            </a:r>
            <a:r>
              <a:rPr lang="cs-CZ" dirty="0">
                <a:sym typeface="Wingdings" panose="05000000000000000000" pitchFamily="2" charset="2"/>
              </a:rPr>
              <a:t> Bar…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F39D98C-8AC5-4CE5-82D1-2C31CAC0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54" y="2454375"/>
            <a:ext cx="3643052" cy="416708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AAAC209-4D05-4B89-8ABF-565421A7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4" y="4001294"/>
            <a:ext cx="6317932" cy="2067582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3CEFDE35-063D-4251-A881-38474F7C58D1}"/>
              </a:ext>
            </a:extLst>
          </p:cNvPr>
          <p:cNvGrpSpPr/>
          <p:nvPr/>
        </p:nvGrpSpPr>
        <p:grpSpPr>
          <a:xfrm>
            <a:off x="406999" y="2100776"/>
            <a:ext cx="682560" cy="1625400"/>
            <a:chOff x="406999" y="2100776"/>
            <a:chExt cx="68256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14:cNvPr>
                <p14:cNvContentPartPr/>
                <p14:nvPr/>
              </p14:nvContentPartPr>
              <p14:xfrm>
                <a:off x="406999" y="2100776"/>
                <a:ext cx="587520" cy="157176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359" y="2091776"/>
                  <a:ext cx="60516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14:cNvPr>
                <p14:cNvContentPartPr/>
                <p14:nvPr/>
              </p14:nvContentPartPr>
              <p14:xfrm>
                <a:off x="441559" y="3180776"/>
                <a:ext cx="648000" cy="545400"/>
              </p14:xfrm>
            </p:contentPart>
          </mc:Choice>
          <mc:Fallback xmlns="">
            <p:pic>
              <p:nvPicPr>
                <p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559" y="3171776"/>
                  <a:ext cx="665640" cy="56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14:cNvPr>
              <p14:cNvContentPartPr/>
              <p14:nvPr/>
            </p14:nvContentPartPr>
            <p14:xfrm>
              <a:off x="6066506" y="2581126"/>
              <a:ext cx="1453320" cy="55116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66" y="2572126"/>
                <a:ext cx="1470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14:cNvPr>
              <p14:cNvContentPartPr/>
              <p14:nvPr/>
            </p14:nvContentPartPr>
            <p14:xfrm>
              <a:off x="6956119" y="2567696"/>
              <a:ext cx="650880" cy="6066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7119" y="2558696"/>
                <a:ext cx="6685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14:cNvPr>
              <p14:cNvContentPartPr/>
              <p14:nvPr/>
            </p14:nvContentPartPr>
            <p14:xfrm>
              <a:off x="11886679" y="3122456"/>
              <a:ext cx="360" cy="36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77679" y="31134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4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D9BCB-33B0-C0A0-8C3B-99F55F74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Koláčový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F6216-100C-C5C6-D601-C5706CCE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Jen pokud je počet kategorií malý (max okolo 7)</a:t>
            </a:r>
          </a:p>
          <a:p>
            <a:r>
              <a:rPr lang="cs-CZ" dirty="0"/>
              <a:t>Není příliš informativní pokud jsou počty malé nebo podobné</a:t>
            </a:r>
          </a:p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Charts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pie</a:t>
            </a:r>
            <a:r>
              <a:rPr lang="cs-CZ" dirty="0">
                <a:sym typeface="Wingdings" panose="05000000000000000000" pitchFamily="2" charset="2"/>
              </a:rPr>
              <a:t> chart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49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A4754C-4282-3F13-5957-873A1EF9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56" y="2186535"/>
            <a:ext cx="6713802" cy="46714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0441-9A09-CB47-1EEB-18ADFCC0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" y="137652"/>
            <a:ext cx="4975123" cy="4131852"/>
          </a:xfrm>
        </p:spPr>
        <p:txBody>
          <a:bodyPr/>
          <a:lstStyle/>
          <a:p>
            <a:r>
              <a:rPr lang="cs-CZ" dirty="0"/>
              <a:t>Dvojklikem na graf lze otevřít okno pro editaci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E8695-F971-CE2F-BA5B-F6A86D14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57" y="0"/>
            <a:ext cx="8134350" cy="4800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6C9BFB-5F2B-48C9-B28E-8B6DFC2E2409}"/>
              </a:ext>
            </a:extLst>
          </p:cNvPr>
          <p:cNvSpPr/>
          <p:nvPr/>
        </p:nvSpPr>
        <p:spPr>
          <a:xfrm>
            <a:off x="1655242" y="2861187"/>
            <a:ext cx="1530409" cy="334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DD0DE-60FE-4867-426A-906686FE6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45" y="3019549"/>
            <a:ext cx="3141656" cy="3829934"/>
          </a:xfrm>
          <a:prstGeom prst="rect">
            <a:avLst/>
          </a:prstGeom>
        </p:spPr>
      </p:pic>
      <p:grpSp>
        <p:nvGrpSpPr>
          <p:cNvPr id="11" name="Skupina 9">
            <a:extLst>
              <a:ext uri="{FF2B5EF4-FFF2-40B4-BE49-F238E27FC236}">
                <a16:creationId xmlns:a16="http://schemas.microsoft.com/office/drawing/2014/main" id="{4425FCB8-5DF6-C9CD-F60C-7CA14856DF20}"/>
              </a:ext>
            </a:extLst>
          </p:cNvPr>
          <p:cNvGrpSpPr/>
          <p:nvPr/>
        </p:nvGrpSpPr>
        <p:grpSpPr>
          <a:xfrm flipV="1">
            <a:off x="5187421" y="4269504"/>
            <a:ext cx="399901" cy="754780"/>
            <a:chOff x="406999" y="2100776"/>
            <a:chExt cx="68256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Písanie rukou 7">
                  <a:extLst>
                    <a:ext uri="{FF2B5EF4-FFF2-40B4-BE49-F238E27FC236}">
                      <a16:creationId xmlns:a16="http://schemas.microsoft.com/office/drawing/2014/main" id="{23F9A03C-143B-D52E-10FD-90E42D66A1C1}"/>
                    </a:ext>
                  </a:extLst>
                </p14:cNvPr>
                <p14:cNvContentPartPr/>
                <p14:nvPr/>
              </p14:nvContentPartPr>
              <p14:xfrm>
                <a:off x="406999" y="2100776"/>
                <a:ext cx="587520" cy="157176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59" y="2091776"/>
                  <a:ext cx="60516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Písanie rukou 8">
                  <a:extLst>
                    <a:ext uri="{FF2B5EF4-FFF2-40B4-BE49-F238E27FC236}">
                      <a16:creationId xmlns:a16="http://schemas.microsoft.com/office/drawing/2014/main" id="{B62134B2-20CF-AB13-FCE7-FCE898A37A99}"/>
                    </a:ext>
                  </a:extLst>
                </p14:cNvPr>
                <p14:cNvContentPartPr/>
                <p14:nvPr/>
              </p14:nvContentPartPr>
              <p14:xfrm>
                <a:off x="441559" y="3180776"/>
                <a:ext cx="648000" cy="545400"/>
              </p14:xfrm>
            </p:contentPart>
          </mc:Choice>
          <mc:Fallback xmlns="">
            <p:pic>
              <p:nvPicPr>
                <p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2559" y="3171776"/>
                  <a:ext cx="66564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Skupina 9">
            <a:extLst>
              <a:ext uri="{FF2B5EF4-FFF2-40B4-BE49-F238E27FC236}">
                <a16:creationId xmlns:a16="http://schemas.microsoft.com/office/drawing/2014/main" id="{1B4FB77E-A081-9709-CE94-A2BECA2B600A}"/>
              </a:ext>
            </a:extLst>
          </p:cNvPr>
          <p:cNvGrpSpPr/>
          <p:nvPr/>
        </p:nvGrpSpPr>
        <p:grpSpPr>
          <a:xfrm rot="5400000" flipV="1">
            <a:off x="6217143" y="3262210"/>
            <a:ext cx="785426" cy="1482427"/>
            <a:chOff x="406999" y="2100776"/>
            <a:chExt cx="68256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Písanie rukou 7">
                  <a:extLst>
                    <a:ext uri="{FF2B5EF4-FFF2-40B4-BE49-F238E27FC236}">
                      <a16:creationId xmlns:a16="http://schemas.microsoft.com/office/drawing/2014/main" id="{352D9CE3-7CC4-3B2F-7F6A-0C39FCE78360}"/>
                    </a:ext>
                  </a:extLst>
                </p14:cNvPr>
                <p14:cNvContentPartPr/>
                <p14:nvPr/>
              </p14:nvContentPartPr>
              <p14:xfrm>
                <a:off x="406999" y="2100776"/>
                <a:ext cx="587520" cy="157176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59" y="2091776"/>
                  <a:ext cx="60516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Písanie rukou 8">
                  <a:extLst>
                    <a:ext uri="{FF2B5EF4-FFF2-40B4-BE49-F238E27FC236}">
                      <a16:creationId xmlns:a16="http://schemas.microsoft.com/office/drawing/2014/main" id="{98D331D9-BDB1-9A0A-7997-BC8316DF6627}"/>
                    </a:ext>
                  </a:extLst>
                </p14:cNvPr>
                <p14:cNvContentPartPr/>
                <p14:nvPr/>
              </p14:nvContentPartPr>
              <p14:xfrm>
                <a:off x="441559" y="3180776"/>
                <a:ext cx="648000" cy="545400"/>
              </p14:xfrm>
            </p:contentPart>
          </mc:Choice>
          <mc:Fallback xmlns="">
            <p:pic>
              <p:nvPicPr>
                <p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2559" y="3171776"/>
                  <a:ext cx="665640" cy="56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108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74021-3AF3-7F7E-658D-9AF25AEE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v případě mnoha kategorií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E94B87A-B36F-B36B-4DB7-AF12C8296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0214" y="2177285"/>
            <a:ext cx="5694158" cy="3743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174CAA-172C-1E94-6F03-A79EE8BD7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1" y="2177285"/>
            <a:ext cx="5720353" cy="37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1602-C043-9FBE-F764-AD8C4251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D9CF-99EA-67F9-258C-884155B3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73" y="1690688"/>
            <a:ext cx="4308711" cy="4351338"/>
          </a:xfrm>
        </p:spPr>
        <p:txBody>
          <a:bodyPr/>
          <a:lstStyle/>
          <a:p>
            <a:r>
              <a:rPr lang="cs-CZ" dirty="0"/>
              <a:t>Ukazuje četnosti každé z kategorií</a:t>
            </a:r>
          </a:p>
          <a:p>
            <a:r>
              <a:rPr lang="cs-CZ" dirty="0"/>
              <a:t>Neukazuje procenta</a:t>
            </a:r>
          </a:p>
          <a:p>
            <a:r>
              <a:rPr lang="cs-CZ" dirty="0"/>
              <a:t>Řešení -&gt; export do excelu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093BC-8FE8-7A00-0BA3-51485399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50" y="1825625"/>
            <a:ext cx="7811177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41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508</Words>
  <Application>Microsoft Office PowerPoint</Application>
  <PresentationFormat>Widescreen</PresentationFormat>
  <Paragraphs>103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Motív Office</vt:lpstr>
      <vt:lpstr>Grafy</vt:lpstr>
      <vt:lpstr>Úvod</vt:lpstr>
      <vt:lpstr>Důležitost typu proměnné</vt:lpstr>
      <vt:lpstr>Vizualizace</vt:lpstr>
      <vt:lpstr>Kde se v SPSS dělají grafy</vt:lpstr>
      <vt:lpstr>Koláčový graf</vt:lpstr>
      <vt:lpstr>PowerPoint Presentation</vt:lpstr>
      <vt:lpstr>Problém v případě mnoha kategorií</vt:lpstr>
      <vt:lpstr>Sloupcový graf</vt:lpstr>
      <vt:lpstr>Možnosti exportu</vt:lpstr>
      <vt:lpstr>Kardinální proměnné</vt:lpstr>
      <vt:lpstr>Analyze  Descriptive Statistics  Frequencies  Charts </vt:lpstr>
      <vt:lpstr>Proměnná teplota v místnosti</vt:lpstr>
      <vt:lpstr>Proměnná vzdálenost</vt:lpstr>
      <vt:lpstr>PowerPoint Presentation</vt:lpstr>
      <vt:lpstr>Logaritmovaná osa</vt:lpstr>
      <vt:lpstr>PowerPoint Presentation</vt:lpstr>
      <vt:lpstr>Odlehlé případy (outliers)</vt:lpstr>
      <vt:lpstr>Graphs -&gt; Chart Builder -&gt; Boxplot</vt:lpstr>
      <vt:lpstr>Grafy pro ilustraci souvislosti</vt:lpstr>
      <vt:lpstr>PowerPoint Presentation</vt:lpstr>
      <vt:lpstr>Sloupcový graf</vt:lpstr>
      <vt:lpstr>PowerPoint Presentation</vt:lpstr>
      <vt:lpstr>Stacked bar chart</vt:lpstr>
      <vt:lpstr>Set of boxplots</vt:lpstr>
      <vt:lpstr>Scatter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Deskriptivní statistika</dc:title>
  <dc:creator>Peter Spáč</dc:creator>
  <cp:lastModifiedBy>Petr Voda</cp:lastModifiedBy>
  <cp:revision>2</cp:revision>
  <dcterms:created xsi:type="dcterms:W3CDTF">2022-02-10T08:53:04Z</dcterms:created>
  <dcterms:modified xsi:type="dcterms:W3CDTF">2024-03-19T08:56:17Z</dcterms:modified>
</cp:coreProperties>
</file>