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0" r:id="rId6"/>
    <p:sldId id="291" r:id="rId7"/>
    <p:sldId id="292" r:id="rId8"/>
    <p:sldId id="293" r:id="rId9"/>
    <p:sldId id="294" r:id="rId10"/>
    <p:sldId id="285" r:id="rId11"/>
    <p:sldId id="261" r:id="rId12"/>
    <p:sldId id="286" r:id="rId13"/>
    <p:sldId id="287" r:id="rId14"/>
    <p:sldId id="263" r:id="rId15"/>
    <p:sldId id="288" r:id="rId16"/>
    <p:sldId id="284" r:id="rId17"/>
    <p:sldId id="289" r:id="rId18"/>
    <p:sldId id="282" r:id="rId19"/>
    <p:sldId id="283" r:id="rId20"/>
    <p:sldId id="264" r:id="rId21"/>
    <p:sldId id="265" r:id="rId22"/>
    <p:sldId id="266" r:id="rId23"/>
    <p:sldId id="267" r:id="rId24"/>
    <p:sldId id="269" r:id="rId25"/>
    <p:sldId id="268" r:id="rId26"/>
    <p:sldId id="270" r:id="rId27"/>
    <p:sldId id="271" r:id="rId28"/>
    <p:sldId id="272" r:id="rId29"/>
    <p:sldId id="273" r:id="rId30"/>
    <p:sldId id="274" r:id="rId31"/>
    <p:sldId id="275" r:id="rId3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042A0E2C-01AC-43CE-900E-DC6EAB9F00C9}"/>
    <pc:docChg chg="custSel delSld modSld">
      <pc:chgData name="Peter Spáč" userId="2e8d26cd-55d7-4d78-8227-1866407259d9" providerId="ADAL" clId="{042A0E2C-01AC-43CE-900E-DC6EAB9F00C9}" dt="2024-02-26T08:50:02.713" v="7" actId="122"/>
      <pc:docMkLst>
        <pc:docMk/>
      </pc:docMkLst>
      <pc:sldChg chg="delSp modSp delAnim">
        <pc:chgData name="Peter Spáč" userId="2e8d26cd-55d7-4d78-8227-1866407259d9" providerId="ADAL" clId="{042A0E2C-01AC-43CE-900E-DC6EAB9F00C9}" dt="2024-02-26T08:50:02.713" v="7" actId="122"/>
        <pc:sldMkLst>
          <pc:docMk/>
          <pc:sldMk cId="2710793274" sldId="265"/>
        </pc:sldMkLst>
        <pc:spChg chg="mod">
          <ac:chgData name="Peter Spáč" userId="2e8d26cd-55d7-4d78-8227-1866407259d9" providerId="ADAL" clId="{042A0E2C-01AC-43CE-900E-DC6EAB9F00C9}" dt="2024-02-26T08:50:02.713" v="7" actId="122"/>
          <ac:spMkLst>
            <pc:docMk/>
            <pc:sldMk cId="2710793274" sldId="265"/>
            <ac:spMk id="2" creationId="{65164339-4D6B-47B0-ACC3-92885E543EC5}"/>
          </ac:spMkLst>
        </pc:spChg>
        <pc:grpChg chg="del">
          <ac:chgData name="Peter Spáč" userId="2e8d26cd-55d7-4d78-8227-1866407259d9" providerId="ADAL" clId="{042A0E2C-01AC-43CE-900E-DC6EAB9F00C9}" dt="2024-02-26T08:49:58.358" v="5" actId="478"/>
          <ac:grpSpMkLst>
            <pc:docMk/>
            <pc:sldMk cId="2710793274" sldId="265"/>
            <ac:grpSpMk id="12" creationId="{44F83FA1-A00F-4D9F-ACE3-B61EC30BB5E9}"/>
          </ac:grpSpMkLst>
        </pc:grpChg>
        <pc:picChg chg="mod">
          <ac:chgData name="Peter Spáč" userId="2e8d26cd-55d7-4d78-8227-1866407259d9" providerId="ADAL" clId="{042A0E2C-01AC-43CE-900E-DC6EAB9F00C9}" dt="2024-02-26T08:50:01.258" v="6" actId="1076"/>
          <ac:picMkLst>
            <pc:docMk/>
            <pc:sldMk cId="2710793274" sldId="265"/>
            <ac:picMk id="5" creationId="{DACDC74B-1ABE-4B67-AECB-0BE65FC5247C}"/>
          </ac:picMkLst>
        </pc:picChg>
        <pc:picChg chg="del">
          <ac:chgData name="Peter Spáč" userId="2e8d26cd-55d7-4d78-8227-1866407259d9" providerId="ADAL" clId="{042A0E2C-01AC-43CE-900E-DC6EAB9F00C9}" dt="2024-02-26T08:49:57.278" v="4" actId="478"/>
          <ac:picMkLst>
            <pc:docMk/>
            <pc:sldMk cId="2710793274" sldId="265"/>
            <ac:picMk id="8" creationId="{A00535F7-B67B-4511-9EA4-2D8984878046}"/>
          </ac:picMkLst>
        </pc:picChg>
      </pc:sldChg>
      <pc:sldChg chg="del">
        <pc:chgData name="Peter Spáč" userId="2e8d26cd-55d7-4d78-8227-1866407259d9" providerId="ADAL" clId="{042A0E2C-01AC-43CE-900E-DC6EAB9F00C9}" dt="2024-02-26T08:49:47.537" v="2" actId="2696"/>
        <pc:sldMkLst>
          <pc:docMk/>
          <pc:sldMk cId="2776794568" sldId="278"/>
        </pc:sldMkLst>
      </pc:sldChg>
      <pc:sldChg chg="del">
        <pc:chgData name="Peter Spáč" userId="2e8d26cd-55d7-4d78-8227-1866407259d9" providerId="ADAL" clId="{042A0E2C-01AC-43CE-900E-DC6EAB9F00C9}" dt="2024-02-26T08:49:45.861" v="0" actId="2696"/>
        <pc:sldMkLst>
          <pc:docMk/>
          <pc:sldMk cId="1949881990" sldId="279"/>
        </pc:sldMkLst>
      </pc:sldChg>
      <pc:sldChg chg="del">
        <pc:chgData name="Peter Spáč" userId="2e8d26cd-55d7-4d78-8227-1866407259d9" providerId="ADAL" clId="{042A0E2C-01AC-43CE-900E-DC6EAB9F00C9}" dt="2024-02-26T08:49:46.692" v="1" actId="2696"/>
        <pc:sldMkLst>
          <pc:docMk/>
          <pc:sldMk cId="4153144103" sldId="280"/>
        </pc:sldMkLst>
      </pc:sldChg>
      <pc:sldChg chg="del">
        <pc:chgData name="Peter Spáč" userId="2e8d26cd-55d7-4d78-8227-1866407259d9" providerId="ADAL" clId="{042A0E2C-01AC-43CE-900E-DC6EAB9F00C9}" dt="2024-02-26T08:49:48.185" v="3" actId="2696"/>
        <pc:sldMkLst>
          <pc:docMk/>
          <pc:sldMk cId="49504614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0AD7D-41E5-4DB8-B953-F93ED279F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14A794-89DC-4500-9E42-17A649792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5DF0645-DBB1-43ED-B39F-48979C4C4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DFE-9D35-430E-8416-7CC80F00F8F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5BC9665-D65C-45F2-A124-0E6ED0233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CFC45C6-8832-4BE2-8CC8-161ABF48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7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A743CB-22CC-4CB3-B748-8B84E02A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123D0775-91F3-41F4-95A3-245FE248D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1830848-92C2-4F20-95C0-972AC516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DFE-9D35-430E-8416-7CC80F00F8F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2FA4675-6926-463E-A2F6-DCD5E43A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0573ACC-B99F-48D1-8836-6AC59CBC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4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0AC70B3-04EE-4AD6-A907-94957D53A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128590B-73C3-4B93-A705-9307C04AE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C325745-3CB3-45E4-8454-474AB33D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DFE-9D35-430E-8416-7CC80F00F8F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42C2B60-07BF-4FC6-8137-62F669B3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5AB2A10-18EE-4D09-8EBC-0183D349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1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0B6D9-BAB2-466F-9862-50560C784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48072B-881A-4C66-B0D9-C677D71EC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4AD02E4-1423-4468-97FC-A50207DE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DFE-9D35-430E-8416-7CC80F00F8F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453373A-F4BB-46E0-802F-FA0E68DC1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614CAC6-EF42-40AE-AF51-5B24DFF05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9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8025A-1E51-4625-958B-5C1959DA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72772D-E1DE-4F67-AE14-14C20E882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366B1E5-EA2F-4B76-AD3E-71E31CF2B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DFE-9D35-430E-8416-7CC80F00F8F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2DBC202-432C-4E25-AAEB-F8C57153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B37C223-DB24-4DA0-9EF8-21E76A4B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9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8BF98-0024-4688-A09A-FAF79A93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E96CB67-5F69-488B-8EF5-AF883938B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B7B0AB1-C722-4ADF-BC8B-CE06DE8C3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A9F51F2-FE54-4C20-9445-AB29508F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DFE-9D35-430E-8416-7CC80F00F8F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2961640-FC64-45FE-A906-13E6C774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83C370A-BD9F-4BAD-851C-F5EF1AF7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5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507E5-6F67-4555-B9D4-A1DCF8979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7A7586-35AB-4FF7-BE6B-FD3C829B1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2FEB2AE-A5A4-4CD4-B6C2-53195AA2E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E5E08A-42CB-41D0-8C2C-6EB924453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0270324-3EFA-4DA1-8736-696EB5E7F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6EFFEC7-30B2-4AFF-8D75-BEB84F5B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DFE-9D35-430E-8416-7CC80F00F8F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5B5572CB-7CFD-4B13-88D4-B2AC8E774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8C6436A-8615-467D-88AB-EB9C8E76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5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3DC77-BD9D-49EC-844C-CE4B4CF1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98E71A8-B146-41D0-A36D-D1550FF3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DFE-9D35-430E-8416-7CC80F00F8F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40FC42E-C537-45D5-833D-618683CD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DF74168-4521-40A3-BDB4-181C60FE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3ED13C8-2B15-4473-BAC2-D8A7B0FD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DFE-9D35-430E-8416-7CC80F00F8F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2C8B75D1-B9BD-40D8-B11D-B178054BE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438A4D8-02E3-49BD-A4F5-C8BCEB7B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3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FB113-E636-40B5-A522-30B451DB4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0177C9-C22E-4BF2-8349-FA8E86A47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7F7013-2267-434D-87E2-D829AB9DA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FD32822-3F13-47B2-AF20-E5C2D3B6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DFE-9D35-430E-8416-7CC80F00F8F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71C60D2-0EE4-432B-BDED-27D68BDB2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D92014E-7695-4339-A85E-9C271697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7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15D2D-9AE8-4942-9069-AC8703A8B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34E575FA-24CF-409D-B0C5-1BB8BBED4E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6AFE3DA-9871-42F9-A91D-BB035DC7C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273B7A0-9656-4E85-AE65-305425E1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6DFE-9D35-430E-8416-7CC80F00F8F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4F190A4-D76D-4659-B5FC-CCFE650E3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4022904-A32D-4F95-8E57-ED9CAB24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9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A025935-CE44-44FB-9A84-32300A69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9F6679-D679-4FE4-BE20-B07377549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7B58608-EF97-4FD0-A9CD-4E623440C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66DFE-9D35-430E-8416-7CC80F00F8F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22C7461-D21C-43A3-87E3-B8C6EC2AF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B5D7DDA-CB06-4F3E-BAF7-9EC22ADDD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6F4F8-A34E-44DA-927B-9C167DEE3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3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9B00ED-FFFB-41DB-8097-7B6635C29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Co je statistika, proměnné, úrovně měření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0A9CD6-BB57-444E-8531-0447C9A85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95169"/>
            <a:ext cx="9144000" cy="1655762"/>
          </a:xfrm>
        </p:spPr>
        <p:txBody>
          <a:bodyPr/>
          <a:lstStyle/>
          <a:p>
            <a:r>
              <a:rPr lang="cs-CZ" dirty="0"/>
              <a:t>POLb1139 Statistické myšlení v sociálních vědách</a:t>
            </a:r>
          </a:p>
        </p:txBody>
      </p:sp>
    </p:spTree>
    <p:extLst>
      <p:ext uri="{BB962C8B-B14F-4D97-AF65-F5344CB8AC3E}">
        <p14:creationId xmlns:p14="http://schemas.microsoft.com/office/powerpoint/2010/main" val="1647920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C23D8-6D53-758D-53AF-05592EEA6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54258-C1E6-628D-38B7-053BC6061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Souhrn technik, pomocí kterých se realizuje komplexní práce s daty: </a:t>
            </a:r>
          </a:p>
          <a:p>
            <a:pPr lvl="1"/>
            <a:r>
              <a:rPr lang="cs-CZ" dirty="0"/>
              <a:t>Sběr </a:t>
            </a:r>
          </a:p>
          <a:p>
            <a:pPr lvl="1"/>
            <a:r>
              <a:rPr lang="cs-CZ" b="1" dirty="0"/>
              <a:t>Analýza </a:t>
            </a:r>
          </a:p>
          <a:p>
            <a:pPr lvl="1"/>
            <a:r>
              <a:rPr lang="cs-CZ" dirty="0"/>
              <a:t>Interpretace</a:t>
            </a:r>
          </a:p>
          <a:p>
            <a:pPr lvl="1"/>
            <a:r>
              <a:rPr lang="cs-CZ" i="1" dirty="0"/>
              <a:t>(a vizualizace)</a:t>
            </a:r>
          </a:p>
          <a:p>
            <a:endParaRPr lang="cs-CZ" dirty="0"/>
          </a:p>
          <a:p>
            <a:r>
              <a:rPr lang="cs-CZ" dirty="0"/>
              <a:t>Vysoká formalizace</a:t>
            </a:r>
          </a:p>
          <a:p>
            <a:pPr lvl="1"/>
            <a:r>
              <a:rPr lang="cs-CZ" dirty="0"/>
              <a:t>Od dat k výsledku vede jasná cesta</a:t>
            </a:r>
          </a:p>
          <a:p>
            <a:pPr lvl="2"/>
            <a:r>
              <a:rPr lang="cs-CZ" dirty="0"/>
              <a:t>Stejná pro jakéhokoli výzkumníka</a:t>
            </a:r>
          </a:p>
          <a:p>
            <a:pPr lvl="2"/>
            <a:r>
              <a:rPr lang="cs-CZ" dirty="0"/>
              <a:t>U kvalitativních metod hraje velkou roli osobnost výzkumníka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64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0741A-A028-4227-836F-13C1E6CC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970"/>
            <a:ext cx="10515600" cy="842274"/>
          </a:xfrm>
        </p:spPr>
        <p:txBody>
          <a:bodyPr/>
          <a:lstStyle/>
          <a:p>
            <a:pPr algn="ctr"/>
            <a:r>
              <a:rPr lang="cs-CZ" dirty="0"/>
              <a:t>Není to pouze teorie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5E4E8DD7-A677-4AC6-9E8C-848A0341A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274" y="974244"/>
            <a:ext cx="7029243" cy="5756493"/>
          </a:xfr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5E2EDF51-5387-4421-B0B2-D3C2CE961844}"/>
              </a:ext>
            </a:extLst>
          </p:cNvPr>
          <p:cNvSpPr txBox="1"/>
          <p:nvPr/>
        </p:nvSpPr>
        <p:spPr>
          <a:xfrm>
            <a:off x="77379" y="2068339"/>
            <a:ext cx="2486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 err="1"/>
              <a:t>FiveThirtyEight</a:t>
            </a:r>
            <a:endParaRPr lang="cs-CZ" dirty="0"/>
          </a:p>
        </p:txBody>
      </p:sp>
      <p:sp>
        <p:nvSpPr>
          <p:cNvPr id="8" name="Šípka: zahnutá 7">
            <a:extLst>
              <a:ext uri="{FF2B5EF4-FFF2-40B4-BE49-F238E27FC236}">
                <a16:creationId xmlns:a16="http://schemas.microsoft.com/office/drawing/2014/main" id="{3DB1C149-50B1-40E8-A11B-B5C8D4DE19D1}"/>
              </a:ext>
            </a:extLst>
          </p:cNvPr>
          <p:cNvSpPr/>
          <p:nvPr/>
        </p:nvSpPr>
        <p:spPr>
          <a:xfrm rot="11413358" flipH="1">
            <a:off x="738285" y="2797562"/>
            <a:ext cx="1322766" cy="165307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5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B329-D173-F0D2-6067-F7AFDBB6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vzniku dat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5F510-1213-840E-0858-B5EA740A2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Observační</a:t>
            </a:r>
          </a:p>
          <a:p>
            <a:pPr lvl="1"/>
            <a:r>
              <a:rPr lang="cs-CZ" dirty="0"/>
              <a:t>Pozorujeme konání aktérů a zaznamenáváme do tabulky</a:t>
            </a:r>
          </a:p>
          <a:p>
            <a:pPr lvl="2"/>
            <a:r>
              <a:rPr lang="cs-CZ" dirty="0"/>
              <a:t>Hlasování v parlamentu, prezidentské projevy, billboardy u silnice, pasažéři na </a:t>
            </a:r>
            <a:r>
              <a:rPr lang="cs-CZ" dirty="0" err="1"/>
              <a:t>Titanicu</a:t>
            </a:r>
            <a:endParaRPr lang="cs-CZ" dirty="0"/>
          </a:p>
          <a:p>
            <a:r>
              <a:rPr lang="cs-CZ" dirty="0"/>
              <a:t>Dotazníková data</a:t>
            </a:r>
          </a:p>
          <a:p>
            <a:pPr lvl="1"/>
            <a:r>
              <a:rPr lang="cs-CZ" dirty="0"/>
              <a:t>Zeptáme se sady respondentů na otázky</a:t>
            </a:r>
          </a:p>
          <a:p>
            <a:pPr lvl="1"/>
            <a:r>
              <a:rPr lang="cs-CZ" dirty="0"/>
              <a:t>https://www.surveymonkey.com/r/CJP8DC6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53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59181D1-57F6-4E5A-82FF-4CF9775BE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36242" cy="6858000"/>
          </a:xfrm>
          <a:prstGeom prst="rect">
            <a:avLst/>
          </a:prstGeom>
        </p:spPr>
      </p:pic>
      <p:pic>
        <p:nvPicPr>
          <p:cNvPr id="1028" name="Picture 4" descr="Titanic se po 100 letech dostal pod ochranu UNESCO - Aktuálně.cz">
            <a:extLst>
              <a:ext uri="{FF2B5EF4-FFF2-40B4-BE49-F238E27FC236}">
                <a16:creationId xmlns:a16="http://schemas.microsoft.com/office/drawing/2014/main" id="{D9AEAD7B-E469-4079-948E-9949A66CE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960" y="538895"/>
            <a:ext cx="3668670" cy="206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khle vypadaly noviny den po potopení Titaniku. Svět byl otřesený, rozsah  zkázy nikdo nechápal">
            <a:extLst>
              <a:ext uri="{FF2B5EF4-FFF2-40B4-BE49-F238E27FC236}">
                <a16:creationId xmlns:a16="http://schemas.microsoft.com/office/drawing/2014/main" id="{FDA3CCAD-3221-4555-B668-84E7AD93E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960" y="3243781"/>
            <a:ext cx="3668670" cy="21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7045-B8C8-88BF-2D00-44DB9171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412A6-9861-1CE8-9CA7-C248C1E09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 nám umožňují odpovídat různé otázky:</a:t>
            </a:r>
          </a:p>
          <a:p>
            <a:r>
              <a:rPr lang="cs-CZ" dirty="0"/>
              <a:t>Jaký měl vliv věk, pohlaví a cestovní třída vliv na šance na přežití?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346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8A73CA1-45F1-4792-A9F6-3CCA3BC6A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93" y="476472"/>
            <a:ext cx="9540413" cy="5905055"/>
          </a:xfrm>
        </p:spPr>
      </p:pic>
    </p:spTree>
    <p:extLst>
      <p:ext uri="{BB962C8B-B14F-4D97-AF65-F5344CB8AC3E}">
        <p14:creationId xmlns:p14="http://schemas.microsoft.com/office/powerpoint/2010/main" val="4087824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4943234-14F4-4678-B548-75045E68E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73" y="437713"/>
            <a:ext cx="9665654" cy="5982574"/>
          </a:xfrm>
        </p:spPr>
      </p:pic>
    </p:spTree>
    <p:extLst>
      <p:ext uri="{BB962C8B-B14F-4D97-AF65-F5344CB8AC3E}">
        <p14:creationId xmlns:p14="http://schemas.microsoft.com/office/powerpoint/2010/main" val="3435882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164339-4D6B-47B0-ACC3-92885E54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funguje (</a:t>
            </a:r>
            <a:r>
              <a:rPr lang="cs-CZ" dirty="0" err="1"/>
              <a:t>Spiegelhalter</a:t>
            </a:r>
            <a:r>
              <a:rPr lang="cs-CZ" dirty="0"/>
              <a:t> 2019)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154056-9D99-4A34-ABD4-339C98273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5431"/>
          </a:xfrm>
        </p:spPr>
        <p:txBody>
          <a:bodyPr>
            <a:normAutofit/>
          </a:bodyPr>
          <a:lstStyle/>
          <a:p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Problem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–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Plan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– Data –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Analysis</a:t>
            </a: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 - </a:t>
            </a:r>
            <a:r>
              <a:rPr lang="cs-CZ" dirty="0" err="1">
                <a:latin typeface="Helvetica" panose="020B0604020202020204" pitchFamily="34" charset="0"/>
                <a:cs typeface="Helvetica" panose="020B0604020202020204" pitchFamily="34" charset="0"/>
              </a:rPr>
              <a:t>Conclusion</a:t>
            </a: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Na základě pozorování si stanovíme problém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Naplánujeme si postup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(Stanovíme si teorii vysvětlující náš problém -&gt; hypotézy)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Získáme vhodná data a otestujeme platnost hypotézy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Helvetica" panose="020B0604020202020204" pitchFamily="34" charset="0"/>
                <a:cs typeface="Helvetica" panose="020B0604020202020204" pitchFamily="34" charset="0"/>
              </a:rPr>
              <a:t>Vytvoříme důvěryhodný závěr z našich analýz</a:t>
            </a:r>
          </a:p>
          <a:p>
            <a:pPr marL="0" indent="0">
              <a:buNone/>
            </a:pPr>
            <a:endParaRPr lang="cs-CZ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042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164339-4D6B-47B0-ACC3-92885E54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 to funguje (</a:t>
            </a:r>
            <a:r>
              <a:rPr lang="cs-CZ" dirty="0" err="1"/>
              <a:t>Spiegelhalter</a:t>
            </a:r>
            <a:r>
              <a:rPr lang="cs-CZ" dirty="0"/>
              <a:t> 2019)</a:t>
            </a:r>
          </a:p>
        </p:txBody>
      </p:sp>
      <p:pic>
        <p:nvPicPr>
          <p:cNvPr id="5" name="Zástupný obsah 3">
            <a:extLst>
              <a:ext uri="{FF2B5EF4-FFF2-40B4-BE49-F238E27FC236}">
                <a16:creationId xmlns:a16="http://schemas.microsoft.com/office/drawing/2014/main" id="{DACDC74B-1ABE-4B67-AECB-0BE65FC5247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3769" y="1560766"/>
            <a:ext cx="3441569" cy="5157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0793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FC915-CFB4-4886-AD93-484E412E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Data: proměnné a případy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D423FD-5611-4DA1-82FB-B1F1E0B88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Statistická analýza bez (velkého počtu) dat není možná</a:t>
            </a:r>
          </a:p>
          <a:p>
            <a:endParaRPr lang="cs-CZ" dirty="0"/>
          </a:p>
          <a:p>
            <a:r>
              <a:rPr lang="cs-CZ" dirty="0"/>
              <a:t>Potřebujeme vědět:</a:t>
            </a:r>
          </a:p>
          <a:p>
            <a:pPr lvl="1"/>
            <a:r>
              <a:rPr lang="cs-CZ" dirty="0"/>
              <a:t>Co měříme (koncept)</a:t>
            </a:r>
          </a:p>
          <a:p>
            <a:pPr lvl="1"/>
            <a:r>
              <a:rPr lang="cs-CZ" dirty="0"/>
              <a:t>Jak to měříme (operacionalizace)</a:t>
            </a:r>
          </a:p>
          <a:p>
            <a:pPr lvl="1"/>
            <a:r>
              <a:rPr lang="cs-CZ" dirty="0"/>
              <a:t>Na jaké úrovni měříme (jednotlivci, regiony, státy)</a:t>
            </a:r>
          </a:p>
          <a:p>
            <a:pPr lvl="1"/>
            <a:r>
              <a:rPr lang="cs-CZ" dirty="0"/>
              <a:t>Co je jednotka analýzy (volič, politická strana, obec)</a:t>
            </a:r>
          </a:p>
        </p:txBody>
      </p:sp>
    </p:spTree>
    <p:extLst>
      <p:ext uri="{BB962C8B-B14F-4D97-AF65-F5344CB8AC3E}">
        <p14:creationId xmlns:p14="http://schemas.microsoft.com/office/powerpoint/2010/main" val="320884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E533-9C38-D145-F338-E7CCC619D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 nejdůležitější na začátek?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EF1-FD0A-0B37-7946-70FA81C21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45645" cy="4351338"/>
          </a:xfrm>
        </p:spPr>
        <p:txBody>
          <a:bodyPr/>
          <a:lstStyle/>
          <a:p>
            <a:r>
              <a:rPr lang="cs-CZ" dirty="0"/>
              <a:t>Statistika je matematická disciplína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X</a:t>
            </a:r>
          </a:p>
          <a:p>
            <a:endParaRPr lang="cs-CZ" dirty="0"/>
          </a:p>
          <a:p>
            <a:r>
              <a:rPr lang="cs-CZ" dirty="0"/>
              <a:t>Aplikace statistických metod se bez matematiky do značné míry obejde</a:t>
            </a:r>
          </a:p>
        </p:txBody>
      </p:sp>
    </p:spTree>
    <p:extLst>
      <p:ext uri="{BB962C8B-B14F-4D97-AF65-F5344CB8AC3E}">
        <p14:creationId xmlns:p14="http://schemas.microsoft.com/office/powerpoint/2010/main" val="3148441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photo Drawing Bmw Sketch Blackandwhite Car Vehicle - Max Pixel">
            <a:extLst>
              <a:ext uri="{FF2B5EF4-FFF2-40B4-BE49-F238E27FC236}">
                <a16:creationId xmlns:a16="http://schemas.microsoft.com/office/drawing/2014/main" id="{B5545B62-F488-45FE-81CB-B766D4641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4649"/>
            <a:ext cx="5294722" cy="313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C739D1F-673B-4F26-86FA-49419740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Rychlost auta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E5CE74-9FCE-4274-ABC1-65FF9E2CB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měřit: maximální rychlost auta v km/hod (operacionalizace)</a:t>
            </a:r>
          </a:p>
          <a:p>
            <a:r>
              <a:rPr lang="cs-CZ" dirty="0"/>
              <a:t>Úroveň měření: individuální</a:t>
            </a:r>
          </a:p>
          <a:p>
            <a:r>
              <a:rPr lang="cs-CZ" dirty="0"/>
              <a:t>Jednotka analýzy: auto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Jednoduché a vcelku nesporné</a:t>
            </a:r>
          </a:p>
        </p:txBody>
      </p:sp>
    </p:spTree>
    <p:extLst>
      <p:ext uri="{BB962C8B-B14F-4D97-AF65-F5344CB8AC3E}">
        <p14:creationId xmlns:p14="http://schemas.microsoft.com/office/powerpoint/2010/main" val="645181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E6F158-6310-44AD-9628-C3D462C7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Spokojenost s demokracii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5F4B0FA-3CD5-4127-972C-04E6EC424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Jak měřit?</a:t>
            </a:r>
          </a:p>
          <a:p>
            <a:endParaRPr lang="cs-CZ" dirty="0"/>
          </a:p>
          <a:p>
            <a:r>
              <a:rPr lang="cs-CZ" dirty="0"/>
              <a:t>Úroveň měření? (občané vs. státy)</a:t>
            </a:r>
          </a:p>
          <a:p>
            <a:endParaRPr lang="cs-CZ" dirty="0"/>
          </a:p>
          <a:p>
            <a:r>
              <a:rPr lang="cs-CZ" dirty="0"/>
              <a:t>Občané:</a:t>
            </a:r>
          </a:p>
          <a:p>
            <a:pPr lvl="1"/>
            <a:r>
              <a:rPr lang="pl-PL" dirty="0"/>
              <a:t>Jak spokojeni jste se stavem demokracie ve vaší zemi? (škála 1-10)</a:t>
            </a:r>
          </a:p>
          <a:p>
            <a:pPr lvl="1"/>
            <a:r>
              <a:rPr lang="cs-CZ" dirty="0"/>
              <a:t>Souhlasíte s následujícím tvrzením? Liberální demokracie s pravidelnými volbami je vhodnější než vláda silného lídra.</a:t>
            </a:r>
            <a:r>
              <a:rPr lang="pl-PL" dirty="0"/>
              <a:t> (ano/ne)</a:t>
            </a:r>
          </a:p>
          <a:p>
            <a:endParaRPr lang="pl-PL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Odlišné způsoby měření  odlišné proměnné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494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98484-8CF1-4AC4-BC07-D6BE5BCF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to nemíchat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198907-293D-45CA-BC0E-F225ED087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Úroveň měření vs. interpretace dosažených zjištění</a:t>
            </a:r>
          </a:p>
          <a:p>
            <a:endParaRPr lang="cs-CZ" dirty="0"/>
          </a:p>
          <a:p>
            <a:r>
              <a:rPr lang="cs-CZ" dirty="0"/>
              <a:t>Ekologická chyba – aplikace výsledků na určitou úroveň bez toho, aby k tomu opravňovala podoba dat a analýzy</a:t>
            </a:r>
          </a:p>
          <a:p>
            <a:endParaRPr lang="cs-CZ" dirty="0"/>
          </a:p>
          <a:p>
            <a:r>
              <a:rPr lang="cs-CZ" dirty="0"/>
              <a:t>Příklad:</a:t>
            </a:r>
          </a:p>
          <a:p>
            <a:pPr lvl="1"/>
            <a:r>
              <a:rPr lang="cs-CZ" dirty="0"/>
              <a:t>Zjištění: konzervativní strany mají vyšší podporu v obcích s vyšší mírou nezaměstnanosti</a:t>
            </a:r>
          </a:p>
          <a:p>
            <a:pPr lvl="1"/>
            <a:r>
              <a:rPr lang="cs-CZ" dirty="0"/>
              <a:t>Interpretace: nezaměstnaní lidé volí konzervativní strany</a:t>
            </a:r>
          </a:p>
          <a:p>
            <a:pPr lvl="1"/>
            <a:r>
              <a:rPr lang="cs-CZ" b="1" dirty="0"/>
              <a:t>Kde je chyba?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26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D92C9-F846-44BA-BDA2-3A420017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Proměnná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5180F87-3E7D-4E78-8279-774A22A21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Způsob uchopení jevů, které zkoumáme </a:t>
            </a:r>
          </a:p>
          <a:p>
            <a:r>
              <a:rPr lang="cs-CZ" dirty="0"/>
              <a:t>„měření“ konceptů</a:t>
            </a:r>
          </a:p>
          <a:p>
            <a:r>
              <a:rPr lang="cs-CZ" dirty="0"/>
              <a:t>Její hodnota variuje (jinak jde o konstantu)</a:t>
            </a:r>
          </a:p>
          <a:p>
            <a:endParaRPr lang="cs-CZ" dirty="0"/>
          </a:p>
          <a:p>
            <a:r>
              <a:rPr lang="cs-CZ" dirty="0"/>
              <a:t>Klíčový prvek nejen pro kvantitativní výzkum</a:t>
            </a:r>
          </a:p>
          <a:p>
            <a:endParaRPr lang="cs-CZ" dirty="0"/>
          </a:p>
          <a:p>
            <a:r>
              <a:rPr lang="cs-CZ" dirty="0"/>
              <a:t>Denní teplota, počet hlasu strany ve volbách, cena ovoce, e-mailové adresy zaměstnanců univerzity</a:t>
            </a:r>
          </a:p>
        </p:txBody>
      </p:sp>
    </p:spTree>
    <p:extLst>
      <p:ext uri="{BB962C8B-B14F-4D97-AF65-F5344CB8AC3E}">
        <p14:creationId xmlns:p14="http://schemas.microsoft.com/office/powerpoint/2010/main" val="1108728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5D8C9-CDDE-4E0E-8202-B7D70CF6C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proměnných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56EEB3-DC15-476C-BE5A-B844CC847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Dle postavení ve výzkumu:</a:t>
            </a:r>
          </a:p>
          <a:p>
            <a:pPr lvl="1"/>
            <a:r>
              <a:rPr lang="cs-CZ" dirty="0"/>
              <a:t>Nezávislá (nezávisle) proměnná – předpokládaná příčina</a:t>
            </a:r>
          </a:p>
          <a:p>
            <a:pPr lvl="1"/>
            <a:r>
              <a:rPr lang="cs-CZ" dirty="0"/>
              <a:t>Závislá (závisle) proměnná – předpokládaný následek</a:t>
            </a:r>
          </a:p>
          <a:p>
            <a:endParaRPr lang="cs-CZ" dirty="0"/>
          </a:p>
          <a:p>
            <a:r>
              <a:rPr lang="cs-CZ" dirty="0"/>
              <a:t>Předpoklad kauzálního vztahu NP </a:t>
            </a:r>
            <a:r>
              <a:rPr lang="cs-CZ" dirty="0">
                <a:sym typeface="Wingdings" panose="05000000000000000000" pitchFamily="2" charset="2"/>
              </a:rPr>
              <a:t> ZP</a:t>
            </a:r>
          </a:p>
          <a:p>
            <a:r>
              <a:rPr lang="cs-CZ" dirty="0">
                <a:sym typeface="Wingdings" panose="05000000000000000000" pitchFamily="2" charset="2"/>
              </a:rPr>
              <a:t>Základ pro formulaci hypotéz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Přítomnost třetích proměnných a jejich kontrola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2306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9652A-5C16-4418-B099-4947AE47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proměnných dle úrovně měření</a:t>
            </a:r>
          </a:p>
        </p:txBody>
      </p:sp>
      <p:graphicFrame>
        <p:nvGraphicFramePr>
          <p:cNvPr id="5" name="Tabuľka 5">
            <a:extLst>
              <a:ext uri="{FF2B5EF4-FFF2-40B4-BE49-F238E27FC236}">
                <a16:creationId xmlns:a16="http://schemas.microsoft.com/office/drawing/2014/main" id="{5BD487DE-130B-41E5-ADD4-E5AA1D73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003026"/>
              </p:ext>
            </p:extLst>
          </p:nvPr>
        </p:nvGraphicFramePr>
        <p:xfrm>
          <a:off x="838199" y="1825625"/>
          <a:ext cx="1009689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79">
                  <a:extLst>
                    <a:ext uri="{9D8B030D-6E8A-4147-A177-3AD203B41FA5}">
                      <a16:colId xmlns:a16="http://schemas.microsoft.com/office/drawing/2014/main" val="453468746"/>
                    </a:ext>
                  </a:extLst>
                </a:gridCol>
                <a:gridCol w="1902958">
                  <a:extLst>
                    <a:ext uri="{9D8B030D-6E8A-4147-A177-3AD203B41FA5}">
                      <a16:colId xmlns:a16="http://schemas.microsoft.com/office/drawing/2014/main" val="2129250844"/>
                    </a:ext>
                  </a:extLst>
                </a:gridCol>
                <a:gridCol w="2135800">
                  <a:extLst>
                    <a:ext uri="{9D8B030D-6E8A-4147-A177-3AD203B41FA5}">
                      <a16:colId xmlns:a16="http://schemas.microsoft.com/office/drawing/2014/main" val="1974831575"/>
                    </a:ext>
                  </a:extLst>
                </a:gridCol>
                <a:gridCol w="2019379">
                  <a:extLst>
                    <a:ext uri="{9D8B030D-6E8A-4147-A177-3AD203B41FA5}">
                      <a16:colId xmlns:a16="http://schemas.microsoft.com/office/drawing/2014/main" val="2168252805"/>
                    </a:ext>
                  </a:extLst>
                </a:gridCol>
                <a:gridCol w="2019379">
                  <a:extLst>
                    <a:ext uri="{9D8B030D-6E8A-4147-A177-3AD203B41FA5}">
                      <a16:colId xmlns:a16="http://schemas.microsoft.com/office/drawing/2014/main" val="1160366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Možnost seřazení hodnot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Stejné rozdíly hodnot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Věcně významná nula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76595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Kategorické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Nominální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4567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Ordinální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23298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Kardinální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Intervalové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221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Poměrové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065048"/>
                  </a:ext>
                </a:extLst>
              </a:tr>
            </a:tbl>
          </a:graphicData>
        </a:graphic>
      </p:graphicFrame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7C9B0712-2E9F-4D28-BF98-1F5D9489CBED}"/>
              </a:ext>
            </a:extLst>
          </p:cNvPr>
          <p:cNvSpPr txBox="1">
            <a:spLocks/>
          </p:cNvSpPr>
          <p:nvPr/>
        </p:nvSpPr>
        <p:spPr>
          <a:xfrm>
            <a:off x="838200" y="4760536"/>
            <a:ext cx="10515600" cy="1416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Kardinální:</a:t>
            </a:r>
          </a:p>
          <a:p>
            <a:pPr lvl="1"/>
            <a:r>
              <a:rPr lang="cs-CZ" sz="2000" dirty="0"/>
              <a:t>Diskrétní – pouze celá čísla</a:t>
            </a:r>
          </a:p>
          <a:p>
            <a:pPr lvl="1"/>
            <a:r>
              <a:rPr lang="cs-CZ" sz="2000" dirty="0"/>
              <a:t>Spojitá – teoreticky nekonečné množství hodnot</a:t>
            </a:r>
          </a:p>
        </p:txBody>
      </p:sp>
    </p:spTree>
    <p:extLst>
      <p:ext uri="{BB962C8B-B14F-4D97-AF65-F5344CB8AC3E}">
        <p14:creationId xmlns:p14="http://schemas.microsoft.com/office/powerpoint/2010/main" val="2800254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E2D6F-87AF-425B-BAB5-AC499506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proměnných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F6B1B4E-EC0E-4B44-B7B0-73A7D9F40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Nominální:</a:t>
            </a:r>
          </a:p>
          <a:p>
            <a:pPr lvl="1"/>
            <a:r>
              <a:rPr lang="cs-CZ" dirty="0"/>
              <a:t>jména osob, názvy obcí</a:t>
            </a:r>
          </a:p>
          <a:p>
            <a:pPr lvl="1"/>
            <a:r>
              <a:rPr lang="cs-CZ" dirty="0"/>
              <a:t>pouze dvě hodnoty – binární (</a:t>
            </a:r>
            <a:r>
              <a:rPr lang="cs-CZ" dirty="0" err="1"/>
              <a:t>dummy</a:t>
            </a:r>
            <a:r>
              <a:rPr lang="cs-CZ" dirty="0"/>
              <a:t>) – student (ano/ne), účast ve volbách (ano/ne) </a:t>
            </a:r>
          </a:p>
          <a:p>
            <a:endParaRPr lang="cs-CZ" dirty="0"/>
          </a:p>
          <a:p>
            <a:r>
              <a:rPr lang="cs-CZ" dirty="0"/>
              <a:t>Ordinální – stupně vzdělání, vojenské hodnosti</a:t>
            </a:r>
          </a:p>
          <a:p>
            <a:endParaRPr lang="cs-CZ" dirty="0"/>
          </a:p>
          <a:p>
            <a:r>
              <a:rPr lang="cs-CZ" dirty="0"/>
              <a:t>Intervalová – teplota v st. Celsia, poschodí v domě</a:t>
            </a:r>
          </a:p>
          <a:p>
            <a:endParaRPr lang="cs-CZ" dirty="0"/>
          </a:p>
          <a:p>
            <a:r>
              <a:rPr lang="cs-CZ" dirty="0"/>
              <a:t>Poměrové – počet členů domácnosti, míra nezaměstnanosti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Důležitý je obsah, ne formální zápis</a:t>
            </a:r>
            <a:r>
              <a:rPr lang="cs-CZ" dirty="0"/>
              <a:t> – jména osob se dají seřadit abecedně, ale nejde o věcně smysluplné pořadí (stejně tak telefonní čísla, adresy…)</a:t>
            </a:r>
          </a:p>
        </p:txBody>
      </p:sp>
    </p:spTree>
    <p:extLst>
      <p:ext uri="{BB962C8B-B14F-4D97-AF65-F5344CB8AC3E}">
        <p14:creationId xmlns:p14="http://schemas.microsoft.com/office/powerpoint/2010/main" val="167373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876AD-14F3-4052-BA1C-38500626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pojmy na závěr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182DAC3-4494-49D0-835E-BA49D79B7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Reliabilita:</a:t>
            </a:r>
          </a:p>
          <a:p>
            <a:pPr lvl="1"/>
            <a:r>
              <a:rPr lang="cs-CZ" dirty="0"/>
              <a:t>Schopnost dosažení stejných výsledků při opakovaném měření</a:t>
            </a:r>
          </a:p>
          <a:p>
            <a:pPr lvl="1"/>
            <a:r>
              <a:rPr lang="cs-CZ" dirty="0"/>
              <a:t>Jak spolehlivá je naše operacionalizace a naše měření?</a:t>
            </a:r>
          </a:p>
          <a:p>
            <a:pPr lvl="1"/>
            <a:r>
              <a:rPr lang="cs-CZ" dirty="0"/>
              <a:t>Bude stejná hodnota naměřena zítra? </a:t>
            </a:r>
          </a:p>
          <a:p>
            <a:pPr lvl="1"/>
            <a:r>
              <a:rPr lang="cs-CZ" dirty="0"/>
              <a:t>Když kategorizací a měřením pověřím dva různé lidi, naměří stejnou hodnotu?</a:t>
            </a:r>
          </a:p>
          <a:p>
            <a:endParaRPr lang="cs-CZ" dirty="0"/>
          </a:p>
          <a:p>
            <a:r>
              <a:rPr lang="cs-CZ" dirty="0"/>
              <a:t>Validita:</a:t>
            </a:r>
          </a:p>
          <a:p>
            <a:pPr lvl="1"/>
            <a:r>
              <a:rPr lang="cs-CZ" dirty="0"/>
              <a:t>Schopnost měření toho, co skutečně chceme měřit</a:t>
            </a:r>
          </a:p>
          <a:p>
            <a:pPr lvl="1"/>
            <a:r>
              <a:rPr lang="cs-CZ" dirty="0"/>
              <a:t>Schopnost generalizace našich zjištění (externí validita) – jiná přednáška</a:t>
            </a:r>
          </a:p>
        </p:txBody>
      </p:sp>
    </p:spTree>
    <p:extLst>
      <p:ext uri="{BB962C8B-B14F-4D97-AF65-F5344CB8AC3E}">
        <p14:creationId xmlns:p14="http://schemas.microsoft.com/office/powerpoint/2010/main" val="72732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D5B14-E481-4BC2-AF40-00673700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Validita a reliabilita (</a:t>
            </a:r>
            <a:r>
              <a:rPr lang="cs-CZ" dirty="0" err="1"/>
              <a:t>Lundberg</a:t>
            </a:r>
            <a:r>
              <a:rPr lang="cs-CZ" dirty="0"/>
              <a:t> 2006)</a:t>
            </a:r>
          </a:p>
        </p:txBody>
      </p:sp>
      <p:pic>
        <p:nvPicPr>
          <p:cNvPr id="2050" name="Picture 2" descr="The relationship between reliability and validity illustrated as... |  Download Scientific Diagram">
            <a:extLst>
              <a:ext uri="{FF2B5EF4-FFF2-40B4-BE49-F238E27FC236}">
                <a16:creationId xmlns:a16="http://schemas.microsoft.com/office/drawing/2014/main" id="{88A0237D-586B-4143-9E77-C31EA79A06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44" y="1690688"/>
            <a:ext cx="5526511" cy="50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38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539B8-56BC-74DC-EEFB-83ADE524A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je všude kolem nás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F2C83-6C87-DD8D-E143-A81CCF85D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33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DA9E8-9072-C795-3AF3-0A68087A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3DE85-458E-BCBD-CE81-0F2C74EF9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690F98-2768-771A-69DE-5A62B35CE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787" y="0"/>
            <a:ext cx="6661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0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3605-1048-D8A8-D9EB-898F9CFA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D9491F-7897-73AC-09A0-E240369DB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55" y="1825625"/>
            <a:ext cx="4882521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CF014B-CF4E-2E3B-0F05-FC23C1949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842" y="1825624"/>
            <a:ext cx="5942093" cy="453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2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CA0B9-FEE3-9C72-5839-70B4413F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3CCF57-923E-AE0C-0537-9C83FE8A7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5884" y="258004"/>
            <a:ext cx="5410669" cy="286536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7A44ED-C7F7-814C-A39A-47C26F168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517708" cy="3608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83DF09-A66E-1B1E-DC71-6EE28B838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899" y="3230493"/>
            <a:ext cx="4202901" cy="34981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18341A-3F60-C5D7-0EBC-ECC7D0B25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484" y="2739940"/>
            <a:ext cx="5159187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9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DE17-C1B1-B0C2-EC56-519B3045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statistika?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ACB23-1DBF-7E36-713D-27AC96ADB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Způsob </a:t>
            </a:r>
            <a:r>
              <a:rPr lang="cs-CZ" b="1" dirty="0"/>
              <a:t>získání odpovědi</a:t>
            </a:r>
            <a:r>
              <a:rPr lang="cs-CZ" dirty="0"/>
              <a:t> na (</a:t>
            </a:r>
            <a:r>
              <a:rPr lang="cs-CZ" b="1" dirty="0"/>
              <a:t>výzkum</a:t>
            </a:r>
            <a:r>
              <a:rPr lang="cs-CZ" dirty="0"/>
              <a:t>nou) otázku na základě </a:t>
            </a:r>
            <a:r>
              <a:rPr lang="cs-CZ" b="1" dirty="0"/>
              <a:t>číselných dat</a:t>
            </a:r>
          </a:p>
          <a:p>
            <a:pPr lvl="1"/>
            <a:r>
              <a:rPr lang="cs-CZ" dirty="0"/>
              <a:t>Jak přítomnost památníků 2. sv. války ovlivňuje výsledky stran?</a:t>
            </a:r>
          </a:p>
          <a:p>
            <a:pPr lvl="1"/>
            <a:r>
              <a:rPr lang="cs-CZ" dirty="0"/>
              <a:t>Jaké jsou vlastnosti voličů Andreje Babiše?</a:t>
            </a:r>
          </a:p>
          <a:p>
            <a:pPr lvl="1"/>
            <a:r>
              <a:rPr lang="cs-CZ" dirty="0"/>
              <a:t>Jaké narativy obsahují o covidu obsahovaly  vybrané dezinformační platformy?</a:t>
            </a:r>
          </a:p>
          <a:p>
            <a:pPr lvl="1"/>
            <a:r>
              <a:rPr lang="cs-CZ" dirty="0"/>
              <a:t>Jak spolu souvisí nespokojenost se stranami a volební chování?</a:t>
            </a:r>
          </a:p>
          <a:p>
            <a:r>
              <a:rPr lang="cs-CZ" dirty="0"/>
              <a:t>„vědecká metoda“</a:t>
            </a:r>
          </a:p>
          <a:p>
            <a:pPr lvl="1"/>
            <a:r>
              <a:rPr lang="cs-CZ" dirty="0"/>
              <a:t>Sama o sobě</a:t>
            </a:r>
          </a:p>
          <a:p>
            <a:pPr lvl="1"/>
            <a:r>
              <a:rPr lang="cs-CZ" dirty="0"/>
              <a:t>Doplněk jiných metod </a:t>
            </a:r>
          </a:p>
          <a:p>
            <a:pPr lvl="2"/>
            <a:r>
              <a:rPr lang="cs-CZ" dirty="0"/>
              <a:t>Experimenty</a:t>
            </a:r>
          </a:p>
          <a:p>
            <a:pPr lvl="2"/>
            <a:r>
              <a:rPr lang="cs-CZ" dirty="0"/>
              <a:t>komparace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8960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45ACF-6A39-4E3C-B627-6E3E335C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03818C5-BCEA-433D-BEF8-720B2F9C4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i="1" dirty="0"/>
              <a:t>„</a:t>
            </a:r>
            <a:r>
              <a:rPr lang="en-US" i="1" dirty="0"/>
              <a:t>It is a key component in the scientific</a:t>
            </a:r>
            <a:r>
              <a:rPr lang="sk-SK" i="1" dirty="0"/>
              <a:t> </a:t>
            </a:r>
            <a:r>
              <a:rPr lang="en-US" i="1" dirty="0"/>
              <a:t>toolbox and one of the main ways we have of describing the natural world and of</a:t>
            </a:r>
            <a:r>
              <a:rPr lang="sk-SK" i="1" dirty="0"/>
              <a:t> </a:t>
            </a:r>
            <a:r>
              <a:rPr lang="en-US" i="1" dirty="0"/>
              <a:t>finding out how it works.</a:t>
            </a:r>
            <a:r>
              <a:rPr lang="sk-SK" i="1" dirty="0"/>
              <a:t>“ </a:t>
            </a:r>
            <a:r>
              <a:rPr lang="sk-SK" dirty="0"/>
              <a:t>(</a:t>
            </a:r>
            <a:r>
              <a:rPr lang="sk-SK" dirty="0" err="1"/>
              <a:t>Hector</a:t>
            </a:r>
            <a:r>
              <a:rPr lang="sk-SK" dirty="0"/>
              <a:t> 2021)</a:t>
            </a:r>
            <a:endParaRPr lang="cs-CZ" dirty="0"/>
          </a:p>
          <a:p>
            <a:endParaRPr lang="cs-CZ" dirty="0"/>
          </a:p>
          <a:p>
            <a:r>
              <a:rPr lang="cs-CZ" i="1" dirty="0"/>
              <a:t>„</a:t>
            </a:r>
            <a:r>
              <a:rPr lang="en-US" i="1" dirty="0"/>
              <a:t>Statistics is a bit like sticking your finger into</a:t>
            </a:r>
            <a:r>
              <a:rPr lang="sk-SK" i="1" dirty="0"/>
              <a:t> </a:t>
            </a:r>
            <a:r>
              <a:rPr lang="en-US" i="1" dirty="0"/>
              <a:t>a revolving fan blade: sometimes it’s very painful, but it does give you the power to answer</a:t>
            </a:r>
            <a:r>
              <a:rPr lang="sk-SK" i="1" dirty="0"/>
              <a:t> </a:t>
            </a:r>
            <a:r>
              <a:rPr lang="en-US" i="1" dirty="0"/>
              <a:t>interesting questions.</a:t>
            </a:r>
            <a:r>
              <a:rPr lang="sk-SK" i="1" dirty="0"/>
              <a:t>“</a:t>
            </a:r>
            <a:r>
              <a:rPr lang="sk-SK" dirty="0"/>
              <a:t> (</a:t>
            </a:r>
            <a:r>
              <a:rPr lang="sk-SK" dirty="0" err="1"/>
              <a:t>Field</a:t>
            </a:r>
            <a:r>
              <a:rPr lang="sk-SK" dirty="0"/>
              <a:t> 2009)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979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4A032-589E-FBCE-D2F2-4A8D04151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statistika funguje?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F1014-A177-F536-610D-EDFAB1C6F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Hledání vzorců ve velkém množství případů</a:t>
            </a:r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BCE69CCA-7A83-EC20-4D41-9DFE36321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829" y="2549525"/>
            <a:ext cx="85058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6773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2813C4B546CF4080C00A8780884973" ma:contentTypeVersion="18" ma:contentTypeDescription="Vytvoří nový dokument" ma:contentTypeScope="" ma:versionID="4b064ba6ad3c6ee48c2ac88ff0f562d2">
  <xsd:schema xmlns:xsd="http://www.w3.org/2001/XMLSchema" xmlns:xs="http://www.w3.org/2001/XMLSchema" xmlns:p="http://schemas.microsoft.com/office/2006/metadata/properties" xmlns:ns3="72fe5204-acbe-4c54-b44a-90aea8e6c43a" xmlns:ns4="6ca4cb11-b037-40f0-bb20-d62cf3728769" targetNamespace="http://schemas.microsoft.com/office/2006/metadata/properties" ma:root="true" ma:fieldsID="593e840cfb8b018bb5b12fd1ccf92df9" ns3:_="" ns4:_="">
    <xsd:import namespace="72fe5204-acbe-4c54-b44a-90aea8e6c43a"/>
    <xsd:import namespace="6ca4cb11-b037-40f0-bb20-d62cf37287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e5204-acbe-4c54-b44a-90aea8e6c4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4cb11-b037-40f0-bb20-d62cf372876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2fe5204-acbe-4c54-b44a-90aea8e6c43a" xsi:nil="true"/>
  </documentManagement>
</p:properties>
</file>

<file path=customXml/itemProps1.xml><?xml version="1.0" encoding="utf-8"?>
<ds:datastoreItem xmlns:ds="http://schemas.openxmlformats.org/officeDocument/2006/customXml" ds:itemID="{C99311F0-576D-43FE-ADD8-4D85B70CCC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fe5204-acbe-4c54-b44a-90aea8e6c43a"/>
    <ds:schemaRef ds:uri="6ca4cb11-b037-40f0-bb20-d62cf37287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4F8BF2-5AD3-49C6-9276-90D148BF0D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C82551-1C6B-409E-AA97-950F93DCD9C7}">
  <ds:schemaRefs>
    <ds:schemaRef ds:uri="http://purl.org/dc/terms/"/>
    <ds:schemaRef ds:uri="http://schemas.microsoft.com/office/infopath/2007/PartnerControls"/>
    <ds:schemaRef ds:uri="72fe5204-acbe-4c54-b44a-90aea8e6c43a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6ca4cb11-b037-40f0-bb20-d62cf37287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833</Words>
  <Application>Microsoft Office PowerPoint</Application>
  <PresentationFormat>Widescreen</PresentationFormat>
  <Paragraphs>157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Wingdings</vt:lpstr>
      <vt:lpstr>Motív Office</vt:lpstr>
      <vt:lpstr>Co je statistika, proměnné, úrovně měření</vt:lpstr>
      <vt:lpstr>To nejdůležitější na začátek?</vt:lpstr>
      <vt:lpstr>Statistika je všude kolem nás</vt:lpstr>
      <vt:lpstr>PowerPoint Presentation</vt:lpstr>
      <vt:lpstr>PowerPoint Presentation</vt:lpstr>
      <vt:lpstr>PowerPoint Presentation</vt:lpstr>
      <vt:lpstr>Co je to statistika?</vt:lpstr>
      <vt:lpstr>Statistika</vt:lpstr>
      <vt:lpstr>Jak statistika funguje?</vt:lpstr>
      <vt:lpstr>PowerPoint Presentation</vt:lpstr>
      <vt:lpstr>Není to pouze teorie</vt:lpstr>
      <vt:lpstr>Způsob vzniku dat</vt:lpstr>
      <vt:lpstr>PowerPoint Presentation</vt:lpstr>
      <vt:lpstr>PowerPoint Presentation</vt:lpstr>
      <vt:lpstr>PowerPoint Presentation</vt:lpstr>
      <vt:lpstr>PowerPoint Presentation</vt:lpstr>
      <vt:lpstr>Jak to funguje (Spiegelhalter 2019)</vt:lpstr>
      <vt:lpstr>Jak to funguje (Spiegelhalter 2019)</vt:lpstr>
      <vt:lpstr>Data: proměnné a případy</vt:lpstr>
      <vt:lpstr>Rychlost auta</vt:lpstr>
      <vt:lpstr>Spokojenost s demokracii</vt:lpstr>
      <vt:lpstr>Proč to nemíchat</vt:lpstr>
      <vt:lpstr>Proměnná</vt:lpstr>
      <vt:lpstr>Dělení proměnných</vt:lpstr>
      <vt:lpstr>Dělení proměnných dle úrovně měření</vt:lpstr>
      <vt:lpstr>Příklady proměnných</vt:lpstr>
      <vt:lpstr>Klíčové pojmy na závěr</vt:lpstr>
      <vt:lpstr>Validita a reliabilita (Lundberg 2006)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je statistika, proměnné, úrovně měření</dc:title>
  <dc:creator>Peter Spáč</dc:creator>
  <cp:lastModifiedBy>Petr Voda</cp:lastModifiedBy>
  <cp:revision>3</cp:revision>
  <dcterms:created xsi:type="dcterms:W3CDTF">2022-02-09T09:47:41Z</dcterms:created>
  <dcterms:modified xsi:type="dcterms:W3CDTF">2024-02-27T09:01:22Z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0x010100E62813C4B546CF4080C00A8780884973</vt:lpwstr>
  </property>
</Properties>
</file>