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8" r:id="rId3"/>
    <p:sldId id="259" r:id="rId4"/>
    <p:sldId id="260" r:id="rId5"/>
    <p:sldId id="261" r:id="rId6"/>
    <p:sldId id="262" r:id="rId7"/>
    <p:sldId id="263" r:id="rId8"/>
    <p:sldId id="264" r:id="rId9"/>
    <p:sldId id="275" r:id="rId10"/>
    <p:sldId id="265" r:id="rId11"/>
    <p:sldId id="276" r:id="rId12"/>
    <p:sldId id="304" r:id="rId13"/>
    <p:sldId id="273" r:id="rId14"/>
    <p:sldId id="277" r:id="rId15"/>
    <p:sldId id="271" r:id="rId16"/>
    <p:sldId id="272" r:id="rId17"/>
    <p:sldId id="270" r:id="rId18"/>
    <p:sldId id="305" r:id="rId19"/>
    <p:sldId id="315" r:id="rId20"/>
    <p:sldId id="316" r:id="rId21"/>
    <p:sldId id="313" r:id="rId22"/>
    <p:sldId id="306" r:id="rId23"/>
    <p:sldId id="307" r:id="rId24"/>
    <p:sldId id="297" r:id="rId25"/>
    <p:sldId id="279" r:id="rId26"/>
    <p:sldId id="295" r:id="rId27"/>
    <p:sldId id="296" r:id="rId28"/>
    <p:sldId id="290" r:id="rId29"/>
    <p:sldId id="286" r:id="rId30"/>
    <p:sldId id="287" r:id="rId31"/>
    <p:sldId id="281" r:id="rId32"/>
    <p:sldId id="288" r:id="rId33"/>
    <p:sldId id="285" r:id="rId34"/>
    <p:sldId id="294" r:id="rId35"/>
    <p:sldId id="283" r:id="rId36"/>
    <p:sldId id="282" r:id="rId37"/>
    <p:sldId id="298" r:id="rId38"/>
    <p:sldId id="308" r:id="rId39"/>
    <p:sldId id="274" r:id="rId40"/>
    <p:sldId id="309" r:id="rId41"/>
    <p:sldId id="310" r:id="rId42"/>
    <p:sldId id="311" r:id="rId43"/>
    <p:sldId id="312" r:id="rId44"/>
    <p:sldId id="317"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719"/>
  </p:normalViewPr>
  <p:slideViewPr>
    <p:cSldViewPr snapToGrid="0">
      <p:cViewPr varScale="1">
        <p:scale>
          <a:sx n="152" d="100"/>
          <a:sy n="152" d="100"/>
        </p:scale>
        <p:origin x="8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F14E2-358C-4202-A7D7-EA73380AA4E0}" type="datetimeFigureOut">
              <a:rPr lang="cs-CZ" smtClean="0"/>
              <a:t>03.04.2024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6CC09-742B-49BD-90FD-9E3454550C6F}" type="slidenum">
              <a:rPr lang="cs-CZ" smtClean="0"/>
              <a:t>‹#›</a:t>
            </a:fld>
            <a:endParaRPr lang="cs-CZ"/>
          </a:p>
        </p:txBody>
      </p:sp>
    </p:spTree>
    <p:extLst>
      <p:ext uri="{BB962C8B-B14F-4D97-AF65-F5344CB8AC3E}">
        <p14:creationId xmlns:p14="http://schemas.microsoft.com/office/powerpoint/2010/main" val="17252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a:t>Otatné</a:t>
            </a:r>
            <a:r>
              <a:rPr lang="sk-SK" dirty="0"/>
              <a:t> príklady </a:t>
            </a:r>
            <a:r>
              <a:rPr lang="sk-SK" dirty="0" err="1"/>
              <a:t>arg.faulov</a:t>
            </a:r>
            <a:r>
              <a:rPr lang="sk-SK" dirty="0"/>
              <a:t>:</a:t>
            </a:r>
          </a:p>
          <a:p>
            <a:endParaRPr lang="sk-SK" dirty="0"/>
          </a:p>
          <a:p>
            <a:r>
              <a:rPr lang="sk-SK" dirty="0"/>
              <a:t>1.11 “Žiadny pravý Škót“</a:t>
            </a:r>
          </a:p>
          <a:p>
            <a:r>
              <a:rPr lang="sk-SK" dirty="0"/>
              <a:t>Ad hoc záchrana</a:t>
            </a:r>
          </a:p>
          <a:p>
            <a:r>
              <a:rPr lang="sk-SK" dirty="0"/>
              <a:t>Nastáva v momente reakcie rečníka na oponentove argumenty</a:t>
            </a:r>
          </a:p>
          <a:p>
            <a:r>
              <a:rPr lang="sk-SK" dirty="0"/>
              <a:t>Rečník pozmení pôvodné tvrdenie tak, aby sa protiargument nedal uplatniť</a:t>
            </a:r>
          </a:p>
          <a:p>
            <a:endParaRPr lang="sk-SK" dirty="0"/>
          </a:p>
          <a:p>
            <a:r>
              <a:rPr lang="sk-SK" i="1" dirty="0"/>
              <a:t>Žiadny (pravý) Škót by nemohol </a:t>
            </a:r>
          </a:p>
          <a:p>
            <a:pPr marL="0" indent="0">
              <a:buNone/>
            </a:pPr>
            <a:r>
              <a:rPr lang="sk-SK" i="1" dirty="0"/>
              <a:t>byť masovým vrahom.</a:t>
            </a:r>
          </a:p>
          <a:p>
            <a:pPr marL="0" indent="0">
              <a:buNone/>
            </a:pPr>
            <a:endParaRPr lang="sk-SK" i="1" dirty="0"/>
          </a:p>
          <a:p>
            <a:pPr marL="0" indent="0">
              <a:buNone/>
            </a:pPr>
            <a:r>
              <a:rPr lang="sk-SK" dirty="0"/>
              <a:t>1.12 </a:t>
            </a:r>
            <a:r>
              <a:rPr lang="sk-SK" dirty="0" err="1"/>
              <a:t>Úhybný</a:t>
            </a:r>
            <a:r>
              <a:rPr lang="sk-SK" dirty="0"/>
              <a:t> manéver – </a:t>
            </a:r>
            <a:r>
              <a:rPr lang="sk-SK" dirty="0" err="1"/>
              <a:t>Whatabautismus</a:t>
            </a:r>
            <a:endParaRPr lang="sk-SK" dirty="0"/>
          </a:p>
          <a:p>
            <a:r>
              <a:rPr lang="sk-SK" dirty="0"/>
              <a:t>Odvedenie pozornosti k nesúvisiacej téme v reakcii na argument. </a:t>
            </a:r>
          </a:p>
          <a:p>
            <a:endParaRPr lang="sk-SK" dirty="0"/>
          </a:p>
          <a:p>
            <a:endParaRPr lang="sk-SK" dirty="0"/>
          </a:p>
          <a:p>
            <a:r>
              <a:rPr lang="sk-SK" i="1" dirty="0"/>
              <a:t>Priemerný plat v SSSR </a:t>
            </a:r>
            <a:r>
              <a:rPr lang="sk-SK" i="1" dirty="0" err="1"/>
              <a:t>vs</a:t>
            </a:r>
            <a:r>
              <a:rPr lang="sk-SK" i="1" dirty="0"/>
              <a:t>. A vy zasa bijete černochov</a:t>
            </a:r>
          </a:p>
          <a:p>
            <a:r>
              <a:rPr lang="sk-SK" i="1" dirty="0"/>
              <a:t>A ty si minulý týždeň zabudla vyniesť smeti</a:t>
            </a:r>
          </a:p>
          <a:p>
            <a:endParaRPr lang="sk-SK" i="1" dirty="0"/>
          </a:p>
          <a:p>
            <a:r>
              <a:rPr lang="sk-SK" dirty="0"/>
              <a:t>1.13 Omyl hazardného hráča</a:t>
            </a:r>
          </a:p>
          <a:p>
            <a:r>
              <a:rPr lang="sk-SK" dirty="0"/>
              <a:t>Predpoklad, že minulé náhodné výsledky nejak ovplyvňujú budúce náhodné výsledky</a:t>
            </a:r>
          </a:p>
          <a:p>
            <a:endParaRPr lang="sk-SK" dirty="0"/>
          </a:p>
          <a:p>
            <a:r>
              <a:rPr lang="sk-SK" i="1" dirty="0"/>
              <a:t>Stojím si v tomto za </a:t>
            </a:r>
            <a:r>
              <a:rPr lang="sk-SK" i="1" dirty="0" err="1"/>
              <a:t>Hillary</a:t>
            </a:r>
            <a:r>
              <a:rPr lang="sk-SK" i="1" dirty="0"/>
              <a:t>. Nemôže mať predsa vždy nepravdu.</a:t>
            </a:r>
          </a:p>
          <a:p>
            <a:r>
              <a:rPr lang="sk-SK" i="1" dirty="0"/>
              <a:t>Dlho som nič nevyhral na automatoch, dnes sa mi to podarí.</a:t>
            </a:r>
          </a:p>
          <a:p>
            <a:endParaRPr lang="sk-SK" i="1" dirty="0"/>
          </a:p>
          <a:p>
            <a:r>
              <a:rPr lang="sk-SK" dirty="0"/>
              <a:t>1.14 </a:t>
            </a:r>
            <a:r>
              <a:rPr lang="sk-SK" dirty="0" err="1"/>
              <a:t>Thatcherovej</a:t>
            </a:r>
            <a:r>
              <a:rPr lang="sk-SK" dirty="0"/>
              <a:t> chyba</a:t>
            </a:r>
            <a:endParaRPr lang="sk-SK" i="1" dirty="0"/>
          </a:p>
          <a:p>
            <a:r>
              <a:rPr lang="sk-SK" dirty="0"/>
              <a:t>Chybné, pretože dôkazy sú irelevantné -&gt; bez ohľadu na výsledok je chyba prisudzovaná určitej skupine, osobe</a:t>
            </a:r>
          </a:p>
          <a:p>
            <a:endParaRPr lang="sk-SK" dirty="0"/>
          </a:p>
          <a:p>
            <a:r>
              <a:rPr lang="sk-SK" i="1" dirty="0"/>
              <a:t>Politika vyskúšaná na východnom Slovensku </a:t>
            </a:r>
            <a:r>
              <a:rPr lang="sk-SK" i="1" dirty="0" err="1"/>
              <a:t>vs</a:t>
            </a:r>
            <a:r>
              <a:rPr lang="sk-SK" i="1" dirty="0"/>
              <a:t>. Politika vyskúšaná v Bratislave</a:t>
            </a:r>
          </a:p>
          <a:p>
            <a:r>
              <a:rPr lang="sk-SK" i="1" dirty="0"/>
              <a:t>Hlasovanie v parlamente</a:t>
            </a:r>
          </a:p>
          <a:p>
            <a:endParaRPr lang="sk-SK" dirty="0"/>
          </a:p>
          <a:p>
            <a:pPr marL="0" indent="0">
              <a:buNone/>
            </a:pPr>
            <a:r>
              <a:rPr lang="sk-SK" dirty="0"/>
              <a:t>1.15 Zahltenie slovami (</a:t>
            </a:r>
            <a:r>
              <a:rPr lang="sk-SK" dirty="0" err="1"/>
              <a:t>Gish</a:t>
            </a:r>
            <a:r>
              <a:rPr lang="sk-SK" dirty="0"/>
              <a:t> </a:t>
            </a:r>
            <a:r>
              <a:rPr lang="sk-SK" dirty="0" err="1"/>
              <a:t>gallop</a:t>
            </a:r>
            <a:r>
              <a:rPr lang="sk-SK" dirty="0"/>
              <a:t>)</a:t>
            </a:r>
          </a:p>
          <a:p>
            <a:r>
              <a:rPr lang="sk-SK" dirty="0"/>
              <a:t>Slovný duel -&gt; toľko informácií, že oponent nemá možnosť a schopnosť všetky rozobrať</a:t>
            </a:r>
          </a:p>
        </p:txBody>
      </p:sp>
      <p:sp>
        <p:nvSpPr>
          <p:cNvPr id="4" name="Zástupný objekt pre číslo snímky 3"/>
          <p:cNvSpPr>
            <a:spLocks noGrp="1"/>
          </p:cNvSpPr>
          <p:nvPr>
            <p:ph type="sldNum" sz="quarter" idx="5"/>
          </p:nvPr>
        </p:nvSpPr>
        <p:spPr/>
        <p:txBody>
          <a:bodyPr/>
          <a:lstStyle/>
          <a:p>
            <a:fld id="{A036CC09-742B-49BD-90FD-9E3454550C6F}" type="slidenum">
              <a:rPr lang="cs-CZ" smtClean="0"/>
              <a:t>36</a:t>
            </a:fld>
            <a:endParaRPr lang="cs-CZ"/>
          </a:p>
        </p:txBody>
      </p:sp>
    </p:spTree>
    <p:extLst>
      <p:ext uri="{BB962C8B-B14F-4D97-AF65-F5344CB8AC3E}">
        <p14:creationId xmlns:p14="http://schemas.microsoft.com/office/powerpoint/2010/main" val="379261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1B3CA0-FF03-4C0E-9959-F1D11551529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7701EC5-740C-4662-90EC-BA5421160C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F657B5C-B9AB-44D7-B300-93A32B42838D}"/>
              </a:ext>
            </a:extLst>
          </p:cNvPr>
          <p:cNvSpPr>
            <a:spLocks noGrp="1"/>
          </p:cNvSpPr>
          <p:nvPr>
            <p:ph type="dt" sz="half" idx="10"/>
          </p:nvPr>
        </p:nvSpPr>
        <p:spPr/>
        <p:txBody>
          <a:bodyPr/>
          <a:lstStyle/>
          <a:p>
            <a:fld id="{DFDF2360-3B6B-4CC8-A3C3-A7AD1D225E01}" type="datetimeFigureOut">
              <a:rPr lang="cs-CZ" smtClean="0"/>
              <a:t>03.04.2024</a:t>
            </a:fld>
            <a:endParaRPr lang="cs-CZ"/>
          </a:p>
        </p:txBody>
      </p:sp>
      <p:sp>
        <p:nvSpPr>
          <p:cNvPr id="5" name="Zástupný symbol pro zápatí 4">
            <a:extLst>
              <a:ext uri="{FF2B5EF4-FFF2-40B4-BE49-F238E27FC236}">
                <a16:creationId xmlns:a16="http://schemas.microsoft.com/office/drawing/2014/main" id="{7859C515-9CF3-4119-9CCA-2513934B972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CDAC68-28A8-4580-A7EF-649B53072857}"/>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286755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A2AC7-463A-49B8-9C3B-C76D981F3D3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0A0A9A7-9D0F-485B-A825-C167B01B8FE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54D70B-489B-44E2-B4E4-8689BF5B7806}"/>
              </a:ext>
            </a:extLst>
          </p:cNvPr>
          <p:cNvSpPr>
            <a:spLocks noGrp="1"/>
          </p:cNvSpPr>
          <p:nvPr>
            <p:ph type="dt" sz="half" idx="10"/>
          </p:nvPr>
        </p:nvSpPr>
        <p:spPr/>
        <p:txBody>
          <a:bodyPr/>
          <a:lstStyle/>
          <a:p>
            <a:fld id="{DFDF2360-3B6B-4CC8-A3C3-A7AD1D225E01}" type="datetimeFigureOut">
              <a:rPr lang="cs-CZ" smtClean="0"/>
              <a:t>03.04.2024</a:t>
            </a:fld>
            <a:endParaRPr lang="cs-CZ"/>
          </a:p>
        </p:txBody>
      </p:sp>
      <p:sp>
        <p:nvSpPr>
          <p:cNvPr id="5" name="Zástupný symbol pro zápatí 4">
            <a:extLst>
              <a:ext uri="{FF2B5EF4-FFF2-40B4-BE49-F238E27FC236}">
                <a16:creationId xmlns:a16="http://schemas.microsoft.com/office/drawing/2014/main" id="{02D59590-12AE-43C3-8231-E9F234BBCAC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8B0E3F3-339A-4E48-8869-2D5F3D719B7B}"/>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4908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E50C39B-7758-4B5B-89E8-2C7867E2581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75F315D-E822-461F-8C1E-7D99A30B962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7E9CBAC-3879-4D82-AEB1-F2F967A2845D}"/>
              </a:ext>
            </a:extLst>
          </p:cNvPr>
          <p:cNvSpPr>
            <a:spLocks noGrp="1"/>
          </p:cNvSpPr>
          <p:nvPr>
            <p:ph type="dt" sz="half" idx="10"/>
          </p:nvPr>
        </p:nvSpPr>
        <p:spPr/>
        <p:txBody>
          <a:bodyPr/>
          <a:lstStyle/>
          <a:p>
            <a:fld id="{DFDF2360-3B6B-4CC8-A3C3-A7AD1D225E01}" type="datetimeFigureOut">
              <a:rPr lang="cs-CZ" smtClean="0"/>
              <a:t>03.04.2024</a:t>
            </a:fld>
            <a:endParaRPr lang="cs-CZ"/>
          </a:p>
        </p:txBody>
      </p:sp>
      <p:sp>
        <p:nvSpPr>
          <p:cNvPr id="5" name="Zástupný symbol pro zápatí 4">
            <a:extLst>
              <a:ext uri="{FF2B5EF4-FFF2-40B4-BE49-F238E27FC236}">
                <a16:creationId xmlns:a16="http://schemas.microsoft.com/office/drawing/2014/main" id="{A7BBE68D-26CA-4CFB-A54A-7F9A4BB9784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8ABA86B-4369-4FBD-A868-5D4D2B604BC8}"/>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02318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9AB288-4862-4420-9BAD-5D242C702EE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7713757-26DD-498E-ADB5-962A74A0D9F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E63655-2399-4F3E-B21E-0712C408110A}"/>
              </a:ext>
            </a:extLst>
          </p:cNvPr>
          <p:cNvSpPr>
            <a:spLocks noGrp="1"/>
          </p:cNvSpPr>
          <p:nvPr>
            <p:ph type="dt" sz="half" idx="10"/>
          </p:nvPr>
        </p:nvSpPr>
        <p:spPr/>
        <p:txBody>
          <a:bodyPr/>
          <a:lstStyle/>
          <a:p>
            <a:fld id="{DFDF2360-3B6B-4CC8-A3C3-A7AD1D225E01}" type="datetimeFigureOut">
              <a:rPr lang="cs-CZ" smtClean="0"/>
              <a:t>03.04.2024</a:t>
            </a:fld>
            <a:endParaRPr lang="cs-CZ"/>
          </a:p>
        </p:txBody>
      </p:sp>
      <p:sp>
        <p:nvSpPr>
          <p:cNvPr id="5" name="Zástupný symbol pro zápatí 4">
            <a:extLst>
              <a:ext uri="{FF2B5EF4-FFF2-40B4-BE49-F238E27FC236}">
                <a16:creationId xmlns:a16="http://schemas.microsoft.com/office/drawing/2014/main" id="{5F316887-1FCC-4B44-8734-1AD7706B1A2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523F6AA-53BA-455E-80BA-4E5882F6CEDC}"/>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28235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04A04-939C-4651-BEB3-07CD9F68827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8F4EB45-43F7-4051-9D69-3BA481802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0F83B49-75CE-4DB3-83CA-71D86A466EC9}"/>
              </a:ext>
            </a:extLst>
          </p:cNvPr>
          <p:cNvSpPr>
            <a:spLocks noGrp="1"/>
          </p:cNvSpPr>
          <p:nvPr>
            <p:ph type="dt" sz="half" idx="10"/>
          </p:nvPr>
        </p:nvSpPr>
        <p:spPr/>
        <p:txBody>
          <a:bodyPr/>
          <a:lstStyle/>
          <a:p>
            <a:fld id="{DFDF2360-3B6B-4CC8-A3C3-A7AD1D225E01}" type="datetimeFigureOut">
              <a:rPr lang="cs-CZ" smtClean="0"/>
              <a:t>03.04.2024</a:t>
            </a:fld>
            <a:endParaRPr lang="cs-CZ"/>
          </a:p>
        </p:txBody>
      </p:sp>
      <p:sp>
        <p:nvSpPr>
          <p:cNvPr id="5" name="Zástupný symbol pro zápatí 4">
            <a:extLst>
              <a:ext uri="{FF2B5EF4-FFF2-40B4-BE49-F238E27FC236}">
                <a16:creationId xmlns:a16="http://schemas.microsoft.com/office/drawing/2014/main" id="{02AF50CB-E34A-4A8B-A49D-4E1C08DC722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416A8FA-82CB-477D-B56B-9E31D2E5CAE7}"/>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76454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AE53B2-FBBA-4297-8329-DE24B9DC86B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85DA00F-A98F-48F3-A2EC-4705F961DEB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CBE1F37-7096-43FA-B5A7-85D09DD0AFE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853BA82-F928-43EC-99D4-225F7E2E56FA}"/>
              </a:ext>
            </a:extLst>
          </p:cNvPr>
          <p:cNvSpPr>
            <a:spLocks noGrp="1"/>
          </p:cNvSpPr>
          <p:nvPr>
            <p:ph type="dt" sz="half" idx="10"/>
          </p:nvPr>
        </p:nvSpPr>
        <p:spPr/>
        <p:txBody>
          <a:bodyPr/>
          <a:lstStyle/>
          <a:p>
            <a:fld id="{DFDF2360-3B6B-4CC8-A3C3-A7AD1D225E01}" type="datetimeFigureOut">
              <a:rPr lang="cs-CZ" smtClean="0"/>
              <a:t>03.04.2024</a:t>
            </a:fld>
            <a:endParaRPr lang="cs-CZ"/>
          </a:p>
        </p:txBody>
      </p:sp>
      <p:sp>
        <p:nvSpPr>
          <p:cNvPr id="6" name="Zástupný symbol pro zápatí 5">
            <a:extLst>
              <a:ext uri="{FF2B5EF4-FFF2-40B4-BE49-F238E27FC236}">
                <a16:creationId xmlns:a16="http://schemas.microsoft.com/office/drawing/2014/main" id="{A899CD88-4C11-4CDB-8761-E42BCD7898A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E4536E-58CC-4898-BEEC-22FDAB961100}"/>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78941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059B1-92E1-4988-856A-D5A3C3B9DFF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57985D1-B6CC-4576-86BE-B578FCC1E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EC59AA8-6F04-4D97-A014-E21E2A0AF18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71FB8F3-8E09-4299-B173-875CC2CC2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CCBB1D9-5AFF-4A18-A795-9FF9A9372B0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5A812A6-516B-4FE2-A6DE-6BE2A5CD43E0}"/>
              </a:ext>
            </a:extLst>
          </p:cNvPr>
          <p:cNvSpPr>
            <a:spLocks noGrp="1"/>
          </p:cNvSpPr>
          <p:nvPr>
            <p:ph type="dt" sz="half" idx="10"/>
          </p:nvPr>
        </p:nvSpPr>
        <p:spPr/>
        <p:txBody>
          <a:bodyPr/>
          <a:lstStyle/>
          <a:p>
            <a:fld id="{DFDF2360-3B6B-4CC8-A3C3-A7AD1D225E01}" type="datetimeFigureOut">
              <a:rPr lang="cs-CZ" smtClean="0"/>
              <a:t>03.04.2024</a:t>
            </a:fld>
            <a:endParaRPr lang="cs-CZ"/>
          </a:p>
        </p:txBody>
      </p:sp>
      <p:sp>
        <p:nvSpPr>
          <p:cNvPr id="8" name="Zástupný symbol pro zápatí 7">
            <a:extLst>
              <a:ext uri="{FF2B5EF4-FFF2-40B4-BE49-F238E27FC236}">
                <a16:creationId xmlns:a16="http://schemas.microsoft.com/office/drawing/2014/main" id="{94717B6E-B32A-4B1B-BADA-C2F3A54BC80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483C2B1-D02B-4B88-AD15-B3E894250EB4}"/>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60473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F0E537-78B5-44FB-BE79-E1F2724D7A5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47E6F00-E613-467B-96EA-E6F5C0255753}"/>
              </a:ext>
            </a:extLst>
          </p:cNvPr>
          <p:cNvSpPr>
            <a:spLocks noGrp="1"/>
          </p:cNvSpPr>
          <p:nvPr>
            <p:ph type="dt" sz="half" idx="10"/>
          </p:nvPr>
        </p:nvSpPr>
        <p:spPr/>
        <p:txBody>
          <a:bodyPr/>
          <a:lstStyle/>
          <a:p>
            <a:fld id="{DFDF2360-3B6B-4CC8-A3C3-A7AD1D225E01}" type="datetimeFigureOut">
              <a:rPr lang="cs-CZ" smtClean="0"/>
              <a:t>03.04.2024</a:t>
            </a:fld>
            <a:endParaRPr lang="cs-CZ"/>
          </a:p>
        </p:txBody>
      </p:sp>
      <p:sp>
        <p:nvSpPr>
          <p:cNvPr id="4" name="Zástupný symbol pro zápatí 3">
            <a:extLst>
              <a:ext uri="{FF2B5EF4-FFF2-40B4-BE49-F238E27FC236}">
                <a16:creationId xmlns:a16="http://schemas.microsoft.com/office/drawing/2014/main" id="{4ECB05D2-D923-456B-BB0F-C607D16E3D6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356D26F-2935-45C0-82C1-4FAABCD2D042}"/>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15036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3B18F3A-E0EF-4E53-92D0-99BD92C68DE4}"/>
              </a:ext>
            </a:extLst>
          </p:cNvPr>
          <p:cNvSpPr>
            <a:spLocks noGrp="1"/>
          </p:cNvSpPr>
          <p:nvPr>
            <p:ph type="dt" sz="half" idx="10"/>
          </p:nvPr>
        </p:nvSpPr>
        <p:spPr/>
        <p:txBody>
          <a:bodyPr/>
          <a:lstStyle/>
          <a:p>
            <a:fld id="{DFDF2360-3B6B-4CC8-A3C3-A7AD1D225E01}" type="datetimeFigureOut">
              <a:rPr lang="cs-CZ" smtClean="0"/>
              <a:t>03.04.2024</a:t>
            </a:fld>
            <a:endParaRPr lang="cs-CZ"/>
          </a:p>
        </p:txBody>
      </p:sp>
      <p:sp>
        <p:nvSpPr>
          <p:cNvPr id="3" name="Zástupný symbol pro zápatí 2">
            <a:extLst>
              <a:ext uri="{FF2B5EF4-FFF2-40B4-BE49-F238E27FC236}">
                <a16:creationId xmlns:a16="http://schemas.microsoft.com/office/drawing/2014/main" id="{E65B0064-9DEB-48D9-8672-285757CD742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BC83F0D-8B7A-458B-940A-DAAA298BF727}"/>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295969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E7AA4B-C7D8-4286-8E79-3DC594DE722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C136EC3-BBF6-4F78-B337-B4DC57259D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6B107B3-2AB2-4B56-9D47-B794D6F30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E8685B2-7A73-4600-8ECD-9B995CE06590}"/>
              </a:ext>
            </a:extLst>
          </p:cNvPr>
          <p:cNvSpPr>
            <a:spLocks noGrp="1"/>
          </p:cNvSpPr>
          <p:nvPr>
            <p:ph type="dt" sz="half" idx="10"/>
          </p:nvPr>
        </p:nvSpPr>
        <p:spPr/>
        <p:txBody>
          <a:bodyPr/>
          <a:lstStyle/>
          <a:p>
            <a:fld id="{DFDF2360-3B6B-4CC8-A3C3-A7AD1D225E01}" type="datetimeFigureOut">
              <a:rPr lang="cs-CZ" smtClean="0"/>
              <a:t>03.04.2024</a:t>
            </a:fld>
            <a:endParaRPr lang="cs-CZ"/>
          </a:p>
        </p:txBody>
      </p:sp>
      <p:sp>
        <p:nvSpPr>
          <p:cNvPr id="6" name="Zástupný symbol pro zápatí 5">
            <a:extLst>
              <a:ext uri="{FF2B5EF4-FFF2-40B4-BE49-F238E27FC236}">
                <a16:creationId xmlns:a16="http://schemas.microsoft.com/office/drawing/2014/main" id="{C6143FA2-4DEB-4BBA-9C63-77AD7446905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6F8D486-732C-484C-99BD-5169C2045B88}"/>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45798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2FD108-66C4-49FE-A803-CEA7D4C64FB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C22B90A-077C-486E-943F-9A133958D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0F289AD-AC01-4823-B2C6-07B652A51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F417885-677B-44E4-A415-789794F435AE}"/>
              </a:ext>
            </a:extLst>
          </p:cNvPr>
          <p:cNvSpPr>
            <a:spLocks noGrp="1"/>
          </p:cNvSpPr>
          <p:nvPr>
            <p:ph type="dt" sz="half" idx="10"/>
          </p:nvPr>
        </p:nvSpPr>
        <p:spPr/>
        <p:txBody>
          <a:bodyPr/>
          <a:lstStyle/>
          <a:p>
            <a:fld id="{DFDF2360-3B6B-4CC8-A3C3-A7AD1D225E01}" type="datetimeFigureOut">
              <a:rPr lang="cs-CZ" smtClean="0"/>
              <a:t>03.04.2024</a:t>
            </a:fld>
            <a:endParaRPr lang="cs-CZ"/>
          </a:p>
        </p:txBody>
      </p:sp>
      <p:sp>
        <p:nvSpPr>
          <p:cNvPr id="6" name="Zástupný symbol pro zápatí 5">
            <a:extLst>
              <a:ext uri="{FF2B5EF4-FFF2-40B4-BE49-F238E27FC236}">
                <a16:creationId xmlns:a16="http://schemas.microsoft.com/office/drawing/2014/main" id="{019B4F07-91DE-4271-9B92-AE0C183FCB8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E1BCE48-A74D-478D-BC67-B6F585CA3995}"/>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66324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485330B-D56E-441D-AB66-53E224D07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4F87C3D-62FD-4B34-A348-5EEF39B52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BACF98C-DFB3-41CB-A67E-F65D95284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F2360-3B6B-4CC8-A3C3-A7AD1D225E01}" type="datetimeFigureOut">
              <a:rPr lang="cs-CZ" smtClean="0"/>
              <a:t>03.04.2024</a:t>
            </a:fld>
            <a:endParaRPr lang="cs-CZ"/>
          </a:p>
        </p:txBody>
      </p:sp>
      <p:sp>
        <p:nvSpPr>
          <p:cNvPr id="5" name="Zástupný symbol pro zápatí 4">
            <a:extLst>
              <a:ext uri="{FF2B5EF4-FFF2-40B4-BE49-F238E27FC236}">
                <a16:creationId xmlns:a16="http://schemas.microsoft.com/office/drawing/2014/main" id="{AD9C454A-8A16-4422-9240-B272C5CF2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BEDD9C9-9988-4855-A0F1-58D30B180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86A38-B832-4030-8D62-993ED0539FE4}" type="slidenum">
              <a:rPr lang="cs-CZ" smtClean="0"/>
              <a:t>‹#›</a:t>
            </a:fld>
            <a:endParaRPr lang="cs-CZ"/>
          </a:p>
        </p:txBody>
      </p:sp>
    </p:spTree>
    <p:extLst>
      <p:ext uri="{BB962C8B-B14F-4D97-AF65-F5344CB8AC3E}">
        <p14:creationId xmlns:p14="http://schemas.microsoft.com/office/powerpoint/2010/main" val="2208847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E78511-DFF6-4713-81DD-78D6115E73DF}"/>
              </a:ext>
            </a:extLst>
          </p:cNvPr>
          <p:cNvSpPr>
            <a:spLocks noGrp="1"/>
          </p:cNvSpPr>
          <p:nvPr>
            <p:ph type="ctrTitle"/>
          </p:nvPr>
        </p:nvSpPr>
        <p:spPr>
          <a:xfrm>
            <a:off x="1062135" y="1122363"/>
            <a:ext cx="10067731" cy="2059376"/>
          </a:xfrm>
        </p:spPr>
        <p:txBody>
          <a:bodyPr/>
          <a:lstStyle/>
          <a:p>
            <a:r>
              <a:rPr lang="cs-CZ" dirty="0"/>
              <a:t>POLb1143 Základy argumentace</a:t>
            </a:r>
          </a:p>
        </p:txBody>
      </p:sp>
      <p:sp>
        <p:nvSpPr>
          <p:cNvPr id="3" name="Podnadpis 2">
            <a:extLst>
              <a:ext uri="{FF2B5EF4-FFF2-40B4-BE49-F238E27FC236}">
                <a16:creationId xmlns:a16="http://schemas.microsoft.com/office/drawing/2014/main" id="{34EBB465-FB4B-442A-830E-F4FB6AC989C4}"/>
              </a:ext>
            </a:extLst>
          </p:cNvPr>
          <p:cNvSpPr>
            <a:spLocks noGrp="1"/>
          </p:cNvSpPr>
          <p:nvPr>
            <p:ph type="subTitle" idx="1"/>
          </p:nvPr>
        </p:nvSpPr>
        <p:spPr/>
        <p:txBody>
          <a:bodyPr>
            <a:normAutofit/>
          </a:bodyPr>
          <a:lstStyle/>
          <a:p>
            <a:r>
              <a:rPr lang="cs-CZ" sz="3600" dirty="0"/>
              <a:t>Jak argumentovat (a jak ne)</a:t>
            </a:r>
          </a:p>
        </p:txBody>
      </p:sp>
      <p:pic>
        <p:nvPicPr>
          <p:cNvPr id="5" name="Obrázek 4">
            <a:extLst>
              <a:ext uri="{FF2B5EF4-FFF2-40B4-BE49-F238E27FC236}">
                <a16:creationId xmlns:a16="http://schemas.microsoft.com/office/drawing/2014/main" id="{3A372511-D432-4792-9687-C90C443D6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29" y="5735637"/>
            <a:ext cx="1277115" cy="982982"/>
          </a:xfrm>
          <a:prstGeom prst="rect">
            <a:avLst/>
          </a:prstGeom>
        </p:spPr>
      </p:pic>
      <p:sp>
        <p:nvSpPr>
          <p:cNvPr id="6" name="TextovéPole 5">
            <a:extLst>
              <a:ext uri="{FF2B5EF4-FFF2-40B4-BE49-F238E27FC236}">
                <a16:creationId xmlns:a16="http://schemas.microsoft.com/office/drawing/2014/main" id="{6CB55974-F122-4D11-8D3A-2F4FC16B7105}"/>
              </a:ext>
            </a:extLst>
          </p:cNvPr>
          <p:cNvSpPr txBox="1"/>
          <p:nvPr/>
        </p:nvSpPr>
        <p:spPr>
          <a:xfrm>
            <a:off x="9055334" y="5735637"/>
            <a:ext cx="2845837" cy="923330"/>
          </a:xfrm>
          <a:prstGeom prst="rect">
            <a:avLst/>
          </a:prstGeom>
          <a:noFill/>
        </p:spPr>
        <p:txBody>
          <a:bodyPr wrap="square" rtlCol="0">
            <a:spAutoFit/>
          </a:bodyPr>
          <a:lstStyle/>
          <a:p>
            <a:r>
              <a:rPr lang="cs-CZ" dirty="0"/>
              <a:t>3. dubna 2024</a:t>
            </a:r>
          </a:p>
          <a:p>
            <a:r>
              <a:rPr lang="cs-CZ" dirty="0"/>
              <a:t>Fakulta sociálních studií, MU</a:t>
            </a:r>
          </a:p>
          <a:p>
            <a:r>
              <a:rPr lang="cs-CZ" dirty="0"/>
              <a:t>Jakub Jusko</a:t>
            </a:r>
          </a:p>
        </p:txBody>
      </p:sp>
    </p:spTree>
    <p:extLst>
      <p:ext uri="{BB962C8B-B14F-4D97-AF65-F5344CB8AC3E}">
        <p14:creationId xmlns:p14="http://schemas.microsoft.com/office/powerpoint/2010/main" val="110914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95FD7-87E4-442F-98D6-09E724CE0CCF}"/>
              </a:ext>
            </a:extLst>
          </p:cNvPr>
          <p:cNvSpPr>
            <a:spLocks noGrp="1"/>
          </p:cNvSpPr>
          <p:nvPr>
            <p:ph type="title"/>
          </p:nvPr>
        </p:nvSpPr>
        <p:spPr/>
        <p:txBody>
          <a:bodyPr/>
          <a:lstStyle/>
          <a:p>
            <a:r>
              <a:rPr lang="cs-CZ" dirty="0"/>
              <a:t>Argumentační linie – důkaz</a:t>
            </a:r>
          </a:p>
        </p:txBody>
      </p:sp>
      <p:sp>
        <p:nvSpPr>
          <p:cNvPr id="3" name="Zástupný obsah 2">
            <a:extLst>
              <a:ext uri="{FF2B5EF4-FFF2-40B4-BE49-F238E27FC236}">
                <a16:creationId xmlns:a16="http://schemas.microsoft.com/office/drawing/2014/main" id="{90BFD816-B031-4D9D-AD2B-5F8B6B4A8FDD}"/>
              </a:ext>
            </a:extLst>
          </p:cNvPr>
          <p:cNvSpPr>
            <a:spLocks noGrp="1"/>
          </p:cNvSpPr>
          <p:nvPr>
            <p:ph idx="1"/>
          </p:nvPr>
        </p:nvSpPr>
        <p:spPr/>
        <p:txBody>
          <a:bodyPr>
            <a:normAutofit fontScale="92500" lnSpcReduction="10000"/>
          </a:bodyPr>
          <a:lstStyle/>
          <a:p>
            <a:r>
              <a:rPr lang="cs-CZ" dirty="0"/>
              <a:t>Dokazuje platnost našeho vysvětlení (skutečně to takto v realitě je)</a:t>
            </a:r>
          </a:p>
          <a:p>
            <a:r>
              <a:rPr lang="cs-CZ" dirty="0"/>
              <a:t>Důraz na empirii (vs. vysvětlení, které je převážně teoretické)</a:t>
            </a:r>
          </a:p>
          <a:p>
            <a:r>
              <a:rPr lang="cs-CZ" dirty="0"/>
              <a:t>Relativně málo textu, ale časově náročné připravit</a:t>
            </a:r>
          </a:p>
          <a:p>
            <a:r>
              <a:rPr lang="cs-CZ" dirty="0"/>
              <a:t>Příklady důkazů:</a:t>
            </a:r>
          </a:p>
          <a:p>
            <a:pPr lvl="1" fontAlgn="base"/>
            <a:r>
              <a:rPr lang="cs-CZ" b="0" i="0" dirty="0">
                <a:effectLst/>
              </a:rPr>
              <a:t>Statistiky, včetně průzkumů</a:t>
            </a:r>
          </a:p>
          <a:p>
            <a:pPr lvl="1" fontAlgn="base"/>
            <a:r>
              <a:rPr lang="cs-CZ" b="0" i="0" dirty="0">
                <a:effectLst/>
              </a:rPr>
              <a:t>Vědecké studie a výzkumy</a:t>
            </a:r>
          </a:p>
          <a:p>
            <a:pPr lvl="1" fontAlgn="base"/>
            <a:r>
              <a:rPr lang="cs-CZ" b="0" i="0" dirty="0">
                <a:effectLst/>
              </a:rPr>
              <a:t>Názory odborníků v daném oboru</a:t>
            </a:r>
          </a:p>
          <a:p>
            <a:pPr lvl="1" fontAlgn="base"/>
            <a:r>
              <a:rPr lang="cs-CZ" b="0" i="0" dirty="0">
                <a:effectLst/>
              </a:rPr>
              <a:t>Příklady z praxe (pozor na to, jak příklady vybíráme)</a:t>
            </a:r>
          </a:p>
          <a:p>
            <a:pPr lvl="1" fontAlgn="base"/>
            <a:r>
              <a:rPr lang="cs-CZ" b="0" i="0" dirty="0">
                <a:effectLst/>
              </a:rPr>
              <a:t>Paralely, analogie, komparace (pozor na to, s čím porovnáváme!)</a:t>
            </a:r>
          </a:p>
          <a:p>
            <a:pPr lvl="1"/>
            <a:r>
              <a:rPr lang="cs-CZ" dirty="0"/>
              <a:t>Demonstrace, experiment</a:t>
            </a:r>
          </a:p>
          <a:p>
            <a:r>
              <a:rPr lang="cs-CZ" dirty="0"/>
              <a:t>Pokud nemám důkaz, nahradím ho nepopiratelným vysvětlením</a:t>
            </a:r>
          </a:p>
        </p:txBody>
      </p:sp>
    </p:spTree>
    <p:extLst>
      <p:ext uri="{BB962C8B-B14F-4D97-AF65-F5344CB8AC3E}">
        <p14:creationId xmlns:p14="http://schemas.microsoft.com/office/powerpoint/2010/main" val="154753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0C1C7F-090C-497F-8E57-9FECF1E84DC3}"/>
              </a:ext>
            </a:extLst>
          </p:cNvPr>
          <p:cNvSpPr>
            <a:spLocks noGrp="1"/>
          </p:cNvSpPr>
          <p:nvPr>
            <p:ph type="title"/>
          </p:nvPr>
        </p:nvSpPr>
        <p:spPr/>
        <p:txBody>
          <a:bodyPr/>
          <a:lstStyle/>
          <a:p>
            <a:r>
              <a:rPr lang="cs-CZ" dirty="0"/>
              <a:t>Argumentační linie – důkaz</a:t>
            </a:r>
          </a:p>
        </p:txBody>
      </p:sp>
      <p:sp>
        <p:nvSpPr>
          <p:cNvPr id="3" name="Zástupný obsah 2">
            <a:extLst>
              <a:ext uri="{FF2B5EF4-FFF2-40B4-BE49-F238E27FC236}">
                <a16:creationId xmlns:a16="http://schemas.microsoft.com/office/drawing/2014/main" id="{4B3C0110-9495-4834-BD6F-4C593DE15C59}"/>
              </a:ext>
            </a:extLst>
          </p:cNvPr>
          <p:cNvSpPr>
            <a:spLocks noGrp="1"/>
          </p:cNvSpPr>
          <p:nvPr>
            <p:ph idx="1"/>
          </p:nvPr>
        </p:nvSpPr>
        <p:spPr/>
        <p:txBody>
          <a:bodyPr/>
          <a:lstStyle/>
          <a:p>
            <a:r>
              <a:rPr lang="cs-CZ" dirty="0"/>
              <a:t>Statistiky o průměrných příjmech učitelů vysokých škol v porovnání s výší platů vysokoškoláků v různých oborech v soukromé sféře</a:t>
            </a:r>
          </a:p>
          <a:p>
            <a:r>
              <a:rPr lang="cs-CZ" dirty="0"/>
              <a:t>Statistiky či studie o vybavení českých univerzit moderními technologiemi. Ideálně porovnat s vybavením, které mají k dispozici např. americké nebo britské univerzity, na kterých se platí školné</a:t>
            </a:r>
          </a:p>
          <a:p>
            <a:r>
              <a:rPr lang="cs-CZ" dirty="0"/>
              <a:t>Žebříčky kvality vysokých škol v různých státech, které pravidelně vyhrávají americké a britské univerzity, na kterých se platí školné (Debatovani.cz – začínáme debatovat, r. n.)</a:t>
            </a:r>
          </a:p>
        </p:txBody>
      </p:sp>
    </p:spTree>
    <p:extLst>
      <p:ext uri="{BB962C8B-B14F-4D97-AF65-F5344CB8AC3E}">
        <p14:creationId xmlns:p14="http://schemas.microsoft.com/office/powerpoint/2010/main" val="384693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FF3C73-BDE8-DAE4-A9CE-D40FFDE0FDA4}"/>
              </a:ext>
            </a:extLst>
          </p:cNvPr>
          <p:cNvSpPr>
            <a:spLocks noGrp="1"/>
          </p:cNvSpPr>
          <p:nvPr>
            <p:ph type="title"/>
          </p:nvPr>
        </p:nvSpPr>
        <p:spPr/>
        <p:txBody>
          <a:bodyPr/>
          <a:lstStyle/>
          <a:p>
            <a:r>
              <a:rPr lang="cs-CZ" dirty="0"/>
              <a:t>Druhá strana debaty</a:t>
            </a:r>
          </a:p>
        </p:txBody>
      </p:sp>
      <p:sp>
        <p:nvSpPr>
          <p:cNvPr id="3" name="Zástupný obsah 2">
            <a:extLst>
              <a:ext uri="{FF2B5EF4-FFF2-40B4-BE49-F238E27FC236}">
                <a16:creationId xmlns:a16="http://schemas.microsoft.com/office/drawing/2014/main" id="{084F5C37-AE49-7F75-CFC7-9FC9A3033206}"/>
              </a:ext>
            </a:extLst>
          </p:cNvPr>
          <p:cNvSpPr>
            <a:spLocks noGrp="1"/>
          </p:cNvSpPr>
          <p:nvPr>
            <p:ph idx="1"/>
          </p:nvPr>
        </p:nvSpPr>
        <p:spPr/>
        <p:txBody>
          <a:bodyPr/>
          <a:lstStyle/>
          <a:p>
            <a:pPr marL="0" indent="0" algn="ctr">
              <a:buNone/>
            </a:pPr>
            <a:r>
              <a:rPr lang="cs-CZ" dirty="0"/>
              <a:t>Vyvrácení argumentů první strany</a:t>
            </a:r>
          </a:p>
          <a:p>
            <a:pPr marL="0" indent="0" algn="ctr">
              <a:buNone/>
            </a:pPr>
            <a:endParaRPr lang="cs-CZ" dirty="0"/>
          </a:p>
          <a:p>
            <a:pPr marL="0" indent="0" algn="ctr">
              <a:buNone/>
            </a:pPr>
            <a:r>
              <a:rPr lang="cs-CZ" dirty="0"/>
              <a:t>VS</a:t>
            </a:r>
          </a:p>
          <a:p>
            <a:pPr marL="0" indent="0" algn="ctr">
              <a:buNone/>
            </a:pPr>
            <a:endParaRPr lang="cs-CZ" dirty="0"/>
          </a:p>
          <a:p>
            <a:pPr marL="0" indent="0" algn="ctr">
              <a:buNone/>
            </a:pPr>
            <a:r>
              <a:rPr lang="cs-CZ" dirty="0"/>
              <a:t>Vlastní argumentace podporující jiný názor</a:t>
            </a:r>
          </a:p>
        </p:txBody>
      </p:sp>
    </p:spTree>
    <p:extLst>
      <p:ext uri="{BB962C8B-B14F-4D97-AF65-F5344CB8AC3E}">
        <p14:creationId xmlns:p14="http://schemas.microsoft.com/office/powerpoint/2010/main" val="35856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FF26D2-E366-42D3-8BC7-261D72CCED52}"/>
              </a:ext>
            </a:extLst>
          </p:cNvPr>
          <p:cNvSpPr>
            <a:spLocks noGrp="1"/>
          </p:cNvSpPr>
          <p:nvPr>
            <p:ph type="title"/>
          </p:nvPr>
        </p:nvSpPr>
        <p:spPr/>
        <p:txBody>
          <a:bodyPr/>
          <a:lstStyle/>
          <a:p>
            <a:r>
              <a:rPr lang="cs-CZ" dirty="0" err="1"/>
              <a:t>Protiargumentace</a:t>
            </a:r>
            <a:r>
              <a:rPr lang="cs-CZ" dirty="0"/>
              <a:t> (</a:t>
            </a:r>
            <a:r>
              <a:rPr lang="cs-CZ" dirty="0" err="1"/>
              <a:t>refutace</a:t>
            </a:r>
            <a:r>
              <a:rPr lang="cs-CZ" dirty="0"/>
              <a:t> = vyvracení)</a:t>
            </a:r>
          </a:p>
        </p:txBody>
      </p:sp>
      <p:sp>
        <p:nvSpPr>
          <p:cNvPr id="3" name="Zástupný obsah 2">
            <a:extLst>
              <a:ext uri="{FF2B5EF4-FFF2-40B4-BE49-F238E27FC236}">
                <a16:creationId xmlns:a16="http://schemas.microsoft.com/office/drawing/2014/main" id="{69622E20-2B2A-4E4E-AFA5-F84F930FFEED}"/>
              </a:ext>
            </a:extLst>
          </p:cNvPr>
          <p:cNvSpPr>
            <a:spLocks noGrp="1"/>
          </p:cNvSpPr>
          <p:nvPr>
            <p:ph idx="1"/>
          </p:nvPr>
        </p:nvSpPr>
        <p:spPr/>
        <p:txBody>
          <a:bodyPr/>
          <a:lstStyle/>
          <a:p>
            <a:r>
              <a:rPr lang="cs-CZ" dirty="0"/>
              <a:t>Situace, kdy reagujeme na původní sdělení (argument) někoho jiného</a:t>
            </a:r>
          </a:p>
          <a:p>
            <a:r>
              <a:rPr lang="cs-CZ" dirty="0"/>
              <a:t>Identifikace toho, na co reagujeme</a:t>
            </a:r>
          </a:p>
          <a:p>
            <a:r>
              <a:rPr lang="cs-CZ" dirty="0"/>
              <a:t>Tvrzení nějak odkazuje na původní argument/text/sdělení</a:t>
            </a:r>
          </a:p>
          <a:p>
            <a:pPr lvl="1"/>
            <a:r>
              <a:rPr lang="cs-CZ" dirty="0"/>
              <a:t>Souhlasím/nesouhlasím s autorem otázce XY, protože …</a:t>
            </a:r>
          </a:p>
          <a:p>
            <a:pPr lvl="1"/>
            <a:r>
              <a:rPr lang="cs-CZ" dirty="0"/>
              <a:t>Autor se zde plete, protože… </a:t>
            </a:r>
          </a:p>
          <a:p>
            <a:pPr lvl="1"/>
            <a:r>
              <a:rPr lang="cs-CZ" dirty="0"/>
              <a:t>Autor měl místo této metody A využít metodu B, protože…</a:t>
            </a:r>
          </a:p>
          <a:p>
            <a:pPr lvl="1"/>
            <a:r>
              <a:rPr lang="cs-CZ" dirty="0"/>
              <a:t>Já si na rozdíl od autora nemyslím, že…</a:t>
            </a:r>
          </a:p>
          <a:p>
            <a:r>
              <a:rPr lang="cs-CZ" dirty="0"/>
              <a:t>Další postup je stejný jako v případě argumentace</a:t>
            </a:r>
          </a:p>
          <a:p>
            <a:endParaRPr lang="cs-CZ" dirty="0"/>
          </a:p>
        </p:txBody>
      </p:sp>
    </p:spTree>
    <p:extLst>
      <p:ext uri="{BB962C8B-B14F-4D97-AF65-F5344CB8AC3E}">
        <p14:creationId xmlns:p14="http://schemas.microsoft.com/office/powerpoint/2010/main" val="407618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517336-CB3C-49CD-8716-C1F5F1389F86}"/>
              </a:ext>
            </a:extLst>
          </p:cNvPr>
          <p:cNvSpPr>
            <a:spLocks noGrp="1"/>
          </p:cNvSpPr>
          <p:nvPr>
            <p:ph type="title"/>
          </p:nvPr>
        </p:nvSpPr>
        <p:spPr/>
        <p:txBody>
          <a:bodyPr/>
          <a:lstStyle/>
          <a:p>
            <a:r>
              <a:rPr lang="cs-CZ" dirty="0"/>
              <a:t>Příklad </a:t>
            </a:r>
            <a:r>
              <a:rPr lang="cs-CZ" dirty="0" err="1"/>
              <a:t>protiargumentace</a:t>
            </a:r>
            <a:endParaRPr lang="cs-CZ" dirty="0"/>
          </a:p>
        </p:txBody>
      </p:sp>
      <p:sp>
        <p:nvSpPr>
          <p:cNvPr id="3" name="Zástupný obsah 2">
            <a:extLst>
              <a:ext uri="{FF2B5EF4-FFF2-40B4-BE49-F238E27FC236}">
                <a16:creationId xmlns:a16="http://schemas.microsoft.com/office/drawing/2014/main" id="{E8EB9FD3-DCC1-478B-96F3-21F19EE0C268}"/>
              </a:ext>
            </a:extLst>
          </p:cNvPr>
          <p:cNvSpPr>
            <a:spLocks noGrp="1"/>
          </p:cNvSpPr>
          <p:nvPr>
            <p:ph idx="1"/>
          </p:nvPr>
        </p:nvSpPr>
        <p:spPr/>
        <p:txBody>
          <a:bodyPr>
            <a:normAutofit fontScale="92500" lnSpcReduction="10000"/>
          </a:bodyPr>
          <a:lstStyle/>
          <a:p>
            <a:r>
              <a:rPr lang="cs-CZ" dirty="0"/>
              <a:t>Text ve kterém zaznělo, že bychom měli jíst tučná jídla</a:t>
            </a:r>
          </a:p>
          <a:p>
            <a:r>
              <a:rPr lang="cs-CZ" dirty="0"/>
              <a:t>Identifikace části textu, na kterou reaguji: „</a:t>
            </a:r>
            <a:r>
              <a:rPr lang="cs-CZ" i="1" dirty="0"/>
              <a:t>Autor píše, že bychom měli jíst tučná jídla…“</a:t>
            </a:r>
          </a:p>
          <a:p>
            <a:r>
              <a:rPr lang="cs-CZ" dirty="0"/>
              <a:t>Tvrzení: „</a:t>
            </a:r>
            <a:r>
              <a:rPr lang="cs-CZ" i="1" dirty="0"/>
              <a:t>…avšak podle mě bychom tučná jídla jíst neměli.“</a:t>
            </a:r>
          </a:p>
          <a:p>
            <a:r>
              <a:rPr lang="cs-CZ" dirty="0"/>
              <a:t>Vysvětlení: „</a:t>
            </a:r>
            <a:r>
              <a:rPr lang="cs-CZ" i="1" dirty="0"/>
              <a:t>Neměli bychom jíst tučná jídla, protože nejsou zdravá“. </a:t>
            </a:r>
            <a:r>
              <a:rPr lang="cs-CZ" dirty="0"/>
              <a:t>Proč? </a:t>
            </a:r>
            <a:r>
              <a:rPr lang="cs-CZ" i="1" dirty="0"/>
              <a:t>„Protože v těle vytváří množství cholesterolu.“ </a:t>
            </a:r>
            <a:r>
              <a:rPr lang="cs-CZ" dirty="0"/>
              <a:t>Proč je to špatně? </a:t>
            </a:r>
            <a:r>
              <a:rPr lang="cs-CZ" i="1" dirty="0"/>
              <a:t>„Protože vysoká hladina cholesterolu ucpává cévy, které zajišťují oběh krve.“ </a:t>
            </a:r>
            <a:r>
              <a:rPr lang="cs-CZ" dirty="0"/>
              <a:t>Proč je to špatně? </a:t>
            </a:r>
            <a:r>
              <a:rPr lang="cs-CZ" i="1" dirty="0"/>
              <a:t>„Protože narušení krevního oběhu vede ke zdravotním komplikacím, např. infarktu.“</a:t>
            </a:r>
          </a:p>
          <a:p>
            <a:r>
              <a:rPr lang="cs-CZ" dirty="0"/>
              <a:t>Důkaz: Výzkum, studie o stravování lidí, odborné články o škodlivosti cholesterolu, statistiky …</a:t>
            </a:r>
          </a:p>
        </p:txBody>
      </p:sp>
    </p:spTree>
    <p:extLst>
      <p:ext uri="{BB962C8B-B14F-4D97-AF65-F5344CB8AC3E}">
        <p14:creationId xmlns:p14="http://schemas.microsoft.com/office/powerpoint/2010/main" val="373874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C1C636-5949-4E21-99BE-D09F65DCFFD1}"/>
              </a:ext>
            </a:extLst>
          </p:cNvPr>
          <p:cNvSpPr>
            <a:spLocks noGrp="1"/>
          </p:cNvSpPr>
          <p:nvPr>
            <p:ph type="title"/>
          </p:nvPr>
        </p:nvSpPr>
        <p:spPr/>
        <p:txBody>
          <a:bodyPr/>
          <a:lstStyle/>
          <a:p>
            <a:r>
              <a:rPr lang="cs-CZ" dirty="0"/>
              <a:t>Argumentace vs. argument</a:t>
            </a:r>
          </a:p>
        </p:txBody>
      </p:sp>
      <p:sp>
        <p:nvSpPr>
          <p:cNvPr id="3" name="Zástupný obsah 2">
            <a:extLst>
              <a:ext uri="{FF2B5EF4-FFF2-40B4-BE49-F238E27FC236}">
                <a16:creationId xmlns:a16="http://schemas.microsoft.com/office/drawing/2014/main" id="{9F329645-82DD-4125-8218-83DC06DE1349}"/>
              </a:ext>
            </a:extLst>
          </p:cNvPr>
          <p:cNvSpPr>
            <a:spLocks noGrp="1"/>
          </p:cNvSpPr>
          <p:nvPr>
            <p:ph idx="1"/>
          </p:nvPr>
        </p:nvSpPr>
        <p:spPr/>
        <p:txBody>
          <a:bodyPr/>
          <a:lstStyle/>
          <a:p>
            <a:r>
              <a:rPr lang="cs-CZ" dirty="0"/>
              <a:t>Argumentace se skládá z vícero dílčích argumentů</a:t>
            </a:r>
          </a:p>
          <a:p>
            <a:endParaRPr lang="cs-CZ" dirty="0"/>
          </a:p>
          <a:p>
            <a:r>
              <a:rPr lang="cs-CZ" dirty="0"/>
              <a:t>PŘEHLEDNOST a SROZUMITELNOST!</a:t>
            </a:r>
          </a:p>
          <a:p>
            <a:endParaRPr lang="cs-CZ" dirty="0"/>
          </a:p>
          <a:p>
            <a:r>
              <a:rPr lang="cs-CZ" dirty="0"/>
              <a:t>Kolik argumentů mít v jedné argumentaci (domácí přípravě, eseji,…)?</a:t>
            </a:r>
          </a:p>
          <a:p>
            <a:r>
              <a:rPr lang="cs-CZ" dirty="0"/>
              <a:t>Záleží na rozsahu/času, důležité ale je:</a:t>
            </a:r>
          </a:p>
          <a:p>
            <a:pPr marL="914400" lvl="1" indent="-457200">
              <a:buFont typeface="+mj-lt"/>
              <a:buAutoNum type="arabicParenR"/>
            </a:pPr>
            <a:r>
              <a:rPr lang="cs-CZ" dirty="0"/>
              <a:t>Dostatečně vysvětlit argumenty</a:t>
            </a:r>
          </a:p>
          <a:p>
            <a:pPr marL="914400" lvl="1" indent="-457200">
              <a:buFont typeface="+mj-lt"/>
              <a:buAutoNum type="arabicParenR"/>
            </a:pPr>
            <a:r>
              <a:rPr lang="cs-CZ" dirty="0"/>
              <a:t>Dobře argumentaci strukturovat</a:t>
            </a:r>
          </a:p>
          <a:p>
            <a:endParaRPr lang="cs-CZ" dirty="0"/>
          </a:p>
        </p:txBody>
      </p:sp>
    </p:spTree>
    <p:extLst>
      <p:ext uri="{BB962C8B-B14F-4D97-AF65-F5344CB8AC3E}">
        <p14:creationId xmlns:p14="http://schemas.microsoft.com/office/powerpoint/2010/main" val="361858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922C4-141A-4103-878B-B9ED8D831703}"/>
              </a:ext>
            </a:extLst>
          </p:cNvPr>
          <p:cNvSpPr>
            <a:spLocks noGrp="1"/>
          </p:cNvSpPr>
          <p:nvPr>
            <p:ph type="title"/>
          </p:nvPr>
        </p:nvSpPr>
        <p:spPr>
          <a:xfrm>
            <a:off x="838200" y="365125"/>
            <a:ext cx="10657114" cy="1325563"/>
          </a:xfrm>
        </p:spPr>
        <p:txBody>
          <a:bodyPr/>
          <a:lstStyle/>
          <a:p>
            <a:r>
              <a:rPr lang="cs-CZ" dirty="0"/>
              <a:t>O čem argumentovat v písemných přípravách?</a:t>
            </a:r>
          </a:p>
        </p:txBody>
      </p:sp>
      <p:sp>
        <p:nvSpPr>
          <p:cNvPr id="3" name="Zástupný obsah 2">
            <a:extLst>
              <a:ext uri="{FF2B5EF4-FFF2-40B4-BE49-F238E27FC236}">
                <a16:creationId xmlns:a16="http://schemas.microsoft.com/office/drawing/2014/main" id="{DA795521-2D63-4EF6-B8C6-16F4582EA793}"/>
              </a:ext>
            </a:extLst>
          </p:cNvPr>
          <p:cNvSpPr>
            <a:spLocks noGrp="1"/>
          </p:cNvSpPr>
          <p:nvPr>
            <p:ph idx="1"/>
          </p:nvPr>
        </p:nvSpPr>
        <p:spPr/>
        <p:txBody>
          <a:bodyPr/>
          <a:lstStyle/>
          <a:p>
            <a:r>
              <a:rPr lang="cs-CZ" dirty="0"/>
              <a:t>V podstatě </a:t>
            </a:r>
            <a:r>
              <a:rPr lang="cs-CZ" dirty="0" err="1"/>
              <a:t>protiargumentace</a:t>
            </a:r>
            <a:endParaRPr lang="cs-CZ" dirty="0"/>
          </a:p>
          <a:p>
            <a:r>
              <a:rPr lang="cs-CZ" dirty="0"/>
              <a:t>Důležitá je označení toho, na co reagujete</a:t>
            </a:r>
          </a:p>
          <a:p>
            <a:endParaRPr lang="cs-CZ" dirty="0"/>
          </a:p>
          <a:p>
            <a:r>
              <a:rPr lang="cs-CZ" dirty="0"/>
              <a:t>Může jít o:</a:t>
            </a:r>
          </a:p>
          <a:p>
            <a:pPr marL="914400" lvl="1" indent="-457200">
              <a:buFont typeface="+mj-lt"/>
              <a:buAutoNum type="arabicParenR"/>
            </a:pPr>
            <a:r>
              <a:rPr lang="cs-CZ" dirty="0"/>
              <a:t>Celkové vyznění textu</a:t>
            </a:r>
          </a:p>
          <a:p>
            <a:pPr marL="914400" lvl="1" indent="-457200">
              <a:buFont typeface="+mj-lt"/>
              <a:buAutoNum type="arabicParenR"/>
            </a:pPr>
            <a:r>
              <a:rPr lang="cs-CZ" dirty="0"/>
              <a:t>Partikulární věc (autorova východiska, teorie, metody, závěry, autorovy argumenty, vysvětlení…)</a:t>
            </a:r>
          </a:p>
          <a:p>
            <a:endParaRPr lang="cs-CZ" dirty="0"/>
          </a:p>
        </p:txBody>
      </p:sp>
    </p:spTree>
    <p:extLst>
      <p:ext uri="{BB962C8B-B14F-4D97-AF65-F5344CB8AC3E}">
        <p14:creationId xmlns:p14="http://schemas.microsoft.com/office/powerpoint/2010/main" val="130941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D33BAB-8B6B-4199-847D-BFCDBD77DF7B}"/>
              </a:ext>
            </a:extLst>
          </p:cNvPr>
          <p:cNvSpPr>
            <a:spLocks noGrp="1"/>
          </p:cNvSpPr>
          <p:nvPr>
            <p:ph type="title"/>
          </p:nvPr>
        </p:nvSpPr>
        <p:spPr>
          <a:xfrm>
            <a:off x="838199" y="365125"/>
            <a:ext cx="10787743" cy="1325563"/>
          </a:xfrm>
        </p:spPr>
        <p:txBody>
          <a:bodyPr/>
          <a:lstStyle/>
          <a:p>
            <a:r>
              <a:rPr lang="cs-CZ" dirty="0"/>
              <a:t>Závěr: problémy s argumentací v reálném světě</a:t>
            </a:r>
          </a:p>
        </p:txBody>
      </p:sp>
      <p:sp>
        <p:nvSpPr>
          <p:cNvPr id="3" name="Zástupný obsah 2">
            <a:extLst>
              <a:ext uri="{FF2B5EF4-FFF2-40B4-BE49-F238E27FC236}">
                <a16:creationId xmlns:a16="http://schemas.microsoft.com/office/drawing/2014/main" id="{3EFE2F14-7B5E-40C0-8E2F-F5C417979BE3}"/>
              </a:ext>
            </a:extLst>
          </p:cNvPr>
          <p:cNvSpPr>
            <a:spLocks noGrp="1"/>
          </p:cNvSpPr>
          <p:nvPr>
            <p:ph idx="1"/>
          </p:nvPr>
        </p:nvSpPr>
        <p:spPr/>
        <p:txBody>
          <a:bodyPr>
            <a:normAutofit/>
          </a:bodyPr>
          <a:lstStyle/>
          <a:p>
            <a:r>
              <a:rPr lang="cs-CZ" dirty="0"/>
              <a:t>To předchozí byl určitý zlatý standard (umělé prostředí) vs. reálný svět, kde je:</a:t>
            </a:r>
          </a:p>
          <a:p>
            <a:pPr lvl="1"/>
            <a:r>
              <a:rPr lang="cs-CZ" dirty="0"/>
              <a:t>Nedostatek čas</a:t>
            </a:r>
          </a:p>
          <a:p>
            <a:pPr lvl="1"/>
            <a:r>
              <a:rPr lang="cs-CZ" dirty="0"/>
              <a:t>Nedostatek prostoru</a:t>
            </a:r>
          </a:p>
          <a:p>
            <a:r>
              <a:rPr lang="cs-CZ" dirty="0"/>
              <a:t>Vybrat si, o čem budu mluvit/psát…</a:t>
            </a:r>
          </a:p>
          <a:p>
            <a:r>
              <a:rPr lang="cs-CZ" dirty="0"/>
              <a:t>Nemám po ruce informace</a:t>
            </a:r>
          </a:p>
          <a:p>
            <a:r>
              <a:rPr lang="cs-CZ" dirty="0"/>
              <a:t>Mám příliš informací</a:t>
            </a:r>
          </a:p>
        </p:txBody>
      </p:sp>
    </p:spTree>
    <p:extLst>
      <p:ext uri="{BB962C8B-B14F-4D97-AF65-F5344CB8AC3E}">
        <p14:creationId xmlns:p14="http://schemas.microsoft.com/office/powerpoint/2010/main" val="391619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6E2079-65A2-264C-A74E-7B6A45B23626}"/>
              </a:ext>
            </a:extLst>
          </p:cNvPr>
          <p:cNvSpPr>
            <a:spLocks noGrp="1"/>
          </p:cNvSpPr>
          <p:nvPr>
            <p:ph type="title"/>
          </p:nvPr>
        </p:nvSpPr>
        <p:spPr>
          <a:xfrm>
            <a:off x="838200" y="2766218"/>
            <a:ext cx="10515600" cy="1325563"/>
          </a:xfrm>
        </p:spPr>
        <p:txBody>
          <a:bodyPr/>
          <a:lstStyle/>
          <a:p>
            <a:pPr algn="ctr"/>
            <a:r>
              <a:rPr lang="sk-SK" dirty="0"/>
              <a:t>Tipy a triky</a:t>
            </a:r>
          </a:p>
        </p:txBody>
      </p:sp>
    </p:spTree>
    <p:extLst>
      <p:ext uri="{BB962C8B-B14F-4D97-AF65-F5344CB8AC3E}">
        <p14:creationId xmlns:p14="http://schemas.microsoft.com/office/powerpoint/2010/main" val="114793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219D0DA-DE75-AD16-DC01-D502F4404310}"/>
              </a:ext>
            </a:extLst>
          </p:cNvPr>
          <p:cNvSpPr>
            <a:spLocks noGrp="1"/>
          </p:cNvSpPr>
          <p:nvPr>
            <p:ph type="title"/>
          </p:nvPr>
        </p:nvSpPr>
        <p:spPr/>
        <p:txBody>
          <a:bodyPr/>
          <a:lstStyle/>
          <a:p>
            <a:endParaRPr lang="sk-CZ"/>
          </a:p>
        </p:txBody>
      </p:sp>
      <p:pic>
        <p:nvPicPr>
          <p:cNvPr id="6" name="Obrázok 5" descr="Obrázok, na ktorom je text, plagát, kniha, grafický dizajn&#10;&#10;Automaticky generovaný popis">
            <a:extLst>
              <a:ext uri="{FF2B5EF4-FFF2-40B4-BE49-F238E27FC236}">
                <a16:creationId xmlns:a16="http://schemas.microsoft.com/office/drawing/2014/main" id="{13CCD6EA-C552-CEFC-92E0-E89C988EC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26" y="0"/>
            <a:ext cx="4885910" cy="6858000"/>
          </a:xfrm>
          <a:prstGeom prst="rect">
            <a:avLst/>
          </a:prstGeom>
        </p:spPr>
      </p:pic>
      <p:sp>
        <p:nvSpPr>
          <p:cNvPr id="8" name="BlokTextu 7">
            <a:extLst>
              <a:ext uri="{FF2B5EF4-FFF2-40B4-BE49-F238E27FC236}">
                <a16:creationId xmlns:a16="http://schemas.microsoft.com/office/drawing/2014/main" id="{988C253F-11E7-6C0D-54E4-1F5F837D418A}"/>
              </a:ext>
            </a:extLst>
          </p:cNvPr>
          <p:cNvSpPr txBox="1"/>
          <p:nvPr/>
        </p:nvSpPr>
        <p:spPr>
          <a:xfrm>
            <a:off x="6097398" y="5062566"/>
            <a:ext cx="6094602" cy="1200329"/>
          </a:xfrm>
          <a:prstGeom prst="rect">
            <a:avLst/>
          </a:prstGeom>
          <a:noFill/>
        </p:spPr>
        <p:txBody>
          <a:bodyPr wrap="square">
            <a:spAutoFit/>
          </a:bodyPr>
          <a:lstStyle/>
          <a:p>
            <a:r>
              <a:rPr lang="sk-SK" dirty="0" err="1"/>
              <a:t>https</a:t>
            </a:r>
            <a:r>
              <a:rPr lang="sk-SK" dirty="0"/>
              <a:t>://</a:t>
            </a:r>
            <a:r>
              <a:rPr lang="sk-SK" dirty="0" err="1"/>
              <a:t>katalog.muni.cz</a:t>
            </a:r>
            <a:r>
              <a:rPr lang="sk-SK" dirty="0"/>
              <a:t>/</a:t>
            </a:r>
            <a:r>
              <a:rPr lang="sk-SK" dirty="0" err="1"/>
              <a:t>Record</a:t>
            </a:r>
            <a:r>
              <a:rPr lang="sk-SK" dirty="0"/>
              <a:t>/MUB01006504446</a:t>
            </a:r>
            <a:endParaRPr lang="sk-CZ" dirty="0"/>
          </a:p>
          <a:p>
            <a:endParaRPr lang="sk-CZ" dirty="0"/>
          </a:p>
          <a:p>
            <a:r>
              <a:rPr lang="sk-CZ" dirty="0"/>
              <a:t>https://open.spotify.com/episode/06qdc5u15nEGszDbeMIxBJ?si=f8ed32323bf04c8d</a:t>
            </a:r>
          </a:p>
        </p:txBody>
      </p:sp>
      <p:pic>
        <p:nvPicPr>
          <p:cNvPr id="10" name="Obrázok 9" descr="Obrázok, na ktorom je text, snímka obrazovky, písmo, žltý&#10;&#10;Automaticky generovaný popis">
            <a:extLst>
              <a:ext uri="{FF2B5EF4-FFF2-40B4-BE49-F238E27FC236}">
                <a16:creationId xmlns:a16="http://schemas.microsoft.com/office/drawing/2014/main" id="{679907F6-3CC6-74AE-C0DE-C23990406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10" y="453015"/>
            <a:ext cx="6343454" cy="1866517"/>
          </a:xfrm>
          <a:prstGeom prst="rect">
            <a:avLst/>
          </a:prstGeom>
        </p:spPr>
      </p:pic>
      <p:pic>
        <p:nvPicPr>
          <p:cNvPr id="12" name="Obrázok 11" descr="Obrázok, na ktorom je text, snímka obrazovky, písmo&#10;&#10;Automaticky generovaný popis">
            <a:extLst>
              <a:ext uri="{FF2B5EF4-FFF2-40B4-BE49-F238E27FC236}">
                <a16:creationId xmlns:a16="http://schemas.microsoft.com/office/drawing/2014/main" id="{E8B6C9B6-334C-5960-A1CA-1B229DD1E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725" y="2302550"/>
            <a:ext cx="5603603" cy="1971794"/>
          </a:xfrm>
          <a:prstGeom prst="rect">
            <a:avLst/>
          </a:prstGeom>
        </p:spPr>
      </p:pic>
    </p:spTree>
    <p:extLst>
      <p:ext uri="{BB962C8B-B14F-4D97-AF65-F5344CB8AC3E}">
        <p14:creationId xmlns:p14="http://schemas.microsoft.com/office/powerpoint/2010/main" val="211084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205D35-057A-4B1E-B863-4AC8A328122C}"/>
              </a:ext>
            </a:extLst>
          </p:cNvPr>
          <p:cNvSpPr>
            <a:spLocks noGrp="1"/>
          </p:cNvSpPr>
          <p:nvPr>
            <p:ph type="title"/>
          </p:nvPr>
        </p:nvSpPr>
        <p:spPr/>
        <p:txBody>
          <a:bodyPr/>
          <a:lstStyle/>
          <a:p>
            <a:r>
              <a:rPr lang="cs-CZ" dirty="0"/>
              <a:t>Obsah přednášky</a:t>
            </a:r>
          </a:p>
        </p:txBody>
      </p:sp>
      <p:sp>
        <p:nvSpPr>
          <p:cNvPr id="3" name="Zástupný obsah 2">
            <a:extLst>
              <a:ext uri="{FF2B5EF4-FFF2-40B4-BE49-F238E27FC236}">
                <a16:creationId xmlns:a16="http://schemas.microsoft.com/office/drawing/2014/main" id="{9B83DC16-F201-4157-91EA-3E72649B5592}"/>
              </a:ext>
            </a:extLst>
          </p:cNvPr>
          <p:cNvSpPr>
            <a:spLocks noGrp="1"/>
          </p:cNvSpPr>
          <p:nvPr>
            <p:ph idx="1"/>
          </p:nvPr>
        </p:nvSpPr>
        <p:spPr/>
        <p:txBody>
          <a:bodyPr/>
          <a:lstStyle/>
          <a:p>
            <a:r>
              <a:rPr lang="cs-CZ" dirty="0"/>
              <a:t>Jak argumentovat</a:t>
            </a:r>
          </a:p>
          <a:p>
            <a:pPr lvl="1"/>
            <a:r>
              <a:rPr lang="cs-CZ" dirty="0"/>
              <a:t>Definice konceptu/tématu</a:t>
            </a:r>
          </a:p>
          <a:p>
            <a:pPr lvl="1"/>
            <a:r>
              <a:rPr lang="cs-CZ" dirty="0"/>
              <a:t>Argumentační linie</a:t>
            </a:r>
          </a:p>
          <a:p>
            <a:pPr lvl="1"/>
            <a:r>
              <a:rPr lang="cs-CZ" dirty="0" err="1"/>
              <a:t>Protiargumenatce</a:t>
            </a:r>
            <a:endParaRPr lang="cs-CZ" dirty="0"/>
          </a:p>
          <a:p>
            <a:r>
              <a:rPr lang="cs-CZ" dirty="0"/>
              <a:t>Argumentační fauly</a:t>
            </a:r>
          </a:p>
        </p:txBody>
      </p:sp>
    </p:spTree>
    <p:extLst>
      <p:ext uri="{BB962C8B-B14F-4D97-AF65-F5344CB8AC3E}">
        <p14:creationId xmlns:p14="http://schemas.microsoft.com/office/powerpoint/2010/main" val="410843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0C129EF-F830-3F0A-82D6-6B87220E3C60}"/>
              </a:ext>
            </a:extLst>
          </p:cNvPr>
          <p:cNvSpPr>
            <a:spLocks noGrp="1"/>
          </p:cNvSpPr>
          <p:nvPr>
            <p:ph type="title"/>
          </p:nvPr>
        </p:nvSpPr>
        <p:spPr/>
        <p:txBody>
          <a:bodyPr/>
          <a:lstStyle/>
          <a:p>
            <a:endParaRPr lang="sk-CZ"/>
          </a:p>
        </p:txBody>
      </p:sp>
      <p:pic>
        <p:nvPicPr>
          <p:cNvPr id="6" name="Obrázok 5" descr="Obrázok, na ktorom je text, snímka obrazovky, diagram, písmo&#10;&#10;Automaticky generovaný popis">
            <a:extLst>
              <a:ext uri="{FF2B5EF4-FFF2-40B4-BE49-F238E27FC236}">
                <a16:creationId xmlns:a16="http://schemas.microsoft.com/office/drawing/2014/main" id="{9B7F29B6-2CC3-0D5A-07C8-20691AF7C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574" y="195277"/>
            <a:ext cx="4618862" cy="4121090"/>
          </a:xfrm>
          <a:prstGeom prst="rect">
            <a:avLst/>
          </a:prstGeom>
        </p:spPr>
      </p:pic>
      <p:pic>
        <p:nvPicPr>
          <p:cNvPr id="8" name="Obrázok 7" descr="Obrázok, na ktorom je text, písmo, biely, čierno-biela&#10;&#10;Automaticky generovaný popis">
            <a:extLst>
              <a:ext uri="{FF2B5EF4-FFF2-40B4-BE49-F238E27FC236}">
                <a16:creationId xmlns:a16="http://schemas.microsoft.com/office/drawing/2014/main" id="{EF07D608-53FA-FE4C-C227-41684CD3B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189" y="4716477"/>
            <a:ext cx="4780771" cy="1626448"/>
          </a:xfrm>
          <a:prstGeom prst="rect">
            <a:avLst/>
          </a:prstGeom>
        </p:spPr>
      </p:pic>
      <p:sp>
        <p:nvSpPr>
          <p:cNvPr id="10" name="BlokTextu 9">
            <a:extLst>
              <a:ext uri="{FF2B5EF4-FFF2-40B4-BE49-F238E27FC236}">
                <a16:creationId xmlns:a16="http://schemas.microsoft.com/office/drawing/2014/main" id="{2A57EB1D-06A0-3385-D50D-61D39E773D1A}"/>
              </a:ext>
            </a:extLst>
          </p:cNvPr>
          <p:cNvSpPr txBox="1"/>
          <p:nvPr/>
        </p:nvSpPr>
        <p:spPr>
          <a:xfrm>
            <a:off x="8112155" y="6262613"/>
            <a:ext cx="4175620" cy="400110"/>
          </a:xfrm>
          <a:prstGeom prst="rect">
            <a:avLst/>
          </a:prstGeom>
          <a:noFill/>
        </p:spPr>
        <p:txBody>
          <a:bodyPr wrap="square">
            <a:spAutoFit/>
          </a:bodyPr>
          <a:lstStyle/>
          <a:p>
            <a:r>
              <a:rPr lang="sk-SK" sz="1000" b="0" i="0" u="none" strike="noStrike" dirty="0">
                <a:solidFill>
                  <a:srgbClr val="222222"/>
                </a:solidFill>
                <a:effectLst/>
                <a:highlight>
                  <a:srgbClr val="FFFFFF"/>
                </a:highlight>
                <a:latin typeface="Arial" panose="020B0604020202020204" pitchFamily="34" charset="0"/>
              </a:rPr>
              <a:t>Grant, A. (2023). </a:t>
            </a:r>
            <a:r>
              <a:rPr lang="sk-SK" sz="1000" b="0" i="1" u="none" strike="noStrike" dirty="0" err="1">
                <a:solidFill>
                  <a:srgbClr val="222222"/>
                </a:solidFill>
                <a:effectLst/>
                <a:latin typeface="Arial" panose="020B0604020202020204" pitchFamily="34" charset="0"/>
              </a:rPr>
              <a:t>Think</a:t>
            </a:r>
            <a:r>
              <a:rPr lang="sk-SK" sz="1000" b="0" i="1" u="none" strike="noStrike" dirty="0">
                <a:solidFill>
                  <a:srgbClr val="222222"/>
                </a:solidFill>
                <a:effectLst/>
                <a:latin typeface="Arial" panose="020B0604020202020204" pitchFamily="34" charset="0"/>
              </a:rPr>
              <a:t> </a:t>
            </a:r>
            <a:r>
              <a:rPr lang="sk-SK" sz="1000" b="0" i="1" u="none" strike="noStrike" dirty="0" err="1">
                <a:solidFill>
                  <a:srgbClr val="222222"/>
                </a:solidFill>
                <a:effectLst/>
                <a:latin typeface="Arial" panose="020B0604020202020204" pitchFamily="34" charset="0"/>
              </a:rPr>
              <a:t>again</a:t>
            </a:r>
            <a:r>
              <a:rPr lang="sk-SK" sz="1000" b="0" i="1" u="none" strike="noStrike" dirty="0">
                <a:solidFill>
                  <a:srgbClr val="222222"/>
                </a:solidFill>
                <a:effectLst/>
                <a:latin typeface="Arial" panose="020B0604020202020204" pitchFamily="34" charset="0"/>
              </a:rPr>
              <a:t>: </a:t>
            </a:r>
            <a:r>
              <a:rPr lang="sk-SK" sz="1000" b="0" i="1" u="none" strike="noStrike" dirty="0" err="1">
                <a:solidFill>
                  <a:srgbClr val="222222"/>
                </a:solidFill>
                <a:effectLst/>
                <a:latin typeface="Arial" panose="020B0604020202020204" pitchFamily="34" charset="0"/>
              </a:rPr>
              <a:t>The</a:t>
            </a:r>
            <a:r>
              <a:rPr lang="sk-SK" sz="1000" b="0" i="1" u="none" strike="noStrike" dirty="0">
                <a:solidFill>
                  <a:srgbClr val="222222"/>
                </a:solidFill>
                <a:effectLst/>
                <a:latin typeface="Arial" panose="020B0604020202020204" pitchFamily="34" charset="0"/>
              </a:rPr>
              <a:t> </a:t>
            </a:r>
            <a:r>
              <a:rPr lang="sk-SK" sz="1000" b="0" i="1" u="none" strike="noStrike" dirty="0" err="1">
                <a:solidFill>
                  <a:srgbClr val="222222"/>
                </a:solidFill>
                <a:effectLst/>
                <a:latin typeface="Arial" panose="020B0604020202020204" pitchFamily="34" charset="0"/>
              </a:rPr>
              <a:t>power</a:t>
            </a:r>
            <a:r>
              <a:rPr lang="sk-SK" sz="1000" b="0" i="1" u="none" strike="noStrike" dirty="0">
                <a:solidFill>
                  <a:srgbClr val="222222"/>
                </a:solidFill>
                <a:effectLst/>
                <a:latin typeface="Arial" panose="020B0604020202020204" pitchFamily="34" charset="0"/>
              </a:rPr>
              <a:t> of </a:t>
            </a:r>
            <a:r>
              <a:rPr lang="sk-SK" sz="1000" b="0" i="1" u="none" strike="noStrike" dirty="0" err="1">
                <a:solidFill>
                  <a:srgbClr val="222222"/>
                </a:solidFill>
                <a:effectLst/>
                <a:latin typeface="Arial" panose="020B0604020202020204" pitchFamily="34" charset="0"/>
              </a:rPr>
              <a:t>knowing</a:t>
            </a:r>
            <a:r>
              <a:rPr lang="sk-SK" sz="1000" b="0" i="1" u="none" strike="noStrike" dirty="0">
                <a:solidFill>
                  <a:srgbClr val="222222"/>
                </a:solidFill>
                <a:effectLst/>
                <a:latin typeface="Arial" panose="020B0604020202020204" pitchFamily="34" charset="0"/>
              </a:rPr>
              <a:t> </a:t>
            </a:r>
            <a:r>
              <a:rPr lang="sk-SK" sz="1000" b="0" i="1" u="none" strike="noStrike" dirty="0" err="1">
                <a:solidFill>
                  <a:srgbClr val="222222"/>
                </a:solidFill>
                <a:effectLst/>
                <a:latin typeface="Arial" panose="020B0604020202020204" pitchFamily="34" charset="0"/>
              </a:rPr>
              <a:t>what</a:t>
            </a:r>
            <a:r>
              <a:rPr lang="sk-SK" sz="1000" b="0" i="1" u="none" strike="noStrike" dirty="0">
                <a:solidFill>
                  <a:srgbClr val="222222"/>
                </a:solidFill>
                <a:effectLst/>
                <a:latin typeface="Arial" panose="020B0604020202020204" pitchFamily="34" charset="0"/>
              </a:rPr>
              <a:t> </a:t>
            </a:r>
            <a:r>
              <a:rPr lang="sk-SK" sz="1000" b="0" i="1" u="none" strike="noStrike" dirty="0" err="1">
                <a:solidFill>
                  <a:srgbClr val="222222"/>
                </a:solidFill>
                <a:effectLst/>
                <a:latin typeface="Arial" panose="020B0604020202020204" pitchFamily="34" charset="0"/>
              </a:rPr>
              <a:t>you</a:t>
            </a:r>
            <a:r>
              <a:rPr lang="sk-SK" sz="1000" b="0" i="1" u="none" strike="noStrike" dirty="0">
                <a:solidFill>
                  <a:srgbClr val="222222"/>
                </a:solidFill>
                <a:effectLst/>
                <a:latin typeface="Arial" panose="020B0604020202020204" pitchFamily="34" charset="0"/>
              </a:rPr>
              <a:t> </a:t>
            </a:r>
            <a:r>
              <a:rPr lang="sk-SK" sz="1000" b="0" i="1" u="none" strike="noStrike" dirty="0" err="1">
                <a:solidFill>
                  <a:srgbClr val="222222"/>
                </a:solidFill>
                <a:effectLst/>
                <a:latin typeface="Arial" panose="020B0604020202020204" pitchFamily="34" charset="0"/>
              </a:rPr>
              <a:t>don't</a:t>
            </a:r>
            <a:r>
              <a:rPr lang="sk-SK" sz="1000" b="0" i="1" u="none" strike="noStrike" dirty="0">
                <a:solidFill>
                  <a:srgbClr val="222222"/>
                </a:solidFill>
                <a:effectLst/>
                <a:latin typeface="Arial" panose="020B0604020202020204" pitchFamily="34" charset="0"/>
              </a:rPr>
              <a:t> </a:t>
            </a:r>
            <a:r>
              <a:rPr lang="sk-SK" sz="1000" b="0" i="1" u="none" strike="noStrike" dirty="0" err="1">
                <a:solidFill>
                  <a:srgbClr val="222222"/>
                </a:solidFill>
                <a:effectLst/>
                <a:latin typeface="Arial" panose="020B0604020202020204" pitchFamily="34" charset="0"/>
              </a:rPr>
              <a:t>know</a:t>
            </a:r>
            <a:r>
              <a:rPr lang="sk-SK" sz="1000" b="0" i="0" u="none" strike="noStrike" dirty="0">
                <a:solidFill>
                  <a:srgbClr val="222222"/>
                </a:solidFill>
                <a:effectLst/>
                <a:highlight>
                  <a:srgbClr val="FFFFFF"/>
                </a:highlight>
                <a:latin typeface="Arial" panose="020B0604020202020204" pitchFamily="34" charset="0"/>
              </a:rPr>
              <a:t>. </a:t>
            </a:r>
            <a:r>
              <a:rPr lang="sk-SK" sz="1000" b="0" i="0" u="none" strike="noStrike" dirty="0" err="1">
                <a:solidFill>
                  <a:srgbClr val="222222"/>
                </a:solidFill>
                <a:effectLst/>
                <a:highlight>
                  <a:srgbClr val="FFFFFF"/>
                </a:highlight>
                <a:latin typeface="Arial" panose="020B0604020202020204" pitchFamily="34" charset="0"/>
              </a:rPr>
              <a:t>Penguin</a:t>
            </a:r>
            <a:r>
              <a:rPr lang="sk-SK" sz="1000" b="0" i="0" u="none" strike="noStrike" dirty="0">
                <a:solidFill>
                  <a:srgbClr val="222222"/>
                </a:solidFill>
                <a:effectLst/>
                <a:highlight>
                  <a:srgbClr val="FFFFFF"/>
                </a:highlight>
                <a:latin typeface="Arial" panose="020B0604020202020204" pitchFamily="34" charset="0"/>
              </a:rPr>
              <a:t>.</a:t>
            </a:r>
            <a:endParaRPr lang="sk-CZ" sz="1000" dirty="0"/>
          </a:p>
        </p:txBody>
      </p:sp>
      <p:pic>
        <p:nvPicPr>
          <p:cNvPr id="12" name="Obrázok 11" descr="Obrázok, na ktorom je text, písmo, biely, dokument&#10;&#10;Automaticky generovaný popis">
            <a:extLst>
              <a:ext uri="{FF2B5EF4-FFF2-40B4-BE49-F238E27FC236}">
                <a16:creationId xmlns:a16="http://schemas.microsoft.com/office/drawing/2014/main" id="{B4D82032-A517-EBFF-7DDA-24B71E10E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905" y="4718803"/>
            <a:ext cx="4686009" cy="1543810"/>
          </a:xfrm>
          <a:prstGeom prst="rect">
            <a:avLst/>
          </a:prstGeom>
        </p:spPr>
      </p:pic>
    </p:spTree>
    <p:extLst>
      <p:ext uri="{BB962C8B-B14F-4D97-AF65-F5344CB8AC3E}">
        <p14:creationId xmlns:p14="http://schemas.microsoft.com/office/powerpoint/2010/main" val="219766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6E2079-65A2-264C-A74E-7B6A45B23626}"/>
              </a:ext>
            </a:extLst>
          </p:cNvPr>
          <p:cNvSpPr>
            <a:spLocks noGrp="1"/>
          </p:cNvSpPr>
          <p:nvPr>
            <p:ph type="title"/>
          </p:nvPr>
        </p:nvSpPr>
        <p:spPr>
          <a:xfrm>
            <a:off x="838200" y="2766218"/>
            <a:ext cx="10515600" cy="1325563"/>
          </a:xfrm>
        </p:spPr>
        <p:txBody>
          <a:bodyPr/>
          <a:lstStyle/>
          <a:p>
            <a:pPr algn="ctr"/>
            <a:r>
              <a:rPr lang="sk-SK" dirty="0"/>
              <a:t>Argumentační fauly</a:t>
            </a:r>
          </a:p>
        </p:txBody>
      </p:sp>
    </p:spTree>
    <p:extLst>
      <p:ext uri="{BB962C8B-B14F-4D97-AF65-F5344CB8AC3E}">
        <p14:creationId xmlns:p14="http://schemas.microsoft.com/office/powerpoint/2010/main" val="4183752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Argumentační fauly/chyby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cs-CZ" dirty="0"/>
              <a:t>Různé typy špatné, neférové a irelevantní argumentace</a:t>
            </a:r>
          </a:p>
          <a:p>
            <a:r>
              <a:rPr lang="cs-CZ" dirty="0"/>
              <a:t>Málo souvisí s logikou a racionálním myšlením</a:t>
            </a:r>
          </a:p>
          <a:p>
            <a:r>
              <a:rPr lang="cs-CZ" dirty="0"/>
              <a:t>K čemu je dobré znát AF?</a:t>
            </a:r>
          </a:p>
          <a:p>
            <a:pPr marL="0" indent="0">
              <a:buNone/>
            </a:pPr>
            <a:r>
              <a:rPr lang="cs-CZ" dirty="0"/>
              <a:t>1) Abyste je sami nepoužívali</a:t>
            </a:r>
          </a:p>
          <a:p>
            <a:pPr marL="0" indent="0">
              <a:buNone/>
            </a:pPr>
            <a:r>
              <a:rPr lang="cs-CZ" dirty="0"/>
              <a:t>2) Abyste je mohli rozpoznat u druhých a upozornit na ně</a:t>
            </a:r>
          </a:p>
          <a:p>
            <a:endParaRPr lang="cs-CZ" dirty="0"/>
          </a:p>
          <a:p>
            <a:pPr marL="0" indent="0" algn="ctr">
              <a:buNone/>
            </a:pPr>
            <a:r>
              <a:rPr lang="cs-CZ" i="1" dirty="0"/>
              <a:t>"V rukou zlých lidí je to spíše zbraň hromadného ničení"</a:t>
            </a:r>
          </a:p>
        </p:txBody>
      </p:sp>
    </p:spTree>
    <p:extLst>
      <p:ext uri="{BB962C8B-B14F-4D97-AF65-F5344CB8AC3E}">
        <p14:creationId xmlns:p14="http://schemas.microsoft.com/office/powerpoint/2010/main" val="43902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Argumentační fauly/chyby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normAutofit/>
          </a:bodyPr>
          <a:lstStyle/>
          <a:p>
            <a:pPr marL="0" indent="0">
              <a:buNone/>
            </a:pPr>
            <a:r>
              <a:rPr lang="cs-CZ" b="1" dirty="0"/>
              <a:t>1. Irelevantní argumentace (neformální chyby)</a:t>
            </a:r>
          </a:p>
          <a:p>
            <a:r>
              <a:rPr lang="cs-CZ" dirty="0"/>
              <a:t>Často uvnitř vysvětlení a důkazů</a:t>
            </a:r>
          </a:p>
          <a:p>
            <a:pPr marL="0" indent="0">
              <a:buNone/>
            </a:pPr>
            <a:r>
              <a:rPr lang="cs-CZ" dirty="0"/>
              <a:t>ALE nepodporují jejich celkovou relevanci, věcná opodstatněnost je minimální</a:t>
            </a:r>
          </a:p>
          <a:p>
            <a:endParaRPr lang="cs-CZ" dirty="0"/>
          </a:p>
          <a:p>
            <a:pPr marL="0" indent="0">
              <a:buNone/>
            </a:pPr>
            <a:r>
              <a:rPr lang="cs-CZ" b="1" dirty="0"/>
              <a:t>2. Logické (formální) chyby</a:t>
            </a:r>
          </a:p>
          <a:p>
            <a:r>
              <a:rPr lang="cs-CZ" dirty="0"/>
              <a:t>Chyba je v samotné struktuře logiky</a:t>
            </a:r>
          </a:p>
          <a:p>
            <a:r>
              <a:rPr lang="cs-CZ" dirty="0"/>
              <a:t>Od bodu A k bodu B se dostáváme pomocí argumentačního řetězce, který je chybný </a:t>
            </a:r>
          </a:p>
        </p:txBody>
      </p:sp>
    </p:spTree>
    <p:extLst>
      <p:ext uri="{BB962C8B-B14F-4D97-AF65-F5344CB8AC3E}">
        <p14:creationId xmlns:p14="http://schemas.microsoft.com/office/powerpoint/2010/main" val="596418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39BCAA-B35A-A8FA-5911-4BD9F6DAEC83}"/>
              </a:ext>
            </a:extLst>
          </p:cNvPr>
          <p:cNvSpPr>
            <a:spLocks noGrp="1"/>
          </p:cNvSpPr>
          <p:nvPr>
            <p:ph type="title"/>
          </p:nvPr>
        </p:nvSpPr>
        <p:spPr>
          <a:xfrm>
            <a:off x="838200" y="2766218"/>
            <a:ext cx="10515600" cy="1325563"/>
          </a:xfrm>
        </p:spPr>
        <p:txBody>
          <a:bodyPr/>
          <a:lstStyle/>
          <a:p>
            <a:pPr algn="ctr"/>
            <a:r>
              <a:rPr lang="sk-SK" dirty="0"/>
              <a:t>Irelevantní </a:t>
            </a:r>
            <a:r>
              <a:rPr lang="sk-SK" dirty="0" err="1"/>
              <a:t>argumentace</a:t>
            </a:r>
            <a:r>
              <a:rPr lang="sk-SK" dirty="0"/>
              <a:t> (</a:t>
            </a:r>
            <a:r>
              <a:rPr lang="sk-SK" dirty="0" err="1"/>
              <a:t>neformální</a:t>
            </a:r>
            <a:r>
              <a:rPr lang="sk-SK" dirty="0"/>
              <a:t> chyby)</a:t>
            </a:r>
          </a:p>
        </p:txBody>
      </p:sp>
    </p:spTree>
    <p:extLst>
      <p:ext uri="{BB962C8B-B14F-4D97-AF65-F5344CB8AC3E}">
        <p14:creationId xmlns:p14="http://schemas.microsoft.com/office/powerpoint/2010/main" val="2304792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1.1 </a:t>
            </a:r>
            <a:r>
              <a:rPr lang="sk-SK" dirty="0" err="1"/>
              <a:t>Falešné</a:t>
            </a:r>
            <a:r>
              <a:rPr lang="sk-SK" dirty="0"/>
              <a:t> dilema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2181224"/>
            <a:ext cx="10515600" cy="4351338"/>
          </a:xfrm>
        </p:spPr>
        <p:txBody>
          <a:bodyPr/>
          <a:lstStyle/>
          <a:p>
            <a:r>
              <a:rPr lang="cs-CZ" dirty="0"/>
              <a:t>Vytváření dojmu, že existují pouze dvě možná řešení (i když jich je více).</a:t>
            </a:r>
          </a:p>
          <a:p>
            <a:r>
              <a:rPr lang="cs-CZ" dirty="0"/>
              <a:t>Chyba, když zdánlivě existují pouze dvě řešení </a:t>
            </a:r>
          </a:p>
          <a:p>
            <a:r>
              <a:rPr lang="cs-CZ" dirty="0"/>
              <a:t>Někdy existují pouze dvě řešení (případ OJ Simpson)</a:t>
            </a:r>
          </a:p>
          <a:p>
            <a:r>
              <a:rPr lang="cs-CZ" dirty="0"/>
              <a:t>"Buď, nebo..." argumenty</a:t>
            </a:r>
          </a:p>
          <a:p>
            <a:endParaRPr lang="cs-CZ" dirty="0"/>
          </a:p>
          <a:p>
            <a:pPr marL="0" indent="0">
              <a:buNone/>
            </a:pPr>
            <a:r>
              <a:rPr lang="cs-CZ" i="1" dirty="0"/>
              <a:t>Buď jste s námi, nebo jste proti nám</a:t>
            </a:r>
          </a:p>
          <a:p>
            <a:pPr marL="0" indent="0">
              <a:buNone/>
            </a:pPr>
            <a:r>
              <a:rPr lang="cs-CZ" i="1" dirty="0"/>
              <a:t>Volte mě, nebo se můžete rozloučit s nižšími daněmi</a:t>
            </a:r>
          </a:p>
        </p:txBody>
      </p:sp>
      <p:pic>
        <p:nvPicPr>
          <p:cNvPr id="5124" name="Picture 4" descr="The Fallacy of the False Dilemma">
            <a:extLst>
              <a:ext uri="{FF2B5EF4-FFF2-40B4-BE49-F238E27FC236}">
                <a16:creationId xmlns:a16="http://schemas.microsoft.com/office/drawing/2014/main" id="{F5F3D3F8-2AE6-9B43-A584-7D22C57D4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0839" y="172930"/>
            <a:ext cx="2675398" cy="173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602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1.2 </a:t>
            </a:r>
            <a:r>
              <a:rPr lang="sk-SK" dirty="0" err="1"/>
              <a:t>Kluzký</a:t>
            </a:r>
            <a:r>
              <a:rPr lang="sk-SK" dirty="0"/>
              <a:t> svah</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638175" y="1445741"/>
            <a:ext cx="10515600" cy="5047133"/>
          </a:xfrm>
        </p:spPr>
        <p:txBody>
          <a:bodyPr>
            <a:normAutofit/>
          </a:bodyPr>
          <a:lstStyle/>
          <a:p>
            <a:r>
              <a:rPr lang="cs-CZ" dirty="0"/>
              <a:t>Předpoklad, že malá změna na</a:t>
            </a:r>
          </a:p>
          <a:p>
            <a:pPr marL="0" indent="0">
              <a:buNone/>
            </a:pPr>
            <a:r>
              <a:rPr lang="cs-CZ" dirty="0"/>
              <a:t>na začátku nepochybně spustí lavinu </a:t>
            </a:r>
          </a:p>
          <a:p>
            <a:pPr marL="0" indent="0">
              <a:buNone/>
            </a:pPr>
            <a:r>
              <a:rPr lang="cs-CZ" dirty="0"/>
              <a:t>souvisejících nežádoucích důsledků</a:t>
            </a:r>
          </a:p>
          <a:p>
            <a:r>
              <a:rPr lang="cs-CZ" dirty="0"/>
              <a:t>Teoreticky možné, ale jen málo </a:t>
            </a:r>
          </a:p>
          <a:p>
            <a:pPr marL="0" indent="0">
              <a:buNone/>
            </a:pPr>
            <a:r>
              <a:rPr lang="cs-CZ" dirty="0"/>
              <a:t>pravděpodobných důsledků jevů</a:t>
            </a:r>
          </a:p>
          <a:p>
            <a:r>
              <a:rPr lang="cs-CZ" dirty="0"/>
              <a:t>Strach a emoce</a:t>
            </a:r>
          </a:p>
          <a:p>
            <a:endParaRPr lang="cs-CZ" dirty="0"/>
          </a:p>
          <a:p>
            <a:r>
              <a:rPr lang="cs-CZ" i="1" dirty="0"/>
              <a:t>Dekriminalizace marihuany -&gt; drogy zdarma</a:t>
            </a:r>
          </a:p>
          <a:p>
            <a:r>
              <a:rPr lang="cs-CZ" i="1" dirty="0"/>
              <a:t>Legalizace prostituce je nežádoucí, protože by způsobila více rozvodů, což by vedlo k rozpadu rodiny a následnému konci celé civilizace</a:t>
            </a:r>
          </a:p>
        </p:txBody>
      </p:sp>
      <p:pic>
        <p:nvPicPr>
          <p:cNvPr id="6146" name="Picture 2" descr="Slippery Slope Fallacy Examples in Real Life, in Commercials and in  Politics - Better Cognitions">
            <a:extLst>
              <a:ext uri="{FF2B5EF4-FFF2-40B4-BE49-F238E27FC236}">
                <a16:creationId xmlns:a16="http://schemas.microsoft.com/office/drawing/2014/main" id="{8B863F0C-F35C-D043-9A7C-65F2EC394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365125"/>
            <a:ext cx="5267325" cy="351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501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B55A9238-2616-190B-67D9-15247B4303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313" y="1252800"/>
            <a:ext cx="9211374" cy="4352400"/>
          </a:xfrm>
        </p:spPr>
      </p:pic>
    </p:spTree>
    <p:extLst>
      <p:ext uri="{BB962C8B-B14F-4D97-AF65-F5344CB8AC3E}">
        <p14:creationId xmlns:p14="http://schemas.microsoft.com/office/powerpoint/2010/main" val="948010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1.3 Konfirmační skreslení</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cs-CZ" dirty="0"/>
              <a:t>Věnování větší pozornosti důkazům, které podporují naše názory/ závěry, a ignorování důkazů, které jsou s námi v rozporu.</a:t>
            </a:r>
          </a:p>
          <a:p>
            <a:endParaRPr lang="cs-CZ" dirty="0"/>
          </a:p>
          <a:p>
            <a:r>
              <a:rPr lang="cs-CZ" i="1" dirty="0"/>
              <a:t>Sociální média</a:t>
            </a:r>
          </a:p>
          <a:p>
            <a:r>
              <a:rPr lang="cs-CZ" i="1" dirty="0"/>
              <a:t>Falešné zprávy</a:t>
            </a:r>
          </a:p>
          <a:p>
            <a:r>
              <a:rPr lang="cs-CZ" i="1" dirty="0"/>
              <a:t>Akademie</a:t>
            </a:r>
          </a:p>
        </p:txBody>
      </p:sp>
      <p:pic>
        <p:nvPicPr>
          <p:cNvPr id="16386" name="Picture 2" descr="The confirmation bias in UX research — DAY 97 | by Roberto Pesce | Human  Friendly">
            <a:extLst>
              <a:ext uri="{FF2B5EF4-FFF2-40B4-BE49-F238E27FC236}">
                <a16:creationId xmlns:a16="http://schemas.microsoft.com/office/drawing/2014/main" id="{9F10F154-6B39-324C-B5DA-A636EE9AE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2813050"/>
            <a:ext cx="6067425" cy="40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97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cs-CZ" dirty="0"/>
              <a:t>1.4 Unáhlené závěry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cs-CZ" dirty="0"/>
              <a:t>Často je to důsledek příliš rychlého vytváření pravidel bez dostatečných obecných znalostí.</a:t>
            </a:r>
          </a:p>
          <a:p>
            <a:r>
              <a:rPr lang="cs-CZ" dirty="0"/>
              <a:t>Málo případů =&gt; platí pro celou skupinu</a:t>
            </a:r>
          </a:p>
          <a:p>
            <a:r>
              <a:rPr lang="cs-CZ" dirty="0"/>
              <a:t>Tradiční vs. reprezentativní vzorky</a:t>
            </a:r>
          </a:p>
          <a:p>
            <a:endParaRPr lang="cs-CZ" dirty="0"/>
          </a:p>
          <a:p>
            <a:r>
              <a:rPr lang="cs-CZ" i="1" dirty="0"/>
              <a:t>Experimenty na studentech</a:t>
            </a:r>
          </a:p>
          <a:p>
            <a:r>
              <a:rPr lang="cs-CZ" i="1" dirty="0"/>
              <a:t>Prodavačka v Tatrách</a:t>
            </a:r>
          </a:p>
          <a:p>
            <a:endParaRPr lang="cs-CZ" dirty="0"/>
          </a:p>
        </p:txBody>
      </p:sp>
    </p:spTree>
    <p:extLst>
      <p:ext uri="{BB962C8B-B14F-4D97-AF65-F5344CB8AC3E}">
        <p14:creationId xmlns:p14="http://schemas.microsoft.com/office/powerpoint/2010/main" val="254269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4E1DF4-2733-4A2C-AA3F-A8EBE902577C}"/>
              </a:ext>
            </a:extLst>
          </p:cNvPr>
          <p:cNvSpPr>
            <a:spLocks noGrp="1"/>
          </p:cNvSpPr>
          <p:nvPr>
            <p:ph type="title"/>
          </p:nvPr>
        </p:nvSpPr>
        <p:spPr/>
        <p:txBody>
          <a:bodyPr/>
          <a:lstStyle/>
          <a:p>
            <a:r>
              <a:rPr lang="cs-CZ" dirty="0"/>
              <a:t>Co je to argumentace?</a:t>
            </a:r>
          </a:p>
        </p:txBody>
      </p:sp>
      <p:sp>
        <p:nvSpPr>
          <p:cNvPr id="3" name="Zástupný obsah 2">
            <a:extLst>
              <a:ext uri="{FF2B5EF4-FFF2-40B4-BE49-F238E27FC236}">
                <a16:creationId xmlns:a16="http://schemas.microsoft.com/office/drawing/2014/main" id="{B9D12636-DB5C-42CF-BFD4-4D685B2E3442}"/>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235750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1.5 Hra na </a:t>
            </a:r>
            <a:r>
              <a:rPr lang="sk-SK" dirty="0" err="1"/>
              <a:t>emoce</a:t>
            </a:r>
            <a:endParaRPr lang="sk-SK" dirty="0"/>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1825625"/>
            <a:ext cx="10515600" cy="4667250"/>
          </a:xfrm>
        </p:spPr>
        <p:txBody>
          <a:bodyPr>
            <a:normAutofit/>
          </a:bodyPr>
          <a:lstStyle/>
          <a:p>
            <a:r>
              <a:rPr lang="cs-CZ" dirty="0"/>
              <a:t>Nežádoucí - posun rozhodování a přesvědčování čtenáře/porotce do jiné roviny (kde nedominuje logika a kvalita vysvětlení) -&gt; sympatie k obžalovanému vs. porotci.</a:t>
            </a:r>
          </a:p>
          <a:p>
            <a:r>
              <a:rPr lang="cs-CZ" dirty="0"/>
              <a:t>Stále jedna z nejčastěji používaných technik, jak se vyhnout argumentaci</a:t>
            </a:r>
          </a:p>
          <a:p>
            <a:r>
              <a:rPr lang="cs-CZ" dirty="0"/>
              <a:t>Zastrašování, lichocení, zesměšňování (argumentů protistrany), argumentace z podstaty věci</a:t>
            </a:r>
          </a:p>
          <a:p>
            <a:endParaRPr lang="cs-CZ" dirty="0"/>
          </a:p>
          <a:p>
            <a:r>
              <a:rPr lang="cs-CZ" i="1" dirty="0"/>
              <a:t>Zastánci jaderných zbraní by si měli prostudovat, jak radioaktivita způsobuje rozpíjení očního bělma lidí (i na velké vzdálenosti)</a:t>
            </a:r>
          </a:p>
        </p:txBody>
      </p:sp>
    </p:spTree>
    <p:extLst>
      <p:ext uri="{BB962C8B-B14F-4D97-AF65-F5344CB8AC3E}">
        <p14:creationId xmlns:p14="http://schemas.microsoft.com/office/powerpoint/2010/main" val="3153814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cs-CZ" dirty="0"/>
              <a:t>1.6 Argument většiny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normAutofit/>
          </a:bodyPr>
          <a:lstStyle/>
          <a:p>
            <a:r>
              <a:rPr lang="sk-SK" dirty="0" err="1"/>
              <a:t>Většinový</a:t>
            </a:r>
            <a:r>
              <a:rPr lang="sk-SK" dirty="0"/>
              <a:t> názor ≠ </a:t>
            </a:r>
            <a:r>
              <a:rPr lang="sk-SK" dirty="0" err="1"/>
              <a:t>správnost</a:t>
            </a:r>
            <a:r>
              <a:rPr lang="sk-SK" dirty="0"/>
              <a:t> názoru (</a:t>
            </a:r>
            <a:r>
              <a:rPr lang="sk-SK" dirty="0" err="1"/>
              <a:t>otroctví</a:t>
            </a:r>
            <a:r>
              <a:rPr lang="sk-SK" dirty="0"/>
              <a:t>)</a:t>
            </a:r>
          </a:p>
          <a:p>
            <a:endParaRPr lang="sk-SK" dirty="0"/>
          </a:p>
          <a:p>
            <a:r>
              <a:rPr lang="sk-SK" dirty="0"/>
              <a:t>PROČ? </a:t>
            </a:r>
            <a:r>
              <a:rPr lang="sk-SK" dirty="0" err="1"/>
              <a:t>předsudky</a:t>
            </a:r>
            <a:r>
              <a:rPr lang="sk-SK" dirty="0"/>
              <a:t>, </a:t>
            </a:r>
            <a:r>
              <a:rPr lang="sk-SK" dirty="0" err="1"/>
              <a:t>emoce</a:t>
            </a:r>
            <a:r>
              <a:rPr lang="sk-SK" dirty="0"/>
              <a:t>, dojmy</a:t>
            </a:r>
          </a:p>
          <a:p>
            <a:r>
              <a:rPr lang="sk-SK" dirty="0"/>
              <a:t>Spíše </a:t>
            </a:r>
            <a:r>
              <a:rPr lang="sk-SK" dirty="0" err="1"/>
              <a:t>reálné</a:t>
            </a:r>
            <a:r>
              <a:rPr lang="sk-SK" dirty="0"/>
              <a:t> dopady </a:t>
            </a:r>
            <a:r>
              <a:rPr lang="sk-SK" dirty="0" err="1"/>
              <a:t>jednání</a:t>
            </a:r>
            <a:r>
              <a:rPr lang="sk-SK" dirty="0"/>
              <a:t> -&gt; posun k </a:t>
            </a:r>
            <a:r>
              <a:rPr lang="sk-SK" dirty="0" err="1"/>
              <a:t>lepšímu</a:t>
            </a:r>
            <a:r>
              <a:rPr lang="sk-SK" dirty="0"/>
              <a:t>/</a:t>
            </a:r>
            <a:r>
              <a:rPr lang="sk-SK" dirty="0" err="1"/>
              <a:t>horšímu</a:t>
            </a:r>
            <a:r>
              <a:rPr lang="sk-SK" dirty="0"/>
              <a:t> </a:t>
            </a:r>
          </a:p>
          <a:p>
            <a:endParaRPr lang="sk-SK" dirty="0"/>
          </a:p>
          <a:p>
            <a:pPr marL="0" indent="0">
              <a:buNone/>
            </a:pPr>
            <a:r>
              <a:rPr lang="sk-SK" i="1" dirty="0"/>
              <a:t>Trest smrti je </a:t>
            </a:r>
            <a:r>
              <a:rPr lang="sk-SK" i="1" dirty="0" err="1"/>
              <a:t>správný</a:t>
            </a:r>
            <a:r>
              <a:rPr lang="sk-SK" i="1" dirty="0"/>
              <a:t>, </a:t>
            </a:r>
            <a:r>
              <a:rPr lang="sk-SK" i="1" dirty="0" err="1"/>
              <a:t>vždyť</a:t>
            </a:r>
            <a:r>
              <a:rPr lang="sk-SK" i="1" dirty="0"/>
              <a:t> ho podporuje 76 % </a:t>
            </a:r>
            <a:r>
              <a:rPr lang="sk-SK" i="1" dirty="0" err="1"/>
              <a:t>populace</a:t>
            </a:r>
            <a:endParaRPr lang="sk-SK" i="1" dirty="0"/>
          </a:p>
          <a:p>
            <a:pPr marL="0" indent="0">
              <a:buNone/>
            </a:pPr>
            <a:r>
              <a:rPr lang="sk-SK" i="1" dirty="0" err="1"/>
              <a:t>Všichni</a:t>
            </a:r>
            <a:r>
              <a:rPr lang="sk-SK" i="1" dirty="0"/>
              <a:t> chceme </a:t>
            </a:r>
            <a:r>
              <a:rPr lang="sk-SK" i="1" dirty="0" err="1"/>
              <a:t>být</a:t>
            </a:r>
            <a:r>
              <a:rPr lang="sk-SK" i="1" dirty="0"/>
              <a:t> bohatí!</a:t>
            </a:r>
          </a:p>
          <a:p>
            <a:pPr marL="0" indent="0">
              <a:buNone/>
            </a:pPr>
            <a:endParaRPr lang="sk-SK" dirty="0"/>
          </a:p>
        </p:txBody>
      </p:sp>
      <p:pic>
        <p:nvPicPr>
          <p:cNvPr id="7174" name="Picture 6" descr="Bandwagon Effect - Biases &amp;amp; Heuristics | The Decision Lab">
            <a:extLst>
              <a:ext uri="{FF2B5EF4-FFF2-40B4-BE49-F238E27FC236}">
                <a16:creationId xmlns:a16="http://schemas.microsoft.com/office/drawing/2014/main" id="{4DC78314-0517-7940-AD2A-C96271989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101" y="171450"/>
            <a:ext cx="3646487" cy="254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207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1.7 Osobní útok</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516082" y="1875199"/>
            <a:ext cx="7620000" cy="4351338"/>
          </a:xfrm>
        </p:spPr>
        <p:txBody>
          <a:bodyPr>
            <a:normAutofit lnSpcReduction="10000"/>
          </a:bodyPr>
          <a:lstStyle/>
          <a:p>
            <a:r>
              <a:rPr lang="cs-CZ" i="1" dirty="0" err="1"/>
              <a:t>Argumentum</a:t>
            </a:r>
            <a:r>
              <a:rPr lang="cs-CZ" i="1" dirty="0"/>
              <a:t> ad </a:t>
            </a:r>
            <a:r>
              <a:rPr lang="cs-CZ" i="1" dirty="0" err="1"/>
              <a:t>hominem</a:t>
            </a:r>
            <a:endParaRPr lang="cs-CZ" i="1" dirty="0"/>
          </a:p>
          <a:p>
            <a:r>
              <a:rPr lang="cs-CZ" dirty="0"/>
              <a:t>Zlehčování argumentů oponenta poukazováním na jeho osobnostní rysy může být útokem na jeho důstojnost, jeho minulé činy, jeho společenské postavení,...</a:t>
            </a:r>
          </a:p>
          <a:p>
            <a:endParaRPr lang="cs-CZ" dirty="0"/>
          </a:p>
          <a:p>
            <a:r>
              <a:rPr lang="cs-CZ" dirty="0"/>
              <a:t>Důležitý je cíl "útočníka".</a:t>
            </a:r>
          </a:p>
          <a:p>
            <a:endParaRPr lang="cs-CZ" dirty="0"/>
          </a:p>
          <a:p>
            <a:r>
              <a:rPr lang="cs-CZ" i="1" dirty="0"/>
              <a:t>Politici pro vyšší daně = komunisté</a:t>
            </a:r>
          </a:p>
          <a:p>
            <a:r>
              <a:rPr lang="cs-CZ" i="1" dirty="0"/>
              <a:t>Věk, náboženství,...</a:t>
            </a:r>
          </a:p>
        </p:txBody>
      </p:sp>
      <p:pic>
        <p:nvPicPr>
          <p:cNvPr id="7" name="Obrázok 6" descr="Obrázok, na ktorom je text&#10;&#10;Automaticky generovaný popis">
            <a:extLst>
              <a:ext uri="{FF2B5EF4-FFF2-40B4-BE49-F238E27FC236}">
                <a16:creationId xmlns:a16="http://schemas.microsoft.com/office/drawing/2014/main" id="{B6707094-6024-1043-AC7E-C93BC1BB6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918" y="425018"/>
            <a:ext cx="3429000" cy="6096000"/>
          </a:xfrm>
          <a:prstGeom prst="rect">
            <a:avLst/>
          </a:prstGeom>
        </p:spPr>
      </p:pic>
    </p:spTree>
    <p:extLst>
      <p:ext uri="{BB962C8B-B14F-4D97-AF65-F5344CB8AC3E}">
        <p14:creationId xmlns:p14="http://schemas.microsoft.com/office/powerpoint/2010/main" val="423562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1.8 </a:t>
            </a:r>
            <a:r>
              <a:rPr lang="sk-SK" dirty="0" err="1"/>
              <a:t>Falešná</a:t>
            </a:r>
            <a:r>
              <a:rPr lang="sk-SK" dirty="0"/>
              <a:t> autorita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cs-CZ" dirty="0"/>
              <a:t>Citace výroku odborníka v dané oblasti -&gt; posílení pocitu, že to musí být pravda</a:t>
            </a:r>
          </a:p>
          <a:p>
            <a:r>
              <a:rPr lang="cs-CZ" dirty="0"/>
              <a:t>Kdo jsou tito odborníci? </a:t>
            </a:r>
          </a:p>
          <a:p>
            <a:endParaRPr lang="cs-CZ" dirty="0"/>
          </a:p>
          <a:p>
            <a:r>
              <a:rPr lang="cs-CZ" i="1" dirty="0"/>
              <a:t>Nepříliš známý politolog</a:t>
            </a:r>
          </a:p>
          <a:p>
            <a:r>
              <a:rPr lang="cs-CZ" i="1" dirty="0"/>
              <a:t>Ekonom -&gt; Covid19 jako biologická zbraň</a:t>
            </a:r>
          </a:p>
          <a:p>
            <a:r>
              <a:rPr lang="cs-CZ" i="1" dirty="0"/>
              <a:t>Politické kampaně a podpora </a:t>
            </a:r>
          </a:p>
        </p:txBody>
      </p:sp>
      <p:pic>
        <p:nvPicPr>
          <p:cNvPr id="11266" name="Picture 2" descr="Chuck norris approves (no pepsi) - Imgur">
            <a:extLst>
              <a:ext uri="{FF2B5EF4-FFF2-40B4-BE49-F238E27FC236}">
                <a16:creationId xmlns:a16="http://schemas.microsoft.com/office/drawing/2014/main" id="{2636609F-CD2C-E949-A55D-365F20734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0" y="3071813"/>
            <a:ext cx="48895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80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descr="Obrázok, na ktorom je text&#10;&#10;Automaticky generovaný popis">
            <a:extLst>
              <a:ext uri="{FF2B5EF4-FFF2-40B4-BE49-F238E27FC236}">
                <a16:creationId xmlns:a16="http://schemas.microsoft.com/office/drawing/2014/main" id="{2BD35620-28A2-A049-A9F7-0BD3F5B710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2595" y="163600"/>
            <a:ext cx="7566810" cy="6530800"/>
          </a:xfrm>
        </p:spPr>
      </p:pic>
    </p:spTree>
    <p:extLst>
      <p:ext uri="{BB962C8B-B14F-4D97-AF65-F5344CB8AC3E}">
        <p14:creationId xmlns:p14="http://schemas.microsoft.com/office/powerpoint/2010/main" val="4131533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1.9 </a:t>
            </a:r>
            <a:r>
              <a:rPr lang="sk-SK" dirty="0" err="1"/>
              <a:t>Zavádějící</a:t>
            </a:r>
            <a:r>
              <a:rPr lang="sk-SK" dirty="0"/>
              <a:t> otázka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cs-CZ" dirty="0"/>
              <a:t>Často se nejedná o řečnickou otázku, ale o otázku směřovanou na oponenta s cílem přivést ho k nepříznivé odpovědi.</a:t>
            </a:r>
          </a:p>
          <a:p>
            <a:r>
              <a:rPr lang="cs-CZ" dirty="0"/>
              <a:t>Ať už odpovídáme jakkoli, zdá se, že s navrhovaným bodem souhlasíme</a:t>
            </a:r>
          </a:p>
          <a:p>
            <a:endParaRPr lang="cs-CZ" dirty="0"/>
          </a:p>
          <a:p>
            <a:r>
              <a:rPr lang="cs-CZ" i="1" dirty="0"/>
              <a:t>Obtěžujete stále mladé dívky?</a:t>
            </a:r>
          </a:p>
        </p:txBody>
      </p:sp>
    </p:spTree>
    <p:extLst>
      <p:ext uri="{BB962C8B-B14F-4D97-AF65-F5344CB8AC3E}">
        <p14:creationId xmlns:p14="http://schemas.microsoft.com/office/powerpoint/2010/main" val="3120182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a:xfrm>
            <a:off x="838200" y="153152"/>
            <a:ext cx="10515600" cy="1325563"/>
          </a:xfrm>
        </p:spPr>
        <p:txBody>
          <a:bodyPr/>
          <a:lstStyle/>
          <a:p>
            <a:r>
              <a:rPr lang="sk-SK" dirty="0"/>
              <a:t>1.10 Slamený panák</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1253331"/>
            <a:ext cx="10515600" cy="5018882"/>
          </a:xfrm>
        </p:spPr>
        <p:txBody>
          <a:bodyPr/>
          <a:lstStyle/>
          <a:p>
            <a:r>
              <a:rPr lang="sk-SK" dirty="0" err="1"/>
              <a:t>Předsunutý</a:t>
            </a:r>
            <a:r>
              <a:rPr lang="sk-SK" dirty="0"/>
              <a:t> argument, </a:t>
            </a:r>
            <a:r>
              <a:rPr lang="sk-SK" dirty="0" err="1"/>
              <a:t>slaměný</a:t>
            </a:r>
            <a:r>
              <a:rPr lang="sk-SK" dirty="0"/>
              <a:t> muž</a:t>
            </a:r>
          </a:p>
          <a:p>
            <a:r>
              <a:rPr lang="sk-SK" dirty="0"/>
              <a:t>Krok 1 - </a:t>
            </a:r>
            <a:r>
              <a:rPr lang="sk-SK" dirty="0" err="1"/>
              <a:t>překroutím</a:t>
            </a:r>
            <a:r>
              <a:rPr lang="sk-SK" dirty="0"/>
              <a:t> argumenty </a:t>
            </a:r>
            <a:r>
              <a:rPr lang="sk-SK" dirty="0" err="1"/>
              <a:t>svého</a:t>
            </a:r>
            <a:r>
              <a:rPr lang="sk-SK" dirty="0"/>
              <a:t> oponenta tak, aby </a:t>
            </a:r>
            <a:r>
              <a:rPr lang="sk-SK" dirty="0" err="1"/>
              <a:t>vypadaly</a:t>
            </a:r>
            <a:r>
              <a:rPr lang="sk-SK" dirty="0"/>
              <a:t> </a:t>
            </a:r>
            <a:r>
              <a:rPr lang="sk-SK" dirty="0" err="1"/>
              <a:t>nesmyslně</a:t>
            </a:r>
            <a:r>
              <a:rPr lang="sk-SK" dirty="0"/>
              <a:t> nebo </a:t>
            </a:r>
            <a:r>
              <a:rPr lang="sk-SK" dirty="0" err="1"/>
              <a:t>absurdně</a:t>
            </a:r>
            <a:r>
              <a:rPr lang="sk-SK" dirty="0"/>
              <a:t>, často dovedené do extrému.</a:t>
            </a:r>
          </a:p>
          <a:p>
            <a:r>
              <a:rPr lang="sk-SK" dirty="0"/>
              <a:t>Krok 2 - </a:t>
            </a:r>
            <a:r>
              <a:rPr lang="sk-SK" dirty="0" err="1"/>
              <a:t>zpochybním</a:t>
            </a:r>
            <a:r>
              <a:rPr lang="sk-SK" dirty="0"/>
              <a:t> </a:t>
            </a:r>
            <a:r>
              <a:rPr lang="sk-SK" dirty="0" err="1"/>
              <a:t>překroucené</a:t>
            </a:r>
            <a:r>
              <a:rPr lang="sk-SK" dirty="0"/>
              <a:t> argumenty (</a:t>
            </a:r>
            <a:r>
              <a:rPr lang="sk-SK" dirty="0" err="1"/>
              <a:t>jednodušší</a:t>
            </a:r>
            <a:r>
              <a:rPr lang="sk-SK" dirty="0"/>
              <a:t>)</a:t>
            </a:r>
          </a:p>
          <a:p>
            <a:r>
              <a:rPr lang="sk-SK" dirty="0"/>
              <a:t>Proč ten problém? </a:t>
            </a:r>
            <a:r>
              <a:rPr lang="sk-SK" dirty="0" err="1"/>
              <a:t>Překrucování</a:t>
            </a:r>
            <a:r>
              <a:rPr lang="sk-SK" dirty="0"/>
              <a:t> </a:t>
            </a:r>
            <a:r>
              <a:rPr lang="sk-SK" dirty="0" err="1"/>
              <a:t>přehánění</a:t>
            </a:r>
            <a:r>
              <a:rPr lang="sk-SK" dirty="0"/>
              <a:t>, </a:t>
            </a:r>
            <a:r>
              <a:rPr lang="sk-SK" dirty="0" err="1"/>
              <a:t>nikoliv</a:t>
            </a:r>
            <a:r>
              <a:rPr lang="sk-SK" dirty="0"/>
              <a:t> podstaty argumentu</a:t>
            </a:r>
          </a:p>
          <a:p>
            <a:endParaRPr lang="sk-SK" dirty="0"/>
          </a:p>
          <a:p>
            <a:r>
              <a:rPr lang="sk-SK" i="1" dirty="0"/>
              <a:t>Jak </a:t>
            </a:r>
            <a:r>
              <a:rPr lang="sk-SK" i="1" dirty="0" err="1"/>
              <a:t>bychom</a:t>
            </a:r>
            <a:r>
              <a:rPr lang="sk-SK" i="1" dirty="0"/>
              <a:t> mohli </a:t>
            </a:r>
            <a:r>
              <a:rPr lang="sk-SK" i="1" dirty="0" err="1"/>
              <a:t>volit</a:t>
            </a:r>
            <a:r>
              <a:rPr lang="sk-SK" i="1" dirty="0"/>
              <a:t> stranu, kde jeden z </a:t>
            </a:r>
            <a:r>
              <a:rPr lang="sk-SK" i="1" dirty="0" err="1"/>
              <a:t>vůdců</a:t>
            </a:r>
            <a:r>
              <a:rPr lang="sk-SK" i="1" dirty="0"/>
              <a:t> </a:t>
            </a:r>
            <a:r>
              <a:rPr lang="sk-SK" i="1" dirty="0" err="1"/>
              <a:t>zastává</a:t>
            </a:r>
            <a:r>
              <a:rPr lang="sk-SK" i="1" dirty="0"/>
              <a:t> podobné názory </a:t>
            </a:r>
            <a:r>
              <a:rPr lang="sk-SK" i="1" dirty="0" err="1"/>
              <a:t>jako</a:t>
            </a:r>
            <a:r>
              <a:rPr lang="sk-SK" i="1" dirty="0"/>
              <a:t> v </a:t>
            </a:r>
            <a:r>
              <a:rPr lang="sk-SK" i="1" dirty="0" err="1"/>
              <a:t>Sovětském</a:t>
            </a:r>
            <a:r>
              <a:rPr lang="sk-SK" i="1" dirty="0"/>
              <a:t> </a:t>
            </a:r>
            <a:r>
              <a:rPr lang="sk-SK" i="1" dirty="0" err="1"/>
              <a:t>svazu</a:t>
            </a:r>
            <a:r>
              <a:rPr lang="sk-SK" i="1" dirty="0"/>
              <a:t>?</a:t>
            </a:r>
          </a:p>
          <a:p>
            <a:r>
              <a:rPr lang="sk-SK" i="1" dirty="0" err="1"/>
              <a:t>Dekriminalizace</a:t>
            </a:r>
            <a:r>
              <a:rPr lang="sk-SK" i="1" dirty="0"/>
              <a:t> marihuany</a:t>
            </a:r>
          </a:p>
        </p:txBody>
      </p:sp>
      <p:pic>
        <p:nvPicPr>
          <p:cNvPr id="8194" name="Picture 2" descr="The &amp;#39;Straw Man&amp;#39; Fallacy = An &amp;#39;Aunt Sally&amp;#39; | Marie-Thérèse O&amp;#39;Loughlin  Goldenbridgeinmate39">
            <a:extLst>
              <a:ext uri="{FF2B5EF4-FFF2-40B4-BE49-F238E27FC236}">
                <a16:creationId xmlns:a16="http://schemas.microsoft.com/office/drawing/2014/main" id="{2108C35C-2B18-5B44-9C7C-C1269104C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549" y="4973556"/>
            <a:ext cx="6055451" cy="188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31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39BCAA-B35A-A8FA-5911-4BD9F6DAEC83}"/>
              </a:ext>
            </a:extLst>
          </p:cNvPr>
          <p:cNvSpPr>
            <a:spLocks noGrp="1"/>
          </p:cNvSpPr>
          <p:nvPr>
            <p:ph type="title"/>
          </p:nvPr>
        </p:nvSpPr>
        <p:spPr>
          <a:xfrm>
            <a:off x="838200" y="2766218"/>
            <a:ext cx="10515600" cy="1325563"/>
          </a:xfrm>
        </p:spPr>
        <p:txBody>
          <a:bodyPr/>
          <a:lstStyle/>
          <a:p>
            <a:pPr algn="ctr"/>
            <a:r>
              <a:rPr lang="sk-SK" dirty="0"/>
              <a:t>Logické (</a:t>
            </a:r>
            <a:r>
              <a:rPr lang="sk-SK" dirty="0" err="1"/>
              <a:t>formální</a:t>
            </a:r>
            <a:r>
              <a:rPr lang="sk-SK" dirty="0"/>
              <a:t>) chyby</a:t>
            </a:r>
          </a:p>
        </p:txBody>
      </p:sp>
    </p:spTree>
    <p:extLst>
      <p:ext uri="{BB962C8B-B14F-4D97-AF65-F5344CB8AC3E}">
        <p14:creationId xmlns:p14="http://schemas.microsoft.com/office/powerpoint/2010/main" val="889740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2.1 </a:t>
            </a:r>
            <a:r>
              <a:rPr lang="sk-SK" dirty="0" err="1"/>
              <a:t>Korelace</a:t>
            </a:r>
            <a:r>
              <a:rPr lang="sk-SK" dirty="0"/>
              <a:t> ≠ Kauzalita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err="1"/>
              <a:t>Dvě</a:t>
            </a:r>
            <a:r>
              <a:rPr lang="sk-SK" dirty="0"/>
              <a:t> </a:t>
            </a:r>
            <a:r>
              <a:rPr lang="sk-SK" dirty="0" err="1"/>
              <a:t>věci</a:t>
            </a:r>
            <a:r>
              <a:rPr lang="sk-SK" dirty="0"/>
              <a:t> (</a:t>
            </a:r>
            <a:r>
              <a:rPr lang="sk-SK" dirty="0" err="1"/>
              <a:t>proměnné</a:t>
            </a:r>
            <a:r>
              <a:rPr lang="sk-SK" dirty="0"/>
              <a:t>) </a:t>
            </a:r>
            <a:r>
              <a:rPr lang="sk-SK" dirty="0" err="1"/>
              <a:t>mají</a:t>
            </a:r>
            <a:r>
              <a:rPr lang="sk-SK" dirty="0"/>
              <a:t> </a:t>
            </a:r>
            <a:r>
              <a:rPr lang="sk-SK" dirty="0" err="1"/>
              <a:t>stejnou</a:t>
            </a:r>
            <a:r>
              <a:rPr lang="sk-SK" dirty="0"/>
              <a:t> </a:t>
            </a:r>
            <a:r>
              <a:rPr lang="sk-SK" dirty="0" err="1"/>
              <a:t>tendenci</a:t>
            </a:r>
            <a:r>
              <a:rPr lang="sk-SK" dirty="0"/>
              <a:t> -&gt; </a:t>
            </a:r>
            <a:r>
              <a:rPr lang="sk-SK" dirty="0" err="1"/>
              <a:t>vyvozujeme</a:t>
            </a:r>
            <a:r>
              <a:rPr lang="sk-SK" dirty="0"/>
              <a:t> </a:t>
            </a:r>
            <a:r>
              <a:rPr lang="sk-SK" dirty="0" err="1"/>
              <a:t>souvislost</a:t>
            </a:r>
            <a:r>
              <a:rPr lang="sk-SK" dirty="0"/>
              <a:t> </a:t>
            </a:r>
          </a:p>
        </p:txBody>
      </p:sp>
      <p:pic>
        <p:nvPicPr>
          <p:cNvPr id="1026" name="Picture 2" descr="Correlation Does Not Equal Causation And Why You Should Care | Insights  Association">
            <a:extLst>
              <a:ext uri="{FF2B5EF4-FFF2-40B4-BE49-F238E27FC236}">
                <a16:creationId xmlns:a16="http://schemas.microsoft.com/office/drawing/2014/main" id="{00607C6C-CD91-7041-BBDA-9BBA112D1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51200"/>
            <a:ext cx="9144000"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318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difference between Correlation and Causalty.">
            <a:extLst>
              <a:ext uri="{FF2B5EF4-FFF2-40B4-BE49-F238E27FC236}">
                <a16:creationId xmlns:a16="http://schemas.microsoft.com/office/drawing/2014/main" id="{392B1777-4894-D244-AFBD-D8E8309A1C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8177" y="643466"/>
            <a:ext cx="8095646"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16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BBDE3F-9168-41D2-BE62-921921B6FB44}"/>
              </a:ext>
            </a:extLst>
          </p:cNvPr>
          <p:cNvSpPr>
            <a:spLocks noGrp="1"/>
          </p:cNvSpPr>
          <p:nvPr>
            <p:ph type="title"/>
          </p:nvPr>
        </p:nvSpPr>
        <p:spPr/>
        <p:txBody>
          <a:bodyPr/>
          <a:lstStyle/>
          <a:p>
            <a:r>
              <a:rPr lang="cs-CZ" dirty="0"/>
              <a:t>Co je to argumentace?</a:t>
            </a:r>
          </a:p>
        </p:txBody>
      </p:sp>
      <p:sp>
        <p:nvSpPr>
          <p:cNvPr id="3" name="Zástupný obsah 2">
            <a:extLst>
              <a:ext uri="{FF2B5EF4-FFF2-40B4-BE49-F238E27FC236}">
                <a16:creationId xmlns:a16="http://schemas.microsoft.com/office/drawing/2014/main" id="{DE3094BB-64D6-44AF-8F92-7CF67BFC5E3B}"/>
              </a:ext>
            </a:extLst>
          </p:cNvPr>
          <p:cNvSpPr>
            <a:spLocks noGrp="1"/>
          </p:cNvSpPr>
          <p:nvPr>
            <p:ph idx="1"/>
          </p:nvPr>
        </p:nvSpPr>
        <p:spPr/>
        <p:txBody>
          <a:bodyPr>
            <a:normAutofit/>
          </a:bodyPr>
          <a:lstStyle/>
          <a:p>
            <a:pPr marL="0" indent="0" algn="ctr">
              <a:buNone/>
            </a:pPr>
            <a:r>
              <a:rPr lang="cs-CZ" i="1" dirty="0"/>
              <a:t>„Uzavřený myšlenkový celek, kterým se snažíme přesvědčit obecenstvo o správnosti našich závěrů“ </a:t>
            </a:r>
            <a:r>
              <a:rPr lang="cs-CZ" dirty="0"/>
              <a:t>(</a:t>
            </a:r>
            <a:r>
              <a:rPr lang="cs-CZ" dirty="0" err="1"/>
              <a:t>Němčok</a:t>
            </a:r>
            <a:r>
              <a:rPr lang="cs-CZ" dirty="0"/>
              <a:t> 2014, 18)</a:t>
            </a:r>
          </a:p>
          <a:p>
            <a:endParaRPr lang="cs-CZ" dirty="0"/>
          </a:p>
          <a:p>
            <a:r>
              <a:rPr lang="cs-CZ" dirty="0"/>
              <a:t>Téměř všude přítomná: u piva s kamarády, o vědeckých článcích a odborných tématech</a:t>
            </a:r>
          </a:p>
          <a:p>
            <a:r>
              <a:rPr lang="cs-CZ" dirty="0"/>
              <a:t>Ústní X písemná</a:t>
            </a:r>
          </a:p>
          <a:p>
            <a:r>
              <a:rPr lang="cs-CZ" dirty="0"/>
              <a:t>Jednostranná X dvou a vícestranná</a:t>
            </a:r>
          </a:p>
          <a:p>
            <a:r>
              <a:rPr lang="cs-CZ" dirty="0"/>
              <a:t>Profesionální argumentace v debatních soutěžích</a:t>
            </a:r>
          </a:p>
        </p:txBody>
      </p:sp>
    </p:spTree>
    <p:extLst>
      <p:ext uri="{BB962C8B-B14F-4D97-AF65-F5344CB8AC3E}">
        <p14:creationId xmlns:p14="http://schemas.microsoft.com/office/powerpoint/2010/main" val="3320560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2.2 </a:t>
            </a:r>
            <a:r>
              <a:rPr lang="sk-SK" dirty="0" err="1"/>
              <a:t>Posloupnost</a:t>
            </a:r>
            <a:r>
              <a:rPr lang="sk-SK" dirty="0"/>
              <a:t> ≠ Kauzalita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Jeden </a:t>
            </a:r>
            <a:r>
              <a:rPr lang="sk-SK" dirty="0" err="1"/>
              <a:t>jev</a:t>
            </a:r>
            <a:r>
              <a:rPr lang="sk-SK" dirty="0"/>
              <a:t> (2) </a:t>
            </a:r>
            <a:r>
              <a:rPr lang="sk-SK" dirty="0" err="1"/>
              <a:t>následuje</a:t>
            </a:r>
            <a:r>
              <a:rPr lang="sk-SK" dirty="0"/>
              <a:t> po </a:t>
            </a:r>
            <a:r>
              <a:rPr lang="sk-SK" dirty="0" err="1"/>
              <a:t>jiném</a:t>
            </a:r>
            <a:r>
              <a:rPr lang="sk-SK" dirty="0"/>
              <a:t> </a:t>
            </a:r>
            <a:r>
              <a:rPr lang="sk-SK" dirty="0" err="1"/>
              <a:t>jevu</a:t>
            </a:r>
            <a:r>
              <a:rPr lang="sk-SK" dirty="0"/>
              <a:t> (1)</a:t>
            </a:r>
          </a:p>
          <a:p>
            <a:r>
              <a:rPr lang="sk-SK" dirty="0"/>
              <a:t>Musí </a:t>
            </a:r>
            <a:r>
              <a:rPr lang="sk-SK" dirty="0" err="1"/>
              <a:t>nutně</a:t>
            </a:r>
            <a:r>
              <a:rPr lang="sk-SK" dirty="0"/>
              <a:t> (1) -&gt; (2)?</a:t>
            </a:r>
          </a:p>
          <a:p>
            <a:r>
              <a:rPr lang="sk-SK" dirty="0" err="1"/>
              <a:t>Pokud</a:t>
            </a:r>
            <a:r>
              <a:rPr lang="sk-SK" dirty="0"/>
              <a:t> si myslíme, že </a:t>
            </a:r>
            <a:r>
              <a:rPr lang="sk-SK" dirty="0" err="1"/>
              <a:t>ano</a:t>
            </a:r>
            <a:r>
              <a:rPr lang="sk-SK" dirty="0"/>
              <a:t> -&gt; JAK (1) </a:t>
            </a:r>
            <a:r>
              <a:rPr lang="sk-SK" dirty="0" err="1"/>
              <a:t>vytváří</a:t>
            </a:r>
            <a:r>
              <a:rPr lang="sk-SK" dirty="0"/>
              <a:t>, </a:t>
            </a:r>
            <a:r>
              <a:rPr lang="sk-SK" dirty="0" err="1"/>
              <a:t>ovlivňuje</a:t>
            </a:r>
            <a:r>
              <a:rPr lang="sk-SK" dirty="0"/>
              <a:t> (2)</a:t>
            </a:r>
          </a:p>
          <a:p>
            <a:r>
              <a:rPr lang="sk-SK" dirty="0"/>
              <a:t>Nutné v akademické </a:t>
            </a:r>
            <a:r>
              <a:rPr lang="sk-SK" dirty="0" err="1"/>
              <a:t>argumentaci</a:t>
            </a:r>
            <a:endParaRPr lang="sk-SK" dirty="0"/>
          </a:p>
          <a:p>
            <a:endParaRPr lang="sk-SK" dirty="0"/>
          </a:p>
          <a:p>
            <a:r>
              <a:rPr lang="sk-SK" i="1" dirty="0" err="1"/>
              <a:t>Sportovní</a:t>
            </a:r>
            <a:r>
              <a:rPr lang="sk-SK" i="1" dirty="0"/>
              <a:t> rituály </a:t>
            </a:r>
            <a:r>
              <a:rPr lang="sk-SK" i="1" dirty="0" err="1"/>
              <a:t>vs</a:t>
            </a:r>
            <a:r>
              <a:rPr lang="sk-SK" i="1" dirty="0"/>
              <a:t>. potravinové alergie</a:t>
            </a:r>
          </a:p>
          <a:p>
            <a:endParaRPr lang="sk-SK" i="1" dirty="0"/>
          </a:p>
        </p:txBody>
      </p:sp>
    </p:spTree>
    <p:extLst>
      <p:ext uri="{BB962C8B-B14F-4D97-AF65-F5344CB8AC3E}">
        <p14:creationId xmlns:p14="http://schemas.microsoft.com/office/powerpoint/2010/main" val="1202321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2.3 Nejasný </a:t>
            </a:r>
            <a:r>
              <a:rPr lang="sk-SK" dirty="0" err="1"/>
              <a:t>směr</a:t>
            </a:r>
            <a:r>
              <a:rPr lang="sk-SK" dirty="0"/>
              <a:t> kauzality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Mohlo by to </a:t>
            </a:r>
            <a:r>
              <a:rPr lang="sk-SK" dirty="0" err="1"/>
              <a:t>být</a:t>
            </a:r>
            <a:r>
              <a:rPr lang="sk-SK" dirty="0"/>
              <a:t> naopak?</a:t>
            </a:r>
          </a:p>
          <a:p>
            <a:r>
              <a:rPr lang="sk-SK" dirty="0"/>
              <a:t>Často </a:t>
            </a:r>
            <a:r>
              <a:rPr lang="sk-SK" dirty="0" err="1"/>
              <a:t>se</a:t>
            </a:r>
            <a:r>
              <a:rPr lang="sk-SK" dirty="0"/>
              <a:t> nám to </a:t>
            </a:r>
            <a:r>
              <a:rPr lang="sk-SK" dirty="0" err="1"/>
              <a:t>podaří</a:t>
            </a:r>
            <a:r>
              <a:rPr lang="sk-SK" dirty="0"/>
              <a:t> </a:t>
            </a:r>
            <a:r>
              <a:rPr lang="sk-SK" dirty="0" err="1"/>
              <a:t>zjistit</a:t>
            </a:r>
            <a:r>
              <a:rPr lang="sk-SK" dirty="0"/>
              <a:t> </a:t>
            </a:r>
            <a:r>
              <a:rPr lang="sk-SK" dirty="0" err="1"/>
              <a:t>díky</a:t>
            </a:r>
            <a:r>
              <a:rPr lang="sk-SK" dirty="0"/>
              <a:t> časové </a:t>
            </a:r>
            <a:r>
              <a:rPr lang="sk-SK" dirty="0" err="1"/>
              <a:t>souslednosti</a:t>
            </a:r>
            <a:endParaRPr lang="sk-SK" dirty="0"/>
          </a:p>
          <a:p>
            <a:endParaRPr lang="sk-SK" dirty="0"/>
          </a:p>
          <a:p>
            <a:r>
              <a:rPr lang="sk-SK" i="1" dirty="0" err="1"/>
              <a:t>Vzdělání</a:t>
            </a:r>
            <a:r>
              <a:rPr lang="sk-SK" i="1" dirty="0"/>
              <a:t> ženy a </a:t>
            </a:r>
            <a:r>
              <a:rPr lang="sk-SK" i="1" dirty="0" err="1"/>
              <a:t>věk</a:t>
            </a:r>
            <a:r>
              <a:rPr lang="sk-SK" i="1" dirty="0"/>
              <a:t>, </a:t>
            </a:r>
            <a:r>
              <a:rPr lang="sk-SK" i="1" dirty="0" err="1"/>
              <a:t>ve</a:t>
            </a:r>
            <a:r>
              <a:rPr lang="sk-SK" i="1" dirty="0"/>
              <a:t> </a:t>
            </a:r>
            <a:r>
              <a:rPr lang="sk-SK" i="1" dirty="0" err="1"/>
              <a:t>kterém</a:t>
            </a:r>
            <a:r>
              <a:rPr lang="sk-SK" i="1" dirty="0"/>
              <a:t> </a:t>
            </a:r>
            <a:r>
              <a:rPr lang="sk-SK" i="1" dirty="0" err="1"/>
              <a:t>se</a:t>
            </a:r>
            <a:r>
              <a:rPr lang="sk-SK" i="1" dirty="0"/>
              <a:t> rozhodla </a:t>
            </a:r>
            <a:r>
              <a:rPr lang="sk-SK" i="1" dirty="0" err="1"/>
              <a:t>mít</a:t>
            </a:r>
            <a:r>
              <a:rPr lang="sk-SK" i="1" dirty="0"/>
              <a:t> </a:t>
            </a:r>
            <a:r>
              <a:rPr lang="sk-SK" i="1" dirty="0" err="1"/>
              <a:t>první</a:t>
            </a:r>
            <a:r>
              <a:rPr lang="sk-SK" i="1" dirty="0"/>
              <a:t> </a:t>
            </a:r>
            <a:r>
              <a:rPr lang="sk-SK" i="1" dirty="0" err="1"/>
              <a:t>dítě</a:t>
            </a:r>
            <a:r>
              <a:rPr lang="sk-SK" i="1" dirty="0"/>
              <a:t> (</a:t>
            </a:r>
            <a:r>
              <a:rPr lang="sk-SK" i="1" dirty="0" err="1"/>
              <a:t>preference</a:t>
            </a:r>
            <a:r>
              <a:rPr lang="sk-SK" i="1" dirty="0"/>
              <a:t> </a:t>
            </a:r>
            <a:r>
              <a:rPr lang="sk-SK" i="1" dirty="0" err="1"/>
              <a:t>vzdělání</a:t>
            </a:r>
            <a:r>
              <a:rPr lang="sk-SK" i="1" dirty="0"/>
              <a:t> x povinnosti spojené s </a:t>
            </a:r>
            <a:r>
              <a:rPr lang="sk-SK" i="1" dirty="0" err="1"/>
              <a:t>dětmi</a:t>
            </a:r>
            <a:r>
              <a:rPr lang="sk-SK" i="1" dirty="0"/>
              <a:t>).</a:t>
            </a:r>
          </a:p>
        </p:txBody>
      </p:sp>
    </p:spTree>
    <p:extLst>
      <p:ext uri="{BB962C8B-B14F-4D97-AF65-F5344CB8AC3E}">
        <p14:creationId xmlns:p14="http://schemas.microsoft.com/office/powerpoint/2010/main" val="3235196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2.4 Skrytá </a:t>
            </a:r>
            <a:r>
              <a:rPr lang="sk-SK" dirty="0" err="1"/>
              <a:t>příčina</a:t>
            </a:r>
            <a:endParaRPr lang="sk-SK" dirty="0"/>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cs-CZ" dirty="0"/>
              <a:t>Existuje nějaká přehlížená společná příčina, která by ovlivňovala jak bod (1), tak bod (2)?</a:t>
            </a:r>
          </a:p>
          <a:p>
            <a:r>
              <a:rPr lang="cs-CZ" dirty="0"/>
              <a:t>Předpokládání příčinné souvislosti mezi dvěma událostmi, i když byly způsobeny třetí událostí </a:t>
            </a:r>
          </a:p>
          <a:p>
            <a:endParaRPr lang="cs-CZ" dirty="0"/>
          </a:p>
          <a:p>
            <a:r>
              <a:rPr lang="cs-CZ" i="1" dirty="0"/>
              <a:t>Poslech klasické hudby v dětství vs. pozdější intelekt</a:t>
            </a:r>
          </a:p>
        </p:txBody>
      </p:sp>
      <p:pic>
        <p:nvPicPr>
          <p:cNvPr id="3074" name="Picture 2" descr="Confounding - Wikipedia">
            <a:extLst>
              <a:ext uri="{FF2B5EF4-FFF2-40B4-BE49-F238E27FC236}">
                <a16:creationId xmlns:a16="http://schemas.microsoft.com/office/drawing/2014/main" id="{32BB096B-8F70-3741-B16B-FC9DB969E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975" y="4192588"/>
            <a:ext cx="2480263" cy="23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78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2.4 Skrytá </a:t>
            </a:r>
            <a:r>
              <a:rPr lang="sk-SK" dirty="0" err="1"/>
              <a:t>příčina</a:t>
            </a:r>
            <a:endParaRPr lang="sk-SK" dirty="0"/>
          </a:p>
        </p:txBody>
      </p:sp>
      <p:pic>
        <p:nvPicPr>
          <p:cNvPr id="3074" name="Picture 2" descr="Confounding - Wikipedia">
            <a:extLst>
              <a:ext uri="{FF2B5EF4-FFF2-40B4-BE49-F238E27FC236}">
                <a16:creationId xmlns:a16="http://schemas.microsoft.com/office/drawing/2014/main" id="{32BB096B-8F70-3741-B16B-FC9DB969E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975" y="4192588"/>
            <a:ext cx="2480263" cy="23002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rrelations And Confounding Variables | hno.at">
            <a:extLst>
              <a:ext uri="{FF2B5EF4-FFF2-40B4-BE49-F238E27FC236}">
                <a16:creationId xmlns:a16="http://schemas.microsoft.com/office/drawing/2014/main" id="{BB2472ED-10D3-604C-9A20-A1089E1E2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6" y="1873647"/>
            <a:ext cx="7764462" cy="388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0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err="1"/>
              <a:t>Závěr</a:t>
            </a:r>
            <a:endParaRPr lang="sk-SK" dirty="0"/>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1825625"/>
            <a:ext cx="10515600" cy="4818456"/>
          </a:xfrm>
        </p:spPr>
        <p:txBody>
          <a:bodyPr>
            <a:normAutofit/>
          </a:bodyPr>
          <a:lstStyle/>
          <a:p>
            <a:r>
              <a:rPr lang="cs-CZ" dirty="0"/>
              <a:t>Argumentace: Tvrzení – vysvětlení – důkaz</a:t>
            </a:r>
          </a:p>
          <a:p>
            <a:r>
              <a:rPr lang="cs-CZ" dirty="0"/>
              <a:t>Příprava, společná řeč, otázky</a:t>
            </a:r>
          </a:p>
          <a:p>
            <a:r>
              <a:rPr lang="cs-CZ" dirty="0"/>
              <a:t>Pozor na argumentační fauly</a:t>
            </a:r>
          </a:p>
          <a:p>
            <a:endParaRPr lang="cs-CZ" dirty="0"/>
          </a:p>
          <a:p>
            <a:r>
              <a:rPr lang="cs-CZ" dirty="0" err="1"/>
              <a:t>Deadline</a:t>
            </a:r>
            <a:r>
              <a:rPr lang="cs-CZ" dirty="0"/>
              <a:t>: </a:t>
            </a:r>
            <a:r>
              <a:rPr lang="cs-CZ" sz="1500" u="sng" dirty="0"/>
              <a:t>1. Jeden ze dvou nabízených neodborných textů (odevzdání první </a:t>
            </a:r>
            <a:r>
              <a:rPr lang="cs-CZ" sz="1500" u="sng" dirty="0" err="1"/>
              <a:t>s.s</a:t>
            </a:r>
            <a:r>
              <a:rPr lang="cs-CZ" sz="1500" u="sng" dirty="0"/>
              <a:t>. 5.4.; druhá </a:t>
            </a:r>
            <a:r>
              <a:rPr lang="cs-CZ" sz="1500" u="sng" dirty="0" err="1"/>
              <a:t>s.s</a:t>
            </a:r>
            <a:r>
              <a:rPr lang="cs-CZ" sz="1500" u="sng" dirty="0"/>
              <a:t>. 7.4.) </a:t>
            </a:r>
            <a:r>
              <a:rPr lang="cs-CZ" sz="1500" dirty="0"/>
              <a:t>a) Volby v ČR v jeden den? b) Návštěva prezidenta Pavla v Izraeli. 2NS. 10 bodů. </a:t>
            </a:r>
          </a:p>
          <a:p>
            <a:r>
              <a:rPr lang="cs-CZ" sz="1500" dirty="0"/>
              <a:t>Seminář č. 1 (první </a:t>
            </a:r>
            <a:r>
              <a:rPr lang="cs-CZ" sz="1500" dirty="0" err="1"/>
              <a:t>s.s</a:t>
            </a:r>
            <a:r>
              <a:rPr lang="cs-CZ" sz="1500" dirty="0"/>
              <a:t>. 8.4. 24b; druhá </a:t>
            </a:r>
            <a:r>
              <a:rPr lang="cs-CZ" sz="1500" dirty="0" err="1"/>
              <a:t>s.s</a:t>
            </a:r>
            <a:r>
              <a:rPr lang="cs-CZ" sz="1500" dirty="0"/>
              <a:t>. 10.4. 21b)</a:t>
            </a:r>
          </a:p>
          <a:p>
            <a:endParaRPr lang="cs-CZ" sz="1500" dirty="0"/>
          </a:p>
          <a:p>
            <a:endParaRPr lang="cs-CZ" sz="1500" dirty="0"/>
          </a:p>
          <a:p>
            <a:endParaRPr lang="cs-CZ" sz="1500" dirty="0"/>
          </a:p>
          <a:p>
            <a:endParaRPr lang="cs-CZ" dirty="0"/>
          </a:p>
        </p:txBody>
      </p:sp>
    </p:spTree>
    <p:extLst>
      <p:ext uri="{BB962C8B-B14F-4D97-AF65-F5344CB8AC3E}">
        <p14:creationId xmlns:p14="http://schemas.microsoft.com/office/powerpoint/2010/main" val="337162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56F76A-962A-44C9-93C4-2772044C9D9E}"/>
              </a:ext>
            </a:extLst>
          </p:cNvPr>
          <p:cNvSpPr>
            <a:spLocks noGrp="1"/>
          </p:cNvSpPr>
          <p:nvPr>
            <p:ph type="title"/>
          </p:nvPr>
        </p:nvSpPr>
        <p:spPr/>
        <p:txBody>
          <a:bodyPr/>
          <a:lstStyle/>
          <a:p>
            <a:r>
              <a:rPr lang="cs-CZ" dirty="0"/>
              <a:t>Důležitost definice</a:t>
            </a:r>
          </a:p>
        </p:txBody>
      </p:sp>
      <p:sp>
        <p:nvSpPr>
          <p:cNvPr id="3" name="Zástupný obsah 2">
            <a:extLst>
              <a:ext uri="{FF2B5EF4-FFF2-40B4-BE49-F238E27FC236}">
                <a16:creationId xmlns:a16="http://schemas.microsoft.com/office/drawing/2014/main" id="{47470DD4-52AE-47B6-9DD5-A47EF8CA8F1F}"/>
              </a:ext>
            </a:extLst>
          </p:cNvPr>
          <p:cNvSpPr>
            <a:spLocks noGrp="1"/>
          </p:cNvSpPr>
          <p:nvPr>
            <p:ph idx="1"/>
          </p:nvPr>
        </p:nvSpPr>
        <p:spPr/>
        <p:txBody>
          <a:bodyPr/>
          <a:lstStyle/>
          <a:p>
            <a:r>
              <a:rPr lang="cs-CZ" dirty="0"/>
              <a:t>Bavíme se o tom samém?</a:t>
            </a:r>
          </a:p>
          <a:p>
            <a:pPr lvl="1"/>
            <a:r>
              <a:rPr lang="cs-CZ" dirty="0"/>
              <a:t>Vícero významů</a:t>
            </a:r>
          </a:p>
          <a:p>
            <a:pPr lvl="1"/>
            <a:r>
              <a:rPr lang="cs-CZ" dirty="0"/>
              <a:t>Různé významy v různých kontextech</a:t>
            </a:r>
          </a:p>
          <a:p>
            <a:pPr lvl="1"/>
            <a:r>
              <a:rPr lang="cs-CZ" dirty="0"/>
              <a:t>Špatné porozumění</a:t>
            </a:r>
          </a:p>
          <a:p>
            <a:pPr lvl="1"/>
            <a:endParaRPr lang="cs-CZ" dirty="0"/>
          </a:p>
          <a:p>
            <a:r>
              <a:rPr lang="cs-CZ" dirty="0"/>
              <a:t>Procvičení – písemná příprava před debatou, v debatě první řečník</a:t>
            </a:r>
          </a:p>
        </p:txBody>
      </p:sp>
    </p:spTree>
    <p:extLst>
      <p:ext uri="{BB962C8B-B14F-4D97-AF65-F5344CB8AC3E}">
        <p14:creationId xmlns:p14="http://schemas.microsoft.com/office/powerpoint/2010/main" val="291630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A7F72D-48F4-4C75-91E7-72231ACF4AC7}"/>
              </a:ext>
            </a:extLst>
          </p:cNvPr>
          <p:cNvSpPr>
            <a:spLocks noGrp="1"/>
          </p:cNvSpPr>
          <p:nvPr>
            <p:ph type="title"/>
          </p:nvPr>
        </p:nvSpPr>
        <p:spPr>
          <a:xfrm>
            <a:off x="838199" y="365125"/>
            <a:ext cx="10722430" cy="1325563"/>
          </a:xfrm>
        </p:spPr>
        <p:txBody>
          <a:bodyPr/>
          <a:lstStyle/>
          <a:p>
            <a:r>
              <a:rPr lang="cs-CZ" dirty="0"/>
              <a:t>Argumentační linie</a:t>
            </a:r>
          </a:p>
        </p:txBody>
      </p:sp>
      <p:sp>
        <p:nvSpPr>
          <p:cNvPr id="3" name="Zástupný obsah 2">
            <a:extLst>
              <a:ext uri="{FF2B5EF4-FFF2-40B4-BE49-F238E27FC236}">
                <a16:creationId xmlns:a16="http://schemas.microsoft.com/office/drawing/2014/main" id="{45AE76AD-475D-4DFA-A366-4F06E2440083}"/>
              </a:ext>
            </a:extLst>
          </p:cNvPr>
          <p:cNvSpPr>
            <a:spLocks noGrp="1"/>
          </p:cNvSpPr>
          <p:nvPr>
            <p:ph idx="1"/>
          </p:nvPr>
        </p:nvSpPr>
        <p:spPr/>
        <p:txBody>
          <a:bodyPr/>
          <a:lstStyle/>
          <a:p>
            <a:r>
              <a:rPr lang="cs-CZ" dirty="0"/>
              <a:t>Tvrzení – vysvětlení – důkaz</a:t>
            </a:r>
          </a:p>
          <a:p>
            <a:r>
              <a:rPr lang="cs-CZ" dirty="0"/>
              <a:t>Tvoří jeden uzavřený argument</a:t>
            </a:r>
          </a:p>
        </p:txBody>
      </p:sp>
    </p:spTree>
    <p:extLst>
      <p:ext uri="{BB962C8B-B14F-4D97-AF65-F5344CB8AC3E}">
        <p14:creationId xmlns:p14="http://schemas.microsoft.com/office/powerpoint/2010/main" val="237683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95FD7-87E4-442F-98D6-09E724CE0CCF}"/>
              </a:ext>
            </a:extLst>
          </p:cNvPr>
          <p:cNvSpPr>
            <a:spLocks noGrp="1"/>
          </p:cNvSpPr>
          <p:nvPr>
            <p:ph type="title"/>
          </p:nvPr>
        </p:nvSpPr>
        <p:spPr/>
        <p:txBody>
          <a:bodyPr/>
          <a:lstStyle/>
          <a:p>
            <a:r>
              <a:rPr lang="cs-CZ" dirty="0"/>
              <a:t>Argumentační linie – tvrzení</a:t>
            </a:r>
          </a:p>
        </p:txBody>
      </p:sp>
      <p:sp>
        <p:nvSpPr>
          <p:cNvPr id="3" name="Zástupný obsah 2">
            <a:extLst>
              <a:ext uri="{FF2B5EF4-FFF2-40B4-BE49-F238E27FC236}">
                <a16:creationId xmlns:a16="http://schemas.microsoft.com/office/drawing/2014/main" id="{90BFD816-B031-4D9D-AD2B-5F8B6B4A8FDD}"/>
              </a:ext>
            </a:extLst>
          </p:cNvPr>
          <p:cNvSpPr>
            <a:spLocks noGrp="1"/>
          </p:cNvSpPr>
          <p:nvPr>
            <p:ph idx="1"/>
          </p:nvPr>
        </p:nvSpPr>
        <p:spPr/>
        <p:txBody>
          <a:bodyPr>
            <a:normAutofit lnSpcReduction="10000"/>
          </a:bodyPr>
          <a:lstStyle/>
          <a:p>
            <a:r>
              <a:rPr lang="cs-CZ" dirty="0"/>
              <a:t>Konstatování názoru</a:t>
            </a:r>
          </a:p>
          <a:p>
            <a:r>
              <a:rPr lang="cs-CZ" dirty="0"/>
              <a:t>Co si o dané záležitosti myslíte?</a:t>
            </a:r>
          </a:p>
          <a:p>
            <a:r>
              <a:rPr lang="cs-CZ" dirty="0"/>
              <a:t>Co by se mělo/nemělo stát</a:t>
            </a:r>
          </a:p>
          <a:p>
            <a:pPr lvl="1"/>
            <a:r>
              <a:rPr lang="cs-CZ" dirty="0"/>
              <a:t>Ve školách by měly být povinné uniformy</a:t>
            </a:r>
          </a:p>
          <a:p>
            <a:pPr lvl="1"/>
            <a:r>
              <a:rPr lang="cs-CZ" dirty="0"/>
              <a:t>Komunistická strana měla být po listopadu 1989 zrušena</a:t>
            </a:r>
          </a:p>
          <a:p>
            <a:pPr lvl="1"/>
            <a:r>
              <a:rPr lang="cs-CZ" dirty="0"/>
              <a:t>ANO v senátních volbách nezíská více jak dva mandáty</a:t>
            </a:r>
          </a:p>
          <a:p>
            <a:pPr lvl="1"/>
            <a:r>
              <a:rPr lang="cs-CZ" dirty="0"/>
              <a:t>Na veřejných vysokých školách by mělo být zavedeno školné</a:t>
            </a:r>
          </a:p>
          <a:p>
            <a:pPr lvl="1"/>
            <a:r>
              <a:rPr lang="cs-CZ" dirty="0"/>
              <a:t>Stát by měl dotovat předškolní vzdělávaní</a:t>
            </a:r>
          </a:p>
          <a:p>
            <a:pPr lvl="1"/>
            <a:endParaRPr lang="cs-CZ" dirty="0"/>
          </a:p>
          <a:p>
            <a:r>
              <a:rPr lang="cs-CZ" dirty="0"/>
              <a:t>Jedna věta či krátké souvětí</a:t>
            </a:r>
          </a:p>
        </p:txBody>
      </p:sp>
    </p:spTree>
    <p:extLst>
      <p:ext uri="{BB962C8B-B14F-4D97-AF65-F5344CB8AC3E}">
        <p14:creationId xmlns:p14="http://schemas.microsoft.com/office/powerpoint/2010/main" val="159210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95FD7-87E4-442F-98D6-09E724CE0CCF}"/>
              </a:ext>
            </a:extLst>
          </p:cNvPr>
          <p:cNvSpPr>
            <a:spLocks noGrp="1"/>
          </p:cNvSpPr>
          <p:nvPr>
            <p:ph type="title"/>
          </p:nvPr>
        </p:nvSpPr>
        <p:spPr/>
        <p:txBody>
          <a:bodyPr/>
          <a:lstStyle/>
          <a:p>
            <a:r>
              <a:rPr lang="cs-CZ" dirty="0"/>
              <a:t>Argumentační linie – vysvětlení</a:t>
            </a:r>
          </a:p>
        </p:txBody>
      </p:sp>
      <p:sp>
        <p:nvSpPr>
          <p:cNvPr id="3" name="Zástupný obsah 2">
            <a:extLst>
              <a:ext uri="{FF2B5EF4-FFF2-40B4-BE49-F238E27FC236}">
                <a16:creationId xmlns:a16="http://schemas.microsoft.com/office/drawing/2014/main" id="{90BFD816-B031-4D9D-AD2B-5F8B6B4A8FDD}"/>
              </a:ext>
            </a:extLst>
          </p:cNvPr>
          <p:cNvSpPr>
            <a:spLocks noGrp="1"/>
          </p:cNvSpPr>
          <p:nvPr>
            <p:ph idx="1"/>
          </p:nvPr>
        </p:nvSpPr>
        <p:spPr/>
        <p:txBody>
          <a:bodyPr/>
          <a:lstStyle/>
          <a:p>
            <a:r>
              <a:rPr lang="cs-CZ" dirty="0"/>
              <a:t>Vysvětlit, proč je tvrzení pravdivé</a:t>
            </a:r>
          </a:p>
          <a:p>
            <a:r>
              <a:rPr lang="cs-CZ" dirty="0"/>
              <a:t>Vysvětlením tvrzení/názoru většinou dostaneme něco, co je v podstatě další tvrzení/názor</a:t>
            </a:r>
          </a:p>
          <a:p>
            <a:r>
              <a:rPr lang="cs-CZ" dirty="0"/>
              <a:t>Neustále se ptát </a:t>
            </a:r>
            <a:r>
              <a:rPr lang="cs-CZ" b="1" dirty="0"/>
              <a:t>PROČ</a:t>
            </a:r>
            <a:r>
              <a:rPr lang="cs-CZ" dirty="0"/>
              <a:t>, jít do hloubky</a:t>
            </a:r>
          </a:p>
          <a:p>
            <a:r>
              <a:rPr lang="cs-CZ" dirty="0"/>
              <a:t>Dostat se co nejblíže k axiomu</a:t>
            </a:r>
          </a:p>
          <a:p>
            <a:endParaRPr lang="cs-CZ" dirty="0"/>
          </a:p>
          <a:p>
            <a:r>
              <a:rPr lang="cs-CZ" dirty="0"/>
              <a:t>Klíčová část (také je nejdelší)</a:t>
            </a:r>
          </a:p>
          <a:p>
            <a:endParaRPr lang="cs-CZ" dirty="0"/>
          </a:p>
        </p:txBody>
      </p:sp>
    </p:spTree>
    <p:extLst>
      <p:ext uri="{BB962C8B-B14F-4D97-AF65-F5344CB8AC3E}">
        <p14:creationId xmlns:p14="http://schemas.microsoft.com/office/powerpoint/2010/main" val="170459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775D7B-BF4A-4681-94FF-E4F5152D7063}"/>
              </a:ext>
            </a:extLst>
          </p:cNvPr>
          <p:cNvSpPr>
            <a:spLocks noGrp="1"/>
          </p:cNvSpPr>
          <p:nvPr>
            <p:ph type="title"/>
          </p:nvPr>
        </p:nvSpPr>
        <p:spPr/>
        <p:txBody>
          <a:bodyPr/>
          <a:lstStyle/>
          <a:p>
            <a:r>
              <a:rPr lang="cs-CZ" dirty="0"/>
              <a:t>Argumentační linie – vysvětlení</a:t>
            </a:r>
          </a:p>
        </p:txBody>
      </p:sp>
      <p:sp>
        <p:nvSpPr>
          <p:cNvPr id="3" name="Zástupný obsah 2">
            <a:extLst>
              <a:ext uri="{FF2B5EF4-FFF2-40B4-BE49-F238E27FC236}">
                <a16:creationId xmlns:a16="http://schemas.microsoft.com/office/drawing/2014/main" id="{3D776002-EEB2-487A-AB65-B525EEDBB84F}"/>
              </a:ext>
            </a:extLst>
          </p:cNvPr>
          <p:cNvSpPr>
            <a:spLocks noGrp="1"/>
          </p:cNvSpPr>
          <p:nvPr>
            <p:ph idx="1"/>
          </p:nvPr>
        </p:nvSpPr>
        <p:spPr/>
        <p:txBody>
          <a:bodyPr/>
          <a:lstStyle/>
          <a:p>
            <a:r>
              <a:rPr lang="cs-CZ" dirty="0"/>
              <a:t>„Na veřejných vysokých školách by mělo být zavedeno školné, protože to zvýší kvalitu výuky. Kvalita výuky závisí jednak na kvalitě učitelů, jednak na kvalitě vybavení školy. Kvalitní učitele musíme zaplatit, aby si místo učení nevybrali práci v soukromém sektoru nebo neodcházeli za hranice, kde mají často lepší finanční podmínky než ve školství. Zavedením školného získají vysoké školy další zdroj příjmů vedle dotací od státu. Budou si tak moci dovolit zaplatit víc kvalitních učitelů a nakoupit moderní techniku“ (Debatovani.cz – začínáme debatovat, r. n.).</a:t>
            </a:r>
          </a:p>
        </p:txBody>
      </p:sp>
    </p:spTree>
    <p:extLst>
      <p:ext uri="{BB962C8B-B14F-4D97-AF65-F5344CB8AC3E}">
        <p14:creationId xmlns:p14="http://schemas.microsoft.com/office/powerpoint/2010/main" val="311622024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2513</TotalTime>
  <Words>1958</Words>
  <Application>Microsoft Macintosh PowerPoint</Application>
  <PresentationFormat>Širokouhlá</PresentationFormat>
  <Paragraphs>267</Paragraphs>
  <Slides>44</Slides>
  <Notes>1</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44</vt:i4>
      </vt:variant>
    </vt:vector>
  </HeadingPairs>
  <TitlesOfParts>
    <vt:vector size="48" baseType="lpstr">
      <vt:lpstr>Arial</vt:lpstr>
      <vt:lpstr>Calibri</vt:lpstr>
      <vt:lpstr>Calibri Light</vt:lpstr>
      <vt:lpstr>Motiv Office</vt:lpstr>
      <vt:lpstr>POLb1143 Základy argumentace</vt:lpstr>
      <vt:lpstr>Obsah přednášky</vt:lpstr>
      <vt:lpstr>Co je to argumentace?</vt:lpstr>
      <vt:lpstr>Co je to argumentace?</vt:lpstr>
      <vt:lpstr>Důležitost definice</vt:lpstr>
      <vt:lpstr>Argumentační linie</vt:lpstr>
      <vt:lpstr>Argumentační linie – tvrzení</vt:lpstr>
      <vt:lpstr>Argumentační linie – vysvětlení</vt:lpstr>
      <vt:lpstr>Argumentační linie – vysvětlení</vt:lpstr>
      <vt:lpstr>Argumentační linie – důkaz</vt:lpstr>
      <vt:lpstr>Argumentační linie – důkaz</vt:lpstr>
      <vt:lpstr>Druhá strana debaty</vt:lpstr>
      <vt:lpstr>Protiargumentace (refutace = vyvracení)</vt:lpstr>
      <vt:lpstr>Příklad protiargumentace</vt:lpstr>
      <vt:lpstr>Argumentace vs. argument</vt:lpstr>
      <vt:lpstr>O čem argumentovat v písemných přípravách?</vt:lpstr>
      <vt:lpstr>Závěr: problémy s argumentací v reálném světě</vt:lpstr>
      <vt:lpstr>Tipy a triky</vt:lpstr>
      <vt:lpstr>Prezentácia programu PowerPoint</vt:lpstr>
      <vt:lpstr>Prezentácia programu PowerPoint</vt:lpstr>
      <vt:lpstr>Argumentační fauly</vt:lpstr>
      <vt:lpstr>Argumentační fauly/chyby</vt:lpstr>
      <vt:lpstr>Argumentační fauly/chyby</vt:lpstr>
      <vt:lpstr>Irelevantní argumentace (neformální chyby)</vt:lpstr>
      <vt:lpstr>1.1 Falešné dilema</vt:lpstr>
      <vt:lpstr>1.2 Kluzký svah</vt:lpstr>
      <vt:lpstr>Prezentácia programu PowerPoint</vt:lpstr>
      <vt:lpstr>1.3 Konfirmační skreslení</vt:lpstr>
      <vt:lpstr>1.4 Unáhlené závěry</vt:lpstr>
      <vt:lpstr>1.5 Hra na emoce</vt:lpstr>
      <vt:lpstr>1.6 Argument většiny</vt:lpstr>
      <vt:lpstr>1.7 Osobní útok</vt:lpstr>
      <vt:lpstr>1.8 Falešná autorita</vt:lpstr>
      <vt:lpstr>Prezentácia programu PowerPoint</vt:lpstr>
      <vt:lpstr>1.9 Zavádějící otázka</vt:lpstr>
      <vt:lpstr>1.10 Slamený panák</vt:lpstr>
      <vt:lpstr>Logické (formální) chyby</vt:lpstr>
      <vt:lpstr>2.1 Korelace ≠ Kauzalita</vt:lpstr>
      <vt:lpstr>Prezentácia programu PowerPoint</vt:lpstr>
      <vt:lpstr>2.2 Posloupnost ≠ Kauzalita</vt:lpstr>
      <vt:lpstr>2.3 Nejasný směr kauzality</vt:lpstr>
      <vt:lpstr>2.4 Skrytá příčina</vt:lpstr>
      <vt:lpstr>2.4 Skrytá příčina</vt:lpstr>
      <vt:lpstr>Závěr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POLb1143 Základy argumentace</dc:title>
  <dc:creator>Jan Hruška</dc:creator>
  <cp:lastModifiedBy>Jakub Jusko</cp:lastModifiedBy>
  <cp:revision>75</cp:revision>
  <dcterms:created xsi:type="dcterms:W3CDTF">2021-09-06T13:48:10Z</dcterms:created>
  <dcterms:modified xsi:type="dcterms:W3CDTF">2024-04-03T13:49:45Z</dcterms:modified>
</cp:coreProperties>
</file>