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YwYTykUL6K1NWcK49Bu+mh8PK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82b46888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2c82b46888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c82b46888f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2c82b46888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c82b46888f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None/>
            </a:pPr>
            <a:endParaRPr/>
          </a:p>
        </p:txBody>
      </p:sp>
      <p:sp>
        <p:nvSpPr>
          <p:cNvPr id="179" name="Google Shape;179;g2c82b46888f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c8a7d05b88_0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9" name="Google Shape;189;g2c8a7d05b88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c8676d6ede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2c8676d6ed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c8676d6ede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2c8676d6ed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c8772c2372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2c8772c2372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8772c2372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2c8772c2372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c8772c2372_1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2c8772c2372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8bd2e749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a:t>Lze využít i https://thinkchecksubmit.org/</a:t>
            </a:r>
            <a:endParaRPr/>
          </a:p>
        </p:txBody>
      </p:sp>
      <p:sp>
        <p:nvSpPr>
          <p:cNvPr id="239" name="Google Shape;239;g2c8bd2e749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c82b46888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2c82b4688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c8bd2e749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2c8bd2e749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c8772c237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2c8772c237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c8772c2372_1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2c8772c2372_1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c8772c2372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2c8772c2372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c8772c2372_1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2c8772c2372_1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c8772c2372_1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c8772c2372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c8772c2372_1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c8772c2372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c8772c2372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2c8772c2372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c8676d6ede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2c8676d6ed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c8a7d05b88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g2c8a7d05b8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8a7d05b88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2c8a7d05b88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c8676d6ed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
          </a:p>
        </p:txBody>
      </p:sp>
      <p:sp>
        <p:nvSpPr>
          <p:cNvPr id="110" name="Google Shape;110;g2c8676d6ed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8a7d05b88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
          </a:p>
        </p:txBody>
      </p:sp>
      <p:sp>
        <p:nvSpPr>
          <p:cNvPr id="120" name="Google Shape;120;g2c8a7d05b88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c8a7d05b88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400"/>
          </a:p>
        </p:txBody>
      </p:sp>
      <p:sp>
        <p:nvSpPr>
          <p:cNvPr id="128" name="Google Shape;128;g2c8a7d05b88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8a7d05b88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900">
              <a:latin typeface="Arial"/>
              <a:ea typeface="Arial"/>
              <a:cs typeface="Arial"/>
              <a:sym typeface="Arial"/>
            </a:endParaRPr>
          </a:p>
        </p:txBody>
      </p:sp>
      <p:sp>
        <p:nvSpPr>
          <p:cNvPr id="137" name="Google Shape;137;g2c8a7d05b88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c8a7d05b88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a:latin typeface="Arial"/>
              <a:ea typeface="Arial"/>
              <a:cs typeface="Arial"/>
              <a:sym typeface="Arial"/>
            </a:endParaRPr>
          </a:p>
        </p:txBody>
      </p:sp>
      <p:sp>
        <p:nvSpPr>
          <p:cNvPr id="145" name="Google Shape;145;g2c8a7d05b88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c8a7d05b88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
          </a:p>
        </p:txBody>
      </p:sp>
      <p:sp>
        <p:nvSpPr>
          <p:cNvPr id="153" name="Google Shape;153;g2c8a7d05b88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openscience.muni.cz/fair-a-open-data/data-management-planovani/zivotni-cyklus-dat"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openscience.muni.cz/fair-a-open-data/sber-a-zpracovani/uchovavani-da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openscience.muni.cz/fair-a-open-data/data-management-planovani/data-management-plan" TargetMode="External"/><Relationship Id="rId5" Type="http://schemas.openxmlformats.org/officeDocument/2006/relationships/hyperlink" Target="https://dsw.muni.cz/wizard/" TargetMode="External"/><Relationship Id="rId4" Type="http://schemas.openxmlformats.org/officeDocument/2006/relationships/hyperlink" Target="https://openscience.muni.cz/fair-a-open-data/data-management-planovani/nastroje-pro-spravu-vyzkumnych-da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zenodo.org/records/3739188"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openscience.muni.cz/open-science-na-mu/realizovane-akceprednasky/cc-licence-pro-autory-a-open-science-podporu-na-mu" TargetMode="External"/><Relationship Id="rId5" Type="http://schemas.openxmlformats.org/officeDocument/2006/relationships/hyperlink" Target="https://chooser-beta.creativecommons.org/" TargetMode="External"/><Relationship Id="rId4" Type="http://schemas.openxmlformats.org/officeDocument/2006/relationships/hyperlink" Target="https://creativecommons.org/share-your-work/cclicens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zechelib.cz/cs/399-open-access" TargetMode="External"/><Relationship Id="rId5" Type="http://schemas.openxmlformats.org/officeDocument/2006/relationships/hyperlink" Target="https://doaj.org/" TargetMode="External"/><Relationship Id="rId4" Type="http://schemas.openxmlformats.org/officeDocument/2006/relationships/hyperlink" Target="https://knihovna.fss.muni.cz/podpora-vedy/kde-a-jak-publikova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jcr.clarivate.com/jcr/hom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knihovna.fss.muni.cz/media/3471653/navod1_zjistovani-kvartilu-dle-ais.pdf" TargetMode="External"/><Relationship Id="rId4" Type="http://schemas.openxmlformats.org/officeDocument/2006/relationships/hyperlink" Target="https://jcr.clarivate.com/jcr/browse-categori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knihovna.fss.muni.cz/media/3420327/sjr_scopus_navod.pdf" TargetMode="External"/><Relationship Id="rId4" Type="http://schemas.openxmlformats.org/officeDocument/2006/relationships/hyperlink" Target="https://www.scimagojr.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rcid.org/content/requiring-orcid-publication-workflows-open-lett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kuk.muni.cz/predator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is.muni.cz/auth/publikac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isvavai.cz/ri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is.muni.cz/auth/do/rect/metodika/VaV/60287147/Doporuceni_pro_uvadeni_dedikaci_v_publikacich.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vyzkum.cz/FrontClanek.aspx?idsekce=799796&amp;ad=1&amp;attid=84768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hodnoceni.rvvi.cz/" TargetMode="External"/><Relationship Id="rId3" Type="http://schemas.openxmlformats.org/officeDocument/2006/relationships/image" Target="../media/image1.png"/><Relationship Id="rId7" Type="http://schemas.openxmlformats.org/officeDocument/2006/relationships/hyperlink" Target="https://www.vyzkum.cz/FrontClanek.aspx?idsekce=799796&amp;ad=1&amp;attid=84768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vyzkum.gov.cz/FrontClanek.aspx?idsekce=799796&amp;ad=1&amp;attid=998022" TargetMode="External"/><Relationship Id="rId5" Type="http://schemas.openxmlformats.org/officeDocument/2006/relationships/hyperlink" Target="https://vyzkum.gov.cz/FrontClanek.aspx?idsekce=799796&amp;ad=1&amp;attid=998031" TargetMode="External"/><Relationship Id="rId10" Type="http://schemas.openxmlformats.org/officeDocument/2006/relationships/hyperlink" Target="https://www.isvavai.cz/is?s=dokumenty-ke-stazeni" TargetMode="External"/><Relationship Id="rId4" Type="http://schemas.openxmlformats.org/officeDocument/2006/relationships/hyperlink" Target="https://vyzkum.gov.cz/" TargetMode="External"/><Relationship Id="rId9" Type="http://schemas.openxmlformats.org/officeDocument/2006/relationships/hyperlink" Target="https://www.isvavai.cz/"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knihovna@fss.muni.cz"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service.elsevier.com/app/answers/detail/a_id/11212/supporthub/scopus/kw/scopus+author+identifi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ublons.com" TargetMode="External"/><Relationship Id="rId5" Type="http://schemas.openxmlformats.org/officeDocument/2006/relationships/hyperlink" Target="http://orcid.org/" TargetMode="External"/><Relationship Id="rId4" Type="http://schemas.openxmlformats.org/officeDocument/2006/relationships/hyperlink" Target="https://knihovna.fss.muni.cz/podpora-vedy/identifikatory-vedce"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openscience.muni.cz/podpora-pro-vyzkumniky/slovnicek-pojmu" TargetMode="External"/><Relationship Id="rId3" Type="http://schemas.openxmlformats.org/officeDocument/2006/relationships/image" Target="../media/image1.png"/><Relationship Id="rId7" Type="http://schemas.openxmlformats.org/officeDocument/2006/relationships/hyperlink" Target="https://idea.cerge-ei.cz/files/IDEA_Studie_16_2016_Predatorske_casopisy_ve_Scopusu/IDEA_Studie_16_2016_Predatorske_casopisy_ve_Scopusu.html" TargetMode="External"/><Relationship Id="rId12" Type="http://schemas.openxmlformats.org/officeDocument/2006/relationships/hyperlink" Target="https://thinkchecksubmit.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is.muni.cz/do/sukb/kuk/materialy/cze/Predators/index.html" TargetMode="External"/><Relationship Id="rId11" Type="http://schemas.openxmlformats.org/officeDocument/2006/relationships/hyperlink" Target="https://www.czechelib.cz/default/files/download/id/749/manual-pro-identifikaci-vedeckych-casopisu-s-otevrenym-pristupem.pdf" TargetMode="External"/><Relationship Id="rId5" Type="http://schemas.openxmlformats.org/officeDocument/2006/relationships/hyperlink" Target="https://mitpress.mit.edu/9780262300988/" TargetMode="External"/><Relationship Id="rId10" Type="http://schemas.openxmlformats.org/officeDocument/2006/relationships/hyperlink" Target="https://www.doabooks.org/" TargetMode="External"/><Relationship Id="rId4" Type="http://schemas.openxmlformats.org/officeDocument/2006/relationships/hyperlink" Target="http://hdl.handle.net/11012/61751" TargetMode="External"/><Relationship Id="rId9" Type="http://schemas.openxmlformats.org/officeDocument/2006/relationships/hyperlink" Target="https://doaj.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openaccess.cz/oamyty/" TargetMode="External"/><Relationship Id="rId4" Type="http://schemas.openxmlformats.org/officeDocument/2006/relationships/hyperlink" Target="https://www.openaire.eu/open-science-europe-overvie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openscience.muni.cz/open-science-na-mu/strategie-open-science-na-mu-2022-2028" TargetMode="External"/><Relationship Id="rId4" Type="http://schemas.openxmlformats.org/officeDocument/2006/relationships/hyperlink" Target="https://openscience.muni.cz/"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unesdoc.unesco.org/ark:/48223/pf0000379949"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openscience.muni.cz/podpora-pro-vyzkumniky/open-science-jako-projektova-podmink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openscience.muni.cz/open-access/open-access-a-jak-na-nej" TargetMode="External"/><Relationship Id="rId4" Type="http://schemas.openxmlformats.org/officeDocument/2006/relationships/hyperlink" Target="https://knihovna.cuni.cz/wp-content/uploads/OAletak_final_A4_bezorezu_nahle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39875"/>
            <a:ext cx="12191997" cy="6857998"/>
          </a:xfrm>
          <a:prstGeom prst="rect">
            <a:avLst/>
          </a:prstGeom>
          <a:noFill/>
          <a:ln>
            <a:noFill/>
          </a:ln>
        </p:spPr>
      </p:pic>
      <p:sp>
        <p:nvSpPr>
          <p:cNvPr id="89" name="Google Shape;89;p1"/>
          <p:cNvSpPr txBox="1">
            <a:spLocks noGrp="1"/>
          </p:cNvSpPr>
          <p:nvPr>
            <p:ph type="ctrTitle"/>
          </p:nvPr>
        </p:nvSpPr>
        <p:spPr>
          <a:xfrm>
            <a:off x="344525" y="2443200"/>
            <a:ext cx="8317800" cy="775500"/>
          </a:xfrm>
          <a:prstGeom prst="rect">
            <a:avLst/>
          </a:prstGeom>
          <a:noFill/>
          <a:ln>
            <a:noFill/>
          </a:ln>
        </p:spPr>
        <p:txBody>
          <a:bodyPr spcFirstLastPara="1" wrap="square" lIns="0" tIns="45700" rIns="91425" bIns="45700" anchor="t" anchorCtr="0">
            <a:normAutofit/>
          </a:bodyPr>
          <a:lstStyle/>
          <a:p>
            <a:pPr marL="0" lvl="0" indent="0" algn="l" rtl="0">
              <a:lnSpc>
                <a:spcPct val="90000"/>
              </a:lnSpc>
              <a:spcBef>
                <a:spcPts val="0"/>
              </a:spcBef>
              <a:spcAft>
                <a:spcPts val="0"/>
              </a:spcAft>
              <a:buClr>
                <a:srgbClr val="0000DC"/>
              </a:buClr>
              <a:buSzPts val="4400"/>
              <a:buFont typeface="Arial"/>
              <a:buNone/>
            </a:pPr>
            <a:r>
              <a:rPr lang="cs-CZ" sz="4400" b="1">
                <a:solidFill>
                  <a:srgbClr val="0000DC"/>
                </a:solidFill>
                <a:latin typeface="Arial"/>
                <a:ea typeface="Arial"/>
                <a:cs typeface="Arial"/>
                <a:sym typeface="Arial"/>
              </a:rPr>
              <a:t>Publikační činnost od A do Z</a:t>
            </a:r>
            <a:endParaRPr sz="4400" b="1">
              <a:solidFill>
                <a:srgbClr val="0000DC"/>
              </a:solidFill>
              <a:latin typeface="Arial"/>
              <a:ea typeface="Arial"/>
              <a:cs typeface="Arial"/>
              <a:sym typeface="Arial"/>
            </a:endParaRPr>
          </a:p>
        </p:txBody>
      </p:sp>
      <p:sp>
        <p:nvSpPr>
          <p:cNvPr id="90" name="Google Shape;90;p1"/>
          <p:cNvSpPr txBox="1">
            <a:spLocks noGrp="1"/>
          </p:cNvSpPr>
          <p:nvPr>
            <p:ph type="subTitle" idx="1"/>
          </p:nvPr>
        </p:nvSpPr>
        <p:spPr>
          <a:xfrm>
            <a:off x="344525" y="3653550"/>
            <a:ext cx="9663300" cy="1250700"/>
          </a:xfrm>
          <a:prstGeom prst="rect">
            <a:avLst/>
          </a:prstGeom>
          <a:noFill/>
          <a:ln>
            <a:noFill/>
          </a:ln>
        </p:spPr>
        <p:txBody>
          <a:bodyPr spcFirstLastPara="1" wrap="square" lIns="0"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cs-CZ">
                <a:latin typeface="Arial"/>
                <a:ea typeface="Arial"/>
                <a:cs typeface="Arial"/>
                <a:sym typeface="Arial"/>
              </a:rPr>
              <a:t>„Publikuji otevřeně a plním podmínky poskytovatelů financí.“  </a:t>
            </a:r>
            <a:endParaRPr>
              <a:latin typeface="Arial"/>
              <a:ea typeface="Arial"/>
              <a:cs typeface="Arial"/>
              <a:sym typeface="Arial"/>
            </a:endParaRPr>
          </a:p>
          <a:p>
            <a:pPr marL="0" lvl="0" indent="0" algn="l" rtl="0">
              <a:lnSpc>
                <a:spcPct val="90000"/>
              </a:lnSpc>
              <a:spcBef>
                <a:spcPts val="0"/>
              </a:spcBef>
              <a:spcAft>
                <a:spcPts val="0"/>
              </a:spcAft>
              <a:buClr>
                <a:schemeClr val="dk1"/>
              </a:buClr>
              <a:buSzPts val="2400"/>
              <a:buNone/>
            </a:pPr>
            <a:r>
              <a:rPr lang="cs-CZ">
                <a:latin typeface="Arial"/>
                <a:ea typeface="Arial"/>
                <a:cs typeface="Arial"/>
                <a:sym typeface="Arial"/>
              </a:rPr>
              <a:t>                                  </a:t>
            </a:r>
            <a:endParaRPr>
              <a:latin typeface="Arial"/>
              <a:ea typeface="Arial"/>
              <a:cs typeface="Arial"/>
              <a:sym typeface="Arial"/>
            </a:endParaRPr>
          </a:p>
          <a:p>
            <a:pPr marL="0" lvl="0" indent="0" algn="l" rtl="0">
              <a:lnSpc>
                <a:spcPct val="90000"/>
              </a:lnSpc>
              <a:spcBef>
                <a:spcPts val="0"/>
              </a:spcBef>
              <a:spcAft>
                <a:spcPts val="0"/>
              </a:spcAft>
              <a:buClr>
                <a:schemeClr val="dk1"/>
              </a:buClr>
              <a:buSzPts val="2400"/>
              <a:buNone/>
            </a:pPr>
            <a:r>
              <a:rPr lang="cs-CZ">
                <a:latin typeface="Arial"/>
                <a:ea typeface="Arial"/>
                <a:cs typeface="Arial"/>
                <a:sym typeface="Arial"/>
              </a:rPr>
              <a:t>                                                                       výzkumník 21. století</a:t>
            </a:r>
            <a:endParaRPr>
              <a:latin typeface="Arial"/>
              <a:ea typeface="Arial"/>
              <a:cs typeface="Arial"/>
              <a:sym typeface="Arial"/>
            </a:endParaRPr>
          </a:p>
        </p:txBody>
      </p:sp>
      <p:sp>
        <p:nvSpPr>
          <p:cNvPr id="91" name="Google Shape;91;p1"/>
          <p:cNvSpPr txBox="1"/>
          <p:nvPr/>
        </p:nvSpPr>
        <p:spPr>
          <a:xfrm>
            <a:off x="344522" y="5652600"/>
            <a:ext cx="6858000" cy="470002"/>
          </a:xfrm>
          <a:prstGeom prst="rect">
            <a:avLst/>
          </a:prstGeom>
          <a:noFill/>
          <a:ln>
            <a:noFill/>
          </a:ln>
        </p:spPr>
        <p:txBody>
          <a:bodyPr spcFirstLastPara="1" wrap="square" lIns="0" tIns="45700" rIns="91425" bIns="45700" anchor="t" anchorCtr="0">
            <a:normAutofit fontScale="77500"/>
          </a:bodyPr>
          <a:lstStyle/>
          <a:p>
            <a:pPr marL="0" marR="0" lvl="0" indent="0" algn="l" rtl="0">
              <a:lnSpc>
                <a:spcPct val="90000"/>
              </a:lnSpc>
              <a:spcBef>
                <a:spcPts val="0"/>
              </a:spcBef>
              <a:spcAft>
                <a:spcPts val="0"/>
              </a:spcAft>
              <a:buClr>
                <a:schemeClr val="dk1"/>
              </a:buClr>
              <a:buSzPct val="100000"/>
              <a:buFont typeface="Arial"/>
              <a:buNone/>
            </a:pPr>
            <a:r>
              <a:rPr lang="cs-CZ" sz="2400">
                <a:solidFill>
                  <a:schemeClr val="dk1"/>
                </a:solidFill>
              </a:rPr>
              <a:t>Knihovna FSS (Mgr. Blanka Farkašová, Mgr. Aneta Pilátová)</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2c82b46888f_0_7"/>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64" name="Google Shape;164;g2c82b46888f_0_7"/>
          <p:cNvSpPr txBox="1">
            <a:spLocks noGrp="1"/>
          </p:cNvSpPr>
          <p:nvPr>
            <p:ph type="title"/>
          </p:nvPr>
        </p:nvSpPr>
        <p:spPr>
          <a:xfrm>
            <a:off x="5679800" y="926700"/>
            <a:ext cx="5959200" cy="14328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Výzkumná data</a:t>
            </a:r>
            <a:endParaRPr sz="4000" b="1">
              <a:solidFill>
                <a:srgbClr val="0000DC"/>
              </a:solidFill>
              <a:latin typeface="Arial"/>
              <a:ea typeface="Arial"/>
              <a:cs typeface="Arial"/>
              <a:sym typeface="Arial"/>
            </a:endParaRPr>
          </a:p>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a jejich management</a:t>
            </a:r>
            <a:endParaRPr sz="4000" b="1">
              <a:solidFill>
                <a:srgbClr val="0000DC"/>
              </a:solidFill>
              <a:latin typeface="Arial"/>
              <a:ea typeface="Arial"/>
              <a:cs typeface="Arial"/>
              <a:sym typeface="Arial"/>
            </a:endParaRPr>
          </a:p>
        </p:txBody>
      </p:sp>
      <p:sp>
        <p:nvSpPr>
          <p:cNvPr id="165" name="Google Shape;165;g2c82b46888f_0_7"/>
          <p:cNvSpPr txBox="1">
            <a:spLocks noGrp="1"/>
          </p:cNvSpPr>
          <p:nvPr>
            <p:ph type="body" idx="1"/>
          </p:nvPr>
        </p:nvSpPr>
        <p:spPr>
          <a:xfrm>
            <a:off x="5679800" y="2359500"/>
            <a:ext cx="5815200" cy="4111500"/>
          </a:xfrm>
          <a:prstGeom prst="rect">
            <a:avLst/>
          </a:prstGeom>
          <a:noFill/>
          <a:ln>
            <a:noFill/>
          </a:ln>
        </p:spPr>
        <p:txBody>
          <a:bodyPr spcFirstLastPara="1" wrap="square" lIns="91425" tIns="45700" rIns="91425" bIns="45700" anchor="t" anchorCtr="0">
            <a:normAutofit fontScale="25000" lnSpcReduction="10000"/>
          </a:bodyPr>
          <a:lstStyle/>
          <a:p>
            <a:pPr marL="457200" lvl="0" indent="-342900" algn="l" rtl="0">
              <a:lnSpc>
                <a:spcPct val="115000"/>
              </a:lnSpc>
              <a:spcBef>
                <a:spcPts val="0"/>
              </a:spcBef>
              <a:spcAft>
                <a:spcPts val="0"/>
              </a:spcAft>
              <a:buSzPct val="100000"/>
              <a:buFont typeface="Arial"/>
              <a:buChar char="•"/>
            </a:pPr>
            <a:r>
              <a:rPr lang="cs-CZ" sz="7200">
                <a:latin typeface="Arial"/>
                <a:ea typeface="Arial"/>
                <a:cs typeface="Arial"/>
                <a:sym typeface="Arial"/>
              </a:rPr>
              <a:t>Co jsou výzkumná data</a:t>
            </a:r>
            <a:endParaRPr sz="7200">
              <a:latin typeface="Arial"/>
              <a:ea typeface="Arial"/>
              <a:cs typeface="Arial"/>
              <a:sym typeface="Arial"/>
            </a:endParaRPr>
          </a:p>
          <a:p>
            <a:pPr marL="457200" lvl="0" indent="-342900" algn="l" rtl="0">
              <a:lnSpc>
                <a:spcPct val="115000"/>
              </a:lnSpc>
              <a:spcBef>
                <a:spcPts val="0"/>
              </a:spcBef>
              <a:spcAft>
                <a:spcPts val="0"/>
              </a:spcAft>
              <a:buSzPct val="100000"/>
              <a:buFont typeface="Arial"/>
              <a:buChar char="•"/>
            </a:pPr>
            <a:r>
              <a:rPr lang="cs-CZ" sz="7200">
                <a:latin typeface="Arial"/>
                <a:ea typeface="Arial"/>
                <a:cs typeface="Arial"/>
                <a:sym typeface="Arial"/>
              </a:rPr>
              <a:t>Management výzkumných dat (Research Data Management) = organizování, skladování </a:t>
            </a:r>
            <a:br>
              <a:rPr lang="cs-CZ" sz="7200">
                <a:latin typeface="Arial"/>
                <a:ea typeface="Arial"/>
                <a:cs typeface="Arial"/>
                <a:sym typeface="Arial"/>
              </a:rPr>
            </a:br>
            <a:r>
              <a:rPr lang="cs-CZ" sz="7200">
                <a:latin typeface="Arial"/>
                <a:ea typeface="Arial"/>
                <a:cs typeface="Arial"/>
                <a:sym typeface="Arial"/>
              </a:rPr>
              <a:t>a dlouhodobé uchovávání dat získaných během výzkumného projektu</a:t>
            </a:r>
            <a:endParaRPr sz="7200">
              <a:latin typeface="Arial"/>
              <a:ea typeface="Arial"/>
              <a:cs typeface="Arial"/>
              <a:sym typeface="Arial"/>
            </a:endParaRPr>
          </a:p>
          <a:p>
            <a:pPr marL="0" lvl="0" indent="0" algn="l" rtl="0">
              <a:lnSpc>
                <a:spcPct val="115000"/>
              </a:lnSpc>
              <a:spcBef>
                <a:spcPts val="0"/>
              </a:spcBef>
              <a:spcAft>
                <a:spcPts val="0"/>
              </a:spcAft>
              <a:buNone/>
            </a:pPr>
            <a:endParaRPr sz="7200">
              <a:latin typeface="Arial"/>
              <a:ea typeface="Arial"/>
              <a:cs typeface="Arial"/>
              <a:sym typeface="Arial"/>
            </a:endParaRPr>
          </a:p>
          <a:p>
            <a:pPr marL="457200" lvl="0" indent="-342900" algn="l" rtl="0">
              <a:lnSpc>
                <a:spcPct val="115000"/>
              </a:lnSpc>
              <a:spcBef>
                <a:spcPts val="0"/>
              </a:spcBef>
              <a:spcAft>
                <a:spcPts val="0"/>
              </a:spcAft>
              <a:buSzPct val="100000"/>
              <a:buFont typeface="Arial"/>
              <a:buChar char="•"/>
            </a:pPr>
            <a:r>
              <a:rPr lang="cs-CZ" sz="7200" b="1">
                <a:latin typeface="Arial"/>
                <a:ea typeface="Arial"/>
                <a:cs typeface="Arial"/>
                <a:sym typeface="Arial"/>
              </a:rPr>
              <a:t>Data Management:</a:t>
            </a:r>
            <a:endParaRPr sz="7200" b="1">
              <a:latin typeface="Arial"/>
              <a:ea typeface="Arial"/>
              <a:cs typeface="Arial"/>
              <a:sym typeface="Arial"/>
            </a:endParaRPr>
          </a:p>
          <a:p>
            <a:pPr marL="457200" lvl="0" indent="0" algn="l" rtl="0">
              <a:lnSpc>
                <a:spcPct val="115000"/>
              </a:lnSpc>
              <a:spcBef>
                <a:spcPts val="0"/>
              </a:spcBef>
              <a:spcAft>
                <a:spcPts val="0"/>
              </a:spcAft>
              <a:buNone/>
            </a:pPr>
            <a:r>
              <a:rPr lang="cs-CZ" sz="7200">
                <a:latin typeface="Arial"/>
                <a:ea typeface="Arial"/>
                <a:cs typeface="Arial"/>
                <a:sym typeface="Arial"/>
              </a:rPr>
              <a:t>– před začátkem projektu – ve fázi plánování projektu naplánovat i práci s daty</a:t>
            </a:r>
            <a:endParaRPr sz="7200">
              <a:latin typeface="Arial"/>
              <a:ea typeface="Arial"/>
              <a:cs typeface="Arial"/>
              <a:sym typeface="Arial"/>
            </a:endParaRPr>
          </a:p>
          <a:p>
            <a:pPr marL="457200" lvl="0" indent="0" algn="l" rtl="0">
              <a:lnSpc>
                <a:spcPct val="115000"/>
              </a:lnSpc>
              <a:spcBef>
                <a:spcPts val="0"/>
              </a:spcBef>
              <a:spcAft>
                <a:spcPts val="0"/>
              </a:spcAft>
              <a:buNone/>
            </a:pPr>
            <a:r>
              <a:rPr lang="cs-CZ" sz="7200">
                <a:latin typeface="Arial"/>
                <a:ea typeface="Arial"/>
                <a:cs typeface="Arial"/>
                <a:sym typeface="Arial"/>
              </a:rPr>
              <a:t>– během projektu – dbát na zpracování, skladování a zabezpečení</a:t>
            </a:r>
            <a:endParaRPr sz="7200">
              <a:latin typeface="Arial"/>
              <a:ea typeface="Arial"/>
              <a:cs typeface="Arial"/>
              <a:sym typeface="Arial"/>
            </a:endParaRPr>
          </a:p>
          <a:p>
            <a:pPr marL="457200" lvl="0" indent="0" algn="l" rtl="0">
              <a:lnSpc>
                <a:spcPct val="115000"/>
              </a:lnSpc>
              <a:spcBef>
                <a:spcPts val="0"/>
              </a:spcBef>
              <a:spcAft>
                <a:spcPts val="0"/>
              </a:spcAft>
              <a:buNone/>
            </a:pPr>
            <a:r>
              <a:rPr lang="cs-CZ" sz="7200">
                <a:latin typeface="Arial"/>
                <a:ea typeface="Arial"/>
                <a:cs typeface="Arial"/>
                <a:sym typeface="Arial"/>
              </a:rPr>
              <a:t>– po/při ukončení projektu – promyslet, která data je vhodné/možné smazat, která dlouhodobě uchovat, naplánovat jejich sdílení</a:t>
            </a:r>
            <a:endParaRPr>
              <a:latin typeface="Arial"/>
              <a:ea typeface="Arial"/>
              <a:cs typeface="Arial"/>
              <a:sym typeface="Arial"/>
            </a:endParaRPr>
          </a:p>
        </p:txBody>
      </p:sp>
      <p:sp>
        <p:nvSpPr>
          <p:cNvPr id="166" name="Google Shape;166;g2c82b46888f_0_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10</a:t>
            </a:fld>
            <a:endParaRPr/>
          </a:p>
        </p:txBody>
      </p:sp>
      <p:pic>
        <p:nvPicPr>
          <p:cNvPr id="167" name="Google Shape;167;g2c82b46888f_0_7"/>
          <p:cNvPicPr preferRelativeResize="0"/>
          <p:nvPr/>
        </p:nvPicPr>
        <p:blipFill>
          <a:blip r:embed="rId4">
            <a:alphaModFix/>
          </a:blip>
          <a:stretch>
            <a:fillRect/>
          </a:stretch>
        </p:blipFill>
        <p:spPr>
          <a:xfrm>
            <a:off x="466750" y="2420925"/>
            <a:ext cx="3788775" cy="3788775"/>
          </a:xfrm>
          <a:prstGeom prst="rect">
            <a:avLst/>
          </a:prstGeom>
          <a:noFill/>
          <a:ln>
            <a:noFill/>
          </a:ln>
        </p:spPr>
      </p:pic>
      <p:sp>
        <p:nvSpPr>
          <p:cNvPr id="168" name="Google Shape;168;g2c82b46888f_0_7"/>
          <p:cNvSpPr txBox="1"/>
          <p:nvPr/>
        </p:nvSpPr>
        <p:spPr>
          <a:xfrm>
            <a:off x="466800" y="1820700"/>
            <a:ext cx="3510300" cy="538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cs-CZ" sz="1700" b="1" u="sng">
                <a:solidFill>
                  <a:srgbClr val="0000DC"/>
                </a:solidFill>
                <a:hlinkClick r:id="rId5">
                  <a:extLst>
                    <a:ext uri="{A12FA001-AC4F-418D-AE19-62706E023703}">
                      <ahyp:hlinkClr xmlns:ahyp="http://schemas.microsoft.com/office/drawing/2018/hyperlinkcolor" val="tx"/>
                    </a:ext>
                  </a:extLst>
                </a:hlinkClick>
              </a:rPr>
              <a:t>Životní cyklus výzkumných dat</a:t>
            </a:r>
            <a:endParaRPr sz="1700" b="1">
              <a:solidFill>
                <a:srgbClr val="0000D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g2c82b46888f_0_19"/>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74" name="Google Shape;174;g2c82b46888f_0_19"/>
          <p:cNvSpPr txBox="1">
            <a:spLocks noGrp="1"/>
          </p:cNvSpPr>
          <p:nvPr>
            <p:ph type="title"/>
          </p:nvPr>
        </p:nvSpPr>
        <p:spPr>
          <a:xfrm>
            <a:off x="381599" y="1871573"/>
            <a:ext cx="7886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Data Management Plan (DMP)</a:t>
            </a:r>
            <a:endParaRPr sz="4000"/>
          </a:p>
        </p:txBody>
      </p:sp>
      <p:sp>
        <p:nvSpPr>
          <p:cNvPr id="175" name="Google Shape;175;g2c82b46888f_0_19"/>
          <p:cNvSpPr txBox="1">
            <a:spLocks noGrp="1"/>
          </p:cNvSpPr>
          <p:nvPr>
            <p:ph type="body" idx="1"/>
          </p:nvPr>
        </p:nvSpPr>
        <p:spPr>
          <a:xfrm>
            <a:off x="381600" y="2707925"/>
            <a:ext cx="10971900" cy="3707700"/>
          </a:xfrm>
          <a:prstGeom prst="rect">
            <a:avLst/>
          </a:prstGeom>
          <a:noFill/>
          <a:ln>
            <a:noFill/>
          </a:ln>
        </p:spPr>
        <p:txBody>
          <a:bodyPr spcFirstLastPara="1" wrap="square" lIns="91425" tIns="45700" rIns="91425" bIns="45700" anchor="t" anchorCtr="0">
            <a:normAutofit/>
          </a:bodyPr>
          <a:lstStyle/>
          <a:p>
            <a:pPr marL="457200" lvl="0" indent="-355600" algn="l" rtl="0">
              <a:lnSpc>
                <a:spcPct val="115000"/>
              </a:lnSpc>
              <a:spcBef>
                <a:spcPts val="0"/>
              </a:spcBef>
              <a:spcAft>
                <a:spcPts val="0"/>
              </a:spcAft>
              <a:buSzPts val="2000"/>
              <a:buFont typeface="Arial"/>
              <a:buChar char="•"/>
            </a:pPr>
            <a:r>
              <a:rPr lang="cs-CZ" sz="2000">
                <a:latin typeface="Arial"/>
                <a:ea typeface="Arial"/>
                <a:cs typeface="Arial"/>
                <a:sym typeface="Arial"/>
              </a:rPr>
              <a:t>Data Management Planning = kontinuální proces, který pomáhá plánovat </a:t>
            </a:r>
            <a:endParaRPr sz="2000">
              <a:latin typeface="Arial"/>
              <a:ea typeface="Arial"/>
              <a:cs typeface="Arial"/>
              <a:sym typeface="Arial"/>
            </a:endParaRPr>
          </a:p>
          <a:p>
            <a:pPr marL="457200" lvl="0" indent="0" algn="l" rtl="0">
              <a:lnSpc>
                <a:spcPct val="115000"/>
              </a:lnSpc>
              <a:spcBef>
                <a:spcPts val="0"/>
              </a:spcBef>
              <a:spcAft>
                <a:spcPts val="0"/>
              </a:spcAft>
              <a:buNone/>
            </a:pPr>
            <a:r>
              <a:rPr lang="cs-CZ" sz="2000">
                <a:latin typeface="Arial"/>
                <a:ea typeface="Arial"/>
                <a:cs typeface="Arial"/>
                <a:sym typeface="Arial"/>
              </a:rPr>
              <a:t>a provádět správu dat</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cs-CZ" sz="2000">
                <a:latin typeface="Arial"/>
                <a:ea typeface="Arial"/>
                <a:cs typeface="Arial"/>
                <a:sym typeface="Arial"/>
              </a:rPr>
              <a:t>Data Management Plan = dokument/y</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cs-CZ" sz="2000">
                <a:latin typeface="Arial"/>
                <a:ea typeface="Arial"/>
                <a:cs typeface="Arial"/>
                <a:sym typeface="Arial"/>
              </a:rPr>
              <a:t>Nástroje pro tvorbu DMP –  sdílený dok., šablony dokumentů daného </a:t>
            </a:r>
            <a:br>
              <a:rPr lang="cs-CZ" sz="2000">
                <a:latin typeface="Arial"/>
                <a:ea typeface="Arial"/>
                <a:cs typeface="Arial"/>
                <a:sym typeface="Arial"/>
              </a:rPr>
            </a:br>
            <a:r>
              <a:rPr lang="cs-CZ" sz="2000">
                <a:latin typeface="Arial"/>
                <a:ea typeface="Arial"/>
                <a:cs typeface="Arial"/>
                <a:sym typeface="Arial"/>
              </a:rPr>
              <a:t>projektu, specializovaný software</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cs-CZ" sz="20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Nástroje pro správu výzkumných dat</a:t>
            </a:r>
            <a:endParaRPr sz="2000">
              <a:solidFill>
                <a:srgbClr val="0000DC"/>
              </a:solidFill>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cs-CZ" sz="2000" u="sng">
                <a:solidFill>
                  <a:srgbClr val="0000DC"/>
                </a:solidFill>
                <a:latin typeface="Arial"/>
                <a:ea typeface="Arial"/>
                <a:cs typeface="Arial"/>
                <a:sym typeface="Arial"/>
                <a:hlinkClick r:id="rId5">
                  <a:extLst>
                    <a:ext uri="{A12FA001-AC4F-418D-AE19-62706E023703}">
                      <ahyp:hlinkClr xmlns:ahyp="http://schemas.microsoft.com/office/drawing/2018/hyperlinkcolor" val="tx"/>
                    </a:ext>
                  </a:extLst>
                </a:hlinkClick>
              </a:rPr>
              <a:t>Data Stewardship Wizard</a:t>
            </a:r>
            <a:endParaRPr sz="2000">
              <a:solidFill>
                <a:srgbClr val="0000DC"/>
              </a:solidFill>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cs-CZ" sz="2000" u="sng">
                <a:solidFill>
                  <a:srgbClr val="0000DC"/>
                </a:solidFill>
                <a:latin typeface="Arial"/>
                <a:ea typeface="Arial"/>
                <a:cs typeface="Arial"/>
                <a:sym typeface="Arial"/>
                <a:hlinkClick r:id="rId6">
                  <a:extLst>
                    <a:ext uri="{A12FA001-AC4F-418D-AE19-62706E023703}">
                      <ahyp:hlinkClr xmlns:ahyp="http://schemas.microsoft.com/office/drawing/2018/hyperlinkcolor" val="tx"/>
                    </a:ext>
                  </a:extLst>
                </a:hlinkClick>
              </a:rPr>
              <a:t>Ukázky DMP</a:t>
            </a:r>
            <a:endParaRPr sz="2000">
              <a:solidFill>
                <a:srgbClr val="0000DC"/>
              </a:solidFill>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cs-CZ" sz="2000" u="sng">
                <a:solidFill>
                  <a:srgbClr val="0000DC"/>
                </a:solidFill>
                <a:latin typeface="Arial"/>
                <a:ea typeface="Arial"/>
                <a:cs typeface="Arial"/>
                <a:sym typeface="Arial"/>
                <a:hlinkClick r:id="rId7">
                  <a:extLst>
                    <a:ext uri="{A12FA001-AC4F-418D-AE19-62706E023703}">
                      <ahyp:hlinkClr xmlns:ahyp="http://schemas.microsoft.com/office/drawing/2018/hyperlinkcolor" val="tx"/>
                    </a:ext>
                  </a:extLst>
                </a:hlinkClick>
              </a:rPr>
              <a:t>Uchovávání dat, repozitáře</a:t>
            </a:r>
            <a:endParaRPr sz="2000">
              <a:latin typeface="Arial"/>
              <a:ea typeface="Arial"/>
              <a:cs typeface="Arial"/>
              <a:sym typeface="Arial"/>
            </a:endParaRPr>
          </a:p>
        </p:txBody>
      </p:sp>
      <p:sp>
        <p:nvSpPr>
          <p:cNvPr id="176" name="Google Shape;176;g2c82b46888f_0_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2c82b46888f_0_32"/>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82" name="Google Shape;182;g2c82b46888f_0_32"/>
          <p:cNvSpPr txBox="1">
            <a:spLocks noGrp="1"/>
          </p:cNvSpPr>
          <p:nvPr>
            <p:ph type="title"/>
          </p:nvPr>
        </p:nvSpPr>
        <p:spPr>
          <a:xfrm>
            <a:off x="422400" y="1883050"/>
            <a:ext cx="62472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Sdílení dat </a:t>
            </a:r>
            <a:endParaRPr sz="4000"/>
          </a:p>
        </p:txBody>
      </p:sp>
      <p:sp>
        <p:nvSpPr>
          <p:cNvPr id="183" name="Google Shape;183;g2c82b46888f_0_32"/>
          <p:cNvSpPr txBox="1">
            <a:spLocks noGrp="1"/>
          </p:cNvSpPr>
          <p:nvPr>
            <p:ph type="body" idx="1"/>
          </p:nvPr>
        </p:nvSpPr>
        <p:spPr>
          <a:xfrm>
            <a:off x="422400" y="2860525"/>
            <a:ext cx="6795300" cy="3386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00DC"/>
              </a:buClr>
              <a:buSzPts val="2800"/>
              <a:buNone/>
            </a:pPr>
            <a:r>
              <a:rPr lang="cs-CZ" sz="2400" b="1">
                <a:solidFill>
                  <a:srgbClr val="0000DC"/>
                </a:solidFill>
                <a:latin typeface="Arial"/>
                <a:ea typeface="Arial"/>
                <a:cs typeface="Arial"/>
                <a:sym typeface="Arial"/>
              </a:rPr>
              <a:t>FAIR data – hlavní principy Open (FAIR) dat</a:t>
            </a:r>
            <a:endParaRPr sz="2400" b="1">
              <a:solidFill>
                <a:srgbClr val="0000DC"/>
              </a:solidFill>
              <a:latin typeface="Arial"/>
              <a:ea typeface="Arial"/>
              <a:cs typeface="Arial"/>
              <a:sym typeface="Arial"/>
            </a:endParaRPr>
          </a:p>
          <a:p>
            <a:pPr marL="0" lvl="0" indent="0" algn="l" rtl="0">
              <a:lnSpc>
                <a:spcPct val="115000"/>
              </a:lnSpc>
              <a:spcBef>
                <a:spcPts val="0"/>
              </a:spcBef>
              <a:spcAft>
                <a:spcPts val="0"/>
              </a:spcAft>
              <a:buClr>
                <a:srgbClr val="0000DC"/>
              </a:buClr>
              <a:buSzPts val="2800"/>
              <a:buNone/>
            </a:pPr>
            <a:endParaRPr sz="2500">
              <a:solidFill>
                <a:srgbClr val="FF0000"/>
              </a:solidFill>
              <a:latin typeface="Arial"/>
              <a:ea typeface="Arial"/>
              <a:cs typeface="Arial"/>
              <a:sym typeface="Arial"/>
            </a:endParaRPr>
          </a:p>
          <a:p>
            <a:pPr marL="0" lvl="0" indent="0" algn="l" rtl="0">
              <a:lnSpc>
                <a:spcPct val="115000"/>
              </a:lnSpc>
              <a:spcBef>
                <a:spcPts val="0"/>
              </a:spcBef>
              <a:spcAft>
                <a:spcPts val="0"/>
              </a:spcAft>
              <a:buClr>
                <a:srgbClr val="0000DC"/>
              </a:buClr>
              <a:buSzPts val="2800"/>
              <a:buNone/>
            </a:pPr>
            <a:endParaRPr sz="2500">
              <a:latin typeface="Arial"/>
              <a:ea typeface="Arial"/>
              <a:cs typeface="Arial"/>
              <a:sym typeface="Arial"/>
            </a:endParaRPr>
          </a:p>
          <a:p>
            <a:pPr marL="0" lvl="0" indent="0" algn="l" rtl="0">
              <a:lnSpc>
                <a:spcPct val="115000"/>
              </a:lnSpc>
              <a:spcBef>
                <a:spcPts val="0"/>
              </a:spcBef>
              <a:spcAft>
                <a:spcPts val="0"/>
              </a:spcAft>
              <a:buClr>
                <a:srgbClr val="0000DC"/>
              </a:buClr>
              <a:buSzPts val="2800"/>
              <a:buNone/>
            </a:pPr>
            <a:endParaRPr sz="2500">
              <a:latin typeface="Arial"/>
              <a:ea typeface="Arial"/>
              <a:cs typeface="Arial"/>
              <a:sym typeface="Arial"/>
            </a:endParaRPr>
          </a:p>
          <a:p>
            <a:pPr marL="0" lvl="0" indent="0" algn="l" rtl="0">
              <a:lnSpc>
                <a:spcPct val="115000"/>
              </a:lnSpc>
              <a:spcBef>
                <a:spcPts val="0"/>
              </a:spcBef>
              <a:spcAft>
                <a:spcPts val="0"/>
              </a:spcAft>
              <a:buClr>
                <a:srgbClr val="0000DC"/>
              </a:buClr>
              <a:buSzPts val="2800"/>
              <a:buNone/>
            </a:pPr>
            <a:endParaRPr>
              <a:latin typeface="Arial"/>
              <a:ea typeface="Arial"/>
              <a:cs typeface="Arial"/>
              <a:sym typeface="Arial"/>
            </a:endParaRPr>
          </a:p>
          <a:p>
            <a:pPr marL="0" lvl="0" indent="0" algn="l" rtl="0">
              <a:lnSpc>
                <a:spcPct val="115000"/>
              </a:lnSpc>
              <a:spcBef>
                <a:spcPts val="0"/>
              </a:spcBef>
              <a:spcAft>
                <a:spcPts val="0"/>
              </a:spcAft>
              <a:buClr>
                <a:srgbClr val="0000DC"/>
              </a:buClr>
              <a:buSzPts val="2800"/>
              <a:buNone/>
            </a:pPr>
            <a:endParaRPr>
              <a:latin typeface="Arial"/>
              <a:ea typeface="Arial"/>
              <a:cs typeface="Arial"/>
              <a:sym typeface="Arial"/>
            </a:endParaRPr>
          </a:p>
        </p:txBody>
      </p:sp>
      <p:sp>
        <p:nvSpPr>
          <p:cNvPr id="184" name="Google Shape;184;g2c82b46888f_0_3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12</a:t>
            </a:fld>
            <a:endParaRPr/>
          </a:p>
        </p:txBody>
      </p:sp>
      <p:pic>
        <p:nvPicPr>
          <p:cNvPr id="185" name="Google Shape;185;g2c82b46888f_0_32"/>
          <p:cNvPicPr preferRelativeResize="0"/>
          <p:nvPr/>
        </p:nvPicPr>
        <p:blipFill>
          <a:blip r:embed="rId4">
            <a:alphaModFix/>
          </a:blip>
          <a:stretch>
            <a:fillRect/>
          </a:stretch>
        </p:blipFill>
        <p:spPr>
          <a:xfrm>
            <a:off x="455675" y="3698125"/>
            <a:ext cx="6180651" cy="2429999"/>
          </a:xfrm>
          <a:prstGeom prst="rect">
            <a:avLst/>
          </a:prstGeom>
          <a:noFill/>
          <a:ln>
            <a:noFill/>
          </a:ln>
        </p:spPr>
      </p:pic>
      <p:sp>
        <p:nvSpPr>
          <p:cNvPr id="186" name="Google Shape;186;g2c82b46888f_0_32"/>
          <p:cNvSpPr txBox="1"/>
          <p:nvPr/>
        </p:nvSpPr>
        <p:spPr>
          <a:xfrm>
            <a:off x="8004600" y="3536425"/>
            <a:ext cx="3349200" cy="259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CZ" sz="2400" u="sng">
                <a:solidFill>
                  <a:srgbClr val="0000DC"/>
                </a:solidFill>
                <a:hlinkClick r:id="rId5">
                  <a:extLst>
                    <a:ext uri="{A12FA001-AC4F-418D-AE19-62706E023703}">
                      <ahyp:hlinkClr xmlns:ahyp="http://schemas.microsoft.com/office/drawing/2018/hyperlinkcolor" val="tx"/>
                    </a:ext>
                  </a:extLst>
                </a:hlinkClick>
              </a:rPr>
              <a:t>Jak FAIR jsou vaše výzkumná data?</a:t>
            </a:r>
            <a:endParaRPr sz="2400" b="1">
              <a:solidFill>
                <a:schemeClr val="dk1"/>
              </a:solidFill>
            </a:endParaRPr>
          </a:p>
          <a:p>
            <a:pPr marL="0" lvl="0" indent="0" algn="l" rtl="0">
              <a:lnSpc>
                <a:spcPct val="115000"/>
              </a:lnSpc>
              <a:spcBef>
                <a:spcPts val="0"/>
              </a:spcBef>
              <a:spcAft>
                <a:spcPts val="0"/>
              </a:spcAft>
              <a:buNone/>
            </a:pPr>
            <a:r>
              <a:rPr lang="cs-CZ" sz="2400">
                <a:solidFill>
                  <a:schemeClr val="dk1"/>
                </a:solidFill>
              </a:rPr>
              <a:t>→ checklist pro zhodnocení FAIR atributů dat</a:t>
            </a:r>
            <a:endParaRPr sz="2400">
              <a:solidFill>
                <a:schemeClr val="dk1"/>
              </a:solidFill>
            </a:endParaRPr>
          </a:p>
          <a:p>
            <a:pPr marL="0" lvl="0" indent="0" algn="l" rtl="0">
              <a:lnSpc>
                <a:spcPct val="115000"/>
              </a:lnSpc>
              <a:spcBef>
                <a:spcPts val="0"/>
              </a:spcBef>
              <a:spcAft>
                <a:spcPts val="0"/>
              </a:spcAft>
              <a:buClr>
                <a:srgbClr val="0000DC"/>
              </a:buClr>
              <a:buSzPts val="2800"/>
              <a:buFont typeface="Arial"/>
              <a:buNone/>
            </a:pPr>
            <a:br>
              <a:rPr lang="cs-CZ" sz="2400">
                <a:solidFill>
                  <a:schemeClr val="dk1"/>
                </a:solidFill>
              </a:rPr>
            </a:br>
            <a:endParaRPr sz="2400">
              <a:solidFill>
                <a:schemeClr val="dk1"/>
              </a:solidFill>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2c8a7d05b88_0_115"/>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92" name="Google Shape;192;g2c8a7d05b88_0_115"/>
          <p:cNvSpPr txBox="1">
            <a:spLocks noGrp="1"/>
          </p:cNvSpPr>
          <p:nvPr>
            <p:ph type="title"/>
          </p:nvPr>
        </p:nvSpPr>
        <p:spPr>
          <a:xfrm>
            <a:off x="381600" y="2007200"/>
            <a:ext cx="9685200" cy="6870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Právní ukotvení Open Access</a:t>
            </a:r>
            <a:endParaRPr sz="4000" b="1">
              <a:solidFill>
                <a:srgbClr val="0000DC"/>
              </a:solidFill>
              <a:latin typeface="Arial"/>
              <a:ea typeface="Arial"/>
              <a:cs typeface="Arial"/>
              <a:sym typeface="Arial"/>
            </a:endParaRPr>
          </a:p>
        </p:txBody>
      </p:sp>
      <p:sp>
        <p:nvSpPr>
          <p:cNvPr id="193" name="Google Shape;193;g2c8a7d05b88_0_1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13</a:t>
            </a:fld>
            <a:endParaRPr/>
          </a:p>
        </p:txBody>
      </p:sp>
      <p:sp>
        <p:nvSpPr>
          <p:cNvPr id="194" name="Google Shape;194;g2c8a7d05b88_0_115"/>
          <p:cNvSpPr txBox="1">
            <a:spLocks noGrp="1"/>
          </p:cNvSpPr>
          <p:nvPr>
            <p:ph type="body" idx="1"/>
          </p:nvPr>
        </p:nvSpPr>
        <p:spPr>
          <a:xfrm>
            <a:off x="381600" y="2860525"/>
            <a:ext cx="10971900" cy="36477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000"/>
              </a:spcBef>
              <a:spcAft>
                <a:spcPts val="0"/>
              </a:spcAft>
              <a:buSzPts val="2000"/>
              <a:buChar char="●"/>
            </a:pPr>
            <a:r>
              <a:rPr lang="cs-CZ" sz="2000">
                <a:latin typeface="Arial"/>
                <a:ea typeface="Arial"/>
                <a:cs typeface="Arial"/>
                <a:sym typeface="Arial"/>
              </a:rPr>
              <a:t>účelem uložení publikačních výstupů a výzkumných dat do repozitářů je jejich následné bezplatné online zveřejnění tak, aby k nim byl umožněn přístup komukoliv → z právního hlediska má mít koncový uživatel co nejvíce možností nakládat s výstupy a daty, ke kterým se prostřednictvím repozitářů dostane → k tomuto účelu slouží použití vhodných </a:t>
            </a:r>
            <a:r>
              <a:rPr lang="cs-CZ" sz="2000" b="1">
                <a:latin typeface="Arial"/>
                <a:ea typeface="Arial"/>
                <a:cs typeface="Arial"/>
                <a:sym typeface="Arial"/>
              </a:rPr>
              <a:t>veřejných licencí</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cs-CZ" sz="2000">
                <a:latin typeface="Arial"/>
                <a:ea typeface="Arial"/>
                <a:cs typeface="Arial"/>
                <a:sym typeface="Arial"/>
              </a:rPr>
              <a:t>nejrozšířenější </a:t>
            </a:r>
            <a:r>
              <a:rPr lang="cs-CZ" sz="20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Creative Commons</a:t>
            </a:r>
            <a:r>
              <a:rPr lang="cs-CZ" sz="2000">
                <a:latin typeface="Arial"/>
                <a:ea typeface="Arial"/>
                <a:cs typeface="Arial"/>
                <a:sym typeface="Arial"/>
              </a:rPr>
              <a:t> (CC) – autor volí jednu ze šesti variant licence podle míry otevřenosti, kterou chce zaručit</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cs-CZ" sz="2000">
                <a:solidFill>
                  <a:srgbClr val="0A0A0A"/>
                </a:solidFill>
                <a:latin typeface="Arial"/>
                <a:ea typeface="Arial"/>
                <a:cs typeface="Arial"/>
                <a:sym typeface="Arial"/>
              </a:rPr>
              <a:t>CC: Choose a license</a:t>
            </a:r>
            <a:r>
              <a:rPr lang="cs-CZ" sz="2000">
                <a:latin typeface="Arial"/>
                <a:ea typeface="Arial"/>
                <a:cs typeface="Arial"/>
                <a:sym typeface="Arial"/>
              </a:rPr>
              <a:t> → </a:t>
            </a:r>
            <a:r>
              <a:rPr lang="cs-CZ" sz="2000" u="sng">
                <a:solidFill>
                  <a:srgbClr val="0000DC"/>
                </a:solidFill>
                <a:latin typeface="Arial"/>
                <a:ea typeface="Arial"/>
                <a:cs typeface="Arial"/>
                <a:sym typeface="Arial"/>
                <a:hlinkClick r:id="rId5">
                  <a:extLst>
                    <a:ext uri="{A12FA001-AC4F-418D-AE19-62706E023703}">
                      <ahyp:hlinkClr xmlns:ahyp="http://schemas.microsoft.com/office/drawing/2018/hyperlinkcolor" val="tx"/>
                    </a:ext>
                  </a:extLst>
                </a:hlinkClick>
              </a:rPr>
              <a:t>https://chooser-beta.creativecommons.org/</a:t>
            </a:r>
            <a:r>
              <a:rPr lang="cs-CZ" sz="2000">
                <a:solidFill>
                  <a:srgbClr val="0A0A0A"/>
                </a:solidFill>
                <a:latin typeface="Arial"/>
                <a:ea typeface="Arial"/>
                <a:cs typeface="Arial"/>
                <a:sym typeface="Arial"/>
              </a:rPr>
              <a:t> </a:t>
            </a:r>
            <a:endParaRPr sz="2000">
              <a:solidFill>
                <a:srgbClr val="0A0A0A"/>
              </a:solidFill>
              <a:latin typeface="Arial"/>
              <a:ea typeface="Arial"/>
              <a:cs typeface="Arial"/>
              <a:sym typeface="Arial"/>
            </a:endParaRPr>
          </a:p>
          <a:p>
            <a:pPr marL="457200" lvl="0" indent="-355600" algn="l" rtl="0">
              <a:lnSpc>
                <a:spcPct val="115000"/>
              </a:lnSpc>
              <a:spcBef>
                <a:spcPts val="0"/>
              </a:spcBef>
              <a:spcAft>
                <a:spcPts val="0"/>
              </a:spcAft>
              <a:buClr>
                <a:srgbClr val="0A0A0A"/>
              </a:buClr>
              <a:buSzPts val="2000"/>
              <a:buFont typeface="Arial"/>
              <a:buChar char="●"/>
            </a:pPr>
            <a:r>
              <a:rPr lang="cs-CZ" sz="2000">
                <a:solidFill>
                  <a:srgbClr val="0A0A0A"/>
                </a:solidFill>
                <a:latin typeface="Arial"/>
                <a:ea typeface="Arial"/>
                <a:cs typeface="Arial"/>
                <a:sym typeface="Arial"/>
              </a:rPr>
              <a:t>více k licencím např. webinář </a:t>
            </a:r>
            <a:r>
              <a:rPr lang="cs-CZ" sz="2000" u="sng">
                <a:solidFill>
                  <a:srgbClr val="0000DC"/>
                </a:solidFill>
                <a:latin typeface="Arial"/>
                <a:ea typeface="Arial"/>
                <a:cs typeface="Arial"/>
                <a:sym typeface="Arial"/>
                <a:hlinkClick r:id="rId6">
                  <a:extLst>
                    <a:ext uri="{A12FA001-AC4F-418D-AE19-62706E023703}">
                      <ahyp:hlinkClr xmlns:ahyp="http://schemas.microsoft.com/office/drawing/2018/hyperlinkcolor" val="tx"/>
                    </a:ext>
                  </a:extLst>
                </a:hlinkClick>
              </a:rPr>
              <a:t>CC licence pro autory a Open Science podporu na MU</a:t>
            </a:r>
            <a:endParaRPr sz="2000">
              <a:solidFill>
                <a:srgbClr val="0000DC"/>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g2c8676d6ede_0_12"/>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00" name="Google Shape;200;g2c8676d6ede_0_12"/>
          <p:cNvSpPr txBox="1">
            <a:spLocks noGrp="1"/>
          </p:cNvSpPr>
          <p:nvPr>
            <p:ph type="title"/>
          </p:nvPr>
        </p:nvSpPr>
        <p:spPr>
          <a:xfrm>
            <a:off x="381600" y="1778325"/>
            <a:ext cx="9685200" cy="6870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Jak publikovat v režimu Open Acces</a:t>
            </a:r>
            <a:endParaRPr sz="4000" b="1">
              <a:solidFill>
                <a:srgbClr val="0000DC"/>
              </a:solidFill>
              <a:latin typeface="Arial"/>
              <a:ea typeface="Arial"/>
              <a:cs typeface="Arial"/>
              <a:sym typeface="Arial"/>
            </a:endParaRPr>
          </a:p>
        </p:txBody>
      </p:sp>
      <p:sp>
        <p:nvSpPr>
          <p:cNvPr id="201" name="Google Shape;201;g2c8676d6ede_0_1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14</a:t>
            </a:fld>
            <a:endParaRPr/>
          </a:p>
        </p:txBody>
      </p:sp>
      <p:sp>
        <p:nvSpPr>
          <p:cNvPr id="202" name="Google Shape;202;g2c8676d6ede_0_12"/>
          <p:cNvSpPr txBox="1">
            <a:spLocks noGrp="1"/>
          </p:cNvSpPr>
          <p:nvPr>
            <p:ph type="body" idx="1"/>
          </p:nvPr>
        </p:nvSpPr>
        <p:spPr>
          <a:xfrm>
            <a:off x="381600" y="2631925"/>
            <a:ext cx="10971900" cy="38052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000"/>
              </a:spcBef>
              <a:spcAft>
                <a:spcPts val="0"/>
              </a:spcAft>
              <a:buClr>
                <a:srgbClr val="0000DC"/>
              </a:buClr>
              <a:buSzPts val="2000"/>
              <a:buFont typeface="Arial"/>
              <a:buChar char="•"/>
            </a:pPr>
            <a:r>
              <a:rPr lang="cs-CZ" sz="20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Výběru vhodného časopisu </a:t>
            </a:r>
            <a:endParaRPr sz="2000">
              <a:solidFill>
                <a:srgbClr val="0000DC"/>
              </a:solidFill>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cs-CZ" sz="2000">
                <a:latin typeface="Arial"/>
                <a:ea typeface="Arial"/>
                <a:cs typeface="Arial"/>
                <a:sym typeface="Arial"/>
              </a:rPr>
              <a:t>Výběr vhodného časopisu z hlediska Open Access: lze využít službu</a:t>
            </a:r>
            <a:r>
              <a:rPr lang="cs-CZ" sz="2000">
                <a:uFill>
                  <a:noFill/>
                </a:uFill>
                <a:latin typeface="Arial"/>
                <a:ea typeface="Arial"/>
                <a:cs typeface="Arial"/>
                <a:sym typeface="Arial"/>
                <a:hlinkClick r:id="rId5"/>
              </a:rPr>
              <a:t> </a:t>
            </a:r>
            <a:r>
              <a:rPr lang="cs-CZ" sz="2000" u="sng">
                <a:solidFill>
                  <a:srgbClr val="0000DC"/>
                </a:solidFill>
                <a:latin typeface="Arial"/>
                <a:ea typeface="Arial"/>
                <a:cs typeface="Arial"/>
                <a:sym typeface="Arial"/>
                <a:hlinkClick r:id="rId5">
                  <a:extLst>
                    <a:ext uri="{A12FA001-AC4F-418D-AE19-62706E023703}">
                      <ahyp:hlinkClr xmlns:ahyp="http://schemas.microsoft.com/office/drawing/2018/hyperlinkcolor" val="tx"/>
                    </a:ext>
                  </a:extLst>
                </a:hlinkClick>
              </a:rPr>
              <a:t>Directory of Open Access Journals</a:t>
            </a:r>
            <a:r>
              <a:rPr lang="cs-CZ" sz="2000">
                <a:solidFill>
                  <a:srgbClr val="0A0A0A"/>
                </a:solidFill>
                <a:latin typeface="Arial"/>
                <a:ea typeface="Arial"/>
                <a:cs typeface="Arial"/>
                <a:sym typeface="Arial"/>
              </a:rPr>
              <a:t> (DOAJ)</a:t>
            </a:r>
            <a:r>
              <a:rPr lang="cs-CZ" sz="2000">
                <a:latin typeface="Arial"/>
                <a:ea typeface="Arial"/>
                <a:cs typeface="Arial"/>
                <a:sym typeface="Arial"/>
              </a:rPr>
              <a:t> – poskytuje seznam otevřených recenzovaných časopisů </a:t>
            </a:r>
            <a:endParaRPr sz="2000">
              <a:latin typeface="Arial"/>
              <a:ea typeface="Arial"/>
              <a:cs typeface="Arial"/>
              <a:sym typeface="Arial"/>
            </a:endParaRPr>
          </a:p>
          <a:p>
            <a:pPr marL="0" lvl="0" indent="0" algn="l" rtl="0">
              <a:lnSpc>
                <a:spcPct val="115000"/>
              </a:lnSpc>
              <a:spcBef>
                <a:spcPts val="1000"/>
              </a:spcBef>
              <a:spcAft>
                <a:spcPts val="0"/>
              </a:spcAft>
              <a:buNone/>
            </a:pPr>
            <a:r>
              <a:rPr lang="cs-CZ" sz="2000" b="1">
                <a:latin typeface="Arial"/>
                <a:ea typeface="Arial"/>
                <a:cs typeface="Arial"/>
                <a:sym typeface="Arial"/>
              </a:rPr>
              <a:t>APC poplatky (Article Processing Charge) – poplatek za publikování článku</a:t>
            </a:r>
            <a:endParaRPr sz="2000" b="1">
              <a:latin typeface="Arial"/>
              <a:ea typeface="Arial"/>
              <a:cs typeface="Arial"/>
              <a:sym typeface="Arial"/>
            </a:endParaRPr>
          </a:p>
          <a:p>
            <a:pPr marL="0" lvl="0" indent="0" algn="l" rtl="0">
              <a:lnSpc>
                <a:spcPct val="115000"/>
              </a:lnSpc>
              <a:spcBef>
                <a:spcPts val="1200"/>
              </a:spcBef>
              <a:spcAft>
                <a:spcPts val="0"/>
              </a:spcAft>
              <a:buNone/>
            </a:pPr>
            <a:r>
              <a:rPr lang="cs-CZ" sz="2000">
                <a:latin typeface="Arial"/>
                <a:ea typeface="Arial"/>
                <a:cs typeface="Arial"/>
                <a:sym typeface="Arial"/>
              </a:rPr>
              <a:t>Pokud zvolený časopis požaduje tzv. APC, musíte zajistit zdroj pro jeho zaplacení. Pro autory </a:t>
            </a:r>
            <a:br>
              <a:rPr lang="cs-CZ" sz="2000">
                <a:latin typeface="Arial"/>
                <a:ea typeface="Arial"/>
                <a:cs typeface="Arial"/>
                <a:sym typeface="Arial"/>
              </a:rPr>
            </a:br>
            <a:r>
              <a:rPr lang="cs-CZ" sz="2000">
                <a:latin typeface="Arial"/>
                <a:ea typeface="Arial"/>
                <a:cs typeface="Arial"/>
                <a:sym typeface="Arial"/>
              </a:rPr>
              <a:t>z MU jsou k dispozici slevy na APC poplatcích u vybraných vydavatelů a také se tato položka dá uvést jako součást žádosti o grant.</a:t>
            </a:r>
            <a:endParaRPr sz="2000">
              <a:solidFill>
                <a:srgbClr val="0A0A0A"/>
              </a:solidFill>
              <a:latin typeface="Arial"/>
              <a:ea typeface="Arial"/>
              <a:cs typeface="Arial"/>
              <a:sym typeface="Arial"/>
            </a:endParaRPr>
          </a:p>
          <a:p>
            <a:pPr marL="457200" lvl="0" indent="-355600" algn="l" rtl="0">
              <a:lnSpc>
                <a:spcPct val="115000"/>
              </a:lnSpc>
              <a:spcBef>
                <a:spcPts val="1200"/>
              </a:spcBef>
              <a:spcAft>
                <a:spcPts val="0"/>
              </a:spcAft>
              <a:buSzPts val="2000"/>
              <a:buFont typeface="Arial"/>
              <a:buChar char="•"/>
            </a:pPr>
            <a:r>
              <a:rPr lang="cs-CZ" sz="2000">
                <a:latin typeface="Arial"/>
                <a:ea typeface="Arial"/>
                <a:cs typeface="Arial"/>
                <a:sym typeface="Arial"/>
              </a:rPr>
              <a:t>Web konsorcia CzechELib → </a:t>
            </a:r>
            <a:r>
              <a:rPr lang="cs-CZ" sz="2000" u="sng">
                <a:solidFill>
                  <a:srgbClr val="0000DC"/>
                </a:solidFill>
                <a:latin typeface="Arial"/>
                <a:ea typeface="Arial"/>
                <a:cs typeface="Arial"/>
                <a:sym typeface="Arial"/>
                <a:hlinkClick r:id="rId6">
                  <a:extLst>
                    <a:ext uri="{A12FA001-AC4F-418D-AE19-62706E023703}">
                      <ahyp:hlinkClr xmlns:ahyp="http://schemas.microsoft.com/office/drawing/2018/hyperlinkcolor" val="tx"/>
                    </a:ext>
                  </a:extLst>
                </a:hlinkClick>
              </a:rPr>
              <a:t>sekce Open Access</a:t>
            </a:r>
            <a:endParaRPr sz="2000">
              <a:solidFill>
                <a:srgbClr val="0000DC"/>
              </a:solidFill>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cs-CZ" sz="2000">
                <a:latin typeface="Arial"/>
                <a:ea typeface="Arial"/>
                <a:cs typeface="Arial"/>
                <a:sym typeface="Arial"/>
              </a:rPr>
              <a:t>Transformační smlouvy</a:t>
            </a:r>
            <a:endParaRPr sz="2000">
              <a:solidFill>
                <a:srgbClr val="0A0A0A"/>
              </a:solidFill>
              <a:latin typeface="Arial"/>
              <a:ea typeface="Arial"/>
              <a:cs typeface="Arial"/>
              <a:sym typeface="Arial"/>
            </a:endParaRPr>
          </a:p>
          <a:p>
            <a:pPr marL="0" lvl="0" indent="0" algn="l" rtl="0">
              <a:lnSpc>
                <a:spcPct val="115000"/>
              </a:lnSpc>
              <a:spcBef>
                <a:spcPts val="0"/>
              </a:spcBef>
              <a:spcAft>
                <a:spcPts val="0"/>
              </a:spcAft>
              <a:buNone/>
            </a:pPr>
            <a:endParaRPr sz="2400">
              <a:solidFill>
                <a:srgbClr val="0A0A0A"/>
              </a:solidFill>
              <a:latin typeface="Arial"/>
              <a:ea typeface="Arial"/>
              <a:cs typeface="Arial"/>
              <a:sym typeface="Arial"/>
            </a:endParaRPr>
          </a:p>
          <a:p>
            <a:pPr marL="0" lvl="0" indent="0" algn="l" rtl="0">
              <a:lnSpc>
                <a:spcPct val="115000"/>
              </a:lnSpc>
              <a:spcBef>
                <a:spcPts val="0"/>
              </a:spcBef>
              <a:spcAft>
                <a:spcPts val="0"/>
              </a:spcAft>
              <a:buNone/>
            </a:pPr>
            <a:endParaRPr sz="2400">
              <a:solidFill>
                <a:srgbClr val="0A0A0A"/>
              </a:solidFill>
              <a:latin typeface="Arial"/>
              <a:ea typeface="Arial"/>
              <a:cs typeface="Arial"/>
              <a:sym typeface="Arial"/>
            </a:endParaRPr>
          </a:p>
          <a:p>
            <a:pPr marL="0" lvl="0" indent="0" algn="l" rtl="0">
              <a:lnSpc>
                <a:spcPct val="115000"/>
              </a:lnSpc>
              <a:spcBef>
                <a:spcPts val="1000"/>
              </a:spcBef>
              <a:spcAft>
                <a:spcPts val="0"/>
              </a:spcAft>
              <a:buNone/>
            </a:pPr>
            <a:endParaRPr sz="20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2c8676d6ede_0_18"/>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08" name="Google Shape;208;g2c8676d6ede_0_18"/>
          <p:cNvSpPr txBox="1">
            <a:spLocks noGrp="1"/>
          </p:cNvSpPr>
          <p:nvPr>
            <p:ph type="title"/>
          </p:nvPr>
        </p:nvSpPr>
        <p:spPr>
          <a:xfrm>
            <a:off x="381599" y="2007198"/>
            <a:ext cx="7886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Hodnocení časopisů</a:t>
            </a:r>
            <a:endParaRPr sz="4000"/>
          </a:p>
        </p:txBody>
      </p:sp>
      <p:sp>
        <p:nvSpPr>
          <p:cNvPr id="209" name="Google Shape;209;g2c8676d6ede_0_18"/>
          <p:cNvSpPr txBox="1">
            <a:spLocks noGrp="1"/>
          </p:cNvSpPr>
          <p:nvPr>
            <p:ph type="body" idx="1"/>
          </p:nvPr>
        </p:nvSpPr>
        <p:spPr>
          <a:xfrm>
            <a:off x="381600" y="2860525"/>
            <a:ext cx="10971900" cy="36477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SzPts val="1800"/>
              <a:buChar char="●"/>
            </a:pPr>
            <a:r>
              <a:rPr lang="cs-CZ">
                <a:latin typeface="Arial"/>
                <a:ea typeface="Arial"/>
                <a:cs typeface="Arial"/>
                <a:sym typeface="Arial"/>
              </a:rPr>
              <a:t>hodnocení časopisů na základě citovanosti článků</a:t>
            </a:r>
            <a:endParaRPr>
              <a:latin typeface="Arial"/>
              <a:ea typeface="Arial"/>
              <a:cs typeface="Arial"/>
              <a:sym typeface="Arial"/>
            </a:endParaRPr>
          </a:p>
          <a:p>
            <a:pPr marL="457200" lvl="0" indent="-342900" algn="l" rtl="0">
              <a:lnSpc>
                <a:spcPct val="115000"/>
              </a:lnSpc>
              <a:spcBef>
                <a:spcPts val="0"/>
              </a:spcBef>
              <a:spcAft>
                <a:spcPts val="0"/>
              </a:spcAft>
              <a:buSzPts val="1800"/>
              <a:buChar char="●"/>
            </a:pPr>
            <a:r>
              <a:rPr lang="cs-CZ">
                <a:latin typeface="Arial"/>
                <a:ea typeface="Arial"/>
                <a:cs typeface="Arial"/>
                <a:sym typeface="Arial"/>
              </a:rPr>
              <a:t>různé ukazatele:</a:t>
            </a:r>
            <a:br>
              <a:rPr lang="cs-CZ">
                <a:latin typeface="Arial"/>
                <a:ea typeface="Arial"/>
                <a:cs typeface="Arial"/>
                <a:sym typeface="Arial"/>
              </a:rPr>
            </a:br>
            <a:r>
              <a:rPr lang="cs-CZ">
                <a:latin typeface="Arial"/>
                <a:ea typeface="Arial"/>
                <a:cs typeface="Arial"/>
                <a:sym typeface="Arial"/>
              </a:rPr>
              <a:t>– impact factor</a:t>
            </a:r>
            <a:br>
              <a:rPr lang="cs-CZ">
                <a:latin typeface="Arial"/>
                <a:ea typeface="Arial"/>
                <a:cs typeface="Arial"/>
                <a:sym typeface="Arial"/>
              </a:rPr>
            </a:br>
            <a:r>
              <a:rPr lang="cs-CZ">
                <a:latin typeface="Arial"/>
                <a:ea typeface="Arial"/>
                <a:cs typeface="Arial"/>
                <a:sym typeface="Arial"/>
              </a:rPr>
              <a:t>– article influence score – Web of Science (WoS)</a:t>
            </a:r>
            <a:br>
              <a:rPr lang="cs-CZ">
                <a:latin typeface="Arial"/>
                <a:ea typeface="Arial"/>
                <a:cs typeface="Arial"/>
                <a:sym typeface="Arial"/>
              </a:rPr>
            </a:br>
            <a:r>
              <a:rPr lang="cs-CZ">
                <a:latin typeface="Arial"/>
                <a:ea typeface="Arial"/>
                <a:cs typeface="Arial"/>
                <a:sym typeface="Arial"/>
              </a:rPr>
              <a:t>– Scimago journal and country rank (SJR) – Scopus</a:t>
            </a:r>
            <a:endParaRPr>
              <a:latin typeface="Arial"/>
              <a:ea typeface="Arial"/>
              <a:cs typeface="Arial"/>
              <a:sym typeface="Arial"/>
            </a:endParaRPr>
          </a:p>
          <a:p>
            <a:pPr marL="457200" lvl="0" indent="-342900" algn="l" rtl="0">
              <a:lnSpc>
                <a:spcPct val="115000"/>
              </a:lnSpc>
              <a:spcBef>
                <a:spcPts val="0"/>
              </a:spcBef>
              <a:spcAft>
                <a:spcPts val="0"/>
              </a:spcAft>
              <a:buSzPts val="1800"/>
              <a:buChar char="●"/>
            </a:pPr>
            <a:r>
              <a:rPr lang="cs-CZ">
                <a:latin typeface="Arial"/>
                <a:ea typeface="Arial"/>
                <a:cs typeface="Arial"/>
                <a:sym typeface="Arial"/>
              </a:rPr>
              <a:t>žebříčky časopisů, kvartily časopisů</a:t>
            </a:r>
            <a:endParaRPr>
              <a:latin typeface="Arial"/>
              <a:ea typeface="Arial"/>
              <a:cs typeface="Arial"/>
              <a:sym typeface="Arial"/>
            </a:endParaRPr>
          </a:p>
          <a:p>
            <a:pPr marL="0" lvl="0" indent="0" algn="l" rtl="0">
              <a:spcBef>
                <a:spcPts val="1000"/>
              </a:spcBef>
              <a:spcAft>
                <a:spcPts val="0"/>
              </a:spcAft>
              <a:buNone/>
            </a:pPr>
            <a:endParaRPr>
              <a:latin typeface="Arial"/>
              <a:ea typeface="Arial"/>
              <a:cs typeface="Arial"/>
              <a:sym typeface="Arial"/>
            </a:endParaRPr>
          </a:p>
        </p:txBody>
      </p:sp>
      <p:sp>
        <p:nvSpPr>
          <p:cNvPr id="210" name="Google Shape;210;g2c8676d6ede_0_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2c8772c2372_1_7"/>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16" name="Google Shape;216;g2c8772c2372_1_7"/>
          <p:cNvSpPr txBox="1">
            <a:spLocks noGrp="1"/>
          </p:cNvSpPr>
          <p:nvPr>
            <p:ph type="title"/>
          </p:nvPr>
        </p:nvSpPr>
        <p:spPr>
          <a:xfrm>
            <a:off x="381599" y="1738948"/>
            <a:ext cx="7886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Journal Citation Reports (JCR)</a:t>
            </a:r>
            <a:endParaRPr sz="4000"/>
          </a:p>
        </p:txBody>
      </p:sp>
      <p:sp>
        <p:nvSpPr>
          <p:cNvPr id="217" name="Google Shape;217;g2c8772c2372_1_7"/>
          <p:cNvSpPr txBox="1">
            <a:spLocks noGrp="1"/>
          </p:cNvSpPr>
          <p:nvPr>
            <p:ph type="body" idx="1"/>
          </p:nvPr>
        </p:nvSpPr>
        <p:spPr>
          <a:xfrm>
            <a:off x="381600" y="2918850"/>
            <a:ext cx="5904900" cy="3274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DC"/>
              </a:buClr>
              <a:buSzPts val="2800"/>
              <a:buNone/>
            </a:pPr>
            <a:r>
              <a:rPr lang="cs-CZ" sz="2500" b="1"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JCR</a:t>
            </a:r>
            <a:r>
              <a:rPr lang="cs-CZ" sz="2500">
                <a:latin typeface="Arial"/>
                <a:ea typeface="Arial"/>
                <a:cs typeface="Arial"/>
                <a:sym typeface="Arial"/>
              </a:rPr>
              <a:t> = databáze časopisů indexovaných </a:t>
            </a:r>
            <a:endParaRPr sz="2500">
              <a:latin typeface="Arial"/>
              <a:ea typeface="Arial"/>
              <a:cs typeface="Arial"/>
              <a:sym typeface="Arial"/>
            </a:endParaRPr>
          </a:p>
          <a:p>
            <a:pPr marL="0" lvl="0" indent="0" algn="l" rtl="0">
              <a:lnSpc>
                <a:spcPct val="115000"/>
              </a:lnSpc>
              <a:spcBef>
                <a:spcPts val="0"/>
              </a:spcBef>
              <a:spcAft>
                <a:spcPts val="0"/>
              </a:spcAft>
              <a:buNone/>
            </a:pPr>
            <a:r>
              <a:rPr lang="cs-CZ" sz="2500">
                <a:latin typeface="Arial"/>
                <a:ea typeface="Arial"/>
                <a:cs typeface="Arial"/>
                <a:sym typeface="Arial"/>
              </a:rPr>
              <a:t>ve Web of Science</a:t>
            </a:r>
            <a:endParaRPr sz="2500">
              <a:latin typeface="Arial"/>
              <a:ea typeface="Arial"/>
              <a:cs typeface="Arial"/>
              <a:sym typeface="Arial"/>
            </a:endParaRPr>
          </a:p>
          <a:p>
            <a:pPr marL="0" lvl="0" indent="0" algn="l" rtl="0">
              <a:lnSpc>
                <a:spcPct val="115000"/>
              </a:lnSpc>
              <a:spcBef>
                <a:spcPts val="0"/>
              </a:spcBef>
              <a:spcAft>
                <a:spcPts val="0"/>
              </a:spcAft>
              <a:buClr>
                <a:srgbClr val="0000DC"/>
              </a:buClr>
              <a:buSzPts val="2800"/>
              <a:buNone/>
            </a:pP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obsahuje informace o časopisech </a:t>
            </a:r>
            <a:br>
              <a:rPr lang="cs-CZ" sz="2500">
                <a:latin typeface="Arial"/>
                <a:ea typeface="Arial"/>
                <a:cs typeface="Arial"/>
                <a:sym typeface="Arial"/>
              </a:rPr>
            </a:br>
            <a:r>
              <a:rPr lang="cs-CZ" sz="2500">
                <a:latin typeface="Arial"/>
                <a:ea typeface="Arial"/>
                <a:cs typeface="Arial"/>
                <a:sym typeface="Arial"/>
              </a:rPr>
              <a:t>včetně impact factoru (IF), rank by article, journal impact factor; influence score (AIS)</a:t>
            </a:r>
            <a:endParaRPr sz="2500">
              <a:latin typeface="Arial"/>
              <a:ea typeface="Arial"/>
              <a:cs typeface="Arial"/>
              <a:sym typeface="Arial"/>
            </a:endParaRPr>
          </a:p>
        </p:txBody>
      </p:sp>
      <p:sp>
        <p:nvSpPr>
          <p:cNvPr id="218" name="Google Shape;218;g2c8772c2372_1_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16</a:t>
            </a:fld>
            <a:endParaRPr/>
          </a:p>
        </p:txBody>
      </p:sp>
      <p:pic>
        <p:nvPicPr>
          <p:cNvPr id="219" name="Google Shape;219;g2c8772c2372_1_7"/>
          <p:cNvPicPr preferRelativeResize="0"/>
          <p:nvPr/>
        </p:nvPicPr>
        <p:blipFill>
          <a:blip r:embed="rId5">
            <a:alphaModFix/>
          </a:blip>
          <a:stretch>
            <a:fillRect/>
          </a:stretch>
        </p:blipFill>
        <p:spPr>
          <a:xfrm>
            <a:off x="6356050" y="2740875"/>
            <a:ext cx="5684326" cy="3980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g2c8772c2372_1_18"/>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25" name="Google Shape;225;g2c8772c2372_1_18"/>
          <p:cNvSpPr txBox="1">
            <a:spLocks noGrp="1"/>
          </p:cNvSpPr>
          <p:nvPr>
            <p:ph type="title"/>
          </p:nvPr>
        </p:nvSpPr>
        <p:spPr>
          <a:xfrm>
            <a:off x="381599" y="1827648"/>
            <a:ext cx="7886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Journal Citation Reports (JCR)</a:t>
            </a:r>
            <a:endParaRPr sz="4000"/>
          </a:p>
        </p:txBody>
      </p:sp>
      <p:sp>
        <p:nvSpPr>
          <p:cNvPr id="226" name="Google Shape;226;g2c8772c2372_1_18"/>
          <p:cNvSpPr txBox="1">
            <a:spLocks noGrp="1"/>
          </p:cNvSpPr>
          <p:nvPr>
            <p:ph type="body" idx="1"/>
          </p:nvPr>
        </p:nvSpPr>
        <p:spPr>
          <a:xfrm>
            <a:off x="381600" y="2689350"/>
            <a:ext cx="10971900" cy="37971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Arial"/>
              <a:buChar char="•"/>
            </a:pPr>
            <a:r>
              <a:rPr lang="cs-CZ" sz="24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oborové kategorie</a:t>
            </a:r>
            <a:r>
              <a:rPr lang="cs-CZ" sz="2400">
                <a:latin typeface="Arial"/>
                <a:ea typeface="Arial"/>
                <a:cs typeface="Arial"/>
                <a:sym typeface="Arial"/>
              </a:rPr>
              <a:t> (WoS categories) </a:t>
            </a:r>
            <a:br>
              <a:rPr lang="cs-CZ" sz="2400">
                <a:solidFill>
                  <a:srgbClr val="0000DC"/>
                </a:solidFill>
                <a:latin typeface="Arial"/>
                <a:ea typeface="Arial"/>
                <a:cs typeface="Arial"/>
                <a:sym typeface="Arial"/>
              </a:rPr>
            </a:br>
            <a:r>
              <a:rPr lang="cs-CZ" sz="2400">
                <a:latin typeface="Arial"/>
                <a:ea typeface="Arial"/>
                <a:cs typeface="Arial"/>
                <a:sym typeface="Arial"/>
              </a:rPr>
              <a:t>možnost seřadit časopisy dle potřebných metrik (IF, IF kvartil, AIS, </a:t>
            </a:r>
            <a:br>
              <a:rPr lang="cs-CZ" sz="2400">
                <a:latin typeface="Arial"/>
                <a:ea typeface="Arial"/>
                <a:cs typeface="Arial"/>
                <a:sym typeface="Arial"/>
              </a:rPr>
            </a:br>
            <a:r>
              <a:rPr lang="cs-CZ" sz="2400">
                <a:latin typeface="Arial"/>
                <a:ea typeface="Arial"/>
                <a:cs typeface="Arial"/>
                <a:sym typeface="Arial"/>
              </a:rPr>
              <a:t>AIS kvartil atd.)</a:t>
            </a:r>
            <a:endParaRPr sz="240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cs-CZ" sz="2400">
                <a:latin typeface="Arial"/>
                <a:ea typeface="Arial"/>
                <a:cs typeface="Arial"/>
                <a:sym typeface="Arial"/>
              </a:rPr>
              <a:t>původně neimpaktované kolekce ESCI (emerging sources citation index) </a:t>
            </a:r>
            <a:br>
              <a:rPr lang="cs-CZ" sz="2400">
                <a:latin typeface="Arial"/>
                <a:ea typeface="Arial"/>
                <a:cs typeface="Arial"/>
                <a:sym typeface="Arial"/>
              </a:rPr>
            </a:br>
            <a:r>
              <a:rPr lang="cs-CZ" sz="2400">
                <a:latin typeface="Arial"/>
                <a:ea typeface="Arial"/>
                <a:cs typeface="Arial"/>
                <a:sym typeface="Arial"/>
              </a:rPr>
              <a:t>a AHCI (art and humanities citation index) nejsou zatím zahrnuty </a:t>
            </a:r>
            <a:br>
              <a:rPr lang="cs-CZ" sz="2400">
                <a:latin typeface="Arial"/>
                <a:ea typeface="Arial"/>
                <a:cs typeface="Arial"/>
                <a:sym typeface="Arial"/>
              </a:rPr>
            </a:br>
            <a:r>
              <a:rPr lang="cs-CZ" sz="2400">
                <a:latin typeface="Arial"/>
                <a:ea typeface="Arial"/>
                <a:cs typeface="Arial"/>
                <a:sym typeface="Arial"/>
              </a:rPr>
              <a:t>do hodnocení dle AIS</a:t>
            </a:r>
            <a:endParaRPr sz="240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cs-CZ" sz="2400">
                <a:latin typeface="Arial"/>
                <a:ea typeface="Arial"/>
                <a:cs typeface="Arial"/>
                <a:sym typeface="Arial"/>
              </a:rPr>
              <a:t>vyhledání konkrétního časopisu pomocí názvu nebo ISSN</a:t>
            </a:r>
            <a:endParaRPr sz="240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cs-CZ" sz="2400" u="sng">
                <a:solidFill>
                  <a:srgbClr val="0000DC"/>
                </a:solidFill>
                <a:latin typeface="Arial"/>
                <a:ea typeface="Arial"/>
                <a:cs typeface="Arial"/>
                <a:sym typeface="Arial"/>
                <a:hlinkClick r:id="rId5">
                  <a:extLst>
                    <a:ext uri="{A12FA001-AC4F-418D-AE19-62706E023703}">
                      <ahyp:hlinkClr xmlns:ahyp="http://schemas.microsoft.com/office/drawing/2018/hyperlinkcolor" val="tx"/>
                    </a:ext>
                  </a:extLst>
                </a:hlinkClick>
              </a:rPr>
              <a:t>dohledání kvartilu k časopisu dle AIS</a:t>
            </a:r>
            <a:endParaRPr sz="2400">
              <a:solidFill>
                <a:srgbClr val="0000DC"/>
              </a:solidFill>
              <a:latin typeface="Arial"/>
              <a:ea typeface="Arial"/>
              <a:cs typeface="Arial"/>
              <a:sym typeface="Arial"/>
            </a:endParaRPr>
          </a:p>
        </p:txBody>
      </p:sp>
      <p:sp>
        <p:nvSpPr>
          <p:cNvPr id="227" name="Google Shape;227;g2c8772c2372_1_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2c8772c2372_1_31"/>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33" name="Google Shape;233;g2c8772c2372_1_31"/>
          <p:cNvSpPr txBox="1">
            <a:spLocks noGrp="1"/>
          </p:cNvSpPr>
          <p:nvPr>
            <p:ph type="title"/>
          </p:nvPr>
        </p:nvSpPr>
        <p:spPr>
          <a:xfrm>
            <a:off x="381599" y="1762273"/>
            <a:ext cx="7886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Scopus</a:t>
            </a:r>
            <a:endParaRPr sz="4000"/>
          </a:p>
        </p:txBody>
      </p:sp>
      <p:sp>
        <p:nvSpPr>
          <p:cNvPr id="234" name="Google Shape;234;g2c8772c2372_1_31"/>
          <p:cNvSpPr txBox="1">
            <a:spLocks noGrp="1"/>
          </p:cNvSpPr>
          <p:nvPr>
            <p:ph type="body" idx="1"/>
          </p:nvPr>
        </p:nvSpPr>
        <p:spPr>
          <a:xfrm>
            <a:off x="381600" y="2557300"/>
            <a:ext cx="5508300" cy="40326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cs-CZ" sz="2500" b="1"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SJR – Scimago Journal &amp; Country Rank</a:t>
            </a:r>
            <a:r>
              <a:rPr lang="cs-CZ" sz="2500">
                <a:latin typeface="Arial"/>
                <a:ea typeface="Arial"/>
                <a:cs typeface="Arial"/>
                <a:sym typeface="Arial"/>
              </a:rPr>
              <a:t> = databáze časopisů indexovaných ve Scopusu</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obsahuje informace o časopisech</a:t>
            </a:r>
            <a:endParaRPr sz="2500">
              <a:latin typeface="Arial"/>
              <a:ea typeface="Arial"/>
              <a:cs typeface="Arial"/>
              <a:sym typeface="Arial"/>
            </a:endParaRPr>
          </a:p>
          <a:p>
            <a:pPr marL="457200" lvl="0" indent="0" algn="l" rtl="0">
              <a:lnSpc>
                <a:spcPct val="115000"/>
              </a:lnSpc>
              <a:spcBef>
                <a:spcPts val="0"/>
              </a:spcBef>
              <a:spcAft>
                <a:spcPts val="0"/>
              </a:spcAft>
              <a:buNone/>
            </a:pPr>
            <a:r>
              <a:rPr lang="cs-CZ" sz="2500">
                <a:latin typeface="Arial"/>
                <a:ea typeface="Arial"/>
                <a:cs typeface="Arial"/>
                <a:sym typeface="Arial"/>
              </a:rPr>
              <a:t>včetně hodnoty SJR a kvartilů</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žebříčky časopisů v jednotlivých kategoriích</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návod na dohledání </a:t>
            </a:r>
            <a:r>
              <a:rPr lang="cs-CZ" sz="2500" u="sng">
                <a:solidFill>
                  <a:srgbClr val="0000DC"/>
                </a:solidFill>
                <a:latin typeface="Arial"/>
                <a:ea typeface="Arial"/>
                <a:cs typeface="Arial"/>
                <a:sym typeface="Arial"/>
                <a:hlinkClick r:id="rId5">
                  <a:extLst>
                    <a:ext uri="{A12FA001-AC4F-418D-AE19-62706E023703}">
                      <ahyp:hlinkClr xmlns:ahyp="http://schemas.microsoft.com/office/drawing/2018/hyperlinkcolor" val="tx"/>
                    </a:ext>
                  </a:extLst>
                </a:hlinkClick>
              </a:rPr>
              <a:t>kvartilu dle SJR</a:t>
            </a:r>
            <a:endParaRPr sz="2500">
              <a:solidFill>
                <a:srgbClr val="0000DC"/>
              </a:solidFill>
              <a:latin typeface="Arial"/>
              <a:ea typeface="Arial"/>
              <a:cs typeface="Arial"/>
              <a:sym typeface="Arial"/>
            </a:endParaRPr>
          </a:p>
        </p:txBody>
      </p:sp>
      <p:sp>
        <p:nvSpPr>
          <p:cNvPr id="235" name="Google Shape;235;g2c8772c2372_1_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18</a:t>
            </a:fld>
            <a:endParaRPr/>
          </a:p>
        </p:txBody>
      </p:sp>
      <p:pic>
        <p:nvPicPr>
          <p:cNvPr id="236" name="Google Shape;236;g2c8772c2372_1_31"/>
          <p:cNvPicPr preferRelativeResize="0"/>
          <p:nvPr/>
        </p:nvPicPr>
        <p:blipFill>
          <a:blip r:embed="rId6">
            <a:alphaModFix/>
          </a:blip>
          <a:stretch>
            <a:fillRect/>
          </a:stretch>
        </p:blipFill>
        <p:spPr>
          <a:xfrm>
            <a:off x="6029900" y="2773575"/>
            <a:ext cx="5940476" cy="3297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2c8bd2e7490_0_0"/>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42" name="Google Shape;242;g2c8bd2e7490_0_0"/>
          <p:cNvSpPr txBox="1">
            <a:spLocks noGrp="1"/>
          </p:cNvSpPr>
          <p:nvPr>
            <p:ph type="title"/>
          </p:nvPr>
        </p:nvSpPr>
        <p:spPr>
          <a:xfrm>
            <a:off x="381600" y="1750625"/>
            <a:ext cx="9410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Predátorské (pochybné) časopisy</a:t>
            </a:r>
            <a:endParaRPr sz="4000"/>
          </a:p>
        </p:txBody>
      </p:sp>
      <p:sp>
        <p:nvSpPr>
          <p:cNvPr id="243" name="Google Shape;243;g2c8bd2e7490_0_0"/>
          <p:cNvSpPr txBox="1">
            <a:spLocks noGrp="1"/>
          </p:cNvSpPr>
          <p:nvPr>
            <p:ph type="body" idx="1"/>
          </p:nvPr>
        </p:nvSpPr>
        <p:spPr>
          <a:xfrm>
            <a:off x="381600" y="2545401"/>
            <a:ext cx="10971900" cy="3997800"/>
          </a:xfrm>
          <a:prstGeom prst="rect">
            <a:avLst/>
          </a:prstGeom>
          <a:noFill/>
          <a:ln>
            <a:noFill/>
          </a:ln>
        </p:spPr>
        <p:txBody>
          <a:bodyPr spcFirstLastPara="1" wrap="square" lIns="91425" tIns="45700" rIns="91425" bIns="45700" anchor="t" anchorCtr="0">
            <a:normAutofit lnSpcReduction="10000"/>
          </a:bodyPr>
          <a:lstStyle/>
          <a:p>
            <a:pPr marL="457200" lvl="0" indent="-393700" algn="l" rtl="0">
              <a:lnSpc>
                <a:spcPct val="115000"/>
              </a:lnSpc>
              <a:spcBef>
                <a:spcPts val="0"/>
              </a:spcBef>
              <a:spcAft>
                <a:spcPts val="0"/>
              </a:spcAft>
              <a:buSzPts val="2600"/>
              <a:buFont typeface="Arial"/>
              <a:buChar char="•"/>
            </a:pPr>
            <a:r>
              <a:rPr lang="cs-CZ" sz="2600">
                <a:latin typeface="Arial"/>
                <a:ea typeface="Arial"/>
                <a:cs typeface="Arial"/>
                <a:sym typeface="Arial"/>
              </a:rPr>
              <a:t>zneužití myšlenky otevřeného přístupu</a:t>
            </a:r>
            <a:endParaRPr sz="2600"/>
          </a:p>
          <a:p>
            <a:pPr marL="457200" lvl="0" indent="-393700" algn="l" rtl="0">
              <a:lnSpc>
                <a:spcPct val="115000"/>
              </a:lnSpc>
              <a:spcBef>
                <a:spcPts val="0"/>
              </a:spcBef>
              <a:spcAft>
                <a:spcPts val="0"/>
              </a:spcAft>
              <a:buSzPts val="2600"/>
              <a:buFont typeface="Arial"/>
              <a:buChar char="•"/>
            </a:pPr>
            <a:r>
              <a:rPr lang="cs-CZ" sz="2600">
                <a:latin typeface="Arial"/>
                <a:ea typeface="Arial"/>
                <a:cs typeface="Arial"/>
                <a:sym typeface="Arial"/>
              </a:rPr>
              <a:t>cíl – publikovat za poplatky a generovat zisk bez ohledu </a:t>
            </a:r>
            <a:br>
              <a:rPr lang="cs-CZ" sz="2600">
                <a:latin typeface="Arial"/>
                <a:ea typeface="Arial"/>
                <a:cs typeface="Arial"/>
                <a:sym typeface="Arial"/>
              </a:rPr>
            </a:br>
            <a:r>
              <a:rPr lang="cs-CZ" sz="2600">
                <a:latin typeface="Arial"/>
                <a:ea typeface="Arial"/>
                <a:cs typeface="Arial"/>
                <a:sym typeface="Arial"/>
              </a:rPr>
              <a:t>na kvalitu článků</a:t>
            </a:r>
            <a:endParaRPr sz="2600">
              <a:latin typeface="Arial"/>
              <a:ea typeface="Arial"/>
              <a:cs typeface="Arial"/>
              <a:sym typeface="Arial"/>
            </a:endParaRPr>
          </a:p>
          <a:p>
            <a:pPr marL="457200" lvl="0" indent="-393700" algn="l" rtl="0">
              <a:lnSpc>
                <a:spcPct val="115000"/>
              </a:lnSpc>
              <a:spcBef>
                <a:spcPts val="0"/>
              </a:spcBef>
              <a:spcAft>
                <a:spcPts val="0"/>
              </a:spcAft>
              <a:buSzPts val="2600"/>
              <a:buFont typeface="Arial"/>
              <a:buChar char="•"/>
            </a:pPr>
            <a:r>
              <a:rPr lang="cs-CZ" sz="2600">
                <a:latin typeface="Arial"/>
                <a:ea typeface="Arial"/>
                <a:cs typeface="Arial"/>
                <a:sym typeface="Arial"/>
              </a:rPr>
              <a:t>žádné nebo fiktivní recenzní řízení </a:t>
            </a:r>
            <a:endParaRPr sz="2600">
              <a:latin typeface="Arial"/>
              <a:ea typeface="Arial"/>
              <a:cs typeface="Arial"/>
              <a:sym typeface="Arial"/>
            </a:endParaRPr>
          </a:p>
          <a:p>
            <a:pPr marL="457200" lvl="0" indent="-393700" algn="l" rtl="0">
              <a:lnSpc>
                <a:spcPct val="115000"/>
              </a:lnSpc>
              <a:spcBef>
                <a:spcPts val="0"/>
              </a:spcBef>
              <a:spcAft>
                <a:spcPts val="0"/>
              </a:spcAft>
              <a:buSzPts val="2600"/>
              <a:buFont typeface="Arial"/>
              <a:buChar char="•"/>
            </a:pPr>
            <a:r>
              <a:rPr lang="cs-CZ" sz="2600">
                <a:latin typeface="Arial"/>
                <a:ea typeface="Arial"/>
                <a:cs typeface="Arial"/>
                <a:sym typeface="Arial"/>
              </a:rPr>
              <a:t>nejasné informace o výši poplatků</a:t>
            </a:r>
            <a:endParaRPr sz="2600">
              <a:latin typeface="Arial"/>
              <a:ea typeface="Arial"/>
              <a:cs typeface="Arial"/>
              <a:sym typeface="Arial"/>
            </a:endParaRPr>
          </a:p>
          <a:p>
            <a:pPr marL="457200" lvl="0" indent="-393700" algn="l" rtl="0">
              <a:lnSpc>
                <a:spcPct val="115000"/>
              </a:lnSpc>
              <a:spcBef>
                <a:spcPts val="0"/>
              </a:spcBef>
              <a:spcAft>
                <a:spcPts val="0"/>
              </a:spcAft>
              <a:buSzPts val="2600"/>
              <a:buFont typeface="Arial"/>
              <a:buChar char="•"/>
            </a:pPr>
            <a:r>
              <a:rPr lang="cs-CZ" sz="2600">
                <a:latin typeface="Arial"/>
                <a:ea typeface="Arial"/>
                <a:cs typeface="Arial"/>
                <a:sym typeface="Arial"/>
              </a:rPr>
              <a:t>uvádění lživých či neexistujících údajů (Global impact factor,</a:t>
            </a:r>
            <a:br>
              <a:rPr lang="cs-CZ" sz="2600">
                <a:latin typeface="Arial"/>
                <a:ea typeface="Arial"/>
                <a:cs typeface="Arial"/>
                <a:sym typeface="Arial"/>
              </a:rPr>
            </a:br>
            <a:r>
              <a:rPr lang="cs-CZ" sz="2600">
                <a:latin typeface="Arial"/>
                <a:ea typeface="Arial"/>
                <a:cs typeface="Arial"/>
                <a:sym typeface="Arial"/>
              </a:rPr>
              <a:t>Eurasian Scientific Journal Index, …)</a:t>
            </a:r>
            <a:endParaRPr sz="2600">
              <a:latin typeface="Arial"/>
              <a:ea typeface="Arial"/>
              <a:cs typeface="Arial"/>
              <a:sym typeface="Arial"/>
            </a:endParaRPr>
          </a:p>
          <a:p>
            <a:pPr marL="457200" lvl="0" indent="-393700" algn="l" rtl="0">
              <a:lnSpc>
                <a:spcPct val="115000"/>
              </a:lnSpc>
              <a:spcBef>
                <a:spcPts val="0"/>
              </a:spcBef>
              <a:spcAft>
                <a:spcPts val="0"/>
              </a:spcAft>
              <a:buSzPts val="2600"/>
              <a:buFont typeface="Arial"/>
              <a:buChar char="•"/>
            </a:pPr>
            <a:r>
              <a:rPr lang="cs-CZ" sz="2600">
                <a:latin typeface="Arial"/>
                <a:ea typeface="Arial"/>
                <a:cs typeface="Arial"/>
                <a:sym typeface="Arial"/>
              </a:rPr>
              <a:t>napodobování názvu, designu webu jiných zavedených časopisů</a:t>
            </a:r>
            <a:endParaRPr sz="2600">
              <a:latin typeface="Arial"/>
              <a:ea typeface="Arial"/>
              <a:cs typeface="Arial"/>
              <a:sym typeface="Arial"/>
            </a:endParaRPr>
          </a:p>
          <a:p>
            <a:pPr marL="457200" lvl="0" indent="-393700" algn="l" rtl="0">
              <a:lnSpc>
                <a:spcPct val="115000"/>
              </a:lnSpc>
              <a:spcBef>
                <a:spcPts val="0"/>
              </a:spcBef>
              <a:spcAft>
                <a:spcPts val="0"/>
              </a:spcAft>
              <a:buSzPts val="2600"/>
              <a:buFont typeface="Arial"/>
              <a:buChar char="•"/>
            </a:pPr>
            <a:r>
              <a:rPr lang="cs-CZ" sz="2600">
                <a:latin typeface="Arial"/>
                <a:ea typeface="Arial"/>
                <a:cs typeface="Arial"/>
                <a:sym typeface="Arial"/>
              </a:rPr>
              <a:t>uvádění jmen odborníků v redakčních radách bez jejich vědomí</a:t>
            </a:r>
            <a:endParaRPr sz="2600">
              <a:latin typeface="Arial"/>
              <a:ea typeface="Arial"/>
              <a:cs typeface="Arial"/>
              <a:sym typeface="Arial"/>
            </a:endParaRPr>
          </a:p>
        </p:txBody>
      </p:sp>
      <p:sp>
        <p:nvSpPr>
          <p:cNvPr id="244" name="Google Shape;244;g2c8bd2e7490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c82b46888f_0_1"/>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97" name="Google Shape;97;g2c82b46888f_0_1"/>
          <p:cNvSpPr txBox="1">
            <a:spLocks noGrp="1"/>
          </p:cNvSpPr>
          <p:nvPr>
            <p:ph type="title"/>
          </p:nvPr>
        </p:nvSpPr>
        <p:spPr>
          <a:xfrm>
            <a:off x="381599" y="1906348"/>
            <a:ext cx="7886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Identifikátory vědce</a:t>
            </a:r>
            <a:endParaRPr sz="4000"/>
          </a:p>
        </p:txBody>
      </p:sp>
      <p:sp>
        <p:nvSpPr>
          <p:cNvPr id="98" name="Google Shape;98;g2c82b46888f_0_1"/>
          <p:cNvSpPr txBox="1">
            <a:spLocks noGrp="1"/>
          </p:cNvSpPr>
          <p:nvPr>
            <p:ph type="body" idx="1"/>
          </p:nvPr>
        </p:nvSpPr>
        <p:spPr>
          <a:xfrm>
            <a:off x="381600" y="2965475"/>
            <a:ext cx="11118300" cy="3386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Clr>
                <a:srgbClr val="0000DC"/>
              </a:buClr>
              <a:buSzPts val="2800"/>
              <a:buNone/>
            </a:pPr>
            <a:r>
              <a:rPr lang="cs-CZ" sz="2500">
                <a:latin typeface="Arial"/>
                <a:ea typeface="Arial"/>
                <a:cs typeface="Arial"/>
                <a:sym typeface="Arial"/>
              </a:rPr>
              <a:t>Jedinečné trvalé identifikátory vědce (autora) jsou důležité pro:</a:t>
            </a:r>
            <a:br>
              <a:rPr lang="cs-CZ" sz="2500">
                <a:latin typeface="Arial"/>
                <a:ea typeface="Arial"/>
                <a:cs typeface="Arial"/>
                <a:sym typeface="Arial"/>
              </a:rPr>
            </a:b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identifikaci autora, tj. aby správnému autorovi byly přiřazeny ty správné publikace</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hodnocení vědy a výzkumu</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získávání grantů (např. doporučení GA ČR)</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splnění požadavku</a:t>
            </a:r>
            <a:r>
              <a:rPr lang="cs-CZ" sz="2500">
                <a:uFill>
                  <a:noFill/>
                </a:uFill>
                <a:latin typeface="Arial"/>
                <a:ea typeface="Arial"/>
                <a:cs typeface="Arial"/>
                <a:sym typeface="Arial"/>
                <a:hlinkClick r:id="rId4"/>
              </a:rPr>
              <a:t> </a:t>
            </a:r>
            <a:r>
              <a:rPr lang="cs-CZ" sz="2500" u="sng">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vydavatele</a:t>
            </a:r>
            <a:r>
              <a:rPr lang="cs-CZ" sz="2500">
                <a:latin typeface="Arial"/>
                <a:ea typeface="Arial"/>
                <a:cs typeface="Arial"/>
                <a:sym typeface="Arial"/>
              </a:rPr>
              <a:t> při přijímání článku (např. Wiley, Sage)</a:t>
            </a:r>
            <a:endParaRPr sz="2500">
              <a:latin typeface="Arial"/>
              <a:ea typeface="Arial"/>
              <a:cs typeface="Arial"/>
              <a:sym typeface="Arial"/>
            </a:endParaRPr>
          </a:p>
          <a:p>
            <a:pPr marL="0" lvl="0" indent="0" algn="l" rtl="0">
              <a:lnSpc>
                <a:spcPct val="115000"/>
              </a:lnSpc>
              <a:spcBef>
                <a:spcPts val="0"/>
              </a:spcBef>
              <a:spcAft>
                <a:spcPts val="0"/>
              </a:spcAft>
              <a:buClr>
                <a:srgbClr val="0000DC"/>
              </a:buClr>
              <a:buSzPts val="2800"/>
              <a:buNone/>
            </a:pPr>
            <a:endParaRPr sz="2400">
              <a:latin typeface="Arial"/>
              <a:ea typeface="Arial"/>
              <a:cs typeface="Arial"/>
              <a:sym typeface="Arial"/>
            </a:endParaRPr>
          </a:p>
        </p:txBody>
      </p:sp>
      <p:sp>
        <p:nvSpPr>
          <p:cNvPr id="99" name="Google Shape;99;g2c82b46888f_0_1"/>
          <p:cNvSpPr txBox="1">
            <a:spLocks noGrp="1"/>
          </p:cNvSpPr>
          <p:nvPr>
            <p:ph type="sldNum" idx="12"/>
          </p:nvPr>
        </p:nvSpPr>
        <p:spPr>
          <a:xfrm>
            <a:off x="8610300" y="62469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g2c8bd2e7490_0_7"/>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50" name="Google Shape;250;g2c8bd2e7490_0_7"/>
          <p:cNvSpPr txBox="1">
            <a:spLocks noGrp="1"/>
          </p:cNvSpPr>
          <p:nvPr>
            <p:ph type="title"/>
          </p:nvPr>
        </p:nvSpPr>
        <p:spPr>
          <a:xfrm>
            <a:off x="381600" y="1719950"/>
            <a:ext cx="9410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Jak se vyhnout predátorům</a:t>
            </a:r>
            <a:endParaRPr sz="4000"/>
          </a:p>
        </p:txBody>
      </p:sp>
      <p:sp>
        <p:nvSpPr>
          <p:cNvPr id="251" name="Google Shape;251;g2c8bd2e7490_0_7"/>
          <p:cNvSpPr txBox="1">
            <a:spLocks noGrp="1"/>
          </p:cNvSpPr>
          <p:nvPr>
            <p:ph type="body" idx="1"/>
          </p:nvPr>
        </p:nvSpPr>
        <p:spPr>
          <a:xfrm>
            <a:off x="381600" y="2601400"/>
            <a:ext cx="10971900" cy="3931500"/>
          </a:xfrm>
          <a:prstGeom prst="rect">
            <a:avLst/>
          </a:prstGeom>
          <a:noFill/>
          <a:ln>
            <a:noFill/>
          </a:ln>
        </p:spPr>
        <p:txBody>
          <a:bodyPr spcFirstLastPara="1" wrap="square" lIns="91425" tIns="45700" rIns="91425" bIns="45700" anchor="t" anchorCtr="0">
            <a:normAutofit/>
          </a:bodyPr>
          <a:lstStyle/>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ověřovat informace na webu časopisu (např. uvádí-li hodnotu IF, zkontrolovat časopis v JCR) </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ověřit adresu vydavatele</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prostudovat popis recenzního řízení, zjistit informace o poplatcích </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prohledat archiv časopisu, ověřit kvalitu již publikovaných článků</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získat reference od kolegů</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b="1">
                <a:latin typeface="Arial"/>
                <a:ea typeface="Arial"/>
                <a:cs typeface="Arial"/>
                <a:sym typeface="Arial"/>
              </a:rPr>
              <a:t>využít služeb knihovníků:</a:t>
            </a:r>
            <a:br>
              <a:rPr lang="cs-CZ" sz="2500">
                <a:latin typeface="Arial"/>
                <a:ea typeface="Arial"/>
                <a:cs typeface="Arial"/>
                <a:sym typeface="Arial"/>
              </a:rPr>
            </a:br>
            <a:r>
              <a:rPr lang="cs-CZ" sz="2500">
                <a:latin typeface="Arial"/>
                <a:ea typeface="Arial"/>
                <a:cs typeface="Arial"/>
                <a:sym typeface="Arial"/>
              </a:rPr>
              <a:t>celouniverzitní služba </a:t>
            </a:r>
            <a:r>
              <a:rPr lang="cs-CZ" sz="25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Kontrola predátorských časopisů</a:t>
            </a:r>
            <a:endParaRPr sz="2500">
              <a:solidFill>
                <a:srgbClr val="0000DC"/>
              </a:solidFill>
              <a:latin typeface="Arial"/>
              <a:ea typeface="Arial"/>
              <a:cs typeface="Arial"/>
              <a:sym typeface="Arial"/>
            </a:endParaRPr>
          </a:p>
        </p:txBody>
      </p:sp>
      <p:sp>
        <p:nvSpPr>
          <p:cNvPr id="252" name="Google Shape;252;g2c8bd2e7490_0_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g2c8772c2372_1_0"/>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58" name="Google Shape;258;g2c8772c2372_1_0"/>
          <p:cNvSpPr txBox="1">
            <a:spLocks noGrp="1"/>
          </p:cNvSpPr>
          <p:nvPr>
            <p:ph type="title"/>
          </p:nvPr>
        </p:nvSpPr>
        <p:spPr>
          <a:xfrm>
            <a:off x="381599" y="2007198"/>
            <a:ext cx="7886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Evidence publikací</a:t>
            </a:r>
            <a:endParaRPr sz="4000"/>
          </a:p>
        </p:txBody>
      </p:sp>
      <p:sp>
        <p:nvSpPr>
          <p:cNvPr id="259" name="Google Shape;259;g2c8772c2372_1_0"/>
          <p:cNvSpPr txBox="1">
            <a:spLocks noGrp="1"/>
          </p:cNvSpPr>
          <p:nvPr>
            <p:ph type="body" idx="1"/>
          </p:nvPr>
        </p:nvSpPr>
        <p:spPr>
          <a:xfrm>
            <a:off x="381600" y="2860525"/>
            <a:ext cx="10197000" cy="3386400"/>
          </a:xfrm>
          <a:prstGeom prst="rect">
            <a:avLst/>
          </a:prstGeom>
          <a:noFill/>
          <a:ln>
            <a:noFill/>
          </a:ln>
        </p:spPr>
        <p:txBody>
          <a:bodyPr spcFirstLastPara="1" wrap="square" lIns="91425" tIns="45700" rIns="91425" bIns="45700" anchor="t" anchorCtr="0">
            <a:normAutofit/>
          </a:bodyPr>
          <a:lstStyle/>
          <a:p>
            <a:pPr marL="457200" lvl="0" indent="-387350" algn="l" rtl="0">
              <a:lnSpc>
                <a:spcPct val="150000"/>
              </a:lnSpc>
              <a:spcBef>
                <a:spcPts val="0"/>
              </a:spcBef>
              <a:spcAft>
                <a:spcPts val="0"/>
              </a:spcAft>
              <a:buSzPts val="2500"/>
              <a:buFont typeface="Arial"/>
              <a:buChar char="•"/>
            </a:pPr>
            <a:r>
              <a:rPr lang="cs-CZ" sz="2500">
                <a:latin typeface="Arial"/>
                <a:ea typeface="Arial"/>
                <a:cs typeface="Arial"/>
                <a:sym typeface="Arial"/>
              </a:rPr>
              <a:t>IS MU, agenda Publikace → </a:t>
            </a:r>
            <a:r>
              <a:rPr lang="cs-CZ" sz="25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https://is.muni.cz/auth/publikace/</a:t>
            </a:r>
            <a:endParaRPr sz="2500">
              <a:solidFill>
                <a:srgbClr val="0000DC"/>
              </a:solidFill>
              <a:latin typeface="Arial"/>
              <a:ea typeface="Arial"/>
              <a:cs typeface="Arial"/>
              <a:sym typeface="Arial"/>
            </a:endParaRPr>
          </a:p>
          <a:p>
            <a:pPr marL="457200" lvl="0" indent="-387350" algn="l" rtl="0">
              <a:lnSpc>
                <a:spcPct val="150000"/>
              </a:lnSpc>
              <a:spcBef>
                <a:spcPts val="0"/>
              </a:spcBef>
              <a:spcAft>
                <a:spcPts val="0"/>
              </a:spcAft>
              <a:buSzPts val="2500"/>
              <a:buFont typeface="Arial"/>
              <a:buChar char="•"/>
            </a:pPr>
            <a:r>
              <a:rPr lang="cs-CZ" sz="2500">
                <a:latin typeface="Arial"/>
                <a:ea typeface="Arial"/>
                <a:cs typeface="Arial"/>
                <a:sym typeface="Arial"/>
              </a:rPr>
              <a:t>soupis vlastních publikací</a:t>
            </a:r>
            <a:endParaRPr sz="2500">
              <a:latin typeface="Arial"/>
              <a:ea typeface="Arial"/>
              <a:cs typeface="Arial"/>
              <a:sym typeface="Arial"/>
            </a:endParaRPr>
          </a:p>
          <a:p>
            <a:pPr marL="457200" lvl="0" indent="-387350" algn="l" rtl="0">
              <a:lnSpc>
                <a:spcPct val="150000"/>
              </a:lnSpc>
              <a:spcBef>
                <a:spcPts val="0"/>
              </a:spcBef>
              <a:spcAft>
                <a:spcPts val="0"/>
              </a:spcAft>
              <a:buSzPts val="2500"/>
              <a:buFont typeface="Arial"/>
              <a:buChar char="•"/>
            </a:pPr>
            <a:r>
              <a:rPr lang="cs-CZ" sz="2500">
                <a:latin typeface="Arial"/>
                <a:ea typeface="Arial"/>
                <a:cs typeface="Arial"/>
                <a:sym typeface="Arial"/>
              </a:rPr>
              <a:t>podklady pro evaluaci </a:t>
            </a:r>
            <a:br>
              <a:rPr lang="cs-CZ" sz="2500">
                <a:latin typeface="Arial"/>
                <a:ea typeface="Arial"/>
                <a:cs typeface="Arial"/>
                <a:sym typeface="Arial"/>
              </a:rPr>
            </a:br>
            <a:r>
              <a:rPr lang="cs-CZ" sz="2500">
                <a:latin typeface="Arial"/>
                <a:ea typeface="Arial"/>
                <a:cs typeface="Arial"/>
                <a:sym typeface="Arial"/>
              </a:rPr>
              <a:t>pracovišť FSS</a:t>
            </a:r>
            <a:endParaRPr sz="2500">
              <a:latin typeface="Arial"/>
              <a:ea typeface="Arial"/>
              <a:cs typeface="Arial"/>
              <a:sym typeface="Arial"/>
            </a:endParaRPr>
          </a:p>
          <a:p>
            <a:pPr marL="0" lvl="0" indent="0" algn="l" rtl="0">
              <a:lnSpc>
                <a:spcPct val="90000"/>
              </a:lnSpc>
              <a:spcBef>
                <a:spcPts val="1000"/>
              </a:spcBef>
              <a:spcAft>
                <a:spcPts val="0"/>
              </a:spcAft>
              <a:buNone/>
            </a:pPr>
            <a:endParaRPr>
              <a:latin typeface="Arial"/>
              <a:ea typeface="Arial"/>
              <a:cs typeface="Arial"/>
              <a:sym typeface="Arial"/>
            </a:endParaRPr>
          </a:p>
        </p:txBody>
      </p:sp>
      <p:sp>
        <p:nvSpPr>
          <p:cNvPr id="260" name="Google Shape;260;g2c8772c2372_1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21</a:t>
            </a:fld>
            <a:endParaRPr/>
          </a:p>
        </p:txBody>
      </p:sp>
      <p:pic>
        <p:nvPicPr>
          <p:cNvPr id="261" name="Google Shape;261;g2c8772c2372_1_0"/>
          <p:cNvPicPr preferRelativeResize="0"/>
          <p:nvPr/>
        </p:nvPicPr>
        <p:blipFill>
          <a:blip r:embed="rId5">
            <a:alphaModFix/>
          </a:blip>
          <a:stretch>
            <a:fillRect/>
          </a:stretch>
        </p:blipFill>
        <p:spPr>
          <a:xfrm>
            <a:off x="5026200" y="3630675"/>
            <a:ext cx="7014149" cy="3090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g2c8772c2372_1_53"/>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67" name="Google Shape;267;g2c8772c2372_1_53"/>
          <p:cNvSpPr txBox="1">
            <a:spLocks noGrp="1"/>
          </p:cNvSpPr>
          <p:nvPr>
            <p:ph type="title"/>
          </p:nvPr>
        </p:nvSpPr>
        <p:spPr>
          <a:xfrm>
            <a:off x="492300" y="1843900"/>
            <a:ext cx="94215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RIV – rejstřík informací o výsledcích</a:t>
            </a:r>
            <a:endParaRPr sz="4000"/>
          </a:p>
        </p:txBody>
      </p:sp>
      <p:sp>
        <p:nvSpPr>
          <p:cNvPr id="268" name="Google Shape;268;g2c8772c2372_1_53"/>
          <p:cNvSpPr txBox="1">
            <a:spLocks noGrp="1"/>
          </p:cNvSpPr>
          <p:nvPr>
            <p:ph type="body" idx="1"/>
          </p:nvPr>
        </p:nvSpPr>
        <p:spPr>
          <a:xfrm>
            <a:off x="381600" y="2860525"/>
            <a:ext cx="11468400" cy="3386400"/>
          </a:xfrm>
          <a:prstGeom prst="rect">
            <a:avLst/>
          </a:prstGeom>
          <a:noFill/>
          <a:ln>
            <a:noFill/>
          </a:ln>
        </p:spPr>
        <p:txBody>
          <a:bodyPr spcFirstLastPara="1" wrap="square" lIns="91425" tIns="45700" rIns="91425" bIns="45700" anchor="t" anchorCtr="0">
            <a:normAutofit/>
          </a:bodyPr>
          <a:lstStyle/>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národní bibliografická databáze vědeckých výsledků →</a:t>
            </a:r>
            <a:r>
              <a:rPr lang="cs-CZ" sz="2500">
                <a:uFill>
                  <a:noFill/>
                </a:uFill>
                <a:latin typeface="Arial"/>
                <a:ea typeface="Arial"/>
                <a:cs typeface="Arial"/>
                <a:sym typeface="Arial"/>
                <a:hlinkClick r:id="rId4"/>
              </a:rPr>
              <a:t> </a:t>
            </a:r>
            <a:r>
              <a:rPr lang="cs-CZ" sz="25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https://isvavai.cz/riv</a:t>
            </a:r>
            <a:endParaRPr sz="2500" u="sng">
              <a:solidFill>
                <a:srgbClr val="0000DC"/>
              </a:solidFill>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RIV ≠ hodnocení výzkumu</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RIV = zdroj dat pro hodnocení výzkumu</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pouze část dat v RIVu vstupuje do hodnocení</a:t>
            </a:r>
            <a:endParaRPr sz="2500">
              <a:latin typeface="Arial"/>
              <a:ea typeface="Arial"/>
              <a:cs typeface="Arial"/>
              <a:sym typeface="Arial"/>
            </a:endParaRPr>
          </a:p>
          <a:p>
            <a:pPr marL="457200" lvl="0" indent="-387350" algn="l" rtl="0">
              <a:lnSpc>
                <a:spcPct val="115000"/>
              </a:lnSpc>
              <a:spcBef>
                <a:spcPts val="0"/>
              </a:spcBef>
              <a:spcAft>
                <a:spcPts val="0"/>
              </a:spcAft>
              <a:buSzPts val="2500"/>
              <a:buFont typeface="Arial"/>
              <a:buChar char="•"/>
            </a:pPr>
            <a:r>
              <a:rPr lang="cs-CZ" sz="2500">
                <a:latin typeface="Arial"/>
                <a:ea typeface="Arial"/>
                <a:cs typeface="Arial"/>
                <a:sym typeface="Arial"/>
              </a:rPr>
              <a:t>do RIVu je možné odvádět všechny výsledky (publikační i nepublikační), které vznikly při řešení výzkumné aktivity podporované dle zákona (granty, projekty, institucionální podpora aj.)</a:t>
            </a:r>
            <a:endParaRPr sz="2500">
              <a:latin typeface="Arial"/>
              <a:ea typeface="Arial"/>
              <a:cs typeface="Arial"/>
              <a:sym typeface="Arial"/>
            </a:endParaRPr>
          </a:p>
        </p:txBody>
      </p:sp>
      <p:sp>
        <p:nvSpPr>
          <p:cNvPr id="269" name="Google Shape;269;g2c8772c2372_1_5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g2c8772c2372_1_43"/>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75" name="Google Shape;275;g2c8772c2372_1_43"/>
          <p:cNvSpPr txBox="1">
            <a:spLocks noGrp="1"/>
          </p:cNvSpPr>
          <p:nvPr>
            <p:ph type="title"/>
          </p:nvPr>
        </p:nvSpPr>
        <p:spPr>
          <a:xfrm>
            <a:off x="381600" y="1715625"/>
            <a:ext cx="7886700" cy="6519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IS MU – Publikace </a:t>
            </a:r>
            <a:endParaRPr sz="4000"/>
          </a:p>
        </p:txBody>
      </p:sp>
      <p:sp>
        <p:nvSpPr>
          <p:cNvPr id="276" name="Google Shape;276;g2c8772c2372_1_43"/>
          <p:cNvSpPr txBox="1">
            <a:spLocks noGrp="1"/>
          </p:cNvSpPr>
          <p:nvPr>
            <p:ph type="body" idx="1"/>
          </p:nvPr>
        </p:nvSpPr>
        <p:spPr>
          <a:xfrm>
            <a:off x="381600" y="2463688"/>
            <a:ext cx="11550000" cy="379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cs-CZ" sz="1900" b="1">
                <a:latin typeface="Arial"/>
                <a:ea typeface="Arial"/>
                <a:cs typeface="Arial"/>
                <a:sym typeface="Arial"/>
              </a:rPr>
              <a:t>IS publikace ≠ RIV</a:t>
            </a:r>
            <a:endParaRPr sz="1900">
              <a:latin typeface="Arial"/>
              <a:ea typeface="Arial"/>
              <a:cs typeface="Arial"/>
              <a:sym typeface="Arial"/>
            </a:endParaRPr>
          </a:p>
          <a:p>
            <a:pPr marL="457200" lvl="0" indent="-349250" algn="l" rtl="0">
              <a:lnSpc>
                <a:spcPct val="100000"/>
              </a:lnSpc>
              <a:spcBef>
                <a:spcPts val="0"/>
              </a:spcBef>
              <a:spcAft>
                <a:spcPts val="0"/>
              </a:spcAft>
              <a:buSzPts val="1900"/>
              <a:buFont typeface="Arial"/>
              <a:buChar char="•"/>
            </a:pPr>
            <a:r>
              <a:rPr lang="cs-CZ" sz="1900">
                <a:latin typeface="Arial"/>
                <a:ea typeface="Arial"/>
                <a:cs typeface="Arial"/>
                <a:sym typeface="Arial"/>
              </a:rPr>
              <a:t>v IS je možno evidovat všechny výsledky, včetně těch, které nevznikly na MU a nebyly podpořeny </a:t>
            </a:r>
            <a:br>
              <a:rPr lang="cs-CZ" sz="1900">
                <a:latin typeface="Arial"/>
                <a:ea typeface="Arial"/>
                <a:cs typeface="Arial"/>
                <a:sym typeface="Arial"/>
              </a:rPr>
            </a:br>
            <a:r>
              <a:rPr lang="cs-CZ" sz="1900">
                <a:latin typeface="Arial"/>
                <a:ea typeface="Arial"/>
                <a:cs typeface="Arial"/>
                <a:sym typeface="Arial"/>
              </a:rPr>
              <a:t>z grantů/rozpočtu MU </a:t>
            </a:r>
            <a:endParaRPr sz="1900">
              <a:latin typeface="Arial"/>
              <a:ea typeface="Arial"/>
              <a:cs typeface="Arial"/>
              <a:sym typeface="Arial"/>
            </a:endParaRPr>
          </a:p>
          <a:p>
            <a:pPr marL="0" lvl="0" indent="0" algn="l" rtl="0">
              <a:lnSpc>
                <a:spcPct val="100000"/>
              </a:lnSpc>
              <a:spcBef>
                <a:spcPts val="1000"/>
              </a:spcBef>
              <a:spcAft>
                <a:spcPts val="0"/>
              </a:spcAft>
              <a:buNone/>
            </a:pPr>
            <a:r>
              <a:rPr lang="cs-CZ" sz="1900" b="1">
                <a:latin typeface="Arial"/>
                <a:ea typeface="Arial"/>
                <a:cs typeface="Arial"/>
                <a:sym typeface="Arial"/>
              </a:rPr>
              <a:t>Kdy převádět do RIVu</a:t>
            </a:r>
            <a:endParaRPr sz="1900" b="1">
              <a:latin typeface="Arial"/>
              <a:ea typeface="Arial"/>
              <a:cs typeface="Arial"/>
              <a:sym typeface="Arial"/>
            </a:endParaRPr>
          </a:p>
          <a:p>
            <a:pPr marL="457200" lvl="0" indent="-349250" algn="l" rtl="0">
              <a:lnSpc>
                <a:spcPct val="100000"/>
              </a:lnSpc>
              <a:spcBef>
                <a:spcPts val="500"/>
              </a:spcBef>
              <a:spcAft>
                <a:spcPts val="0"/>
              </a:spcAft>
              <a:buSzPts val="1900"/>
              <a:buFont typeface="Arial"/>
              <a:buChar char="•"/>
            </a:pPr>
            <a:r>
              <a:rPr lang="cs-CZ" sz="1900">
                <a:latin typeface="Arial"/>
                <a:ea typeface="Arial"/>
                <a:cs typeface="Arial"/>
                <a:sym typeface="Arial"/>
              </a:rPr>
              <a:t>alespoň jeden z tvůrců musí být označen jako </a:t>
            </a:r>
            <a:r>
              <a:rPr lang="cs-CZ" sz="1900" b="1">
                <a:latin typeface="Arial"/>
                <a:ea typeface="Arial"/>
                <a:cs typeface="Arial"/>
                <a:sym typeface="Arial"/>
              </a:rPr>
              <a:t>domácí tvůrce</a:t>
            </a:r>
            <a:endParaRPr sz="1900" b="1">
              <a:latin typeface="Arial"/>
              <a:ea typeface="Arial"/>
              <a:cs typeface="Arial"/>
              <a:sym typeface="Arial"/>
            </a:endParaRPr>
          </a:p>
          <a:p>
            <a:pPr marL="457200" lvl="0" indent="-349250" algn="l" rtl="0">
              <a:lnSpc>
                <a:spcPct val="100000"/>
              </a:lnSpc>
              <a:spcBef>
                <a:spcPts val="0"/>
              </a:spcBef>
              <a:spcAft>
                <a:spcPts val="0"/>
              </a:spcAft>
              <a:buSzPts val="1900"/>
              <a:buFont typeface="Arial"/>
              <a:buChar char="•"/>
            </a:pPr>
            <a:r>
              <a:rPr lang="cs-CZ" sz="1900">
                <a:latin typeface="Arial"/>
                <a:ea typeface="Arial"/>
                <a:cs typeface="Arial"/>
                <a:sym typeface="Arial"/>
              </a:rPr>
              <a:t>financování – navázání na projekt, příp. inst. podporu MU (</a:t>
            </a:r>
            <a:r>
              <a:rPr lang="cs-CZ" sz="19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uvedení dedikace k projektu v publikaci</a:t>
            </a:r>
            <a:r>
              <a:rPr lang="cs-CZ" sz="1900">
                <a:latin typeface="Arial"/>
                <a:ea typeface="Arial"/>
                <a:cs typeface="Arial"/>
                <a:sym typeface="Arial"/>
              </a:rPr>
              <a:t>)</a:t>
            </a:r>
            <a:endParaRPr sz="1900">
              <a:latin typeface="Arial"/>
              <a:ea typeface="Arial"/>
              <a:cs typeface="Arial"/>
              <a:sym typeface="Arial"/>
            </a:endParaRPr>
          </a:p>
          <a:p>
            <a:pPr marL="0" lvl="0" indent="0" algn="l" rtl="0">
              <a:lnSpc>
                <a:spcPct val="100000"/>
              </a:lnSpc>
              <a:spcBef>
                <a:spcPts val="1000"/>
              </a:spcBef>
              <a:spcAft>
                <a:spcPts val="0"/>
              </a:spcAft>
              <a:buNone/>
            </a:pPr>
            <a:r>
              <a:rPr lang="cs-CZ" sz="1900" b="1">
                <a:latin typeface="Arial"/>
                <a:ea typeface="Arial"/>
                <a:cs typeface="Arial"/>
                <a:sym typeface="Arial"/>
              </a:rPr>
              <a:t>Kdo je domácí tvůrce</a:t>
            </a:r>
            <a:endParaRPr sz="1900" b="1">
              <a:latin typeface="Arial"/>
              <a:ea typeface="Arial"/>
              <a:cs typeface="Arial"/>
              <a:sym typeface="Arial"/>
            </a:endParaRPr>
          </a:p>
          <a:p>
            <a:pPr marL="457200" lvl="0" indent="-349250" algn="l" rtl="0">
              <a:lnSpc>
                <a:spcPct val="100000"/>
              </a:lnSpc>
              <a:spcBef>
                <a:spcPts val="400"/>
              </a:spcBef>
              <a:spcAft>
                <a:spcPts val="0"/>
              </a:spcAft>
              <a:buSzPts val="1900"/>
              <a:buFont typeface="Arial"/>
              <a:buChar char="•"/>
            </a:pPr>
            <a:r>
              <a:rPr lang="cs-CZ" sz="1900">
                <a:latin typeface="Arial"/>
                <a:ea typeface="Arial"/>
                <a:cs typeface="Arial"/>
                <a:sym typeface="Arial"/>
              </a:rPr>
              <a:t>výsledek byl vytvořen v rámci pracovněprávního (studijního) vztahu k MU</a:t>
            </a:r>
            <a:endParaRPr sz="1900">
              <a:latin typeface="Arial"/>
              <a:ea typeface="Arial"/>
              <a:cs typeface="Arial"/>
              <a:sym typeface="Arial"/>
            </a:endParaRPr>
          </a:p>
          <a:p>
            <a:pPr marL="457200" lvl="0" indent="-349250" algn="l" rtl="0">
              <a:lnSpc>
                <a:spcPct val="100000"/>
              </a:lnSpc>
              <a:spcBef>
                <a:spcPts val="0"/>
              </a:spcBef>
              <a:spcAft>
                <a:spcPts val="0"/>
              </a:spcAft>
              <a:buSzPts val="1900"/>
              <a:buFont typeface="Arial"/>
              <a:buChar char="•"/>
            </a:pPr>
            <a:r>
              <a:rPr lang="cs-CZ" sz="1900">
                <a:latin typeface="Arial"/>
                <a:ea typeface="Arial"/>
                <a:cs typeface="Arial"/>
                <a:sym typeface="Arial"/>
              </a:rPr>
              <a:t>rozhodující je, zda vztah trval v době vytvoření výsledku, nikoli v roce uplatnění/publikování</a:t>
            </a:r>
            <a:endParaRPr sz="1900">
              <a:latin typeface="Arial"/>
              <a:ea typeface="Arial"/>
              <a:cs typeface="Arial"/>
              <a:sym typeface="Arial"/>
            </a:endParaRPr>
          </a:p>
          <a:p>
            <a:pPr marL="457200" lvl="0" indent="-349250" algn="l" rtl="0">
              <a:lnSpc>
                <a:spcPct val="100000"/>
              </a:lnSpc>
              <a:spcBef>
                <a:spcPts val="0"/>
              </a:spcBef>
              <a:spcAft>
                <a:spcPts val="0"/>
              </a:spcAft>
              <a:buSzPts val="1900"/>
              <a:buFont typeface="Arial"/>
              <a:buChar char="•"/>
            </a:pPr>
            <a:r>
              <a:rPr lang="cs-CZ" sz="1900">
                <a:latin typeface="Arial"/>
                <a:ea typeface="Arial"/>
                <a:cs typeface="Arial"/>
                <a:sym typeface="Arial"/>
              </a:rPr>
              <a:t>uvedení</a:t>
            </a:r>
            <a:r>
              <a:rPr lang="cs-CZ" sz="1900" b="1">
                <a:latin typeface="Arial"/>
                <a:ea typeface="Arial"/>
                <a:cs typeface="Arial"/>
                <a:sym typeface="Arial"/>
              </a:rPr>
              <a:t> </a:t>
            </a:r>
            <a:r>
              <a:rPr lang="cs-CZ" sz="1900">
                <a:latin typeface="Arial"/>
                <a:ea typeface="Arial"/>
                <a:cs typeface="Arial"/>
                <a:sym typeface="Arial"/>
              </a:rPr>
              <a:t>afiliace v publikaci:</a:t>
            </a:r>
            <a:br>
              <a:rPr lang="cs-CZ" sz="1900">
                <a:latin typeface="Arial"/>
                <a:ea typeface="Arial"/>
                <a:cs typeface="Arial"/>
                <a:sym typeface="Arial"/>
              </a:rPr>
            </a:br>
            <a:r>
              <a:rPr lang="cs-CZ" sz="1900" b="1">
                <a:solidFill>
                  <a:srgbClr val="0000DC"/>
                </a:solidFill>
                <a:latin typeface="Arial"/>
                <a:ea typeface="Arial"/>
                <a:cs typeface="Arial"/>
                <a:sym typeface="Arial"/>
              </a:rPr>
              <a:t>název katedry/ústavu, Fakulta sociálních studií, Masarykova univerzita, Joštova 10, Brno</a:t>
            </a:r>
            <a:endParaRPr sz="1900">
              <a:solidFill>
                <a:srgbClr val="0000DC"/>
              </a:solidFill>
              <a:latin typeface="Arial"/>
              <a:ea typeface="Arial"/>
              <a:cs typeface="Arial"/>
              <a:sym typeface="Arial"/>
            </a:endParaRPr>
          </a:p>
        </p:txBody>
      </p:sp>
      <p:sp>
        <p:nvSpPr>
          <p:cNvPr id="277" name="Google Shape;277;g2c8772c2372_1_4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g2c8772c2372_1_60"/>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83" name="Google Shape;283;g2c8772c2372_1_60"/>
          <p:cNvSpPr txBox="1">
            <a:spLocks noGrp="1"/>
          </p:cNvSpPr>
          <p:nvPr>
            <p:ph type="title"/>
          </p:nvPr>
        </p:nvSpPr>
        <p:spPr>
          <a:xfrm>
            <a:off x="451574" y="1762273"/>
            <a:ext cx="7886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Druhy výsledků v RIV</a:t>
            </a:r>
            <a:endParaRPr sz="4000"/>
          </a:p>
        </p:txBody>
      </p:sp>
      <p:sp>
        <p:nvSpPr>
          <p:cNvPr id="284" name="Google Shape;284;g2c8772c2372_1_60"/>
          <p:cNvSpPr txBox="1">
            <a:spLocks noGrp="1"/>
          </p:cNvSpPr>
          <p:nvPr>
            <p:ph type="body" idx="1"/>
          </p:nvPr>
        </p:nvSpPr>
        <p:spPr>
          <a:xfrm>
            <a:off x="381600" y="2860525"/>
            <a:ext cx="10971900" cy="3386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000DC"/>
              </a:buClr>
              <a:buSzPct val="100000"/>
              <a:buNone/>
            </a:pPr>
            <a:r>
              <a:rPr lang="cs-CZ" b="1"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Definice druhů výsledků</a:t>
            </a:r>
            <a:endParaRPr b="1" u="sng">
              <a:solidFill>
                <a:srgbClr val="0000DC"/>
              </a:solidFill>
              <a:latin typeface="Arial"/>
              <a:ea typeface="Arial"/>
              <a:cs typeface="Arial"/>
              <a:sym typeface="Arial"/>
            </a:endParaRPr>
          </a:p>
          <a:p>
            <a:pPr marL="0" lvl="0" indent="0" algn="l" rtl="0">
              <a:lnSpc>
                <a:spcPct val="90000"/>
              </a:lnSpc>
              <a:spcBef>
                <a:spcPts val="0"/>
              </a:spcBef>
              <a:spcAft>
                <a:spcPts val="0"/>
              </a:spcAft>
              <a:buClr>
                <a:srgbClr val="0000DC"/>
              </a:buClr>
              <a:buSzPct val="100000"/>
              <a:buNone/>
            </a:pPr>
            <a:endParaRPr>
              <a:latin typeface="Arial"/>
              <a:ea typeface="Arial"/>
              <a:cs typeface="Arial"/>
              <a:sym typeface="Arial"/>
            </a:endParaRPr>
          </a:p>
          <a:p>
            <a:pPr marL="76200" lvl="0" indent="0" algn="l" rtl="0">
              <a:lnSpc>
                <a:spcPct val="115000"/>
              </a:lnSpc>
              <a:spcBef>
                <a:spcPts val="600"/>
              </a:spcBef>
              <a:spcAft>
                <a:spcPts val="0"/>
              </a:spcAft>
              <a:buClr>
                <a:schemeClr val="dk1"/>
              </a:buClr>
              <a:buSzPct val="50000"/>
              <a:buFont typeface="Arial"/>
              <a:buNone/>
            </a:pPr>
            <a:r>
              <a:rPr lang="cs-CZ" sz="2200" b="1">
                <a:latin typeface="Arial"/>
                <a:ea typeface="Arial"/>
                <a:cs typeface="Arial"/>
                <a:sym typeface="Arial"/>
              </a:rPr>
              <a:t>J – článek </a:t>
            </a:r>
            <a:r>
              <a:rPr lang="cs-CZ" sz="2200">
                <a:latin typeface="Arial"/>
                <a:ea typeface="Arial"/>
                <a:cs typeface="Arial"/>
                <a:sym typeface="Arial"/>
              </a:rPr>
              <a:t>v odborném periodiku, od 2018 rozlišeno:</a:t>
            </a:r>
            <a:endParaRPr sz="2200">
              <a:latin typeface="Arial"/>
              <a:ea typeface="Arial"/>
              <a:cs typeface="Arial"/>
              <a:sym typeface="Arial"/>
            </a:endParaRPr>
          </a:p>
          <a:p>
            <a:pPr marL="12700" lvl="0" indent="0" algn="l" rtl="0">
              <a:lnSpc>
                <a:spcPct val="115000"/>
              </a:lnSpc>
              <a:spcBef>
                <a:spcPts val="500"/>
              </a:spcBef>
              <a:spcAft>
                <a:spcPts val="0"/>
              </a:spcAft>
              <a:buClr>
                <a:schemeClr val="dk1"/>
              </a:buClr>
              <a:buSzPct val="50000"/>
              <a:buFont typeface="Arial"/>
              <a:buNone/>
            </a:pPr>
            <a:r>
              <a:rPr lang="cs-CZ" sz="2200">
                <a:latin typeface="Arial"/>
                <a:ea typeface="Arial"/>
                <a:cs typeface="Arial"/>
                <a:sym typeface="Arial"/>
              </a:rPr>
              <a:t>       </a:t>
            </a:r>
            <a:r>
              <a:rPr lang="cs-CZ" sz="2200" b="1">
                <a:latin typeface="Arial"/>
                <a:ea typeface="Arial"/>
                <a:cs typeface="Arial"/>
                <a:sym typeface="Arial"/>
              </a:rPr>
              <a:t>Jimp</a:t>
            </a:r>
            <a:r>
              <a:rPr lang="cs-CZ" sz="2200">
                <a:latin typeface="Arial"/>
                <a:ea typeface="Arial"/>
                <a:cs typeface="Arial"/>
                <a:sym typeface="Arial"/>
              </a:rPr>
              <a:t> – Web of Science (article, review, letter) </a:t>
            </a:r>
            <a:endParaRPr sz="2200">
              <a:latin typeface="Arial"/>
              <a:ea typeface="Arial"/>
              <a:cs typeface="Arial"/>
              <a:sym typeface="Arial"/>
            </a:endParaRPr>
          </a:p>
          <a:p>
            <a:pPr marL="12700" lvl="0" indent="0" algn="l" rtl="0">
              <a:lnSpc>
                <a:spcPct val="115000"/>
              </a:lnSpc>
              <a:spcBef>
                <a:spcPts val="500"/>
              </a:spcBef>
              <a:spcAft>
                <a:spcPts val="0"/>
              </a:spcAft>
              <a:buClr>
                <a:schemeClr val="dk1"/>
              </a:buClr>
              <a:buSzPct val="50000"/>
              <a:buFont typeface="Arial"/>
              <a:buNone/>
            </a:pPr>
            <a:r>
              <a:rPr lang="cs-CZ" sz="2200">
                <a:latin typeface="Arial"/>
                <a:ea typeface="Arial"/>
                <a:cs typeface="Arial"/>
                <a:sym typeface="Arial"/>
              </a:rPr>
              <a:t>       </a:t>
            </a:r>
            <a:r>
              <a:rPr lang="cs-CZ" sz="2200" b="1">
                <a:latin typeface="Arial"/>
                <a:ea typeface="Arial"/>
                <a:cs typeface="Arial"/>
                <a:sym typeface="Arial"/>
              </a:rPr>
              <a:t>Jsc</a:t>
            </a:r>
            <a:r>
              <a:rPr lang="cs-CZ" sz="2200">
                <a:latin typeface="Arial"/>
                <a:ea typeface="Arial"/>
                <a:cs typeface="Arial"/>
                <a:sym typeface="Arial"/>
              </a:rPr>
              <a:t> – Scopus (article, review, letter) </a:t>
            </a:r>
            <a:endParaRPr sz="2200">
              <a:latin typeface="Arial"/>
              <a:ea typeface="Arial"/>
              <a:cs typeface="Arial"/>
              <a:sym typeface="Arial"/>
            </a:endParaRPr>
          </a:p>
          <a:p>
            <a:pPr marL="12700" lvl="0" indent="0" algn="l" rtl="0">
              <a:lnSpc>
                <a:spcPct val="115000"/>
              </a:lnSpc>
              <a:spcBef>
                <a:spcPts val="500"/>
              </a:spcBef>
              <a:spcAft>
                <a:spcPts val="0"/>
              </a:spcAft>
              <a:buClr>
                <a:schemeClr val="dk1"/>
              </a:buClr>
              <a:buSzPct val="50000"/>
              <a:buFont typeface="Arial"/>
              <a:buNone/>
            </a:pPr>
            <a:r>
              <a:rPr lang="cs-CZ" sz="2200">
                <a:latin typeface="Arial"/>
                <a:ea typeface="Arial"/>
                <a:cs typeface="Arial"/>
                <a:sym typeface="Arial"/>
              </a:rPr>
              <a:t>       </a:t>
            </a:r>
            <a:r>
              <a:rPr lang="cs-CZ" sz="2200" b="1">
                <a:latin typeface="Arial"/>
                <a:ea typeface="Arial"/>
                <a:cs typeface="Arial"/>
                <a:sym typeface="Arial"/>
              </a:rPr>
              <a:t>Jost</a:t>
            </a:r>
            <a:r>
              <a:rPr lang="cs-CZ" sz="2200">
                <a:latin typeface="Arial"/>
                <a:ea typeface="Arial"/>
                <a:cs typeface="Arial"/>
                <a:sym typeface="Arial"/>
              </a:rPr>
              <a:t> – ostatní recenzované časopisy</a:t>
            </a:r>
            <a:endParaRPr sz="2200">
              <a:latin typeface="Arial"/>
              <a:ea typeface="Arial"/>
              <a:cs typeface="Arial"/>
              <a:sym typeface="Arial"/>
            </a:endParaRPr>
          </a:p>
          <a:p>
            <a:pPr marL="76200" lvl="0" indent="0" algn="l" rtl="0">
              <a:lnSpc>
                <a:spcPct val="115000"/>
              </a:lnSpc>
              <a:spcBef>
                <a:spcPts val="600"/>
              </a:spcBef>
              <a:spcAft>
                <a:spcPts val="0"/>
              </a:spcAft>
              <a:buClr>
                <a:schemeClr val="dk1"/>
              </a:buClr>
              <a:buSzPct val="50000"/>
              <a:buFont typeface="Arial"/>
              <a:buNone/>
            </a:pPr>
            <a:r>
              <a:rPr lang="cs-CZ" sz="2200" b="1">
                <a:latin typeface="Arial"/>
                <a:ea typeface="Arial"/>
                <a:cs typeface="Arial"/>
                <a:sym typeface="Arial"/>
              </a:rPr>
              <a:t>B </a:t>
            </a:r>
            <a:r>
              <a:rPr lang="cs-CZ" sz="2200">
                <a:latin typeface="Arial"/>
                <a:ea typeface="Arial"/>
                <a:cs typeface="Arial"/>
                <a:sym typeface="Arial"/>
              </a:rPr>
              <a:t>– </a:t>
            </a:r>
            <a:r>
              <a:rPr lang="cs-CZ" sz="2200" b="1">
                <a:latin typeface="Arial"/>
                <a:ea typeface="Arial"/>
                <a:cs typeface="Arial"/>
                <a:sym typeface="Arial"/>
              </a:rPr>
              <a:t>odborná kniha </a:t>
            </a:r>
            <a:r>
              <a:rPr lang="cs-CZ" sz="2200">
                <a:latin typeface="Arial"/>
                <a:ea typeface="Arial"/>
                <a:cs typeface="Arial"/>
                <a:sym typeface="Arial"/>
              </a:rPr>
              <a:t>(monografie)</a:t>
            </a:r>
            <a:endParaRPr sz="2200">
              <a:latin typeface="Arial"/>
              <a:ea typeface="Arial"/>
              <a:cs typeface="Arial"/>
              <a:sym typeface="Arial"/>
            </a:endParaRPr>
          </a:p>
          <a:p>
            <a:pPr marL="76200" lvl="0" indent="0" algn="l" rtl="0">
              <a:lnSpc>
                <a:spcPct val="115000"/>
              </a:lnSpc>
              <a:spcBef>
                <a:spcPts val="1000"/>
              </a:spcBef>
              <a:spcAft>
                <a:spcPts val="0"/>
              </a:spcAft>
              <a:buClr>
                <a:schemeClr val="dk1"/>
              </a:buClr>
              <a:buSzPct val="50000"/>
              <a:buFont typeface="Arial"/>
              <a:buNone/>
            </a:pPr>
            <a:r>
              <a:rPr lang="cs-CZ" sz="2200" b="1">
                <a:latin typeface="Arial"/>
                <a:ea typeface="Arial"/>
                <a:cs typeface="Arial"/>
                <a:sym typeface="Arial"/>
              </a:rPr>
              <a:t>C</a:t>
            </a:r>
            <a:r>
              <a:rPr lang="cs-CZ" sz="2200">
                <a:latin typeface="Arial"/>
                <a:ea typeface="Arial"/>
                <a:cs typeface="Arial"/>
                <a:sym typeface="Arial"/>
              </a:rPr>
              <a:t> – </a:t>
            </a:r>
            <a:r>
              <a:rPr lang="cs-CZ" sz="2200" b="1">
                <a:latin typeface="Arial"/>
                <a:ea typeface="Arial"/>
                <a:cs typeface="Arial"/>
                <a:sym typeface="Arial"/>
              </a:rPr>
              <a:t>kapitola</a:t>
            </a:r>
            <a:r>
              <a:rPr lang="cs-CZ" sz="2200">
                <a:latin typeface="Arial"/>
                <a:ea typeface="Arial"/>
                <a:cs typeface="Arial"/>
                <a:sym typeface="Arial"/>
              </a:rPr>
              <a:t> v odborné knize (recenzované editované knize)</a:t>
            </a:r>
            <a:endParaRPr sz="2200">
              <a:latin typeface="Arial"/>
              <a:ea typeface="Arial"/>
              <a:cs typeface="Arial"/>
              <a:sym typeface="Arial"/>
            </a:endParaRPr>
          </a:p>
          <a:p>
            <a:pPr marL="76200" lvl="0" indent="0" algn="l" rtl="0">
              <a:lnSpc>
                <a:spcPct val="115000"/>
              </a:lnSpc>
              <a:spcBef>
                <a:spcPts val="1000"/>
              </a:spcBef>
              <a:spcAft>
                <a:spcPts val="0"/>
              </a:spcAft>
              <a:buNone/>
            </a:pPr>
            <a:r>
              <a:rPr lang="cs-CZ" sz="2200" b="1">
                <a:latin typeface="Arial"/>
                <a:ea typeface="Arial"/>
                <a:cs typeface="Arial"/>
                <a:sym typeface="Arial"/>
              </a:rPr>
              <a:t>D </a:t>
            </a:r>
            <a:r>
              <a:rPr lang="cs-CZ" sz="2200">
                <a:latin typeface="Arial"/>
                <a:ea typeface="Arial"/>
                <a:cs typeface="Arial"/>
                <a:sym typeface="Arial"/>
              </a:rPr>
              <a:t>– stať ve </a:t>
            </a:r>
            <a:r>
              <a:rPr lang="cs-CZ" sz="2200" b="1">
                <a:latin typeface="Arial"/>
                <a:ea typeface="Arial"/>
                <a:cs typeface="Arial"/>
                <a:sym typeface="Arial"/>
              </a:rPr>
              <a:t>sborníku</a:t>
            </a:r>
            <a:endParaRPr>
              <a:latin typeface="Arial"/>
              <a:ea typeface="Arial"/>
              <a:cs typeface="Arial"/>
              <a:sym typeface="Arial"/>
            </a:endParaRPr>
          </a:p>
        </p:txBody>
      </p:sp>
      <p:sp>
        <p:nvSpPr>
          <p:cNvPr id="285" name="Google Shape;285;g2c8772c2372_1_6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g2c8772c2372_1_83"/>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91" name="Google Shape;291;g2c8772c2372_1_83"/>
          <p:cNvSpPr txBox="1">
            <a:spLocks noGrp="1"/>
          </p:cNvSpPr>
          <p:nvPr>
            <p:ph type="title"/>
          </p:nvPr>
        </p:nvSpPr>
        <p:spPr>
          <a:xfrm>
            <a:off x="381600" y="1585325"/>
            <a:ext cx="57765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Druhy výsledků v RIV</a:t>
            </a:r>
            <a:endParaRPr sz="4000"/>
          </a:p>
        </p:txBody>
      </p:sp>
      <p:sp>
        <p:nvSpPr>
          <p:cNvPr id="292" name="Google Shape;292;g2c8772c2372_1_83"/>
          <p:cNvSpPr txBox="1">
            <a:spLocks noGrp="1"/>
          </p:cNvSpPr>
          <p:nvPr>
            <p:ph type="body" idx="1"/>
          </p:nvPr>
        </p:nvSpPr>
        <p:spPr>
          <a:xfrm>
            <a:off x="381600" y="2402100"/>
            <a:ext cx="10971900" cy="4012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cs-CZ" sz="1500" b="1">
                <a:latin typeface="Arial"/>
                <a:ea typeface="Arial"/>
                <a:cs typeface="Arial"/>
                <a:sym typeface="Arial"/>
              </a:rPr>
              <a:t>P</a:t>
            </a:r>
            <a:r>
              <a:rPr lang="cs-CZ" sz="1500">
                <a:latin typeface="Arial"/>
                <a:ea typeface="Arial"/>
                <a:cs typeface="Arial"/>
                <a:sym typeface="Arial"/>
              </a:rPr>
              <a:t> – patent (udělený)</a:t>
            </a:r>
            <a:endParaRPr sz="15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cs-CZ" sz="1500" b="1">
                <a:latin typeface="Arial"/>
                <a:ea typeface="Arial"/>
                <a:cs typeface="Arial"/>
                <a:sym typeface="Arial"/>
              </a:rPr>
              <a:t>Z</a:t>
            </a:r>
            <a:r>
              <a:rPr lang="cs-CZ" sz="1500">
                <a:latin typeface="Arial"/>
                <a:ea typeface="Arial"/>
                <a:cs typeface="Arial"/>
                <a:sym typeface="Arial"/>
              </a:rPr>
              <a:t> – odrůda, plemeno, poloprovoz, ověřená technologie</a:t>
            </a:r>
            <a:endParaRPr sz="15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cs-CZ" sz="1500" b="1">
                <a:latin typeface="Arial"/>
                <a:ea typeface="Arial"/>
                <a:cs typeface="Arial"/>
                <a:sym typeface="Arial"/>
              </a:rPr>
              <a:t>F</a:t>
            </a:r>
            <a:r>
              <a:rPr lang="cs-CZ" sz="1500">
                <a:latin typeface="Arial"/>
                <a:ea typeface="Arial"/>
                <a:cs typeface="Arial"/>
                <a:sym typeface="Arial"/>
              </a:rPr>
              <a:t> – výsledky s právní ochranou (užitný vzor, průmyslový vzor)</a:t>
            </a:r>
            <a:endParaRPr sz="15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cs-CZ" sz="1500" b="1">
                <a:latin typeface="Arial"/>
                <a:ea typeface="Arial"/>
                <a:cs typeface="Arial"/>
                <a:sym typeface="Arial"/>
              </a:rPr>
              <a:t>G</a:t>
            </a:r>
            <a:r>
              <a:rPr lang="cs-CZ" sz="1500">
                <a:latin typeface="Arial"/>
                <a:ea typeface="Arial"/>
                <a:cs typeface="Arial"/>
                <a:sym typeface="Arial"/>
              </a:rPr>
              <a:t> – technicky realizované výsledky (prototyp, funkční vzorek)</a:t>
            </a:r>
            <a:endParaRPr sz="15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cs-CZ" sz="1500" b="1">
                <a:latin typeface="Arial"/>
                <a:ea typeface="Arial"/>
                <a:cs typeface="Arial"/>
                <a:sym typeface="Arial"/>
              </a:rPr>
              <a:t>H</a:t>
            </a:r>
            <a:r>
              <a:rPr lang="cs-CZ" sz="1500">
                <a:latin typeface="Arial"/>
                <a:ea typeface="Arial"/>
                <a:cs typeface="Arial"/>
                <a:sym typeface="Arial"/>
              </a:rPr>
              <a:t> – právní předpisy, směrnice</a:t>
            </a:r>
            <a:endParaRPr sz="15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cs-CZ" sz="1500" b="1">
                <a:latin typeface="Arial"/>
                <a:ea typeface="Arial"/>
                <a:cs typeface="Arial"/>
                <a:sym typeface="Arial"/>
              </a:rPr>
              <a:t>N</a:t>
            </a:r>
            <a:r>
              <a:rPr lang="cs-CZ" sz="1500">
                <a:latin typeface="Arial"/>
                <a:ea typeface="Arial"/>
                <a:cs typeface="Arial"/>
                <a:sym typeface="Arial"/>
              </a:rPr>
              <a:t> – certifikované metodiky a postupy </a:t>
            </a:r>
            <a:endParaRPr sz="15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cs-CZ" sz="1500" b="1">
                <a:latin typeface="Arial"/>
                <a:ea typeface="Arial"/>
                <a:cs typeface="Arial"/>
                <a:sym typeface="Arial"/>
              </a:rPr>
              <a:t>R</a:t>
            </a:r>
            <a:r>
              <a:rPr lang="cs-CZ" sz="1500">
                <a:latin typeface="Arial"/>
                <a:ea typeface="Arial"/>
                <a:cs typeface="Arial"/>
                <a:sym typeface="Arial"/>
              </a:rPr>
              <a:t> – software</a:t>
            </a:r>
            <a:endParaRPr sz="15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cs-CZ" sz="1500" b="1">
                <a:latin typeface="Arial"/>
                <a:ea typeface="Arial"/>
                <a:cs typeface="Arial"/>
                <a:sym typeface="Arial"/>
              </a:rPr>
              <a:t>S </a:t>
            </a:r>
            <a:r>
              <a:rPr lang="cs-CZ" sz="1500">
                <a:latin typeface="Arial"/>
                <a:ea typeface="Arial"/>
                <a:cs typeface="Arial"/>
                <a:sym typeface="Arial"/>
              </a:rPr>
              <a:t>– specializovaná databáze</a:t>
            </a:r>
            <a:endParaRPr sz="15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cs-CZ" sz="1500" b="1">
                <a:latin typeface="Arial"/>
                <a:ea typeface="Arial"/>
                <a:cs typeface="Arial"/>
                <a:sym typeface="Arial"/>
              </a:rPr>
              <a:t>V</a:t>
            </a:r>
            <a:r>
              <a:rPr lang="cs-CZ" sz="1500">
                <a:latin typeface="Arial"/>
                <a:ea typeface="Arial"/>
                <a:cs typeface="Arial"/>
                <a:sym typeface="Arial"/>
              </a:rPr>
              <a:t> – výzkumná zpráva</a:t>
            </a:r>
            <a:endParaRPr sz="15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cs-CZ" sz="1500" b="1">
                <a:latin typeface="Arial"/>
                <a:ea typeface="Arial"/>
                <a:cs typeface="Arial"/>
                <a:sym typeface="Arial"/>
              </a:rPr>
              <a:t>A</a:t>
            </a:r>
            <a:r>
              <a:rPr lang="cs-CZ" sz="1500">
                <a:latin typeface="Arial"/>
                <a:ea typeface="Arial"/>
                <a:cs typeface="Arial"/>
                <a:sym typeface="Arial"/>
              </a:rPr>
              <a:t> – audiovizuální tvorba</a:t>
            </a:r>
            <a:endParaRPr sz="15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cs-CZ" sz="1500" b="1">
                <a:latin typeface="Arial"/>
                <a:ea typeface="Arial"/>
                <a:cs typeface="Arial"/>
                <a:sym typeface="Arial"/>
              </a:rPr>
              <a:t>E</a:t>
            </a:r>
            <a:r>
              <a:rPr lang="cs-CZ" sz="1500">
                <a:latin typeface="Arial"/>
                <a:ea typeface="Arial"/>
                <a:cs typeface="Arial"/>
                <a:sym typeface="Arial"/>
              </a:rPr>
              <a:t> – uspořádání výstavy</a:t>
            </a:r>
            <a:endParaRPr sz="1500">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cs-CZ" sz="1500" b="1">
                <a:latin typeface="Arial"/>
                <a:ea typeface="Arial"/>
                <a:cs typeface="Arial"/>
                <a:sym typeface="Arial"/>
              </a:rPr>
              <a:t>M</a:t>
            </a:r>
            <a:r>
              <a:rPr lang="cs-CZ" sz="1500">
                <a:latin typeface="Arial"/>
                <a:ea typeface="Arial"/>
                <a:cs typeface="Arial"/>
                <a:sym typeface="Arial"/>
              </a:rPr>
              <a:t> – uspořádání konference</a:t>
            </a:r>
            <a:endParaRPr sz="1500">
              <a:latin typeface="Arial"/>
              <a:ea typeface="Arial"/>
              <a:cs typeface="Arial"/>
              <a:sym typeface="Arial"/>
            </a:endParaRPr>
          </a:p>
          <a:p>
            <a:pPr marL="0" lvl="0" indent="0" algn="l" rtl="0">
              <a:lnSpc>
                <a:spcPct val="100000"/>
              </a:lnSpc>
              <a:spcBef>
                <a:spcPts val="400"/>
              </a:spcBef>
              <a:spcAft>
                <a:spcPts val="0"/>
              </a:spcAft>
              <a:buNone/>
            </a:pPr>
            <a:r>
              <a:rPr lang="cs-CZ" sz="1500" b="1">
                <a:latin typeface="Arial"/>
                <a:ea typeface="Arial"/>
                <a:cs typeface="Arial"/>
                <a:sym typeface="Arial"/>
              </a:rPr>
              <a:t>W</a:t>
            </a:r>
            <a:r>
              <a:rPr lang="cs-CZ" sz="1500">
                <a:latin typeface="Arial"/>
                <a:ea typeface="Arial"/>
                <a:cs typeface="Arial"/>
                <a:sym typeface="Arial"/>
              </a:rPr>
              <a:t> – uspořádání workshopu</a:t>
            </a:r>
            <a:br>
              <a:rPr lang="cs-CZ" sz="1500">
                <a:latin typeface="Arial"/>
                <a:ea typeface="Arial"/>
                <a:cs typeface="Arial"/>
                <a:sym typeface="Arial"/>
              </a:rPr>
            </a:br>
            <a:r>
              <a:rPr lang="cs-CZ" sz="1500" b="1">
                <a:latin typeface="Arial"/>
                <a:ea typeface="Arial"/>
                <a:cs typeface="Arial"/>
                <a:sym typeface="Arial"/>
              </a:rPr>
              <a:t>O</a:t>
            </a:r>
            <a:r>
              <a:rPr lang="cs-CZ" sz="1500">
                <a:latin typeface="Arial"/>
                <a:ea typeface="Arial"/>
                <a:cs typeface="Arial"/>
                <a:sym typeface="Arial"/>
              </a:rPr>
              <a:t> – ostatní (v IS MU všechny typy výsledků začínající malým písmenem)</a:t>
            </a:r>
            <a:endParaRPr sz="1500">
              <a:latin typeface="Arial"/>
              <a:ea typeface="Arial"/>
              <a:cs typeface="Arial"/>
              <a:sym typeface="Arial"/>
            </a:endParaRPr>
          </a:p>
        </p:txBody>
      </p:sp>
      <p:sp>
        <p:nvSpPr>
          <p:cNvPr id="293" name="Google Shape;293;g2c8772c2372_1_8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g2c8772c2372_1_74"/>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299" name="Google Shape;299;g2c8772c2372_1_74"/>
          <p:cNvSpPr txBox="1">
            <a:spLocks noGrp="1"/>
          </p:cNvSpPr>
          <p:nvPr>
            <p:ph type="title"/>
          </p:nvPr>
        </p:nvSpPr>
        <p:spPr>
          <a:xfrm>
            <a:off x="381599" y="1855573"/>
            <a:ext cx="7886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Hodnocení vědy</a:t>
            </a:r>
            <a:endParaRPr sz="4000"/>
          </a:p>
        </p:txBody>
      </p:sp>
      <p:sp>
        <p:nvSpPr>
          <p:cNvPr id="300" name="Google Shape;300;g2c8772c2372_1_74"/>
          <p:cNvSpPr txBox="1">
            <a:spLocks noGrp="1"/>
          </p:cNvSpPr>
          <p:nvPr>
            <p:ph type="body" idx="1"/>
          </p:nvPr>
        </p:nvSpPr>
        <p:spPr>
          <a:xfrm>
            <a:off x="381600" y="2581875"/>
            <a:ext cx="10971900" cy="38796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Clr>
                <a:srgbClr val="0000DC"/>
              </a:buClr>
              <a:buSzPts val="2800"/>
              <a:buNone/>
            </a:pPr>
            <a:r>
              <a:rPr lang="cs-CZ" sz="2200" b="1"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VYZKUM.GOV.CZ</a:t>
            </a:r>
            <a:endParaRPr sz="2200" b="1" u="sng">
              <a:solidFill>
                <a:srgbClr val="0000DC"/>
              </a:solidFill>
              <a:latin typeface="Arial"/>
              <a:ea typeface="Arial"/>
              <a:cs typeface="Arial"/>
              <a:sym typeface="Arial"/>
            </a:endParaRPr>
          </a:p>
          <a:p>
            <a:pPr marL="457200" lvl="0" indent="-368300" algn="l" rtl="0">
              <a:lnSpc>
                <a:spcPct val="100000"/>
              </a:lnSpc>
              <a:spcBef>
                <a:spcPts val="600"/>
              </a:spcBef>
              <a:spcAft>
                <a:spcPts val="0"/>
              </a:spcAft>
              <a:buSzPts val="2200"/>
              <a:buFont typeface="Arial"/>
              <a:buChar char="•"/>
            </a:pPr>
            <a:r>
              <a:rPr lang="cs-CZ" sz="2200">
                <a:latin typeface="Arial"/>
                <a:ea typeface="Arial"/>
                <a:cs typeface="Arial"/>
                <a:sym typeface="Arial"/>
              </a:rPr>
              <a:t>sekce Hodnoceni VaVaI → Metodika 2017+</a:t>
            </a:r>
            <a:endParaRPr sz="2200">
              <a:latin typeface="Arial"/>
              <a:ea typeface="Arial"/>
              <a:cs typeface="Arial"/>
              <a:sym typeface="Arial"/>
            </a:endParaRPr>
          </a:p>
          <a:p>
            <a:pPr marL="12700" lvl="0" indent="0" algn="l" rtl="0">
              <a:lnSpc>
                <a:spcPct val="100000"/>
              </a:lnSpc>
              <a:spcBef>
                <a:spcPts val="400"/>
              </a:spcBef>
              <a:spcAft>
                <a:spcPts val="0"/>
              </a:spcAft>
              <a:buClr>
                <a:schemeClr val="dk1"/>
              </a:buClr>
              <a:buSzPts val="1100"/>
              <a:buFont typeface="Arial"/>
              <a:buNone/>
            </a:pPr>
            <a:r>
              <a:rPr lang="cs-CZ" sz="2200" u="sng">
                <a:solidFill>
                  <a:srgbClr val="0000DC"/>
                </a:solidFill>
                <a:latin typeface="Arial"/>
                <a:ea typeface="Arial"/>
                <a:cs typeface="Arial"/>
                <a:sym typeface="Arial"/>
                <a:hlinkClick r:id="rId5">
                  <a:extLst>
                    <a:ext uri="{A12FA001-AC4F-418D-AE19-62706E023703}">
                      <ahyp:hlinkClr xmlns:ahyp="http://schemas.microsoft.com/office/drawing/2018/hyperlinkcolor" val="tx"/>
                    </a:ext>
                  </a:extLst>
                </a:hlinkClick>
              </a:rPr>
              <a:t>Metodika M17+</a:t>
            </a:r>
            <a:endParaRPr>
              <a:solidFill>
                <a:srgbClr val="0000DC"/>
              </a:solidFill>
            </a:endParaRPr>
          </a:p>
          <a:p>
            <a:pPr marL="12700" lvl="0" indent="0" algn="l" rtl="0">
              <a:lnSpc>
                <a:spcPct val="100000"/>
              </a:lnSpc>
              <a:spcBef>
                <a:spcPts val="400"/>
              </a:spcBef>
              <a:spcAft>
                <a:spcPts val="0"/>
              </a:spcAft>
              <a:buClr>
                <a:schemeClr val="dk1"/>
              </a:buClr>
              <a:buSzPts val="1100"/>
              <a:buFont typeface="Arial"/>
              <a:buNone/>
            </a:pPr>
            <a:r>
              <a:rPr lang="cs-CZ" sz="2200" u="sng">
                <a:solidFill>
                  <a:srgbClr val="0000DC"/>
                </a:solidFill>
                <a:latin typeface="Arial"/>
                <a:ea typeface="Arial"/>
                <a:cs typeface="Arial"/>
                <a:sym typeface="Arial"/>
                <a:hlinkClick r:id="rId6">
                  <a:extLst>
                    <a:ext uri="{A12FA001-AC4F-418D-AE19-62706E023703}">
                      <ahyp:hlinkClr xmlns:ahyp="http://schemas.microsoft.com/office/drawing/2018/hyperlinkcolor" val="tx"/>
                    </a:ext>
                  </a:extLst>
                </a:hlinkClick>
              </a:rPr>
              <a:t>Číselník oborů M17+</a:t>
            </a:r>
            <a:endParaRPr sz="2200" u="sng">
              <a:solidFill>
                <a:srgbClr val="0000DC"/>
              </a:solidFill>
              <a:latin typeface="Arial"/>
              <a:ea typeface="Arial"/>
              <a:cs typeface="Arial"/>
              <a:sym typeface="Arial"/>
            </a:endParaRPr>
          </a:p>
          <a:p>
            <a:pPr marL="12700" lvl="0" indent="0" algn="l" rtl="0">
              <a:lnSpc>
                <a:spcPct val="100000"/>
              </a:lnSpc>
              <a:spcBef>
                <a:spcPts val="400"/>
              </a:spcBef>
              <a:spcAft>
                <a:spcPts val="0"/>
              </a:spcAft>
              <a:buClr>
                <a:schemeClr val="dk1"/>
              </a:buClr>
              <a:buSzPts val="1100"/>
              <a:buFont typeface="Arial"/>
              <a:buNone/>
            </a:pPr>
            <a:r>
              <a:rPr lang="cs-CZ" sz="2200" u="sng">
                <a:solidFill>
                  <a:srgbClr val="0000DC"/>
                </a:solidFill>
                <a:latin typeface="Arial"/>
                <a:ea typeface="Arial"/>
                <a:cs typeface="Arial"/>
                <a:sym typeface="Arial"/>
                <a:hlinkClick r:id="rId7">
                  <a:extLst>
                    <a:ext uri="{A12FA001-AC4F-418D-AE19-62706E023703}">
                      <ahyp:hlinkClr xmlns:ahyp="http://schemas.microsoft.com/office/drawing/2018/hyperlinkcolor" val="tx"/>
                    </a:ext>
                  </a:extLst>
                </a:hlinkClick>
              </a:rPr>
              <a:t>Definice druhů výsledků</a:t>
            </a:r>
            <a:endParaRPr sz="2200" u="sng">
              <a:solidFill>
                <a:srgbClr val="0000DC"/>
              </a:solidFill>
              <a:latin typeface="Arial"/>
              <a:ea typeface="Arial"/>
              <a:cs typeface="Arial"/>
              <a:sym typeface="Arial"/>
            </a:endParaRPr>
          </a:p>
          <a:p>
            <a:pPr marL="457200" lvl="0" indent="-368300" algn="l" rtl="0">
              <a:lnSpc>
                <a:spcPct val="100000"/>
              </a:lnSpc>
              <a:spcBef>
                <a:spcPts val="400"/>
              </a:spcBef>
              <a:spcAft>
                <a:spcPts val="0"/>
              </a:spcAft>
              <a:buSzPts val="2200"/>
              <a:buFont typeface="Arial"/>
              <a:buChar char="•"/>
            </a:pPr>
            <a:r>
              <a:rPr lang="cs-CZ" sz="2200">
                <a:latin typeface="Arial"/>
                <a:ea typeface="Arial"/>
                <a:cs typeface="Arial"/>
                <a:sym typeface="Arial"/>
              </a:rPr>
              <a:t>výsledky</a:t>
            </a:r>
            <a:r>
              <a:rPr lang="cs-CZ" sz="2200">
                <a:uFill>
                  <a:noFill/>
                </a:uFill>
                <a:latin typeface="Arial"/>
                <a:ea typeface="Arial"/>
                <a:cs typeface="Arial"/>
                <a:sym typeface="Arial"/>
                <a:hlinkClick r:id="rId8"/>
              </a:rPr>
              <a:t> </a:t>
            </a:r>
            <a:r>
              <a:rPr lang="cs-CZ" sz="2200" u="sng">
                <a:solidFill>
                  <a:srgbClr val="0000DC"/>
                </a:solidFill>
                <a:latin typeface="Arial"/>
                <a:ea typeface="Arial"/>
                <a:cs typeface="Arial"/>
                <a:sym typeface="Arial"/>
                <a:hlinkClick r:id="rId8">
                  <a:extLst>
                    <a:ext uri="{A12FA001-AC4F-418D-AE19-62706E023703}">
                      <ahyp:hlinkClr xmlns:ahyp="http://schemas.microsoft.com/office/drawing/2018/hyperlinkcolor" val="tx"/>
                    </a:ext>
                  </a:extLst>
                </a:hlinkClick>
              </a:rPr>
              <a:t>Hodnocení</a:t>
            </a:r>
            <a:endParaRPr sz="2200" u="sng">
              <a:solidFill>
                <a:srgbClr val="0000DC"/>
              </a:solidFill>
              <a:latin typeface="Arial"/>
              <a:ea typeface="Arial"/>
              <a:cs typeface="Arial"/>
              <a:sym typeface="Arial"/>
            </a:endParaRPr>
          </a:p>
          <a:p>
            <a:pPr marL="0" lvl="0" indent="0" algn="l" rtl="0">
              <a:lnSpc>
                <a:spcPct val="100000"/>
              </a:lnSpc>
              <a:spcBef>
                <a:spcPts val="0"/>
              </a:spcBef>
              <a:spcAft>
                <a:spcPts val="0"/>
              </a:spcAft>
              <a:buClr>
                <a:srgbClr val="0000DC"/>
              </a:buClr>
              <a:buSzPts val="2800"/>
              <a:buNone/>
            </a:pPr>
            <a:endParaRPr sz="2200">
              <a:latin typeface="Arial"/>
              <a:ea typeface="Arial"/>
              <a:cs typeface="Arial"/>
              <a:sym typeface="Arial"/>
            </a:endParaRPr>
          </a:p>
          <a:p>
            <a:pPr marL="0" lvl="0" indent="0" algn="l" rtl="0">
              <a:lnSpc>
                <a:spcPct val="100000"/>
              </a:lnSpc>
              <a:spcBef>
                <a:spcPts val="1000"/>
              </a:spcBef>
              <a:spcAft>
                <a:spcPts val="0"/>
              </a:spcAft>
              <a:buClr>
                <a:srgbClr val="0000DC"/>
              </a:buClr>
              <a:buSzPts val="2800"/>
              <a:buNone/>
            </a:pPr>
            <a:r>
              <a:rPr lang="cs-CZ" sz="2200" b="1">
                <a:solidFill>
                  <a:srgbClr val="0000DC"/>
                </a:solidFill>
                <a:latin typeface="Arial"/>
                <a:ea typeface="Arial"/>
                <a:cs typeface="Arial"/>
                <a:sym typeface="Arial"/>
              </a:rPr>
              <a:t>Informační systém výzkumu vývoje a inovací</a:t>
            </a:r>
            <a:r>
              <a:rPr lang="cs-CZ" sz="2200" b="1">
                <a:latin typeface="Arial"/>
                <a:ea typeface="Arial"/>
                <a:cs typeface="Arial"/>
                <a:sym typeface="Arial"/>
              </a:rPr>
              <a:t> → </a:t>
            </a:r>
            <a:r>
              <a:rPr lang="cs-CZ" sz="2200" u="sng">
                <a:solidFill>
                  <a:srgbClr val="0000DC"/>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https://www.isvavai.cz/</a:t>
            </a:r>
            <a:r>
              <a:rPr lang="cs-CZ" sz="2200">
                <a:solidFill>
                  <a:srgbClr val="0000DC"/>
                </a:solidFill>
                <a:latin typeface="Arial"/>
                <a:ea typeface="Arial"/>
                <a:cs typeface="Arial"/>
                <a:sym typeface="Arial"/>
              </a:rPr>
              <a:t> </a:t>
            </a:r>
            <a:endParaRPr sz="2200">
              <a:solidFill>
                <a:srgbClr val="0000DC"/>
              </a:solidFill>
              <a:latin typeface="Arial"/>
              <a:ea typeface="Arial"/>
              <a:cs typeface="Arial"/>
              <a:sym typeface="Arial"/>
            </a:endParaRPr>
          </a:p>
          <a:p>
            <a:pPr marL="12700" lvl="0" indent="0" algn="l" rtl="0">
              <a:lnSpc>
                <a:spcPct val="100000"/>
              </a:lnSpc>
              <a:spcBef>
                <a:spcPts val="400"/>
              </a:spcBef>
              <a:spcAft>
                <a:spcPts val="0"/>
              </a:spcAft>
              <a:buClr>
                <a:schemeClr val="dk1"/>
              </a:buClr>
              <a:buSzPts val="1100"/>
              <a:buFont typeface="Arial"/>
              <a:buNone/>
            </a:pPr>
            <a:r>
              <a:rPr lang="cs-CZ" sz="2200" u="sng">
                <a:solidFill>
                  <a:srgbClr val="0000DC"/>
                </a:solidFill>
                <a:latin typeface="Arial"/>
                <a:ea typeface="Arial"/>
                <a:cs typeface="Arial"/>
                <a:sym typeface="Arial"/>
                <a:hlinkClick r:id="rId10">
                  <a:extLst>
                    <a:ext uri="{A12FA001-AC4F-418D-AE19-62706E023703}">
                      <ahyp:hlinkClr xmlns:ahyp="http://schemas.microsoft.com/office/drawing/2018/hyperlinkcolor" val="tx"/>
                    </a:ext>
                  </a:extLst>
                </a:hlinkClick>
              </a:rPr>
              <a:t>Dokumenty</a:t>
            </a:r>
            <a:endParaRPr sz="2200" u="sng">
              <a:solidFill>
                <a:srgbClr val="0000DC"/>
              </a:solidFill>
              <a:latin typeface="Arial"/>
              <a:ea typeface="Arial"/>
              <a:cs typeface="Arial"/>
              <a:sym typeface="Arial"/>
            </a:endParaRPr>
          </a:p>
          <a:p>
            <a:pPr marL="12700" lvl="0" indent="0" algn="l" rtl="0">
              <a:lnSpc>
                <a:spcPct val="100000"/>
              </a:lnSpc>
              <a:spcBef>
                <a:spcPts val="400"/>
              </a:spcBef>
              <a:spcAft>
                <a:spcPts val="0"/>
              </a:spcAft>
              <a:buNone/>
            </a:pPr>
            <a:r>
              <a:rPr lang="cs-CZ" sz="2200">
                <a:latin typeface="Arial"/>
                <a:ea typeface="Arial"/>
                <a:cs typeface="Arial"/>
                <a:sym typeface="Arial"/>
              </a:rPr>
              <a:t>RIV (výsledky VaVaI), CEP (databáze projektů VaVaI), CEA (databáze aktivit VaVaI), </a:t>
            </a:r>
            <a:br>
              <a:rPr lang="cs-CZ" sz="2200">
                <a:latin typeface="Arial"/>
                <a:ea typeface="Arial"/>
                <a:cs typeface="Arial"/>
                <a:sym typeface="Arial"/>
              </a:rPr>
            </a:br>
            <a:r>
              <a:rPr lang="cs-CZ" sz="2200">
                <a:latin typeface="Arial"/>
                <a:ea typeface="Arial"/>
                <a:cs typeface="Arial"/>
                <a:sym typeface="Arial"/>
              </a:rPr>
              <a:t>VES (veřejné soutěže)</a:t>
            </a:r>
            <a:endParaRPr>
              <a:latin typeface="Arial"/>
              <a:ea typeface="Arial"/>
              <a:cs typeface="Arial"/>
              <a:sym typeface="Arial"/>
            </a:endParaRPr>
          </a:p>
        </p:txBody>
      </p:sp>
      <p:sp>
        <p:nvSpPr>
          <p:cNvPr id="301" name="Google Shape;301;g2c8772c2372_1_7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g2c8772c2372_1_101"/>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307" name="Google Shape;307;g2c8772c2372_1_101"/>
          <p:cNvSpPr txBox="1">
            <a:spLocks noGrp="1"/>
          </p:cNvSpPr>
          <p:nvPr>
            <p:ph type="title"/>
          </p:nvPr>
        </p:nvSpPr>
        <p:spPr>
          <a:xfrm>
            <a:off x="381600" y="1843900"/>
            <a:ext cx="9455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Hodnocení vědy – Metodika 2017+</a:t>
            </a:r>
            <a:endParaRPr sz="4000"/>
          </a:p>
        </p:txBody>
      </p:sp>
      <p:sp>
        <p:nvSpPr>
          <p:cNvPr id="308" name="Google Shape;308;g2c8772c2372_1_101"/>
          <p:cNvSpPr txBox="1">
            <a:spLocks noGrp="1"/>
          </p:cNvSpPr>
          <p:nvPr>
            <p:ph type="body" idx="1"/>
          </p:nvPr>
        </p:nvSpPr>
        <p:spPr>
          <a:xfrm>
            <a:off x="381600" y="2638925"/>
            <a:ext cx="11241900" cy="36306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15000"/>
              </a:lnSpc>
              <a:spcBef>
                <a:spcPts val="0"/>
              </a:spcBef>
              <a:spcAft>
                <a:spcPts val="0"/>
              </a:spcAft>
              <a:buClr>
                <a:srgbClr val="0000DC"/>
              </a:buClr>
              <a:buSzPct val="107692"/>
              <a:buNone/>
            </a:pPr>
            <a:r>
              <a:rPr lang="cs-CZ" sz="2600">
                <a:latin typeface="Arial"/>
                <a:ea typeface="Arial"/>
                <a:cs typeface="Arial"/>
                <a:sym typeface="Arial"/>
              </a:rPr>
              <a:t>Pět modulů (více kritérií v hodnocení):</a:t>
            </a:r>
            <a:endParaRPr sz="2600">
              <a:latin typeface="Arial"/>
              <a:ea typeface="Arial"/>
              <a:cs typeface="Arial"/>
              <a:sym typeface="Arial"/>
            </a:endParaRPr>
          </a:p>
          <a:p>
            <a:pPr marL="457200" lvl="0" indent="-368935" algn="l" rtl="0">
              <a:lnSpc>
                <a:spcPct val="115000"/>
              </a:lnSpc>
              <a:spcBef>
                <a:spcPts val="1000"/>
              </a:spcBef>
              <a:spcAft>
                <a:spcPts val="0"/>
              </a:spcAft>
              <a:buSzPct val="100000"/>
              <a:buFont typeface="Arial"/>
              <a:buChar char="•"/>
            </a:pPr>
            <a:r>
              <a:rPr lang="cs-CZ" sz="2600" b="1">
                <a:latin typeface="Arial"/>
                <a:ea typeface="Arial"/>
                <a:cs typeface="Arial"/>
                <a:sym typeface="Arial"/>
              </a:rPr>
              <a:t>Modul 1 Kvalita vybraných výsledků</a:t>
            </a:r>
            <a:r>
              <a:rPr lang="cs-CZ" sz="2600">
                <a:latin typeface="Arial"/>
                <a:ea typeface="Arial"/>
                <a:cs typeface="Arial"/>
                <a:sym typeface="Arial"/>
              </a:rPr>
              <a:t> (10 % vybraných výsledků, peer-review hodnocení)</a:t>
            </a:r>
            <a:endParaRPr sz="2600">
              <a:latin typeface="Arial"/>
              <a:ea typeface="Arial"/>
              <a:cs typeface="Arial"/>
              <a:sym typeface="Arial"/>
            </a:endParaRPr>
          </a:p>
          <a:p>
            <a:pPr marL="457200" lvl="0" indent="-368935" algn="l" rtl="0">
              <a:lnSpc>
                <a:spcPct val="115000"/>
              </a:lnSpc>
              <a:spcBef>
                <a:spcPts val="0"/>
              </a:spcBef>
              <a:spcAft>
                <a:spcPts val="0"/>
              </a:spcAft>
              <a:buSzPct val="100000"/>
              <a:buFont typeface="Arial"/>
              <a:buChar char="•"/>
            </a:pPr>
            <a:r>
              <a:rPr lang="cs-CZ" sz="2600" b="1">
                <a:latin typeface="Arial"/>
                <a:ea typeface="Arial"/>
                <a:cs typeface="Arial"/>
                <a:sym typeface="Arial"/>
              </a:rPr>
              <a:t>Modul 2 Výkonnost výzkumu </a:t>
            </a:r>
            <a:r>
              <a:rPr lang="cs-CZ" sz="2600">
                <a:latin typeface="Arial"/>
                <a:ea typeface="Arial"/>
                <a:cs typeface="Arial"/>
                <a:sym typeface="Arial"/>
              </a:rPr>
              <a:t>(přehledová bibliometrie výsledky ve WoS a Scopus)</a:t>
            </a:r>
            <a:endParaRPr sz="2600">
              <a:latin typeface="Arial"/>
              <a:ea typeface="Arial"/>
              <a:cs typeface="Arial"/>
              <a:sym typeface="Arial"/>
            </a:endParaRPr>
          </a:p>
          <a:p>
            <a:pPr marL="457200" lvl="0" indent="-368935" algn="l" rtl="0">
              <a:lnSpc>
                <a:spcPct val="115000"/>
              </a:lnSpc>
              <a:spcBef>
                <a:spcPts val="0"/>
              </a:spcBef>
              <a:spcAft>
                <a:spcPts val="0"/>
              </a:spcAft>
              <a:buSzPct val="100000"/>
              <a:buFont typeface="Arial"/>
              <a:buChar char="•"/>
            </a:pPr>
            <a:r>
              <a:rPr lang="cs-CZ" sz="2600" b="1">
                <a:latin typeface="Arial"/>
                <a:ea typeface="Arial"/>
                <a:cs typeface="Arial"/>
                <a:sym typeface="Arial"/>
              </a:rPr>
              <a:t>Modul 3 Společenská relevance</a:t>
            </a:r>
            <a:r>
              <a:rPr lang="cs-CZ" sz="2600">
                <a:latin typeface="Arial"/>
                <a:ea typeface="Arial"/>
                <a:cs typeface="Arial"/>
                <a:sym typeface="Arial"/>
              </a:rPr>
              <a:t> (přenos výsledků do praxe, transfer technologií, atd.)</a:t>
            </a:r>
            <a:endParaRPr sz="2600">
              <a:latin typeface="Arial"/>
              <a:ea typeface="Arial"/>
              <a:cs typeface="Arial"/>
              <a:sym typeface="Arial"/>
            </a:endParaRPr>
          </a:p>
          <a:p>
            <a:pPr marL="457200" lvl="0" indent="-368935" algn="l" rtl="0">
              <a:lnSpc>
                <a:spcPct val="115000"/>
              </a:lnSpc>
              <a:spcBef>
                <a:spcPts val="0"/>
              </a:spcBef>
              <a:spcAft>
                <a:spcPts val="0"/>
              </a:spcAft>
              <a:buSzPct val="100000"/>
              <a:buFont typeface="Arial"/>
              <a:buChar char="•"/>
            </a:pPr>
            <a:r>
              <a:rPr lang="cs-CZ" sz="2600" b="1">
                <a:latin typeface="Arial"/>
                <a:ea typeface="Arial"/>
                <a:cs typeface="Arial"/>
                <a:sym typeface="Arial"/>
              </a:rPr>
              <a:t>Modul 4 Viabilita</a:t>
            </a:r>
            <a:r>
              <a:rPr lang="cs-CZ" sz="2600">
                <a:latin typeface="Arial"/>
                <a:ea typeface="Arial"/>
                <a:cs typeface="Arial"/>
                <a:sym typeface="Arial"/>
              </a:rPr>
              <a:t> (řízení a vnitřní procesy v dané instituci)</a:t>
            </a:r>
            <a:endParaRPr sz="2600">
              <a:latin typeface="Arial"/>
              <a:ea typeface="Arial"/>
              <a:cs typeface="Arial"/>
              <a:sym typeface="Arial"/>
            </a:endParaRPr>
          </a:p>
          <a:p>
            <a:pPr marL="457200" lvl="0" indent="-368935" algn="l" rtl="0">
              <a:lnSpc>
                <a:spcPct val="115000"/>
              </a:lnSpc>
              <a:spcBef>
                <a:spcPts val="0"/>
              </a:spcBef>
              <a:spcAft>
                <a:spcPts val="0"/>
              </a:spcAft>
              <a:buSzPct val="100000"/>
              <a:buFont typeface="Arial"/>
              <a:buChar char="•"/>
            </a:pPr>
            <a:r>
              <a:rPr lang="cs-CZ" sz="2600" b="1">
                <a:latin typeface="Arial"/>
                <a:ea typeface="Arial"/>
                <a:cs typeface="Arial"/>
                <a:sym typeface="Arial"/>
              </a:rPr>
              <a:t>Modul 5 Strategie a koncepce</a:t>
            </a:r>
            <a:r>
              <a:rPr lang="cs-CZ" sz="2600">
                <a:latin typeface="Arial"/>
                <a:ea typeface="Arial"/>
                <a:cs typeface="Arial"/>
                <a:sym typeface="Arial"/>
              </a:rPr>
              <a:t> (mise organizace, koncepce, vize a jejich naplňování)</a:t>
            </a:r>
            <a:endParaRPr>
              <a:latin typeface="Arial"/>
              <a:ea typeface="Arial"/>
              <a:cs typeface="Arial"/>
              <a:sym typeface="Arial"/>
            </a:endParaRPr>
          </a:p>
        </p:txBody>
      </p:sp>
      <p:sp>
        <p:nvSpPr>
          <p:cNvPr id="309" name="Google Shape;309;g2c8772c2372_1_10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5" name="Google Shape;315;p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28</a:t>
            </a:fld>
            <a:endParaRPr/>
          </a:p>
        </p:txBody>
      </p:sp>
      <p:sp>
        <p:nvSpPr>
          <p:cNvPr id="316" name="Google Shape;316;p5"/>
          <p:cNvSpPr txBox="1">
            <a:spLocks noGrp="1"/>
          </p:cNvSpPr>
          <p:nvPr>
            <p:ph type="title"/>
          </p:nvPr>
        </p:nvSpPr>
        <p:spPr>
          <a:xfrm>
            <a:off x="431450" y="2485650"/>
            <a:ext cx="11208600" cy="38706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chemeClr val="lt1"/>
                </a:solidFill>
                <a:latin typeface="Arial"/>
                <a:ea typeface="Arial"/>
                <a:cs typeface="Arial"/>
                <a:sym typeface="Arial"/>
              </a:rPr>
              <a:t>Jsme tu pro vás.</a:t>
            </a:r>
            <a:endParaRPr sz="4000" b="1">
              <a:solidFill>
                <a:schemeClr val="lt1"/>
              </a:solidFill>
              <a:latin typeface="Arial"/>
              <a:ea typeface="Arial"/>
              <a:cs typeface="Arial"/>
              <a:sym typeface="Arial"/>
            </a:endParaRPr>
          </a:p>
          <a:p>
            <a:pPr marL="0" lvl="0" indent="0" algn="l" rtl="0">
              <a:lnSpc>
                <a:spcPct val="90000"/>
              </a:lnSpc>
              <a:spcBef>
                <a:spcPts val="0"/>
              </a:spcBef>
              <a:spcAft>
                <a:spcPts val="0"/>
              </a:spcAft>
              <a:buClr>
                <a:srgbClr val="0000DC"/>
              </a:buClr>
              <a:buSzPts val="4000"/>
              <a:buFont typeface="Arial"/>
              <a:buNone/>
            </a:pPr>
            <a:endParaRPr sz="4000" b="1">
              <a:solidFill>
                <a:schemeClr val="lt1"/>
              </a:solidFill>
              <a:latin typeface="Arial"/>
              <a:ea typeface="Arial"/>
              <a:cs typeface="Arial"/>
              <a:sym typeface="Arial"/>
            </a:endParaRPr>
          </a:p>
          <a:p>
            <a:pPr marL="0" lvl="0" indent="0" algn="l" rtl="0">
              <a:lnSpc>
                <a:spcPct val="115000"/>
              </a:lnSpc>
              <a:spcBef>
                <a:spcPts val="0"/>
              </a:spcBef>
              <a:spcAft>
                <a:spcPts val="0"/>
              </a:spcAft>
              <a:buClr>
                <a:srgbClr val="0000DC"/>
              </a:buClr>
              <a:buSzPts val="4000"/>
              <a:buFont typeface="Arial"/>
              <a:buNone/>
            </a:pPr>
            <a:r>
              <a:rPr lang="cs-CZ" sz="2800">
                <a:solidFill>
                  <a:schemeClr val="lt1"/>
                </a:solidFill>
                <a:latin typeface="Arial"/>
                <a:ea typeface="Arial"/>
                <a:cs typeface="Arial"/>
                <a:sym typeface="Arial"/>
              </a:rPr>
              <a:t>E-mail: </a:t>
            </a:r>
            <a:r>
              <a:rPr lang="cs-CZ" sz="2800">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knihovna@fss.muni.cz</a:t>
            </a:r>
            <a:endParaRPr sz="2800">
              <a:solidFill>
                <a:schemeClr val="lt1"/>
              </a:solidFill>
              <a:latin typeface="Arial"/>
              <a:ea typeface="Arial"/>
              <a:cs typeface="Arial"/>
              <a:sym typeface="Arial"/>
            </a:endParaRPr>
          </a:p>
          <a:p>
            <a:pPr marL="0" lvl="0" indent="0" algn="l" rtl="0">
              <a:lnSpc>
                <a:spcPct val="115000"/>
              </a:lnSpc>
              <a:spcBef>
                <a:spcPts val="0"/>
              </a:spcBef>
              <a:spcAft>
                <a:spcPts val="0"/>
              </a:spcAft>
              <a:buClr>
                <a:srgbClr val="0000DC"/>
              </a:buClr>
              <a:buSzPts val="4000"/>
              <a:buFont typeface="Arial"/>
              <a:buNone/>
            </a:pPr>
            <a:r>
              <a:rPr lang="cs-CZ" sz="2800">
                <a:solidFill>
                  <a:schemeClr val="lt1"/>
                </a:solidFill>
                <a:latin typeface="Arial"/>
                <a:ea typeface="Arial"/>
                <a:cs typeface="Arial"/>
                <a:sym typeface="Arial"/>
              </a:rPr>
              <a:t>Tel.: 549 491 984</a:t>
            </a:r>
            <a:endParaRPr sz="2800">
              <a:solidFill>
                <a:schemeClr val="lt1"/>
              </a:solidFill>
              <a:latin typeface="Arial"/>
              <a:ea typeface="Arial"/>
              <a:cs typeface="Arial"/>
              <a:sym typeface="Arial"/>
            </a:endParaRPr>
          </a:p>
          <a:p>
            <a:pPr marL="0" lvl="0" indent="0" algn="l" rtl="0">
              <a:lnSpc>
                <a:spcPct val="115000"/>
              </a:lnSpc>
              <a:spcBef>
                <a:spcPts val="0"/>
              </a:spcBef>
              <a:spcAft>
                <a:spcPts val="0"/>
              </a:spcAft>
              <a:buClr>
                <a:srgbClr val="0000DC"/>
              </a:buClr>
              <a:buSzPts val="4000"/>
              <a:buFont typeface="Arial"/>
              <a:buNone/>
            </a:pPr>
            <a:r>
              <a:rPr lang="cs-CZ" sz="2800">
                <a:solidFill>
                  <a:schemeClr val="lt1"/>
                </a:solidFill>
                <a:latin typeface="Arial"/>
                <a:ea typeface="Arial"/>
                <a:cs typeface="Arial"/>
                <a:sym typeface="Arial"/>
              </a:rPr>
              <a:t>Web: knihovna.fss.muni.cz, knihovna.fss.muni.cz/podpora-vedy</a:t>
            </a:r>
            <a:endParaRPr sz="2800">
              <a:solidFill>
                <a:schemeClr val="lt1"/>
              </a:solidFill>
              <a:latin typeface="Arial"/>
              <a:ea typeface="Arial"/>
              <a:cs typeface="Arial"/>
              <a:sym typeface="Arial"/>
            </a:endParaRPr>
          </a:p>
          <a:p>
            <a:pPr marL="0" lvl="0" indent="0" algn="l" rtl="0">
              <a:lnSpc>
                <a:spcPct val="115000"/>
              </a:lnSpc>
              <a:spcBef>
                <a:spcPts val="0"/>
              </a:spcBef>
              <a:spcAft>
                <a:spcPts val="0"/>
              </a:spcAft>
              <a:buClr>
                <a:srgbClr val="0000DC"/>
              </a:buClr>
              <a:buSzPts val="4000"/>
              <a:buFont typeface="Arial"/>
              <a:buNone/>
            </a:pPr>
            <a:r>
              <a:rPr lang="cs-CZ" sz="2800">
                <a:solidFill>
                  <a:schemeClr val="lt1"/>
                </a:solidFill>
                <a:latin typeface="Arial"/>
                <a:ea typeface="Arial"/>
                <a:cs typeface="Arial"/>
                <a:sym typeface="Arial"/>
              </a:rPr>
              <a:t>Nebo se zastavte v knihovně. :)</a:t>
            </a:r>
            <a:endParaRPr sz="2800">
              <a:solidFill>
                <a:schemeClr val="lt1"/>
              </a:solidFill>
              <a:latin typeface="Arial"/>
              <a:ea typeface="Arial"/>
              <a:cs typeface="Arial"/>
              <a:sym typeface="Arial"/>
            </a:endParaRPr>
          </a:p>
          <a:p>
            <a:pPr marL="0" lvl="0" indent="0" algn="l" rtl="0">
              <a:lnSpc>
                <a:spcPct val="90000"/>
              </a:lnSpc>
              <a:spcBef>
                <a:spcPts val="0"/>
              </a:spcBef>
              <a:spcAft>
                <a:spcPts val="0"/>
              </a:spcAft>
              <a:buClr>
                <a:srgbClr val="0000DC"/>
              </a:buClr>
              <a:buSzPts val="4000"/>
              <a:buFont typeface="Arial"/>
              <a:buNone/>
            </a:pPr>
            <a:endParaRPr sz="2800">
              <a:solidFill>
                <a:schemeClr val="lt1"/>
              </a:solidFill>
              <a:latin typeface="Arial"/>
              <a:ea typeface="Arial"/>
              <a:cs typeface="Arial"/>
              <a:sym typeface="Arial"/>
            </a:endParaRPr>
          </a:p>
          <a:p>
            <a:pPr marL="0" lvl="0" indent="0" algn="l" rtl="0">
              <a:lnSpc>
                <a:spcPct val="90000"/>
              </a:lnSpc>
              <a:spcBef>
                <a:spcPts val="0"/>
              </a:spcBef>
              <a:spcAft>
                <a:spcPts val="0"/>
              </a:spcAft>
              <a:buClr>
                <a:srgbClr val="0000DC"/>
              </a:buClr>
              <a:buSzPts val="4000"/>
              <a:buFont typeface="Arial"/>
              <a:buNone/>
            </a:pPr>
            <a:endParaRPr sz="4000" b="1">
              <a:solidFill>
                <a:srgbClr val="0000DC"/>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2c8676d6ede_0_26"/>
          <p:cNvPicPr preferRelativeResize="0"/>
          <p:nvPr/>
        </p:nvPicPr>
        <p:blipFill rotWithShape="1">
          <a:blip r:embed="rId3">
            <a:alphaModFix/>
          </a:blip>
          <a:srcRect/>
          <a:stretch/>
        </p:blipFill>
        <p:spPr>
          <a:xfrm>
            <a:off x="0" y="49850"/>
            <a:ext cx="12191997" cy="6857998"/>
          </a:xfrm>
          <a:prstGeom prst="rect">
            <a:avLst/>
          </a:prstGeom>
          <a:noFill/>
          <a:ln>
            <a:noFill/>
          </a:ln>
        </p:spPr>
      </p:pic>
      <p:sp>
        <p:nvSpPr>
          <p:cNvPr id="322" name="Google Shape;322;g2c8676d6ede_0_26"/>
          <p:cNvSpPr txBox="1">
            <a:spLocks noGrp="1"/>
          </p:cNvSpPr>
          <p:nvPr>
            <p:ph type="body" idx="1"/>
          </p:nvPr>
        </p:nvSpPr>
        <p:spPr>
          <a:xfrm>
            <a:off x="381900" y="2525200"/>
            <a:ext cx="10971900" cy="4007400"/>
          </a:xfrm>
          <a:prstGeom prst="rect">
            <a:avLst/>
          </a:prstGeom>
          <a:noFill/>
          <a:ln>
            <a:noFill/>
          </a:ln>
        </p:spPr>
        <p:txBody>
          <a:bodyPr spcFirstLastPara="1" wrap="square" lIns="91425" tIns="45700" rIns="91425" bIns="45700" anchor="t" anchorCtr="0">
            <a:normAutofit fontScale="25000" lnSpcReduction="20000"/>
          </a:bodyPr>
          <a:lstStyle/>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koupit knihy nejen do dlouhodobých výpůjček</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poradit s vyhledáváním v e-zdrojích</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zapůjčit knihy formou meziknihovní či mezinárodní meziknihovní výpůjční služby</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zařadit sken knihy do služby E-prezenčka</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licenci Grammarly Premium pro korekturu anglických textů</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koupit e-knihy z databáze ProQuest (služba E-kniha na počkání)</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pomoci se založením a správou jedinečného identifikátoru vědce</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poradit s citačními databázemi Web of Science a Scopus, s hodnocením časopisů</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vyhledat časopisy vhodné pro publikování vašeho textu</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ověřit predátorské (pochybné) časopisy či konference</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poradit s publikováním v Open Access režimu</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více informací k Open Science na MU</a:t>
            </a:r>
            <a:endParaRPr sz="8000">
              <a:latin typeface="Arial"/>
              <a:ea typeface="Arial"/>
              <a:cs typeface="Arial"/>
              <a:sym typeface="Arial"/>
            </a:endParaRPr>
          </a:p>
          <a:p>
            <a:pPr marL="457200" lvl="0" indent="-355600" algn="l" rtl="0">
              <a:lnSpc>
                <a:spcPct val="115000"/>
              </a:lnSpc>
              <a:spcBef>
                <a:spcPts val="0"/>
              </a:spcBef>
              <a:spcAft>
                <a:spcPts val="0"/>
              </a:spcAft>
              <a:buSzPct val="100000"/>
              <a:buFont typeface="Arial"/>
              <a:buChar char="•"/>
            </a:pPr>
            <a:r>
              <a:rPr lang="cs-CZ" sz="8000">
                <a:latin typeface="Arial"/>
                <a:ea typeface="Arial"/>
                <a:cs typeface="Arial"/>
                <a:sym typeface="Arial"/>
              </a:rPr>
              <a:t>pomoci s evidencí publikací pro RIV či více informací k hodnocení vědy a výzkumu v ČR</a:t>
            </a:r>
            <a:endParaRPr sz="8000">
              <a:latin typeface="Arial"/>
              <a:ea typeface="Arial"/>
              <a:cs typeface="Arial"/>
              <a:sym typeface="Arial"/>
            </a:endParaRPr>
          </a:p>
          <a:p>
            <a:pPr marL="0" lvl="0" indent="0" algn="l" rtl="0">
              <a:lnSpc>
                <a:spcPct val="100000"/>
              </a:lnSpc>
              <a:spcBef>
                <a:spcPts val="300"/>
              </a:spcBef>
              <a:spcAft>
                <a:spcPts val="0"/>
              </a:spcAft>
              <a:buNone/>
            </a:pPr>
            <a:endParaRPr sz="2000">
              <a:latin typeface="Arial"/>
              <a:ea typeface="Arial"/>
              <a:cs typeface="Arial"/>
              <a:sym typeface="Arial"/>
            </a:endParaRPr>
          </a:p>
          <a:p>
            <a:pPr marL="0" lvl="0" indent="0" algn="l" rtl="0">
              <a:lnSpc>
                <a:spcPct val="100000"/>
              </a:lnSpc>
              <a:spcBef>
                <a:spcPts val="300"/>
              </a:spcBef>
              <a:spcAft>
                <a:spcPts val="0"/>
              </a:spcAft>
              <a:buNone/>
            </a:pPr>
            <a:endParaRPr sz="2000">
              <a:latin typeface="Arial"/>
              <a:ea typeface="Arial"/>
              <a:cs typeface="Arial"/>
              <a:sym typeface="Arial"/>
            </a:endParaRPr>
          </a:p>
          <a:p>
            <a:pPr marL="0" lvl="0" indent="0" algn="l" rtl="0">
              <a:lnSpc>
                <a:spcPct val="100000"/>
              </a:lnSpc>
              <a:spcBef>
                <a:spcPts val="300"/>
              </a:spcBef>
              <a:spcAft>
                <a:spcPts val="0"/>
              </a:spcAft>
              <a:buNone/>
            </a:pPr>
            <a:endParaRPr sz="2000">
              <a:latin typeface="Arial"/>
              <a:ea typeface="Arial"/>
              <a:cs typeface="Arial"/>
              <a:sym typeface="Arial"/>
            </a:endParaRPr>
          </a:p>
          <a:p>
            <a:pPr marL="0" lvl="0" indent="0" algn="l" rtl="0">
              <a:lnSpc>
                <a:spcPct val="100000"/>
              </a:lnSpc>
              <a:spcBef>
                <a:spcPts val="300"/>
              </a:spcBef>
              <a:spcAft>
                <a:spcPts val="0"/>
              </a:spcAft>
              <a:buNone/>
            </a:pPr>
            <a:endParaRPr sz="2000">
              <a:latin typeface="Arial"/>
              <a:ea typeface="Arial"/>
              <a:cs typeface="Arial"/>
              <a:sym typeface="Arial"/>
            </a:endParaRPr>
          </a:p>
          <a:p>
            <a:pPr marL="0" lvl="0" indent="0" algn="l" rtl="0">
              <a:lnSpc>
                <a:spcPct val="100000"/>
              </a:lnSpc>
              <a:spcBef>
                <a:spcPts val="300"/>
              </a:spcBef>
              <a:spcAft>
                <a:spcPts val="0"/>
              </a:spcAft>
              <a:buNone/>
            </a:pPr>
            <a:endParaRPr sz="2000">
              <a:latin typeface="Arial"/>
              <a:ea typeface="Arial"/>
              <a:cs typeface="Arial"/>
              <a:sym typeface="Arial"/>
            </a:endParaRPr>
          </a:p>
          <a:p>
            <a:pPr marL="0" lvl="0" indent="0" algn="l" rtl="0">
              <a:lnSpc>
                <a:spcPct val="100000"/>
              </a:lnSpc>
              <a:spcBef>
                <a:spcPts val="300"/>
              </a:spcBef>
              <a:spcAft>
                <a:spcPts val="300"/>
              </a:spcAft>
              <a:buClr>
                <a:schemeClr val="dk1"/>
              </a:buClr>
              <a:buSzPct val="55000"/>
              <a:buFont typeface="Arial"/>
              <a:buNone/>
            </a:pPr>
            <a:endParaRPr sz="2000">
              <a:latin typeface="Arial"/>
              <a:ea typeface="Arial"/>
              <a:cs typeface="Arial"/>
              <a:sym typeface="Arial"/>
            </a:endParaRPr>
          </a:p>
        </p:txBody>
      </p:sp>
      <p:sp>
        <p:nvSpPr>
          <p:cNvPr id="323" name="Google Shape;323;g2c8676d6ede_0_26"/>
          <p:cNvSpPr txBox="1">
            <a:spLocks noGrp="1"/>
          </p:cNvSpPr>
          <p:nvPr>
            <p:ph type="title"/>
          </p:nvPr>
        </p:nvSpPr>
        <p:spPr>
          <a:xfrm>
            <a:off x="381900" y="1867300"/>
            <a:ext cx="11151300" cy="6171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3000" b="1">
                <a:solidFill>
                  <a:srgbClr val="0000DC"/>
                </a:solidFill>
                <a:latin typeface="Arial"/>
                <a:ea typeface="Arial"/>
                <a:cs typeface="Arial"/>
                <a:sym typeface="Arial"/>
              </a:rPr>
              <a:t>Knihovna je tu pro vás, pokud potřebujete:</a:t>
            </a:r>
            <a:endParaRPr sz="3000" b="1">
              <a:solidFill>
                <a:srgbClr val="0000DC"/>
              </a:solidFill>
              <a:latin typeface="Arial"/>
              <a:ea typeface="Arial"/>
              <a:cs typeface="Arial"/>
              <a:sym typeface="Arial"/>
            </a:endParaRPr>
          </a:p>
        </p:txBody>
      </p:sp>
      <p:sp>
        <p:nvSpPr>
          <p:cNvPr id="324" name="Google Shape;324;g2c8676d6ede_0_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2c8a7d05b88_0_2"/>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05" name="Google Shape;105;g2c8a7d05b88_0_2"/>
          <p:cNvSpPr txBox="1">
            <a:spLocks noGrp="1"/>
          </p:cNvSpPr>
          <p:nvPr>
            <p:ph type="title"/>
          </p:nvPr>
        </p:nvSpPr>
        <p:spPr>
          <a:xfrm>
            <a:off x="418274" y="1823823"/>
            <a:ext cx="7886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Identifikátory vědce</a:t>
            </a:r>
            <a:endParaRPr sz="4000"/>
          </a:p>
        </p:txBody>
      </p:sp>
      <p:sp>
        <p:nvSpPr>
          <p:cNvPr id="106" name="Google Shape;106;g2c8a7d05b88_0_2"/>
          <p:cNvSpPr txBox="1">
            <a:spLocks noGrp="1"/>
          </p:cNvSpPr>
          <p:nvPr>
            <p:ph type="body" idx="1"/>
          </p:nvPr>
        </p:nvSpPr>
        <p:spPr>
          <a:xfrm>
            <a:off x="381600" y="2860525"/>
            <a:ext cx="10971900" cy="357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cs-CZ" sz="2400" u="sng">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Na FSS využíváme</a:t>
            </a:r>
            <a:r>
              <a:rPr lang="cs-CZ" sz="2400">
                <a:latin typeface="Arial"/>
                <a:ea typeface="Arial"/>
                <a:cs typeface="Arial"/>
                <a:sym typeface="Arial"/>
              </a:rPr>
              <a:t> následující identifikátory, které mají autoři evidované </a:t>
            </a:r>
            <a:br>
              <a:rPr lang="cs-CZ" sz="2400">
                <a:latin typeface="Arial"/>
                <a:ea typeface="Arial"/>
                <a:cs typeface="Arial"/>
                <a:sym typeface="Arial"/>
              </a:rPr>
            </a:br>
            <a:r>
              <a:rPr lang="cs-CZ" sz="2400">
                <a:latin typeface="Arial"/>
                <a:ea typeface="Arial"/>
                <a:cs typeface="Arial"/>
                <a:sym typeface="Arial"/>
              </a:rPr>
              <a:t>v sekci Publikace v IS MU:</a:t>
            </a:r>
            <a:endParaRPr sz="2400">
              <a:latin typeface="Arial"/>
              <a:ea typeface="Arial"/>
              <a:cs typeface="Arial"/>
              <a:sym typeface="Arial"/>
            </a:endParaRPr>
          </a:p>
          <a:p>
            <a:pPr marL="457200" lvl="0" indent="-381000" algn="l" rtl="0">
              <a:lnSpc>
                <a:spcPct val="115000"/>
              </a:lnSpc>
              <a:spcBef>
                <a:spcPts val="1200"/>
              </a:spcBef>
              <a:spcAft>
                <a:spcPts val="0"/>
              </a:spcAft>
              <a:buSzPts val="2400"/>
              <a:buFont typeface="Arial"/>
              <a:buChar char="•"/>
            </a:pPr>
            <a:r>
              <a:rPr lang="cs-CZ" sz="2400" b="1">
                <a:solidFill>
                  <a:srgbClr val="0000DC"/>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ORCID</a:t>
            </a:r>
            <a:r>
              <a:rPr lang="cs-CZ" sz="2400">
                <a:latin typeface="Arial"/>
                <a:ea typeface="Arial"/>
                <a:cs typeface="Arial"/>
                <a:sym typeface="Arial"/>
              </a:rPr>
              <a:t> – centrální registr spravuje nezisková organizace ORCID </a:t>
            </a:r>
            <a:br>
              <a:rPr lang="cs-CZ" sz="2400">
                <a:latin typeface="Arial"/>
                <a:ea typeface="Arial"/>
                <a:cs typeface="Arial"/>
                <a:sym typeface="Arial"/>
              </a:rPr>
            </a:br>
            <a:r>
              <a:rPr lang="cs-CZ" sz="2400">
                <a:latin typeface="Arial"/>
                <a:ea typeface="Arial"/>
                <a:cs typeface="Arial"/>
                <a:sym typeface="Arial"/>
              </a:rPr>
              <a:t>(Open Researcher and Contributor ID), jako jediný identifikátor umožňuje propojení s ResearcherID i Scopus Author ID.</a:t>
            </a:r>
            <a:endParaRPr sz="240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cs-CZ" sz="2400" b="1">
                <a:solidFill>
                  <a:srgbClr val="0000DC"/>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ResearcherID</a:t>
            </a:r>
            <a:r>
              <a:rPr lang="cs-CZ" sz="2400" b="1">
                <a:latin typeface="Arial"/>
                <a:ea typeface="Arial"/>
                <a:cs typeface="Arial"/>
                <a:sym typeface="Arial"/>
              </a:rPr>
              <a:t> </a:t>
            </a:r>
            <a:r>
              <a:rPr lang="cs-CZ" sz="2400">
                <a:latin typeface="Arial"/>
                <a:ea typeface="Arial"/>
                <a:cs typeface="Arial"/>
                <a:sym typeface="Arial"/>
              </a:rPr>
              <a:t>– je provázán s databází Web of Science</a:t>
            </a:r>
            <a:endParaRPr sz="240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cs-CZ" sz="2400" b="1">
                <a:solidFill>
                  <a:srgbClr val="0000DC"/>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Scopus Author ID</a:t>
            </a:r>
            <a:r>
              <a:rPr lang="cs-CZ" sz="2400">
                <a:latin typeface="Arial"/>
                <a:ea typeface="Arial"/>
                <a:cs typeface="Arial"/>
                <a:sym typeface="Arial"/>
              </a:rPr>
              <a:t> – vzniká při vytváření záznamů v databázi Scopus (autoři si profil sami nevytváří)</a:t>
            </a:r>
            <a:endParaRPr sz="2400">
              <a:latin typeface="Arial"/>
              <a:ea typeface="Arial"/>
              <a:cs typeface="Arial"/>
              <a:sym typeface="Arial"/>
            </a:endParaRPr>
          </a:p>
        </p:txBody>
      </p:sp>
      <p:sp>
        <p:nvSpPr>
          <p:cNvPr id="107" name="Google Shape;107;g2c8a7d05b88_0_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g2c8a7d05b88_0_40"/>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330" name="Google Shape;330;g2c8a7d05b88_0_40"/>
          <p:cNvSpPr txBox="1">
            <a:spLocks noGrp="1"/>
          </p:cNvSpPr>
          <p:nvPr>
            <p:ph type="title"/>
          </p:nvPr>
        </p:nvSpPr>
        <p:spPr>
          <a:xfrm>
            <a:off x="381600" y="2007200"/>
            <a:ext cx="94557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Užitečné odkazy</a:t>
            </a:r>
            <a:endParaRPr sz="4000"/>
          </a:p>
        </p:txBody>
      </p:sp>
      <p:sp>
        <p:nvSpPr>
          <p:cNvPr id="331" name="Google Shape;331;g2c8a7d05b88_0_40"/>
          <p:cNvSpPr txBox="1">
            <a:spLocks noGrp="1"/>
          </p:cNvSpPr>
          <p:nvPr>
            <p:ph type="body" idx="1"/>
          </p:nvPr>
        </p:nvSpPr>
        <p:spPr>
          <a:xfrm>
            <a:off x="381600" y="2860525"/>
            <a:ext cx="11241900" cy="3551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1800"/>
              </a:spcBef>
              <a:spcAft>
                <a:spcPts val="0"/>
              </a:spcAft>
              <a:buNone/>
            </a:pPr>
            <a:r>
              <a:rPr lang="cs-CZ" sz="20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Kniha Otevřený přístup k vědeckým informacím: současný stav v České republice a ve světě</a:t>
            </a:r>
            <a:br>
              <a:rPr lang="cs-CZ" sz="3000">
                <a:solidFill>
                  <a:srgbClr val="0000DC"/>
                </a:solidFill>
              </a:rPr>
            </a:br>
            <a:r>
              <a:rPr lang="cs-CZ" sz="2000" u="sng">
                <a:solidFill>
                  <a:srgbClr val="0000DC"/>
                </a:solidFill>
                <a:latin typeface="Arial"/>
                <a:ea typeface="Arial"/>
                <a:cs typeface="Arial"/>
                <a:sym typeface="Arial"/>
                <a:hlinkClick r:id="rId5">
                  <a:extLst>
                    <a:ext uri="{A12FA001-AC4F-418D-AE19-62706E023703}">
                      <ahyp:hlinkClr xmlns:ahyp="http://schemas.microsoft.com/office/drawing/2018/hyperlinkcolor" val="tx"/>
                    </a:ext>
                  </a:extLst>
                </a:hlinkClick>
              </a:rPr>
              <a:t>Kniha Open Access (MIT Press Essential Knowledge series)</a:t>
            </a:r>
            <a:endParaRPr sz="2000" u="sng">
              <a:solidFill>
                <a:srgbClr val="0000DC"/>
              </a:solidFill>
              <a:latin typeface="Arial"/>
              <a:ea typeface="Arial"/>
              <a:cs typeface="Arial"/>
              <a:sym typeface="Arial"/>
            </a:endParaRPr>
          </a:p>
          <a:p>
            <a:pPr marL="0" lvl="0" indent="0" algn="l" rtl="0">
              <a:lnSpc>
                <a:spcPct val="150000"/>
              </a:lnSpc>
              <a:spcBef>
                <a:spcPts val="400"/>
              </a:spcBef>
              <a:spcAft>
                <a:spcPts val="0"/>
              </a:spcAft>
              <a:buNone/>
            </a:pPr>
            <a:r>
              <a:rPr lang="cs-CZ" sz="2000" u="sng">
                <a:solidFill>
                  <a:srgbClr val="0000DC"/>
                </a:solidFill>
                <a:latin typeface="Arial"/>
                <a:ea typeface="Arial"/>
                <a:cs typeface="Arial"/>
                <a:sym typeface="Arial"/>
                <a:hlinkClick r:id="rId6">
                  <a:extLst>
                    <a:ext uri="{A12FA001-AC4F-418D-AE19-62706E023703}">
                      <ahyp:hlinkClr xmlns:ahyp="http://schemas.microsoft.com/office/drawing/2018/hyperlinkcolor" val="tx"/>
                    </a:ext>
                  </a:extLst>
                </a:hlinkClick>
              </a:rPr>
              <a:t>Příručka Pochybné časopisy (KUK MU) v IS MU</a:t>
            </a:r>
            <a:endParaRPr sz="2000">
              <a:solidFill>
                <a:srgbClr val="0000DC"/>
              </a:solidFill>
              <a:latin typeface="Arial"/>
              <a:ea typeface="Arial"/>
              <a:cs typeface="Arial"/>
              <a:sym typeface="Arial"/>
            </a:endParaRPr>
          </a:p>
          <a:p>
            <a:pPr marL="0" lvl="0" indent="0" algn="l" rtl="0">
              <a:lnSpc>
                <a:spcPct val="150000"/>
              </a:lnSpc>
              <a:spcBef>
                <a:spcPts val="0"/>
              </a:spcBef>
              <a:spcAft>
                <a:spcPts val="0"/>
              </a:spcAft>
              <a:buNone/>
            </a:pPr>
            <a:r>
              <a:rPr lang="cs-CZ" sz="2000" u="sng">
                <a:solidFill>
                  <a:srgbClr val="0000DC"/>
                </a:solidFill>
                <a:latin typeface="Arial"/>
                <a:ea typeface="Arial"/>
                <a:cs typeface="Arial"/>
                <a:sym typeface="Arial"/>
                <a:hlinkClick r:id="rId7">
                  <a:extLst>
                    <a:ext uri="{A12FA001-AC4F-418D-AE19-62706E023703}">
                      <ahyp:hlinkClr xmlns:ahyp="http://schemas.microsoft.com/office/drawing/2018/hyperlinkcolor" val="tx"/>
                    </a:ext>
                  </a:extLst>
                </a:hlinkClick>
              </a:rPr>
              <a:t>Predátorské časopisy ve Scopusu (studie IDEA, 2016)</a:t>
            </a:r>
            <a:r>
              <a:rPr lang="cs-CZ" sz="2000">
                <a:solidFill>
                  <a:srgbClr val="0000DC"/>
                </a:solidFill>
                <a:latin typeface="Arial"/>
                <a:ea typeface="Arial"/>
                <a:cs typeface="Arial"/>
                <a:sym typeface="Arial"/>
              </a:rPr>
              <a:t> </a:t>
            </a:r>
            <a:endParaRPr sz="2000">
              <a:solidFill>
                <a:srgbClr val="0000DC"/>
              </a:solidFill>
              <a:latin typeface="Arial"/>
              <a:ea typeface="Arial"/>
              <a:cs typeface="Arial"/>
              <a:sym typeface="Arial"/>
            </a:endParaRPr>
          </a:p>
          <a:p>
            <a:pPr marL="0" lvl="0" indent="0" algn="l" rtl="0">
              <a:lnSpc>
                <a:spcPct val="150000"/>
              </a:lnSpc>
              <a:spcBef>
                <a:spcPts val="0"/>
              </a:spcBef>
              <a:spcAft>
                <a:spcPts val="0"/>
              </a:spcAft>
              <a:buNone/>
            </a:pPr>
            <a:r>
              <a:rPr lang="cs-CZ" sz="2000" u="sng">
                <a:solidFill>
                  <a:srgbClr val="0000DC"/>
                </a:solidFill>
                <a:latin typeface="Arial"/>
                <a:ea typeface="Arial"/>
                <a:cs typeface="Arial"/>
                <a:sym typeface="Arial"/>
                <a:hlinkClick r:id="rId8">
                  <a:extLst>
                    <a:ext uri="{A12FA001-AC4F-418D-AE19-62706E023703}">
                      <ahyp:hlinkClr xmlns:ahyp="http://schemas.microsoft.com/office/drawing/2018/hyperlinkcolor" val="tx"/>
                    </a:ext>
                  </a:extLst>
                </a:hlinkClick>
              </a:rPr>
              <a:t>Slovníček pojmů z oblasti Open Science na webu Open Science MU</a:t>
            </a:r>
            <a:endParaRPr sz="2000">
              <a:solidFill>
                <a:srgbClr val="0000DC"/>
              </a:solidFill>
              <a:latin typeface="Arial"/>
              <a:ea typeface="Arial"/>
              <a:cs typeface="Arial"/>
              <a:sym typeface="Arial"/>
            </a:endParaRPr>
          </a:p>
          <a:p>
            <a:pPr marL="0" lvl="0" indent="0" algn="l" rtl="0">
              <a:lnSpc>
                <a:spcPct val="150000"/>
              </a:lnSpc>
              <a:spcBef>
                <a:spcPts val="0"/>
              </a:spcBef>
              <a:spcAft>
                <a:spcPts val="0"/>
              </a:spcAft>
              <a:buNone/>
            </a:pPr>
            <a:r>
              <a:rPr lang="cs-CZ" sz="2000" u="sng">
                <a:solidFill>
                  <a:srgbClr val="0000DC"/>
                </a:solidFill>
                <a:latin typeface="Arial"/>
                <a:ea typeface="Arial"/>
                <a:cs typeface="Arial"/>
                <a:sym typeface="Arial"/>
                <a:hlinkClick r:id="rId9">
                  <a:extLst>
                    <a:ext uri="{A12FA001-AC4F-418D-AE19-62706E023703}">
                      <ahyp:hlinkClr xmlns:ahyp="http://schemas.microsoft.com/office/drawing/2018/hyperlinkcolor" val="tx"/>
                    </a:ext>
                  </a:extLst>
                </a:hlinkClick>
              </a:rPr>
              <a:t>Directory of Open Access Journals</a:t>
            </a:r>
            <a:r>
              <a:rPr lang="cs-CZ" sz="2000">
                <a:solidFill>
                  <a:srgbClr val="0000DC"/>
                </a:solidFill>
                <a:latin typeface="Arial"/>
                <a:ea typeface="Arial"/>
                <a:cs typeface="Arial"/>
                <a:sym typeface="Arial"/>
              </a:rPr>
              <a:t> (DOAJ)</a:t>
            </a:r>
            <a:endParaRPr sz="2000">
              <a:solidFill>
                <a:srgbClr val="0000DC"/>
              </a:solidFill>
              <a:latin typeface="Arial"/>
              <a:ea typeface="Arial"/>
              <a:cs typeface="Arial"/>
              <a:sym typeface="Arial"/>
            </a:endParaRPr>
          </a:p>
          <a:p>
            <a:pPr marL="0" lvl="0" indent="0" algn="l" rtl="0">
              <a:lnSpc>
                <a:spcPct val="150000"/>
              </a:lnSpc>
              <a:spcBef>
                <a:spcPts val="0"/>
              </a:spcBef>
              <a:spcAft>
                <a:spcPts val="0"/>
              </a:spcAft>
              <a:buClr>
                <a:schemeClr val="dk1"/>
              </a:buClr>
              <a:buSzPct val="55000"/>
              <a:buFont typeface="Arial"/>
              <a:buNone/>
            </a:pPr>
            <a:r>
              <a:rPr lang="cs-CZ" sz="2000" u="sng">
                <a:solidFill>
                  <a:srgbClr val="0000DC"/>
                </a:solidFill>
                <a:latin typeface="Arial"/>
                <a:ea typeface="Arial"/>
                <a:cs typeface="Arial"/>
                <a:sym typeface="Arial"/>
                <a:hlinkClick r:id="rId10">
                  <a:extLst>
                    <a:ext uri="{A12FA001-AC4F-418D-AE19-62706E023703}">
                      <ahyp:hlinkClr xmlns:ahyp="http://schemas.microsoft.com/office/drawing/2018/hyperlinkcolor" val="tx"/>
                    </a:ext>
                  </a:extLst>
                </a:hlinkClick>
              </a:rPr>
              <a:t>Directory of Open Access Books</a:t>
            </a:r>
            <a:r>
              <a:rPr lang="cs-CZ" sz="2000">
                <a:solidFill>
                  <a:srgbClr val="0000DC"/>
                </a:solidFill>
                <a:latin typeface="Arial"/>
                <a:ea typeface="Arial"/>
                <a:cs typeface="Arial"/>
                <a:sym typeface="Arial"/>
              </a:rPr>
              <a:t> (DOAB)</a:t>
            </a:r>
            <a:br>
              <a:rPr lang="cs-CZ" sz="2000">
                <a:solidFill>
                  <a:srgbClr val="0000DC"/>
                </a:solidFill>
                <a:latin typeface="Arial"/>
                <a:ea typeface="Arial"/>
                <a:cs typeface="Arial"/>
                <a:sym typeface="Arial"/>
              </a:rPr>
            </a:br>
            <a:r>
              <a:rPr lang="cs-CZ" sz="2000" u="sng">
                <a:solidFill>
                  <a:srgbClr val="0000DC"/>
                </a:solidFill>
                <a:latin typeface="Arial"/>
                <a:ea typeface="Arial"/>
                <a:cs typeface="Arial"/>
                <a:sym typeface="Arial"/>
                <a:hlinkClick r:id="rId11">
                  <a:extLst>
                    <a:ext uri="{A12FA001-AC4F-418D-AE19-62706E023703}">
                      <ahyp:hlinkClr xmlns:ahyp="http://schemas.microsoft.com/office/drawing/2018/hyperlinkcolor" val="tx"/>
                    </a:ext>
                  </a:extLst>
                </a:hlinkClick>
              </a:rPr>
              <a:t>Manuál pro identifikaci vědeckých časopisů s otevřeným přístupem</a:t>
            </a:r>
            <a:endParaRPr sz="2000">
              <a:solidFill>
                <a:srgbClr val="0000DC"/>
              </a:solidFill>
              <a:latin typeface="Arial"/>
              <a:ea typeface="Arial"/>
              <a:cs typeface="Arial"/>
              <a:sym typeface="Arial"/>
            </a:endParaRPr>
          </a:p>
          <a:p>
            <a:pPr marL="0" lvl="0" indent="0" algn="l" rtl="0">
              <a:lnSpc>
                <a:spcPct val="150000"/>
              </a:lnSpc>
              <a:spcBef>
                <a:spcPts val="0"/>
              </a:spcBef>
              <a:spcAft>
                <a:spcPts val="0"/>
              </a:spcAft>
              <a:buClr>
                <a:schemeClr val="dk1"/>
              </a:buClr>
              <a:buSzPct val="55000"/>
              <a:buFont typeface="Arial"/>
              <a:buNone/>
            </a:pPr>
            <a:r>
              <a:rPr lang="cs-CZ" sz="2000" u="sng">
                <a:solidFill>
                  <a:srgbClr val="0000DC"/>
                </a:solidFill>
                <a:latin typeface="Arial"/>
                <a:ea typeface="Arial"/>
                <a:cs typeface="Arial"/>
                <a:sym typeface="Arial"/>
                <a:hlinkClick r:id="rId12">
                  <a:extLst>
                    <a:ext uri="{A12FA001-AC4F-418D-AE19-62706E023703}">
                      <ahyp:hlinkClr xmlns:ahyp="http://schemas.microsoft.com/office/drawing/2018/hyperlinkcolor" val="tx"/>
                    </a:ext>
                  </a:extLst>
                </a:hlinkClick>
              </a:rPr>
              <a:t>Vím, kde publikuji → web kampaně Think.Check.Submit.</a:t>
            </a:r>
            <a:endParaRPr sz="2000">
              <a:solidFill>
                <a:srgbClr val="0000DC"/>
              </a:solidFill>
              <a:latin typeface="Arial"/>
              <a:ea typeface="Arial"/>
              <a:cs typeface="Arial"/>
              <a:sym typeface="Arial"/>
            </a:endParaRPr>
          </a:p>
        </p:txBody>
      </p:sp>
      <p:sp>
        <p:nvSpPr>
          <p:cNvPr id="332" name="Google Shape;332;g2c8a7d05b88_0_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2c8676d6ede_0_0"/>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13" name="Google Shape;113;g2c8676d6ede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cs-CZ"/>
              <a:t>4</a:t>
            </a:fld>
            <a:endParaRPr/>
          </a:p>
        </p:txBody>
      </p:sp>
      <p:sp>
        <p:nvSpPr>
          <p:cNvPr id="114" name="Google Shape;114;g2c8676d6ede_0_0"/>
          <p:cNvSpPr txBox="1">
            <a:spLocks noGrp="1"/>
          </p:cNvSpPr>
          <p:nvPr>
            <p:ph type="body" idx="1"/>
          </p:nvPr>
        </p:nvSpPr>
        <p:spPr>
          <a:xfrm>
            <a:off x="451500" y="2894225"/>
            <a:ext cx="5379600" cy="3294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1200"/>
              </a:spcAft>
              <a:buNone/>
            </a:pPr>
            <a:r>
              <a:rPr lang="cs-CZ" sz="1800">
                <a:latin typeface="Arial"/>
                <a:ea typeface="Arial"/>
                <a:cs typeface="Arial"/>
                <a:sym typeface="Arial"/>
              </a:rPr>
              <a:t>„Otevřený přístup k výsledkům výzkumu financovaného z veřejných zdrojů (tzv. Open </a:t>
            </a:r>
            <a:br>
              <a:rPr lang="cs-CZ" sz="1800">
                <a:latin typeface="Arial"/>
                <a:ea typeface="Arial"/>
                <a:cs typeface="Arial"/>
                <a:sym typeface="Arial"/>
              </a:rPr>
            </a:br>
            <a:r>
              <a:rPr lang="cs-CZ" sz="1800">
                <a:latin typeface="Arial"/>
                <a:ea typeface="Arial"/>
                <a:cs typeface="Arial"/>
                <a:sym typeface="Arial"/>
              </a:rPr>
              <a:t>Access) znamená poskytnutí bezplatného </a:t>
            </a:r>
            <a:br>
              <a:rPr lang="cs-CZ" sz="1800">
                <a:latin typeface="Arial"/>
                <a:ea typeface="Arial"/>
                <a:cs typeface="Arial"/>
                <a:sym typeface="Arial"/>
              </a:rPr>
            </a:br>
            <a:r>
              <a:rPr lang="cs-CZ" sz="1800">
                <a:latin typeface="Arial"/>
                <a:ea typeface="Arial"/>
                <a:cs typeface="Arial"/>
                <a:sym typeface="Arial"/>
              </a:rPr>
              <a:t>a neomezeného online přístupu koncovému </a:t>
            </a:r>
            <a:br>
              <a:rPr lang="cs-CZ" sz="1800">
                <a:latin typeface="Arial"/>
                <a:ea typeface="Arial"/>
                <a:cs typeface="Arial"/>
                <a:sym typeface="Arial"/>
              </a:rPr>
            </a:br>
            <a:r>
              <a:rPr lang="cs-CZ" sz="1800">
                <a:latin typeface="Arial"/>
                <a:ea typeface="Arial"/>
                <a:cs typeface="Arial"/>
                <a:sym typeface="Arial"/>
              </a:rPr>
              <a:t>uživateli k vědeckým informacím </a:t>
            </a:r>
            <a:br>
              <a:rPr lang="cs-CZ" sz="1800">
                <a:latin typeface="Arial"/>
                <a:ea typeface="Arial"/>
                <a:cs typeface="Arial"/>
                <a:sym typeface="Arial"/>
              </a:rPr>
            </a:br>
            <a:r>
              <a:rPr lang="cs-CZ" sz="1800">
                <a:latin typeface="Arial"/>
                <a:ea typeface="Arial"/>
                <a:cs typeface="Arial"/>
                <a:sym typeface="Arial"/>
              </a:rPr>
              <a:t>s možností dalšího opakovaného využití </a:t>
            </a:r>
            <a:br>
              <a:rPr lang="cs-CZ" sz="1800">
                <a:latin typeface="Arial"/>
                <a:ea typeface="Arial"/>
                <a:cs typeface="Arial"/>
                <a:sym typeface="Arial"/>
              </a:rPr>
            </a:br>
            <a:r>
              <a:rPr lang="cs-CZ" sz="1800">
                <a:latin typeface="Arial"/>
                <a:ea typeface="Arial"/>
                <a:cs typeface="Arial"/>
                <a:sym typeface="Arial"/>
              </a:rPr>
              <a:t>těchto informací.“</a:t>
            </a:r>
            <a:br>
              <a:rPr lang="cs-CZ" sz="1800">
                <a:latin typeface="Arial"/>
                <a:ea typeface="Arial"/>
                <a:cs typeface="Arial"/>
                <a:sym typeface="Arial"/>
              </a:rPr>
            </a:br>
            <a:br>
              <a:rPr lang="cs-CZ" sz="1800">
                <a:latin typeface="Arial"/>
                <a:ea typeface="Arial"/>
                <a:cs typeface="Arial"/>
                <a:sym typeface="Arial"/>
              </a:rPr>
            </a:br>
            <a:r>
              <a:rPr lang="cs-CZ" sz="1400">
                <a:latin typeface="Arial"/>
                <a:ea typeface="Arial"/>
                <a:cs typeface="Arial"/>
                <a:sym typeface="Arial"/>
              </a:rPr>
              <a:t>(Národní strategie otevřeného přístupu ČR </a:t>
            </a:r>
            <a:br>
              <a:rPr lang="cs-CZ" sz="1400">
                <a:latin typeface="Arial"/>
                <a:ea typeface="Arial"/>
                <a:cs typeface="Arial"/>
                <a:sym typeface="Arial"/>
              </a:rPr>
            </a:br>
            <a:r>
              <a:rPr lang="cs-CZ" sz="1400">
                <a:latin typeface="Arial"/>
                <a:ea typeface="Arial"/>
                <a:cs typeface="Arial"/>
                <a:sym typeface="Arial"/>
              </a:rPr>
              <a:t>k vědeckým informacím)</a:t>
            </a:r>
            <a:endParaRPr sz="1400">
              <a:latin typeface="Arial"/>
              <a:ea typeface="Arial"/>
              <a:cs typeface="Arial"/>
              <a:sym typeface="Arial"/>
            </a:endParaRPr>
          </a:p>
        </p:txBody>
      </p:sp>
      <p:sp>
        <p:nvSpPr>
          <p:cNvPr id="115" name="Google Shape;115;g2c8676d6ede_0_0"/>
          <p:cNvSpPr txBox="1">
            <a:spLocks noGrp="1"/>
          </p:cNvSpPr>
          <p:nvPr>
            <p:ph type="title"/>
          </p:nvPr>
        </p:nvSpPr>
        <p:spPr>
          <a:xfrm>
            <a:off x="381600" y="1862950"/>
            <a:ext cx="109722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Otevřený přístup k vědeckým informacím</a:t>
            </a:r>
            <a:endParaRPr sz="4000"/>
          </a:p>
        </p:txBody>
      </p:sp>
      <p:sp>
        <p:nvSpPr>
          <p:cNvPr id="116" name="Google Shape;116;g2c8676d6ede_0_0"/>
          <p:cNvSpPr txBox="1">
            <a:spLocks noGrp="1"/>
          </p:cNvSpPr>
          <p:nvPr>
            <p:ph type="body" idx="1"/>
          </p:nvPr>
        </p:nvSpPr>
        <p:spPr>
          <a:xfrm>
            <a:off x="6194075" y="2894225"/>
            <a:ext cx="5379600" cy="2277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1200"/>
              </a:spcAft>
              <a:buNone/>
            </a:pPr>
            <a:r>
              <a:rPr lang="cs-CZ" sz="1800">
                <a:latin typeface="Arial"/>
                <a:ea typeface="Arial"/>
                <a:cs typeface="Arial"/>
                <a:sym typeface="Arial"/>
              </a:rPr>
              <a:t>„Otevřená věda otevírá životní cyklus výzkumu, </a:t>
            </a:r>
            <a:br>
              <a:rPr lang="cs-CZ" sz="1800">
                <a:latin typeface="Arial"/>
                <a:ea typeface="Arial"/>
                <a:cs typeface="Arial"/>
                <a:sym typeface="Arial"/>
              </a:rPr>
            </a:br>
            <a:r>
              <a:rPr lang="cs-CZ" sz="1800">
                <a:latin typeface="Arial"/>
                <a:ea typeface="Arial"/>
                <a:cs typeface="Arial"/>
                <a:sym typeface="Arial"/>
              </a:rPr>
              <a:t>od koncepce myšlenky a shromažďování relevantních materiálů k publikování, archivaci a opětovnému využití výsledků výzkumu, včetně metadat a výzkumných dat.“</a:t>
            </a:r>
            <a:br>
              <a:rPr lang="cs-CZ" sz="1800">
                <a:latin typeface="Arial"/>
                <a:ea typeface="Arial"/>
                <a:cs typeface="Arial"/>
                <a:sym typeface="Arial"/>
              </a:rPr>
            </a:br>
            <a:br>
              <a:rPr lang="cs-CZ" sz="1800">
                <a:latin typeface="Arial"/>
                <a:ea typeface="Arial"/>
                <a:cs typeface="Arial"/>
                <a:sym typeface="Arial"/>
              </a:rPr>
            </a:br>
            <a:r>
              <a:rPr lang="cs-CZ" sz="1400">
                <a:solidFill>
                  <a:srgbClr val="0000DC"/>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(OpenAIRE)</a:t>
            </a:r>
            <a:endParaRPr sz="1400">
              <a:solidFill>
                <a:srgbClr val="0000DC"/>
              </a:solidFill>
              <a:latin typeface="Arial"/>
              <a:ea typeface="Arial"/>
              <a:cs typeface="Arial"/>
              <a:sym typeface="Arial"/>
            </a:endParaRPr>
          </a:p>
        </p:txBody>
      </p:sp>
      <p:sp>
        <p:nvSpPr>
          <p:cNvPr id="117" name="Google Shape;117;g2c8676d6ede_0_0"/>
          <p:cNvSpPr txBox="1">
            <a:spLocks noGrp="1"/>
          </p:cNvSpPr>
          <p:nvPr>
            <p:ph type="body" idx="1"/>
          </p:nvPr>
        </p:nvSpPr>
        <p:spPr>
          <a:xfrm>
            <a:off x="6221525" y="5599025"/>
            <a:ext cx="2451900" cy="415500"/>
          </a:xfrm>
          <a:prstGeom prst="rect">
            <a:avLst/>
          </a:prstGeom>
          <a:solidFill>
            <a:srgbClr val="0000DC"/>
          </a:solid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1200"/>
              </a:spcAft>
              <a:buNone/>
            </a:pPr>
            <a:r>
              <a:rPr lang="cs-CZ" sz="1800" b="1">
                <a:solidFill>
                  <a:schemeClr val="lt1"/>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Mýty o Open Access</a:t>
            </a:r>
            <a:endParaRPr sz="1800" b="1">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2c8a7d05b88_0_60"/>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23" name="Google Shape;123;g2c8a7d05b88_0_6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5</a:t>
            </a:fld>
            <a:endParaRPr/>
          </a:p>
        </p:txBody>
      </p:sp>
      <p:sp>
        <p:nvSpPr>
          <p:cNvPr id="124" name="Google Shape;124;g2c8a7d05b88_0_60"/>
          <p:cNvSpPr txBox="1">
            <a:spLocks noGrp="1"/>
          </p:cNvSpPr>
          <p:nvPr>
            <p:ph type="body" idx="1"/>
          </p:nvPr>
        </p:nvSpPr>
        <p:spPr>
          <a:xfrm>
            <a:off x="326600" y="2898300"/>
            <a:ext cx="10902300" cy="3265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cs-CZ" sz="25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https://openscience.muni.cz/</a:t>
            </a:r>
            <a:br>
              <a:rPr lang="cs-CZ" sz="2500">
                <a:solidFill>
                  <a:srgbClr val="0000DC"/>
                </a:solidFill>
                <a:latin typeface="Arial"/>
                <a:ea typeface="Arial"/>
                <a:cs typeface="Arial"/>
                <a:sym typeface="Arial"/>
              </a:rPr>
            </a:br>
            <a:endParaRPr sz="2500">
              <a:solidFill>
                <a:srgbClr val="0000DC"/>
              </a:solidFill>
              <a:latin typeface="Arial"/>
              <a:ea typeface="Arial"/>
              <a:cs typeface="Arial"/>
              <a:sym typeface="Arial"/>
            </a:endParaRPr>
          </a:p>
          <a:p>
            <a:pPr marL="0" lvl="0" indent="0" algn="l" rtl="0">
              <a:lnSpc>
                <a:spcPct val="115000"/>
              </a:lnSpc>
              <a:spcBef>
                <a:spcPts val="1000"/>
              </a:spcBef>
              <a:spcAft>
                <a:spcPts val="0"/>
              </a:spcAft>
              <a:buClr>
                <a:schemeClr val="dk1"/>
              </a:buClr>
              <a:buSzPts val="1100"/>
              <a:buFont typeface="Arial"/>
              <a:buNone/>
            </a:pPr>
            <a:r>
              <a:rPr lang="cs-CZ" sz="2500" b="1">
                <a:latin typeface="Arial"/>
                <a:ea typeface="Arial"/>
                <a:cs typeface="Arial"/>
                <a:sym typeface="Arial"/>
              </a:rPr>
              <a:t>Strategie Open Science MU 2022–2028</a:t>
            </a:r>
            <a:r>
              <a:rPr lang="cs-CZ" sz="2500">
                <a:latin typeface="Arial"/>
                <a:ea typeface="Arial"/>
                <a:cs typeface="Arial"/>
                <a:sym typeface="Arial"/>
              </a:rPr>
              <a:t> </a:t>
            </a:r>
            <a:br>
              <a:rPr lang="cs-CZ" sz="2500">
                <a:latin typeface="Arial"/>
                <a:ea typeface="Arial"/>
                <a:cs typeface="Arial"/>
                <a:sym typeface="Arial"/>
              </a:rPr>
            </a:br>
            <a:r>
              <a:rPr lang="cs-CZ" sz="2500">
                <a:latin typeface="Arial"/>
                <a:ea typeface="Arial"/>
                <a:cs typeface="Arial"/>
                <a:sym typeface="Arial"/>
              </a:rPr>
              <a:t>dostupná na </a:t>
            </a:r>
            <a:r>
              <a:rPr lang="cs-CZ" sz="2500" u="sng">
                <a:solidFill>
                  <a:srgbClr val="0000DC"/>
                </a:solidFill>
                <a:latin typeface="Arial"/>
                <a:ea typeface="Arial"/>
                <a:cs typeface="Arial"/>
                <a:sym typeface="Arial"/>
                <a:hlinkClick r:id="rId5">
                  <a:extLst>
                    <a:ext uri="{A12FA001-AC4F-418D-AE19-62706E023703}">
                      <ahyp:hlinkClr xmlns:ahyp="http://schemas.microsoft.com/office/drawing/2018/hyperlinkcolor" val="tx"/>
                    </a:ext>
                  </a:extLst>
                </a:hlinkClick>
              </a:rPr>
              <a:t>webu oddělení Open Science MU</a:t>
            </a:r>
            <a:endParaRPr sz="2500">
              <a:latin typeface="Arial"/>
              <a:ea typeface="Arial"/>
              <a:cs typeface="Arial"/>
              <a:sym typeface="Arial"/>
            </a:endParaRPr>
          </a:p>
        </p:txBody>
      </p:sp>
      <p:sp>
        <p:nvSpPr>
          <p:cNvPr id="125" name="Google Shape;125;g2c8a7d05b88_0_60"/>
          <p:cNvSpPr txBox="1">
            <a:spLocks noGrp="1"/>
          </p:cNvSpPr>
          <p:nvPr>
            <p:ph type="title"/>
          </p:nvPr>
        </p:nvSpPr>
        <p:spPr>
          <a:xfrm>
            <a:off x="381600" y="1862950"/>
            <a:ext cx="109722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Open Science na MU</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g2c8a7d05b88_0_69"/>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31" name="Google Shape;131;g2c8a7d05b88_0_6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6</a:t>
            </a:fld>
            <a:endParaRPr/>
          </a:p>
        </p:txBody>
      </p:sp>
      <p:sp>
        <p:nvSpPr>
          <p:cNvPr id="132" name="Google Shape;132;g2c8a7d05b88_0_69"/>
          <p:cNvSpPr txBox="1">
            <a:spLocks noGrp="1"/>
          </p:cNvSpPr>
          <p:nvPr>
            <p:ph type="body" idx="1"/>
          </p:nvPr>
        </p:nvSpPr>
        <p:spPr>
          <a:xfrm>
            <a:off x="5305075" y="1356300"/>
            <a:ext cx="6201300" cy="5033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cs-CZ" sz="1900" b="1">
                <a:solidFill>
                  <a:srgbClr val="0000DC"/>
                </a:solidFill>
                <a:latin typeface="Arial"/>
                <a:ea typeface="Arial"/>
                <a:cs typeface="Arial"/>
                <a:sym typeface="Arial"/>
              </a:rPr>
              <a:t>Open Science</a:t>
            </a:r>
            <a:endParaRPr sz="1900" b="1">
              <a:solidFill>
                <a:srgbClr val="0000DC"/>
              </a:solidFill>
              <a:latin typeface="Arial"/>
              <a:ea typeface="Arial"/>
              <a:cs typeface="Arial"/>
              <a:sym typeface="Arial"/>
            </a:endParaRPr>
          </a:p>
          <a:p>
            <a:pPr marL="0" lvl="0" indent="0" algn="l" rtl="0">
              <a:lnSpc>
                <a:spcPct val="115000"/>
              </a:lnSpc>
              <a:spcBef>
                <a:spcPts val="1000"/>
              </a:spcBef>
              <a:spcAft>
                <a:spcPts val="0"/>
              </a:spcAft>
              <a:buNone/>
            </a:pPr>
            <a:r>
              <a:rPr lang="cs-CZ" sz="1700">
                <a:latin typeface="Arial"/>
                <a:ea typeface="Arial"/>
                <a:cs typeface="Arial"/>
                <a:sym typeface="Arial"/>
              </a:rPr>
              <a:t>Oblast otevřené vědy se zaměřuje především na otevřený přístup k publikacím (Open Access) a sdílení výzkumných </a:t>
            </a:r>
            <a:br>
              <a:rPr lang="cs-CZ" sz="1700">
                <a:latin typeface="Arial"/>
                <a:ea typeface="Arial"/>
                <a:cs typeface="Arial"/>
                <a:sym typeface="Arial"/>
              </a:rPr>
            </a:br>
            <a:r>
              <a:rPr lang="cs-CZ" sz="1700">
                <a:latin typeface="Arial"/>
                <a:ea typeface="Arial"/>
                <a:cs typeface="Arial"/>
                <a:sym typeface="Arial"/>
              </a:rPr>
              <a:t>dat podle FAIR principů.</a:t>
            </a:r>
            <a:endParaRPr sz="1700">
              <a:latin typeface="Arial"/>
              <a:ea typeface="Arial"/>
              <a:cs typeface="Arial"/>
              <a:sym typeface="Arial"/>
            </a:endParaRPr>
          </a:p>
          <a:p>
            <a:pPr marL="0" lvl="0" indent="0" algn="l" rtl="0">
              <a:lnSpc>
                <a:spcPct val="115000"/>
              </a:lnSpc>
              <a:spcBef>
                <a:spcPts val="1000"/>
              </a:spcBef>
              <a:spcAft>
                <a:spcPts val="0"/>
              </a:spcAft>
              <a:buNone/>
            </a:pPr>
            <a:r>
              <a:rPr lang="cs-CZ" sz="1900" b="1">
                <a:solidFill>
                  <a:srgbClr val="0000DC"/>
                </a:solidFill>
                <a:latin typeface="Arial"/>
                <a:ea typeface="Arial"/>
                <a:cs typeface="Arial"/>
                <a:sym typeface="Arial"/>
              </a:rPr>
              <a:t>Open Access</a:t>
            </a:r>
            <a:endParaRPr sz="1900" b="1">
              <a:solidFill>
                <a:srgbClr val="0000DC"/>
              </a:solidFill>
              <a:latin typeface="Arial"/>
              <a:ea typeface="Arial"/>
              <a:cs typeface="Arial"/>
              <a:sym typeface="Arial"/>
            </a:endParaRPr>
          </a:p>
          <a:p>
            <a:pPr marL="0" lvl="0" indent="0" algn="l" rtl="0">
              <a:lnSpc>
                <a:spcPct val="115000"/>
              </a:lnSpc>
              <a:spcBef>
                <a:spcPts val="1000"/>
              </a:spcBef>
              <a:spcAft>
                <a:spcPts val="0"/>
              </a:spcAft>
              <a:buNone/>
            </a:pPr>
            <a:r>
              <a:rPr lang="cs-CZ" sz="1700">
                <a:latin typeface="Arial"/>
                <a:ea typeface="Arial"/>
                <a:cs typeface="Arial"/>
                <a:sym typeface="Arial"/>
              </a:rPr>
              <a:t>Otevřený přístup je způsob publikování, který má zaručit bezplatný, trvalý a neomezený přístup k vědeckým výstupům (resp. publikačním výstupům). Otevřený přístup může být vůlí autora i projektovou podmínkou.</a:t>
            </a:r>
            <a:endParaRPr sz="1700">
              <a:latin typeface="Arial"/>
              <a:ea typeface="Arial"/>
              <a:cs typeface="Arial"/>
              <a:sym typeface="Arial"/>
            </a:endParaRPr>
          </a:p>
          <a:p>
            <a:pPr marL="0" lvl="0" indent="0" algn="l" rtl="0">
              <a:lnSpc>
                <a:spcPct val="115000"/>
              </a:lnSpc>
              <a:spcBef>
                <a:spcPts val="1000"/>
              </a:spcBef>
              <a:spcAft>
                <a:spcPts val="0"/>
              </a:spcAft>
              <a:buNone/>
            </a:pPr>
            <a:r>
              <a:rPr lang="cs-CZ" sz="1900" b="1">
                <a:solidFill>
                  <a:srgbClr val="0000DC"/>
                </a:solidFill>
                <a:latin typeface="Arial"/>
                <a:ea typeface="Arial"/>
                <a:cs typeface="Arial"/>
                <a:sym typeface="Arial"/>
              </a:rPr>
              <a:t>Open/FAIR Data</a:t>
            </a:r>
            <a:endParaRPr sz="1900" b="1">
              <a:solidFill>
                <a:srgbClr val="0000DC"/>
              </a:solidFill>
              <a:latin typeface="Arial"/>
              <a:ea typeface="Arial"/>
              <a:cs typeface="Arial"/>
              <a:sym typeface="Arial"/>
            </a:endParaRPr>
          </a:p>
          <a:p>
            <a:pPr marL="0" lvl="0" indent="0" algn="l" rtl="0">
              <a:lnSpc>
                <a:spcPct val="115000"/>
              </a:lnSpc>
              <a:spcBef>
                <a:spcPts val="1000"/>
              </a:spcBef>
              <a:spcAft>
                <a:spcPts val="0"/>
              </a:spcAft>
              <a:buNone/>
            </a:pPr>
            <a:r>
              <a:rPr lang="cs-CZ" sz="1700">
                <a:latin typeface="Arial"/>
                <a:ea typeface="Arial"/>
                <a:cs typeface="Arial"/>
                <a:sym typeface="Arial"/>
              </a:rPr>
              <a:t>Zpřístupnění dat dle principů FAIR neznamená zpřístupnění dat bez jakýchkoliv omezení. Cílem je data zpřístupňovat: </a:t>
            </a:r>
            <a:br>
              <a:rPr lang="cs-CZ" sz="1700">
                <a:latin typeface="Arial"/>
                <a:ea typeface="Arial"/>
                <a:cs typeface="Arial"/>
                <a:sym typeface="Arial"/>
              </a:rPr>
            </a:br>
            <a:r>
              <a:rPr lang="cs-CZ" sz="1700">
                <a:latin typeface="Arial"/>
                <a:ea typeface="Arial"/>
                <a:cs typeface="Arial"/>
                <a:sym typeface="Arial"/>
              </a:rPr>
              <a:t>„as open as possible, as closed as necessary“.</a:t>
            </a:r>
            <a:endParaRPr sz="2700">
              <a:latin typeface="Arial"/>
              <a:ea typeface="Arial"/>
              <a:cs typeface="Arial"/>
              <a:sym typeface="Arial"/>
            </a:endParaRPr>
          </a:p>
        </p:txBody>
      </p:sp>
      <p:pic>
        <p:nvPicPr>
          <p:cNvPr id="133" name="Google Shape;133;g2c8a7d05b88_0_69"/>
          <p:cNvPicPr preferRelativeResize="0"/>
          <p:nvPr/>
        </p:nvPicPr>
        <p:blipFill rotWithShape="1">
          <a:blip r:embed="rId4">
            <a:alphaModFix/>
          </a:blip>
          <a:srcRect b="5490"/>
          <a:stretch/>
        </p:blipFill>
        <p:spPr>
          <a:xfrm>
            <a:off x="425825" y="1908800"/>
            <a:ext cx="4174275" cy="3928399"/>
          </a:xfrm>
          <a:prstGeom prst="rect">
            <a:avLst/>
          </a:prstGeom>
          <a:noFill/>
          <a:ln>
            <a:noFill/>
          </a:ln>
        </p:spPr>
      </p:pic>
      <p:sp>
        <p:nvSpPr>
          <p:cNvPr id="134" name="Google Shape;134;g2c8a7d05b88_0_69"/>
          <p:cNvSpPr txBox="1"/>
          <p:nvPr/>
        </p:nvSpPr>
        <p:spPr>
          <a:xfrm>
            <a:off x="1925375" y="6060350"/>
            <a:ext cx="8892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cs-CZ" sz="1200" u="sng">
                <a:solidFill>
                  <a:schemeClr val="hlink"/>
                </a:solidFill>
                <a:hlinkClick r:id="rId5"/>
              </a:rPr>
              <a:t>Zdroj</a:t>
            </a:r>
            <a:endParaRPr sz="1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2c8a7d05b88_0_88"/>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40" name="Google Shape;140;g2c8a7d05b88_0_8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7</a:t>
            </a:fld>
            <a:endParaRPr/>
          </a:p>
        </p:txBody>
      </p:sp>
      <p:sp>
        <p:nvSpPr>
          <p:cNvPr id="141" name="Google Shape;141;g2c8a7d05b88_0_88"/>
          <p:cNvSpPr txBox="1">
            <a:spLocks noGrp="1"/>
          </p:cNvSpPr>
          <p:nvPr>
            <p:ph type="title"/>
          </p:nvPr>
        </p:nvSpPr>
        <p:spPr>
          <a:xfrm>
            <a:off x="381600" y="1862950"/>
            <a:ext cx="109722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Výhody Open Access</a:t>
            </a:r>
            <a:endParaRPr sz="4000"/>
          </a:p>
        </p:txBody>
      </p:sp>
      <p:pic>
        <p:nvPicPr>
          <p:cNvPr id="142" name="Google Shape;142;g2c8a7d05b88_0_88"/>
          <p:cNvPicPr preferRelativeResize="0"/>
          <p:nvPr/>
        </p:nvPicPr>
        <p:blipFill>
          <a:blip r:embed="rId4">
            <a:alphaModFix/>
          </a:blip>
          <a:stretch>
            <a:fillRect/>
          </a:stretch>
        </p:blipFill>
        <p:spPr>
          <a:xfrm>
            <a:off x="433975" y="3053100"/>
            <a:ext cx="6672326" cy="2944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2c8a7d05b88_0_101"/>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48" name="Google Shape;148;g2c8a7d05b88_0_10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8</a:t>
            </a:fld>
            <a:endParaRPr/>
          </a:p>
        </p:txBody>
      </p:sp>
      <p:sp>
        <p:nvSpPr>
          <p:cNvPr id="149" name="Google Shape;149;g2c8a7d05b88_0_101"/>
          <p:cNvSpPr txBox="1">
            <a:spLocks noGrp="1"/>
          </p:cNvSpPr>
          <p:nvPr>
            <p:ph type="body" idx="1"/>
          </p:nvPr>
        </p:nvSpPr>
        <p:spPr>
          <a:xfrm>
            <a:off x="381600" y="2779125"/>
            <a:ext cx="10902300" cy="36570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SzPts val="2400"/>
              <a:buFont typeface="Arial"/>
              <a:buChar char="•"/>
            </a:pPr>
            <a:r>
              <a:rPr lang="cs-CZ" sz="2400">
                <a:latin typeface="Arial"/>
                <a:ea typeface="Arial"/>
                <a:cs typeface="Arial"/>
                <a:sym typeface="Arial"/>
              </a:rPr>
              <a:t>přehled konkrétních podmínek poskytovatelů finanční podpory uveden </a:t>
            </a:r>
            <a:br>
              <a:rPr lang="cs-CZ" sz="2400">
                <a:latin typeface="Arial"/>
                <a:ea typeface="Arial"/>
                <a:cs typeface="Arial"/>
                <a:sym typeface="Arial"/>
              </a:rPr>
            </a:br>
            <a:r>
              <a:rPr lang="cs-CZ" sz="2400">
                <a:latin typeface="Arial"/>
                <a:ea typeface="Arial"/>
                <a:cs typeface="Arial"/>
                <a:sym typeface="Arial"/>
              </a:rPr>
              <a:t>na </a:t>
            </a:r>
            <a:r>
              <a:rPr lang="cs-CZ" sz="24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webu Open Science MU</a:t>
            </a:r>
            <a:r>
              <a:rPr lang="cs-CZ" sz="2400">
                <a:latin typeface="Arial"/>
                <a:ea typeface="Arial"/>
                <a:cs typeface="Arial"/>
                <a:sym typeface="Arial"/>
              </a:rPr>
              <a:t>, příp. vždy v zadávací dokumentaci</a:t>
            </a:r>
            <a:endParaRPr sz="240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cs-CZ" sz="2400">
                <a:latin typeface="Arial"/>
                <a:ea typeface="Arial"/>
                <a:cs typeface="Arial"/>
                <a:sym typeface="Arial"/>
              </a:rPr>
              <a:t>objevuje se v nich (doporučení či přímo podmínka) např.: </a:t>
            </a:r>
            <a:br>
              <a:rPr lang="cs-CZ" sz="2400">
                <a:latin typeface="Arial"/>
                <a:ea typeface="Arial"/>
                <a:cs typeface="Arial"/>
                <a:sym typeface="Arial"/>
              </a:rPr>
            </a:br>
            <a:r>
              <a:rPr lang="cs-CZ" sz="2400">
                <a:latin typeface="Arial"/>
                <a:ea typeface="Arial"/>
                <a:cs typeface="Arial"/>
                <a:sym typeface="Arial"/>
              </a:rPr>
              <a:t>publikování v režimu Open Access, resp. otevřený přístup k výsledkům, možnost naplánovat finanční náklady (tzv. publikační poplatky) na otevřený přístup, dodržování FAIR principů, požadavek na dohledatelná otevřená data, popis sdílení dat, předložení Data Management Planu, popsat Research Data Management, uložení výsledků do repozitáře atd.</a:t>
            </a:r>
            <a:endParaRPr sz="2400">
              <a:latin typeface="Arial"/>
              <a:ea typeface="Arial"/>
              <a:cs typeface="Arial"/>
              <a:sym typeface="Arial"/>
            </a:endParaRPr>
          </a:p>
          <a:p>
            <a:pPr marL="0" lvl="0" indent="0" algn="l" rtl="0">
              <a:spcBef>
                <a:spcPts val="1000"/>
              </a:spcBef>
              <a:spcAft>
                <a:spcPts val="0"/>
              </a:spcAft>
              <a:buNone/>
            </a:pPr>
            <a:endParaRPr sz="2400">
              <a:latin typeface="Arial"/>
              <a:ea typeface="Arial"/>
              <a:cs typeface="Arial"/>
              <a:sym typeface="Arial"/>
            </a:endParaRPr>
          </a:p>
        </p:txBody>
      </p:sp>
      <p:sp>
        <p:nvSpPr>
          <p:cNvPr id="150" name="Google Shape;150;g2c8a7d05b88_0_101"/>
          <p:cNvSpPr txBox="1">
            <a:spLocks noGrp="1"/>
          </p:cNvSpPr>
          <p:nvPr>
            <p:ph type="title"/>
          </p:nvPr>
        </p:nvSpPr>
        <p:spPr>
          <a:xfrm>
            <a:off x="381600" y="1862950"/>
            <a:ext cx="109722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Open Science v projektových podmínkách</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2c8a7d05b88_0_81"/>
          <p:cNvPicPr preferRelativeResize="0"/>
          <p:nvPr/>
        </p:nvPicPr>
        <p:blipFill rotWithShape="1">
          <a:blip r:embed="rId3">
            <a:alphaModFix/>
          </a:blip>
          <a:srcRect/>
          <a:stretch/>
        </p:blipFill>
        <p:spPr>
          <a:xfrm>
            <a:off x="0" y="0"/>
            <a:ext cx="12191997" cy="6857998"/>
          </a:xfrm>
          <a:prstGeom prst="rect">
            <a:avLst/>
          </a:prstGeom>
          <a:noFill/>
          <a:ln>
            <a:noFill/>
          </a:ln>
        </p:spPr>
      </p:pic>
      <p:sp>
        <p:nvSpPr>
          <p:cNvPr id="156" name="Google Shape;156;g2c8a7d05b88_0_8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9</a:t>
            </a:fld>
            <a:endParaRPr/>
          </a:p>
        </p:txBody>
      </p:sp>
      <p:sp>
        <p:nvSpPr>
          <p:cNvPr id="157" name="Google Shape;157;g2c8a7d05b88_0_81"/>
          <p:cNvSpPr txBox="1">
            <a:spLocks noGrp="1"/>
          </p:cNvSpPr>
          <p:nvPr>
            <p:ph type="body" idx="1"/>
          </p:nvPr>
        </p:nvSpPr>
        <p:spPr>
          <a:xfrm>
            <a:off x="381600" y="2682725"/>
            <a:ext cx="10902300" cy="376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cs-CZ" sz="2000" u="sng">
                <a:solidFill>
                  <a:srgbClr val="0000DC"/>
                </a:solidFill>
                <a:latin typeface="Arial"/>
                <a:ea typeface="Arial"/>
                <a:cs typeface="Arial"/>
                <a:sym typeface="Arial"/>
                <a:hlinkClick r:id="rId4">
                  <a:extLst>
                    <a:ext uri="{A12FA001-AC4F-418D-AE19-62706E023703}">
                      <ahyp:hlinkClr xmlns:ahyp="http://schemas.microsoft.com/office/drawing/2018/hyperlinkcolor" val="tx"/>
                    </a:ext>
                  </a:extLst>
                </a:hlinkClick>
              </a:rPr>
              <a:t>Projektovou podmínku lze splnit dvěma základními způsoby</a:t>
            </a:r>
            <a:r>
              <a:rPr lang="cs-CZ" sz="2000">
                <a:latin typeface="Arial"/>
                <a:ea typeface="Arial"/>
                <a:cs typeface="Arial"/>
                <a:sym typeface="Arial"/>
              </a:rPr>
              <a:t>:</a:t>
            </a:r>
            <a:endParaRPr sz="2000">
              <a:latin typeface="Arial"/>
              <a:ea typeface="Arial"/>
              <a:cs typeface="Arial"/>
              <a:sym typeface="Arial"/>
            </a:endParaRPr>
          </a:p>
          <a:p>
            <a:pPr marL="457200" lvl="0" indent="-355600" algn="l" rtl="0">
              <a:lnSpc>
                <a:spcPct val="115000"/>
              </a:lnSpc>
              <a:spcBef>
                <a:spcPts val="1000"/>
              </a:spcBef>
              <a:spcAft>
                <a:spcPts val="0"/>
              </a:spcAft>
              <a:buSzPts val="2000"/>
              <a:buFont typeface="Arial"/>
              <a:buChar char="•"/>
            </a:pPr>
            <a:r>
              <a:rPr lang="cs-CZ" sz="2000" b="1">
                <a:latin typeface="Arial"/>
                <a:ea typeface="Arial"/>
                <a:cs typeface="Arial"/>
                <a:sym typeface="Arial"/>
              </a:rPr>
              <a:t>Zelená cesta</a:t>
            </a:r>
            <a:r>
              <a:rPr lang="cs-CZ" sz="2000">
                <a:latin typeface="Arial"/>
                <a:ea typeface="Arial"/>
                <a:cs typeface="Arial"/>
                <a:sym typeface="Arial"/>
              </a:rPr>
              <a:t> – autoarchivace (publikace) v otevřených repozitářích​ (Open Access poskytují autoři)</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cs-CZ" sz="2000" b="1">
                <a:latin typeface="Arial"/>
                <a:ea typeface="Arial"/>
                <a:cs typeface="Arial"/>
                <a:sym typeface="Arial"/>
              </a:rPr>
              <a:t>Zlatá cesta</a:t>
            </a:r>
            <a:r>
              <a:rPr lang="cs-CZ" sz="2000">
                <a:latin typeface="Arial"/>
                <a:ea typeface="Arial"/>
                <a:cs typeface="Arial"/>
                <a:sym typeface="Arial"/>
              </a:rPr>
              <a:t> – publikování v otevřených časopisech​ (Open Access poskytují vydavatelé)​</a:t>
            </a:r>
            <a:endParaRPr sz="2000">
              <a:latin typeface="Arial"/>
              <a:ea typeface="Arial"/>
              <a:cs typeface="Arial"/>
              <a:sym typeface="Arial"/>
            </a:endParaRPr>
          </a:p>
          <a:p>
            <a:pPr marL="0" lvl="0" indent="0" algn="l" rtl="0">
              <a:lnSpc>
                <a:spcPct val="115000"/>
              </a:lnSpc>
              <a:spcBef>
                <a:spcPts val="1000"/>
              </a:spcBef>
              <a:spcAft>
                <a:spcPts val="0"/>
              </a:spcAft>
              <a:buNone/>
            </a:pPr>
            <a:r>
              <a:rPr lang="cs-CZ" sz="2000">
                <a:latin typeface="Arial"/>
                <a:ea typeface="Arial"/>
                <a:cs typeface="Arial"/>
                <a:sym typeface="Arial"/>
              </a:rPr>
              <a:t>Existují i další způsoby: </a:t>
            </a:r>
            <a:endParaRPr sz="2000">
              <a:latin typeface="Arial"/>
              <a:ea typeface="Arial"/>
              <a:cs typeface="Arial"/>
              <a:sym typeface="Arial"/>
            </a:endParaRPr>
          </a:p>
          <a:p>
            <a:pPr marL="457200" lvl="0" indent="-355600" algn="l" rtl="0">
              <a:lnSpc>
                <a:spcPct val="115000"/>
              </a:lnSpc>
              <a:spcBef>
                <a:spcPts val="1000"/>
              </a:spcBef>
              <a:spcAft>
                <a:spcPts val="0"/>
              </a:spcAft>
              <a:buSzPts val="2000"/>
              <a:buChar char="•"/>
            </a:pPr>
            <a:r>
              <a:rPr lang="cs-CZ" sz="2000" b="1">
                <a:latin typeface="Arial"/>
                <a:ea typeface="Arial"/>
                <a:cs typeface="Arial"/>
                <a:sym typeface="Arial"/>
              </a:rPr>
              <a:t>Hybridní cesta</a:t>
            </a:r>
            <a:endParaRPr sz="2000" b="1">
              <a:latin typeface="Arial"/>
              <a:ea typeface="Arial"/>
              <a:cs typeface="Arial"/>
              <a:sym typeface="Arial"/>
            </a:endParaRPr>
          </a:p>
          <a:p>
            <a:pPr marL="457200" lvl="0" indent="-355600" algn="l" rtl="0">
              <a:lnSpc>
                <a:spcPct val="115000"/>
              </a:lnSpc>
              <a:spcBef>
                <a:spcPts val="0"/>
              </a:spcBef>
              <a:spcAft>
                <a:spcPts val="0"/>
              </a:spcAft>
              <a:buSzPts val="2000"/>
              <a:buChar char="•"/>
            </a:pPr>
            <a:r>
              <a:rPr lang="cs-CZ" sz="2000" b="1">
                <a:latin typeface="Arial"/>
                <a:ea typeface="Arial"/>
                <a:cs typeface="Arial"/>
                <a:sym typeface="Arial"/>
              </a:rPr>
              <a:t>Diamantová/Platinová cesta</a:t>
            </a:r>
            <a:endParaRPr sz="2000" b="1">
              <a:latin typeface="Arial"/>
              <a:ea typeface="Arial"/>
              <a:cs typeface="Arial"/>
              <a:sym typeface="Arial"/>
            </a:endParaRPr>
          </a:p>
          <a:p>
            <a:pPr marL="457200" lvl="0" indent="-355600" algn="l" rtl="0">
              <a:lnSpc>
                <a:spcPct val="115000"/>
              </a:lnSpc>
              <a:spcBef>
                <a:spcPts val="0"/>
              </a:spcBef>
              <a:spcAft>
                <a:spcPts val="0"/>
              </a:spcAft>
              <a:buSzPts val="2000"/>
              <a:buChar char="•"/>
            </a:pPr>
            <a:r>
              <a:rPr lang="cs-CZ" sz="2000" b="1">
                <a:latin typeface="Arial"/>
                <a:ea typeface="Arial"/>
                <a:cs typeface="Arial"/>
                <a:sym typeface="Arial"/>
              </a:rPr>
              <a:t>Bronzová cesta</a:t>
            </a:r>
            <a:endParaRPr sz="2000" b="1">
              <a:latin typeface="Arial"/>
              <a:ea typeface="Arial"/>
              <a:cs typeface="Arial"/>
              <a:sym typeface="Arial"/>
            </a:endParaRPr>
          </a:p>
          <a:p>
            <a:pPr marL="457200" lvl="0" indent="0" algn="l" rtl="0">
              <a:lnSpc>
                <a:spcPct val="115000"/>
              </a:lnSpc>
              <a:spcBef>
                <a:spcPts val="1000"/>
              </a:spcBef>
              <a:spcAft>
                <a:spcPts val="0"/>
              </a:spcAft>
              <a:buNone/>
            </a:pPr>
            <a:r>
              <a:rPr lang="cs-CZ" sz="2000" u="sng">
                <a:solidFill>
                  <a:srgbClr val="0000DC"/>
                </a:solidFill>
                <a:latin typeface="Arial"/>
                <a:ea typeface="Arial"/>
                <a:cs typeface="Arial"/>
                <a:sym typeface="Arial"/>
                <a:hlinkClick r:id="rId5">
                  <a:extLst>
                    <a:ext uri="{A12FA001-AC4F-418D-AE19-62706E023703}">
                      <ahyp:hlinkClr xmlns:ahyp="http://schemas.microsoft.com/office/drawing/2018/hyperlinkcolor" val="tx"/>
                    </a:ext>
                  </a:extLst>
                </a:hlinkClick>
              </a:rPr>
              <a:t>Typy publikačních výstupů</a:t>
            </a:r>
            <a:endParaRPr sz="2000">
              <a:latin typeface="Arial"/>
              <a:ea typeface="Arial"/>
              <a:cs typeface="Arial"/>
              <a:sym typeface="Arial"/>
            </a:endParaRPr>
          </a:p>
        </p:txBody>
      </p:sp>
      <p:sp>
        <p:nvSpPr>
          <p:cNvPr id="158" name="Google Shape;158;g2c8a7d05b88_0_81"/>
          <p:cNvSpPr txBox="1">
            <a:spLocks noGrp="1"/>
          </p:cNvSpPr>
          <p:nvPr>
            <p:ph type="title"/>
          </p:nvPr>
        </p:nvSpPr>
        <p:spPr>
          <a:xfrm>
            <a:off x="381600" y="1862950"/>
            <a:ext cx="10972200" cy="7263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000DC"/>
              </a:buClr>
              <a:buSzPts val="4000"/>
              <a:buFont typeface="Arial"/>
              <a:buNone/>
            </a:pPr>
            <a:r>
              <a:rPr lang="cs-CZ" sz="4000" b="1">
                <a:solidFill>
                  <a:srgbClr val="0000DC"/>
                </a:solidFill>
                <a:latin typeface="Arial"/>
                <a:ea typeface="Arial"/>
                <a:cs typeface="Arial"/>
                <a:sym typeface="Arial"/>
              </a:rPr>
              <a:t>Publikování v režimu Open Access</a:t>
            </a:r>
            <a:endParaRPr sz="4000"/>
          </a:p>
        </p:txBody>
      </p:sp>
    </p:spTree>
  </p:cSld>
  <p:clrMapOvr>
    <a:masterClrMapping/>
  </p:clrMapOvr>
</p:sld>
</file>

<file path=ppt/theme/theme1.xml><?xml version="1.0" encoding="utf-8"?>
<a:theme xmlns:a="http://schemas.openxmlformats.org/drawingml/2006/main" name="Motiv Office">
  <a:themeElements>
    <a:clrScheme name="Motiv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FA4F84D3ED30A428A1D3D1952193848" ma:contentTypeVersion="4" ma:contentTypeDescription="Vytvoří nový dokument" ma:contentTypeScope="" ma:versionID="36212676428716ebfeac52d7ac2c30be">
  <xsd:schema xmlns:xsd="http://www.w3.org/2001/XMLSchema" xmlns:xs="http://www.w3.org/2001/XMLSchema" xmlns:p="http://schemas.microsoft.com/office/2006/metadata/properties" xmlns:ns2="6cfdde47-1ef3-45f5-93f1-01c637a2255d" targetNamespace="http://schemas.microsoft.com/office/2006/metadata/properties" ma:root="true" ma:fieldsID="4dc60fae46c093672d7cc9a1f42c1e9a" ns2:_="">
    <xsd:import namespace="6cfdde47-1ef3-45f5-93f1-01c637a2255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dde47-1ef3-45f5-93f1-01c637a22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E03FC9-2354-419D-A1A0-6B1334A06D9A}"/>
</file>

<file path=customXml/itemProps2.xml><?xml version="1.0" encoding="utf-8"?>
<ds:datastoreItem xmlns:ds="http://schemas.openxmlformats.org/officeDocument/2006/customXml" ds:itemID="{8E5176CF-CE73-45F0-8EF1-FEC776646988}"/>
</file>

<file path=customXml/itemProps3.xml><?xml version="1.0" encoding="utf-8"?>
<ds:datastoreItem xmlns:ds="http://schemas.openxmlformats.org/officeDocument/2006/customXml" ds:itemID="{B180FF18-855B-4750-A883-69C949433966}"/>
</file>

<file path=docProps/app.xml><?xml version="1.0" encoding="utf-8"?>
<Properties xmlns="http://schemas.openxmlformats.org/officeDocument/2006/extended-properties" xmlns:vt="http://schemas.openxmlformats.org/officeDocument/2006/docPropsVTypes">
  <TotalTime>0</TotalTime>
  <Words>2070</Words>
  <Application>Microsoft Office PowerPoint</Application>
  <PresentationFormat>Širokoúhlá obrazovka</PresentationFormat>
  <Paragraphs>242</Paragraphs>
  <Slides>30</Slides>
  <Notes>30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Motiv Office</vt:lpstr>
      <vt:lpstr>Publikační činnost od A do Z</vt:lpstr>
      <vt:lpstr>Identifikátory vědce</vt:lpstr>
      <vt:lpstr>Identifikátory vědce</vt:lpstr>
      <vt:lpstr>Otevřený přístup k vědeckým informacím</vt:lpstr>
      <vt:lpstr>Open Science na MU</vt:lpstr>
      <vt:lpstr>Prezentace aplikace PowerPoint</vt:lpstr>
      <vt:lpstr>Výhody Open Access</vt:lpstr>
      <vt:lpstr>Open Science v projektových podmínkách</vt:lpstr>
      <vt:lpstr>Publikování v režimu Open Access</vt:lpstr>
      <vt:lpstr>Výzkumná data a jejich management</vt:lpstr>
      <vt:lpstr>Data Management Plan (DMP)</vt:lpstr>
      <vt:lpstr>Sdílení dat </vt:lpstr>
      <vt:lpstr>Právní ukotvení Open Access</vt:lpstr>
      <vt:lpstr>Jak publikovat v režimu Open Acces</vt:lpstr>
      <vt:lpstr>Hodnocení časopisů</vt:lpstr>
      <vt:lpstr>Journal Citation Reports (JCR)</vt:lpstr>
      <vt:lpstr>Journal Citation Reports (JCR)</vt:lpstr>
      <vt:lpstr>Scopus</vt:lpstr>
      <vt:lpstr>Predátorské (pochybné) časopisy</vt:lpstr>
      <vt:lpstr>Jak se vyhnout predátorům</vt:lpstr>
      <vt:lpstr>Evidence publikací</vt:lpstr>
      <vt:lpstr>RIV – rejstřík informací o výsledcích</vt:lpstr>
      <vt:lpstr>IS MU – Publikace </vt:lpstr>
      <vt:lpstr>Druhy výsledků v RIV</vt:lpstr>
      <vt:lpstr>Druhy výsledků v RIV</vt:lpstr>
      <vt:lpstr>Hodnocení vědy</vt:lpstr>
      <vt:lpstr>Hodnocení vědy – Metodika 2017+</vt:lpstr>
      <vt:lpstr>Jsme tu pro vás.  E-mail: knihovna@fss.muni.cz Tel.: 549 491 984 Web: knihovna.fss.muni.cz, knihovna.fss.muni.cz/podpora-vedy Nebo se zastavte v knihovně. :)  </vt:lpstr>
      <vt:lpstr>Knihovna je tu pro vás, pokud potřebujete:</vt:lpstr>
      <vt:lpstr>Užitečné odkazy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Publikační činnost od A do Z</dc:title>
  <dc:creator>Aneta Pilátová</dc:creator>
  <cp:lastModifiedBy>Alena Lorencová</cp:lastModifiedBy>
  <cp:revision>1</cp:revision>
  <dcterms:created xsi:type="dcterms:W3CDTF">2019-07-22T10:37:01Z</dcterms:created>
  <dcterms:modified xsi:type="dcterms:W3CDTF">2024-04-04T17:55:09Z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0x010100FFA4F84D3ED30A428A1D3D1952193848</vt:lpwstr>
  </property>
</Properties>
</file>