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79DE-BC29-854C-AF75-126075F5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C795C-8EEA-0A44-87C2-D60AB0145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BA17-0215-E946-8A1A-A3ACEE64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1316-EEDD-0948-A2FC-BCF4B3F5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D9837-1423-1244-9FCB-340EB21E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27F5-782B-EA48-AE8F-BABD25F7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E30D2-76FF-4649-B35D-55E69718E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3273A-7123-E340-8C13-430A5189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B2F88-5970-7C4D-A9CD-1788A09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B18F-4668-B343-AD20-CA6E779E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43117-420C-A241-BEA3-C20DF75F2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5AE19-ED46-0B4B-AA28-7E37BE04E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66110-4AD0-B24D-88B3-8DCF78AD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F37D-A53A-AF41-8836-24BB4FFB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A3AD4-62E0-F34F-9873-6A7A2B23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0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0CE3-0A88-1140-826D-09341627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AEC4-672F-7F48-A1F4-CFD63BE6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FD89B-20F5-8741-8E55-C3E73948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98E93-AA7D-104C-BCC7-916FCC2C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FFA75-99F6-A44B-AF3C-71636F14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9AF2-457C-AA4C-B4BF-33DEDCE6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8F2E-88DB-8343-9C73-CB0E14D87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94E69-4B5C-594A-80FD-7E3795CF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DFF9A-8B9F-6140-A1CE-1C15CA96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3081-A2C3-9B4D-AF92-86A9B5AF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05EC-2673-0347-9C5C-AA859FF7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D8314-29DC-1541-8B64-52933369A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19170-5038-494E-A89C-C71D438CC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648D2-9FE0-6948-997E-01DF34D4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61A83-6AE7-FA43-9CFC-6F1F950E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A49CC-DEDB-6545-B18F-A32A35C1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7F0E-E7A4-8041-9CB4-245E4CA4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DE0EE-97E7-2044-984E-FC728721D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3C757-E401-5646-A9FF-660C706EF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02D56-54E4-C042-A7C1-DB8BF3994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3081F-6C5C-514B-89DE-13A6FF3E7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F283B1-5A02-E24C-9E85-3860758C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7A5C7-DD72-844A-A65B-E4CED2E1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FC8C3-115B-4B47-B8CF-8EA28617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AF5B-F244-DF4C-8BB5-57487E13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4E80F-39FB-0643-9E2F-955DC265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85F7B-8BE9-2F4D-BFBB-2B87E76F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F7CB8-B9D7-F742-9BD4-28957B90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8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AEAE7-76B1-C945-96C4-40DE2582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33504-DC92-7944-B067-771D9043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C8C58-B861-504E-982A-905462E2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7E39-6BC4-EB4F-8154-C8F85451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3B4D-FA8D-3947-8FE7-3E31A831D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396E5-AD36-EF4A-8EC1-7E5004112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C40B7-F54F-2C4B-A2BB-46F789A4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6D714-E822-4041-BD42-D75141B3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8A225-CD00-8243-A82E-BEF19610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4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B7EB-690F-BC49-B904-D56E3A5D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D8D2D-1672-BD45-98A9-5217763E3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DD239-4657-1D40-8D84-0D203DF11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43078-10D4-4B4C-ABCF-710E6AF7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B766D-DFA2-A241-9584-64C3E15D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6C8B0-01DE-A14C-98FC-8B5C8E9E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9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33487-282B-CA48-B826-9772621C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53E04-1B96-F842-9F55-5FFBCD66E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2086C-41DC-A94B-898B-3C7975EC9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907F-2C76-9048-AD12-AE05D93B9D2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F3D57-3EE1-4041-B209-B789F40CF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BAC37-C407-9D45-8401-363790D38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FCA1-F575-EC4D-AF27-5BC33CCDA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AF09-D51E-404D-8DA6-1B533CF1F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Občanské</a:t>
            </a:r>
            <a:r>
              <a:rPr lang="sk-SK" b="1" dirty="0"/>
              <a:t> </a:t>
            </a:r>
            <a:r>
              <a:rPr lang="sk-SK" b="1" dirty="0" err="1"/>
              <a:t>války</a:t>
            </a:r>
            <a:r>
              <a:rPr lang="sk-SK" b="1" dirty="0"/>
              <a:t>: </a:t>
            </a:r>
            <a:br>
              <a:rPr lang="sk-SK" b="1" dirty="0"/>
            </a:br>
            <a:r>
              <a:rPr lang="sk-SK" b="1" dirty="0" err="1"/>
              <a:t>Jsou</a:t>
            </a:r>
            <a:r>
              <a:rPr lang="sk-SK" b="1" dirty="0"/>
              <a:t> USA </a:t>
            </a:r>
            <a:r>
              <a:rPr lang="sk-SK" b="1" dirty="0" err="1"/>
              <a:t>další</a:t>
            </a:r>
            <a:r>
              <a:rPr lang="sk-SK" b="1" dirty="0"/>
              <a:t> na </a:t>
            </a:r>
            <a:r>
              <a:rPr lang="sk-SK" b="1" dirty="0" err="1"/>
              <a:t>řade</a:t>
            </a:r>
            <a:r>
              <a:rPr lang="sk-SK" b="1" dirty="0"/>
              <a:t>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16DB3-B59C-8648-A7DC-0FA314CB7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Srovnávací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POLn4002</a:t>
            </a:r>
          </a:p>
          <a:p>
            <a:r>
              <a:rPr lang="en-US" dirty="0" err="1"/>
              <a:t>jaro</a:t>
            </a:r>
            <a:r>
              <a:rPr lang="en-US"/>
              <a:t> 2024</a:t>
            </a:r>
            <a:endParaRPr lang="en-US" dirty="0"/>
          </a:p>
          <a:p>
            <a:r>
              <a:rPr lang="en-US" dirty="0"/>
              <a:t>Doc. Marek </a:t>
            </a:r>
            <a:r>
              <a:rPr lang="en-US" dirty="0" err="1"/>
              <a:t>Rybář</a:t>
            </a:r>
            <a:r>
              <a:rPr lang="en-US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386671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C7EE-8C2C-984D-BF81-61C2721A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Fearon and </a:t>
            </a:r>
            <a:r>
              <a:rPr lang="en-US" b="1" dirty="0" err="1"/>
              <a:t>Laitin</a:t>
            </a:r>
            <a:r>
              <a:rPr lang="en-US" b="1" dirty="0"/>
              <a:t> (2003)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EAD78-92BF-3840-9C84-2FC8BBC9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väčšina</a:t>
            </a:r>
            <a:r>
              <a:rPr lang="en-US" dirty="0"/>
              <a:t> </a:t>
            </a:r>
            <a:r>
              <a:rPr lang="en-US" dirty="0" err="1"/>
              <a:t>konfliktov</a:t>
            </a:r>
            <a:r>
              <a:rPr lang="en-US" dirty="0"/>
              <a:t> v 90. </a:t>
            </a:r>
            <a:r>
              <a:rPr lang="en-US" dirty="0" err="1"/>
              <a:t>rokoch</a:t>
            </a:r>
            <a:r>
              <a:rPr lang="en-US" dirty="0"/>
              <a:t> je </a:t>
            </a:r>
            <a:r>
              <a:rPr lang="en-US" dirty="0" err="1"/>
              <a:t>výsledkom</a:t>
            </a:r>
            <a:r>
              <a:rPr lang="en-US" dirty="0"/>
              <a:t> </a:t>
            </a:r>
            <a:r>
              <a:rPr lang="en-US" dirty="0" err="1"/>
              <a:t>nahromadenia</a:t>
            </a:r>
            <a:r>
              <a:rPr lang="en-US" dirty="0"/>
              <a:t> </a:t>
            </a:r>
            <a:r>
              <a:rPr lang="en-US" dirty="0" err="1"/>
              <a:t>dlhotrvajúcich</a:t>
            </a:r>
            <a:r>
              <a:rPr lang="en-US" dirty="0"/>
              <a:t> </a:t>
            </a:r>
            <a:r>
              <a:rPr lang="en-US" dirty="0" err="1"/>
              <a:t>konfliktov</a:t>
            </a:r>
            <a:r>
              <a:rPr lang="en-US" dirty="0"/>
              <a:t> od 50. </a:t>
            </a:r>
            <a:r>
              <a:rPr lang="en-US" dirty="0" err="1"/>
              <a:t>rokov</a:t>
            </a:r>
            <a:r>
              <a:rPr lang="en-US" dirty="0"/>
              <a:t> 20. </a:t>
            </a:r>
            <a:r>
              <a:rPr lang="en-US" dirty="0" err="1"/>
              <a:t>storočia</a:t>
            </a:r>
            <a:r>
              <a:rPr lang="en-US" dirty="0"/>
              <a:t> </a:t>
            </a:r>
          </a:p>
          <a:p>
            <a:pPr algn="just"/>
            <a:r>
              <a:rPr lang="en-US" b="1" dirty="0" err="1"/>
              <a:t>štrukturálna</a:t>
            </a:r>
            <a:r>
              <a:rPr lang="en-US" b="1" dirty="0"/>
              <a:t> </a:t>
            </a:r>
            <a:r>
              <a:rPr lang="en-US" b="1" dirty="0" err="1"/>
              <a:t>slabosť</a:t>
            </a:r>
            <a:r>
              <a:rPr lang="en-US" dirty="0"/>
              <a:t>: </a:t>
            </a:r>
            <a:r>
              <a:rPr lang="en-US" dirty="0" err="1"/>
              <a:t>dekolonizácia</a:t>
            </a:r>
            <a:r>
              <a:rPr lang="en-US" dirty="0"/>
              <a:t> </a:t>
            </a:r>
            <a:r>
              <a:rPr lang="en-US" dirty="0" err="1"/>
              <a:t>viedla</a:t>
            </a:r>
            <a:r>
              <a:rPr lang="en-US" dirty="0"/>
              <a:t> k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veľkého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/>
              <a:t>slabých</a:t>
            </a:r>
            <a:r>
              <a:rPr lang="en-US" dirty="0"/>
              <a:t> </a:t>
            </a:r>
            <a:r>
              <a:rPr lang="en-US" dirty="0" err="1"/>
              <a:t>štátov</a:t>
            </a:r>
            <a:r>
              <a:rPr lang="en-US" dirty="0"/>
              <a:t> (</a:t>
            </a:r>
            <a:r>
              <a:rPr lang="en-US" dirty="0" err="1"/>
              <a:t>finančne</a:t>
            </a:r>
            <a:r>
              <a:rPr lang="en-US" dirty="0"/>
              <a:t>, </a:t>
            </a:r>
            <a:r>
              <a:rPr lang="en-US" dirty="0" err="1"/>
              <a:t>byrokraticky</a:t>
            </a:r>
            <a:r>
              <a:rPr lang="en-US" dirty="0"/>
              <a:t> a </a:t>
            </a:r>
            <a:r>
              <a:rPr lang="en-US" dirty="0" err="1"/>
              <a:t>vojensky</a:t>
            </a:r>
            <a:r>
              <a:rPr lang="en-US" dirty="0"/>
              <a:t>),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celého</a:t>
            </a:r>
            <a:r>
              <a:rPr lang="en-US" dirty="0"/>
              <a:t> </a:t>
            </a:r>
            <a:r>
              <a:rPr lang="en-US" dirty="0" err="1"/>
              <a:t>obdobia</a:t>
            </a:r>
            <a:r>
              <a:rPr lang="en-US" dirty="0"/>
              <a:t> </a:t>
            </a:r>
            <a:r>
              <a:rPr lang="en-US" dirty="0" err="1"/>
              <a:t>vystavené</a:t>
            </a:r>
            <a:r>
              <a:rPr lang="en-US" dirty="0"/>
              <a:t> </a:t>
            </a:r>
            <a:r>
              <a:rPr lang="en-US" dirty="0" err="1"/>
              <a:t>riziku</a:t>
            </a:r>
            <a:r>
              <a:rPr lang="en-US" dirty="0"/>
              <a:t> </a:t>
            </a:r>
            <a:r>
              <a:rPr lang="en-US" dirty="0" err="1"/>
              <a:t>občianskeho</a:t>
            </a:r>
            <a:r>
              <a:rPr lang="en-US" dirty="0"/>
              <a:t> </a:t>
            </a:r>
            <a:r>
              <a:rPr lang="en-US" dirty="0" err="1"/>
              <a:t>násilia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povstanie</a:t>
            </a:r>
            <a:r>
              <a:rPr lang="en-US" dirty="0"/>
              <a:t> (</a:t>
            </a:r>
            <a:r>
              <a:rPr lang="en-US" dirty="0" err="1"/>
              <a:t>gerilová</a:t>
            </a:r>
            <a:r>
              <a:rPr lang="en-US" dirty="0"/>
              <a:t> </a:t>
            </a:r>
            <a:r>
              <a:rPr lang="en-US" dirty="0" err="1"/>
              <a:t>vojna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vidieku</a:t>
            </a:r>
            <a:r>
              <a:rPr lang="en-US" dirty="0"/>
              <a:t>) je </a:t>
            </a:r>
            <a:r>
              <a:rPr lang="en-US" dirty="0" err="1"/>
              <a:t>spôsob</a:t>
            </a:r>
            <a:r>
              <a:rPr lang="en-US" dirty="0"/>
              <a:t> </a:t>
            </a:r>
            <a:r>
              <a:rPr lang="en-US" dirty="0" err="1"/>
              <a:t>vojenskej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využívať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presadzovanie</a:t>
            </a:r>
            <a:r>
              <a:rPr lang="en-US" dirty="0"/>
              <a:t> </a:t>
            </a:r>
            <a:r>
              <a:rPr lang="en-US" dirty="0" err="1"/>
              <a:t>rôznych</a:t>
            </a:r>
            <a:r>
              <a:rPr lang="en-US" dirty="0"/>
              <a:t>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cieľov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povstania</a:t>
            </a:r>
            <a:r>
              <a:rPr lang="en-US" dirty="0"/>
              <a:t> </a:t>
            </a:r>
            <a:r>
              <a:rPr lang="en-US" dirty="0" err="1"/>
              <a:t>priaznivo</a:t>
            </a:r>
            <a:r>
              <a:rPr lang="en-US" dirty="0"/>
              <a:t> </a:t>
            </a:r>
            <a:r>
              <a:rPr lang="en-US" dirty="0" err="1"/>
              <a:t>pôsobia</a:t>
            </a:r>
            <a:r>
              <a:rPr lang="en-US" dirty="0"/>
              <a:t> </a:t>
            </a:r>
            <a:r>
              <a:rPr lang="en-US" dirty="0" err="1"/>
              <a:t>špecifické</a:t>
            </a:r>
            <a:r>
              <a:rPr lang="en-US" dirty="0"/>
              <a:t> </a:t>
            </a:r>
            <a:r>
              <a:rPr lang="en-US" dirty="0" err="1"/>
              <a:t>podmienky</a:t>
            </a:r>
            <a:r>
              <a:rPr lang="en-US" dirty="0"/>
              <a:t> (</a:t>
            </a:r>
            <a:r>
              <a:rPr lang="en-US" dirty="0" err="1"/>
              <a:t>príležitosti</a:t>
            </a:r>
            <a:r>
              <a:rPr lang="en-US" dirty="0"/>
              <a:t>) - </a:t>
            </a:r>
            <a:r>
              <a:rPr lang="en-US" b="1" dirty="0" err="1"/>
              <a:t>slabosť</a:t>
            </a:r>
            <a:r>
              <a:rPr lang="en-US" b="1" dirty="0"/>
              <a:t> </a:t>
            </a:r>
            <a:r>
              <a:rPr lang="en-US" b="1" dirty="0" err="1"/>
              <a:t>štátu</a:t>
            </a:r>
            <a:r>
              <a:rPr lang="en-US" b="1" dirty="0"/>
              <a:t>, </a:t>
            </a:r>
            <a:r>
              <a:rPr lang="en-US" b="1" dirty="0" err="1"/>
              <a:t>chudoba</a:t>
            </a:r>
            <a:r>
              <a:rPr lang="en-US" b="1" dirty="0"/>
              <a:t>, </a:t>
            </a:r>
            <a:r>
              <a:rPr lang="en-US" b="1" dirty="0" err="1"/>
              <a:t>veľký</a:t>
            </a:r>
            <a:r>
              <a:rPr lang="en-US" b="1" dirty="0"/>
              <a:t> </a:t>
            </a:r>
            <a:r>
              <a:rPr lang="en-US" b="1" dirty="0" err="1"/>
              <a:t>počet</a:t>
            </a:r>
            <a:r>
              <a:rPr lang="en-US" b="1" dirty="0"/>
              <a:t> </a:t>
            </a:r>
            <a:r>
              <a:rPr lang="en-US" b="1" dirty="0" err="1"/>
              <a:t>obyvateľov</a:t>
            </a:r>
            <a:r>
              <a:rPr lang="en-US" b="1" dirty="0"/>
              <a:t> a </a:t>
            </a:r>
            <a:r>
              <a:rPr lang="en-US" b="1" dirty="0" err="1"/>
              <a:t>nestabilita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1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0EE1-C682-AC44-834D-77EF528F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Fearon and </a:t>
            </a:r>
            <a:r>
              <a:rPr lang="en-US" b="1" dirty="0" err="1"/>
              <a:t>Laitin</a:t>
            </a:r>
            <a:r>
              <a:rPr lang="en-US" b="1" dirty="0"/>
              <a:t> (2003)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0F75-49E9-B248-A9A6-DF6CEEA8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246"/>
            <a:ext cx="10515600" cy="5292586"/>
          </a:xfrm>
        </p:spPr>
        <p:txBody>
          <a:bodyPr>
            <a:noAutofit/>
          </a:bodyPr>
          <a:lstStyle/>
          <a:p>
            <a:pPr algn="just"/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 </a:t>
            </a:r>
            <a:r>
              <a:rPr lang="en-US" b="1" dirty="0" err="1"/>
              <a:t>lepšie</a:t>
            </a:r>
            <a:r>
              <a:rPr lang="en-US" b="1" dirty="0"/>
              <a:t> </a:t>
            </a:r>
            <a:r>
              <a:rPr lang="en-US" b="1" dirty="0" err="1"/>
              <a:t>predpovedajú</a:t>
            </a:r>
            <a:r>
              <a:rPr lang="en-US" b="1" dirty="0"/>
              <a:t> </a:t>
            </a:r>
            <a:r>
              <a:rPr lang="en-US" dirty="0" err="1"/>
              <a:t>vypuknutie</a:t>
            </a:r>
            <a:r>
              <a:rPr lang="en-US" dirty="0"/>
              <a:t> </a:t>
            </a:r>
            <a:r>
              <a:rPr lang="en-US" dirty="0" err="1"/>
              <a:t>občianskych</a:t>
            </a:r>
            <a:r>
              <a:rPr lang="en-US" dirty="0"/>
              <a:t> </a:t>
            </a:r>
            <a:r>
              <a:rPr lang="en-US" dirty="0" err="1"/>
              <a:t>vojen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ukazovatele</a:t>
            </a:r>
            <a:r>
              <a:rPr lang="en-US" dirty="0"/>
              <a:t> </a:t>
            </a:r>
            <a:r>
              <a:rPr lang="en-US" dirty="0" err="1"/>
              <a:t>etnickej</a:t>
            </a:r>
            <a:r>
              <a:rPr lang="en-US" dirty="0"/>
              <a:t> a </a:t>
            </a:r>
            <a:r>
              <a:rPr lang="en-US" dirty="0" err="1"/>
              <a:t>náboženskej</a:t>
            </a:r>
            <a:r>
              <a:rPr lang="en-US" dirty="0"/>
              <a:t> </a:t>
            </a:r>
            <a:r>
              <a:rPr lang="en-US" dirty="0" err="1"/>
              <a:t>diverzity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ukazovatele</a:t>
            </a:r>
            <a:r>
              <a:rPr lang="en-US" dirty="0"/>
              <a:t> </a:t>
            </a:r>
            <a:r>
              <a:rPr lang="en-US" dirty="0" err="1"/>
              <a:t>krívd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ekonomická</a:t>
            </a:r>
            <a:r>
              <a:rPr lang="en-US" dirty="0"/>
              <a:t> </a:t>
            </a:r>
            <a:r>
              <a:rPr lang="en-US" dirty="0" err="1"/>
              <a:t>nerovnosť</a:t>
            </a:r>
            <a:r>
              <a:rPr lang="en-US" dirty="0"/>
              <a:t>, </a:t>
            </a:r>
            <a:r>
              <a:rPr lang="en-US" dirty="0" err="1"/>
              <a:t>nedostatok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 a </a:t>
            </a:r>
            <a:r>
              <a:rPr lang="en-US" dirty="0" err="1"/>
              <a:t>občianskych</a:t>
            </a:r>
            <a:r>
              <a:rPr lang="en-US" dirty="0"/>
              <a:t> </a:t>
            </a:r>
            <a:r>
              <a:rPr lang="en-US" dirty="0" err="1"/>
              <a:t>slobôd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systematická</a:t>
            </a:r>
            <a:r>
              <a:rPr lang="en-US" dirty="0"/>
              <a:t> </a:t>
            </a:r>
            <a:r>
              <a:rPr lang="en-US" dirty="0" err="1"/>
              <a:t>diskriminácia</a:t>
            </a:r>
            <a:r>
              <a:rPr lang="en-US" dirty="0"/>
              <a:t> </a:t>
            </a:r>
            <a:r>
              <a:rPr lang="en-US" dirty="0" err="1"/>
              <a:t>menšín</a:t>
            </a:r>
            <a:endParaRPr lang="en-US" dirty="0"/>
          </a:p>
          <a:p>
            <a:pPr algn="just"/>
            <a:r>
              <a:rPr lang="en-US" dirty="0" err="1"/>
              <a:t>povstalci</a:t>
            </a:r>
            <a:r>
              <a:rPr lang="en-US" dirty="0"/>
              <a:t> </a:t>
            </a:r>
            <a:r>
              <a:rPr lang="en-US" dirty="0" err="1"/>
              <a:t>potrebujú</a:t>
            </a:r>
            <a:r>
              <a:rPr lang="en-US" dirty="0"/>
              <a:t> </a:t>
            </a:r>
            <a:r>
              <a:rPr lang="en-US" dirty="0" err="1"/>
              <a:t>hlavne</a:t>
            </a:r>
            <a:r>
              <a:rPr lang="en-US" dirty="0"/>
              <a:t> </a:t>
            </a:r>
            <a:r>
              <a:rPr lang="en-US" dirty="0" err="1"/>
              <a:t>vynikajúce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 </a:t>
            </a:r>
            <a:r>
              <a:rPr lang="en-US" dirty="0" err="1"/>
              <a:t>miestnych</a:t>
            </a:r>
            <a:r>
              <a:rPr lang="en-US" dirty="0"/>
              <a:t> </a:t>
            </a:r>
            <a:r>
              <a:rPr lang="en-US" dirty="0" err="1"/>
              <a:t>pomerov</a:t>
            </a:r>
            <a:endParaRPr lang="en-US" dirty="0"/>
          </a:p>
          <a:p>
            <a:pPr algn="just"/>
            <a:r>
              <a:rPr lang="en-US" dirty="0"/>
              <a:t>za </a:t>
            </a:r>
            <a:r>
              <a:rPr lang="en-US" dirty="0" err="1"/>
              <a:t>vhodných</a:t>
            </a:r>
            <a:r>
              <a:rPr lang="en-US" dirty="0"/>
              <a:t> </a:t>
            </a:r>
            <a:r>
              <a:rPr lang="en-US" dirty="0" err="1"/>
              <a:t>environmentálnych</a:t>
            </a:r>
            <a:r>
              <a:rPr lang="en-US" dirty="0"/>
              <a:t> </a:t>
            </a:r>
            <a:r>
              <a:rPr lang="en-US" dirty="0" err="1"/>
              <a:t>podmienok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500 </a:t>
            </a:r>
            <a:r>
              <a:rPr lang="en-US" dirty="0" err="1"/>
              <a:t>až</a:t>
            </a:r>
            <a:r>
              <a:rPr lang="en-US" dirty="0"/>
              <a:t> 2 000 </a:t>
            </a:r>
            <a:r>
              <a:rPr lang="en-US" dirty="0" err="1"/>
              <a:t>aktívnych</a:t>
            </a:r>
            <a:r>
              <a:rPr lang="en-US" dirty="0"/>
              <a:t> </a:t>
            </a:r>
            <a:r>
              <a:rPr lang="en-US" dirty="0" err="1"/>
              <a:t>povstalcov</a:t>
            </a:r>
            <a:r>
              <a:rPr lang="en-US" dirty="0"/>
              <a:t> </a:t>
            </a:r>
            <a:r>
              <a:rPr lang="en-US" dirty="0" err="1"/>
              <a:t>rozpútať</a:t>
            </a:r>
            <a:r>
              <a:rPr lang="en-US" dirty="0"/>
              <a:t> </a:t>
            </a:r>
            <a:r>
              <a:rPr lang="en-US" dirty="0" err="1"/>
              <a:t>dlhotrvajúcu</a:t>
            </a:r>
            <a:r>
              <a:rPr lang="en-US" dirty="0"/>
              <a:t> </a:t>
            </a:r>
            <a:r>
              <a:rPr lang="en-US" dirty="0" err="1"/>
              <a:t>ničivú</a:t>
            </a:r>
            <a:r>
              <a:rPr lang="en-US" dirty="0"/>
              <a:t> </a:t>
            </a:r>
            <a:r>
              <a:rPr lang="en-US" dirty="0" err="1"/>
              <a:t>občiansku</a:t>
            </a:r>
            <a:r>
              <a:rPr lang="en-US" dirty="0"/>
              <a:t> </a:t>
            </a:r>
            <a:r>
              <a:rPr lang="en-US" dirty="0" err="1"/>
              <a:t>vojnu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priemernej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nespokojnosti</a:t>
            </a:r>
            <a:r>
              <a:rPr lang="en-US" dirty="0"/>
              <a:t> </a:t>
            </a:r>
            <a:r>
              <a:rPr lang="en-US" dirty="0" err="1"/>
              <a:t>nemusí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záležať</a:t>
            </a:r>
            <a:endParaRPr lang="en-US" dirty="0"/>
          </a:p>
          <a:p>
            <a:pPr algn="just"/>
            <a:r>
              <a:rPr lang="en-US" dirty="0"/>
              <a:t>v </a:t>
            </a:r>
            <a:r>
              <a:rPr lang="en-US" dirty="0" err="1"/>
              <a:t>skutočnosti</a:t>
            </a:r>
            <a:r>
              <a:rPr lang="en-US" dirty="0"/>
              <a:t> </a:t>
            </a:r>
            <a:r>
              <a:rPr lang="en-US" dirty="0" err="1"/>
              <a:t>samotná</a:t>
            </a:r>
            <a:r>
              <a:rPr lang="en-US" dirty="0"/>
              <a:t> </a:t>
            </a:r>
            <a:r>
              <a:rPr lang="en-US" dirty="0" err="1"/>
              <a:t>vojna</a:t>
            </a:r>
            <a:r>
              <a:rPr lang="en-US" dirty="0"/>
              <a:t> </a:t>
            </a:r>
            <a:r>
              <a:rPr lang="en-US" dirty="0" err="1"/>
              <a:t>vyvoláva</a:t>
            </a:r>
            <a:r>
              <a:rPr lang="en-US" dirty="0"/>
              <a:t> </a:t>
            </a:r>
            <a:r>
              <a:rPr lang="en-US" dirty="0" err="1"/>
              <a:t>intenzívne</a:t>
            </a:r>
            <a:r>
              <a:rPr lang="en-US" dirty="0"/>
              <a:t> </a:t>
            </a:r>
            <a:r>
              <a:rPr lang="en-US" dirty="0" err="1"/>
              <a:t>krivdy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je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cieľom</a:t>
            </a:r>
            <a:r>
              <a:rPr lang="en-US" dirty="0"/>
              <a:t> </a:t>
            </a:r>
            <a:r>
              <a:rPr lang="en-US" dirty="0" err="1"/>
              <a:t>povstaleckej</a:t>
            </a:r>
            <a:r>
              <a:rPr lang="en-US" dirty="0"/>
              <a:t> </a:t>
            </a:r>
            <a:r>
              <a:rPr lang="en-US" dirty="0" err="1"/>
              <a:t>stratégie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6B0B-2AF4-DB46-9ED0-9569B483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Cederman</a:t>
            </a:r>
            <a:r>
              <a:rPr lang="en-US" b="1" dirty="0"/>
              <a:t>, </a:t>
            </a:r>
            <a:r>
              <a:rPr lang="en-US" b="1" dirty="0" err="1"/>
              <a:t>Weidmann</a:t>
            </a:r>
            <a:r>
              <a:rPr lang="en-US" b="1" dirty="0"/>
              <a:t> and </a:t>
            </a:r>
            <a:r>
              <a:rPr lang="en-US" b="1" dirty="0" err="1"/>
              <a:t>Gleditsch</a:t>
            </a:r>
            <a:r>
              <a:rPr lang="en-US" b="1" dirty="0"/>
              <a:t> (2011)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9CA3-6F5F-2941-B0D9-4539BE47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127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nesúhlasia</a:t>
            </a:r>
            <a:r>
              <a:rPr lang="en-US" dirty="0"/>
              <a:t> so </a:t>
            </a:r>
            <a:r>
              <a:rPr lang="en-US" dirty="0" err="1"/>
              <a:t>všeobecným</a:t>
            </a:r>
            <a:r>
              <a:rPr lang="en-US" dirty="0"/>
              <a:t> </a:t>
            </a:r>
            <a:r>
              <a:rPr lang="en-US" dirty="0" err="1"/>
              <a:t>odmietaním</a:t>
            </a:r>
            <a:r>
              <a:rPr lang="en-US" dirty="0"/>
              <a:t> </a:t>
            </a:r>
            <a:r>
              <a:rPr lang="en-US" dirty="0" err="1"/>
              <a:t>úlohy</a:t>
            </a:r>
            <a:r>
              <a:rPr lang="en-US" dirty="0"/>
              <a:t> </a:t>
            </a:r>
            <a:r>
              <a:rPr lang="en-US" dirty="0" err="1"/>
              <a:t>politických</a:t>
            </a:r>
            <a:r>
              <a:rPr lang="en-US" dirty="0"/>
              <a:t> a </a:t>
            </a:r>
            <a:r>
              <a:rPr lang="en-US" dirty="0" err="1"/>
              <a:t>hospodárskych</a:t>
            </a:r>
            <a:r>
              <a:rPr lang="en-US" dirty="0"/>
              <a:t> </a:t>
            </a:r>
            <a:r>
              <a:rPr lang="en-US" dirty="0" err="1"/>
              <a:t>krívd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príčin</a:t>
            </a:r>
            <a:r>
              <a:rPr lang="en-US" dirty="0"/>
              <a:t> </a:t>
            </a:r>
            <a:r>
              <a:rPr lang="en-US" dirty="0" err="1"/>
              <a:t>občianskych</a:t>
            </a:r>
            <a:r>
              <a:rPr lang="en-US" dirty="0"/>
              <a:t> </a:t>
            </a:r>
            <a:r>
              <a:rPr lang="en-US" dirty="0" err="1"/>
              <a:t>vojen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je to </a:t>
            </a:r>
            <a:r>
              <a:rPr lang="en-US" dirty="0" err="1"/>
              <a:t>založené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problematických</a:t>
            </a:r>
            <a:r>
              <a:rPr lang="en-US" dirty="0"/>
              <a:t> </a:t>
            </a:r>
            <a:r>
              <a:rPr lang="en-US" dirty="0" err="1"/>
              <a:t>teoretických</a:t>
            </a:r>
            <a:r>
              <a:rPr lang="en-US" dirty="0"/>
              <a:t> a </a:t>
            </a:r>
            <a:r>
              <a:rPr lang="en-US" dirty="0" err="1"/>
              <a:t>empirických</a:t>
            </a:r>
            <a:r>
              <a:rPr lang="en-US" dirty="0"/>
              <a:t> </a:t>
            </a:r>
            <a:r>
              <a:rPr lang="en-US" dirty="0" err="1"/>
              <a:t>dôvodoch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dôraz</a:t>
            </a:r>
            <a:r>
              <a:rPr lang="en-US" dirty="0"/>
              <a:t> by </a:t>
            </a:r>
            <a:r>
              <a:rPr lang="en-US" dirty="0" err="1"/>
              <a:t>sa</a:t>
            </a:r>
            <a:r>
              <a:rPr lang="en-US" dirty="0"/>
              <a:t> mal </a:t>
            </a:r>
            <a:r>
              <a:rPr lang="en-US" dirty="0" err="1"/>
              <a:t>klásť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nerovnosti</a:t>
            </a:r>
            <a:r>
              <a:rPr lang="en-US" b="1" dirty="0"/>
              <a:t> </a:t>
            </a:r>
            <a:r>
              <a:rPr lang="en-US" b="1" dirty="0" err="1"/>
              <a:t>medzi</a:t>
            </a:r>
            <a:r>
              <a:rPr lang="en-US" b="1" dirty="0"/>
              <a:t> </a:t>
            </a:r>
            <a:r>
              <a:rPr lang="en-US" b="1" dirty="0" err="1"/>
              <a:t>skupinami</a:t>
            </a:r>
            <a:r>
              <a:rPr lang="en-US" dirty="0"/>
              <a:t>,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skúmanie</a:t>
            </a:r>
            <a:r>
              <a:rPr lang="en-US" dirty="0"/>
              <a:t> </a:t>
            </a:r>
            <a:r>
              <a:rPr lang="en-US" dirty="0" err="1"/>
              <a:t>vzťahu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individuálnou</a:t>
            </a:r>
            <a:r>
              <a:rPr lang="en-US" dirty="0"/>
              <a:t> </a:t>
            </a:r>
            <a:r>
              <a:rPr lang="en-US" dirty="0" err="1"/>
              <a:t>nerovnosťou</a:t>
            </a:r>
            <a:r>
              <a:rPr lang="en-US" dirty="0"/>
              <a:t> a </a:t>
            </a:r>
            <a:r>
              <a:rPr lang="en-US" dirty="0" err="1"/>
              <a:t>konfliktom</a:t>
            </a:r>
            <a:endParaRPr lang="en-US" dirty="0"/>
          </a:p>
          <a:p>
            <a:pPr algn="just"/>
            <a:r>
              <a:rPr lang="en-US" dirty="0" err="1"/>
              <a:t>takéto</a:t>
            </a:r>
            <a:r>
              <a:rPr lang="en-US" dirty="0"/>
              <a:t> “</a:t>
            </a:r>
            <a:r>
              <a:rPr lang="en-US" dirty="0" err="1"/>
              <a:t>horizontálne</a:t>
            </a:r>
            <a:r>
              <a:rPr lang="en-US" dirty="0"/>
              <a:t>” </a:t>
            </a:r>
            <a:r>
              <a:rPr lang="en-US" dirty="0" err="1"/>
              <a:t>nerovnosti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politicky</a:t>
            </a:r>
            <a:r>
              <a:rPr lang="en-US" dirty="0"/>
              <a:t> </a:t>
            </a:r>
            <a:r>
              <a:rPr lang="en-US" dirty="0" err="1"/>
              <a:t>relevantnými</a:t>
            </a:r>
            <a:r>
              <a:rPr lang="en-US" dirty="0"/>
              <a:t> </a:t>
            </a:r>
            <a:r>
              <a:rPr lang="en-US" dirty="0" err="1"/>
              <a:t>etnickými</a:t>
            </a:r>
            <a:r>
              <a:rPr lang="en-US" dirty="0"/>
              <a:t> </a:t>
            </a:r>
            <a:r>
              <a:rPr lang="en-US" dirty="0" err="1"/>
              <a:t>skupinami</a:t>
            </a:r>
            <a:r>
              <a:rPr lang="en-US" dirty="0"/>
              <a:t> </a:t>
            </a:r>
            <a:r>
              <a:rPr lang="en-US" b="1" dirty="0" err="1"/>
              <a:t>môžu</a:t>
            </a:r>
            <a:r>
              <a:rPr lang="en-US" b="1" dirty="0"/>
              <a:t> </a:t>
            </a:r>
            <a:r>
              <a:rPr lang="en-US" b="1" dirty="0" err="1"/>
              <a:t>podporovať</a:t>
            </a:r>
            <a:r>
              <a:rPr lang="en-US" b="1" dirty="0"/>
              <a:t> </a:t>
            </a:r>
            <a:r>
              <a:rPr lang="en-US" b="1" dirty="0" err="1"/>
              <a:t>etnonacionalistické</a:t>
            </a:r>
            <a:r>
              <a:rPr lang="en-US" b="1" dirty="0"/>
              <a:t> </a:t>
            </a:r>
            <a:r>
              <a:rPr lang="en-US" b="1" dirty="0" err="1"/>
              <a:t>konflikty</a:t>
            </a:r>
            <a:endParaRPr lang="en-US" b="1" dirty="0"/>
          </a:p>
          <a:p>
            <a:pPr algn="just"/>
            <a:r>
              <a:rPr lang="en-US" dirty="0" err="1"/>
              <a:t>prípadové</a:t>
            </a:r>
            <a:r>
              <a:rPr lang="en-US" dirty="0"/>
              <a:t> </a:t>
            </a:r>
            <a:r>
              <a:rPr lang="en-US" dirty="0" err="1"/>
              <a:t>štúdie</a:t>
            </a:r>
            <a:r>
              <a:rPr lang="en-US" dirty="0"/>
              <a:t> </a:t>
            </a:r>
            <a:r>
              <a:rPr lang="en-US" dirty="0" err="1"/>
              <a:t>dospeli</a:t>
            </a:r>
            <a:r>
              <a:rPr lang="en-US" dirty="0"/>
              <a:t> k </a:t>
            </a:r>
            <a:r>
              <a:rPr lang="en-US" dirty="0" err="1"/>
              <a:t>záveru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medziskupinové</a:t>
            </a:r>
            <a:r>
              <a:rPr lang="en-US" dirty="0"/>
              <a:t> </a:t>
            </a:r>
            <a:r>
              <a:rPr lang="en-US" dirty="0" err="1"/>
              <a:t>nerovnosti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zodpovedné</a:t>
            </a:r>
            <a:r>
              <a:rPr lang="en-US" dirty="0"/>
              <a:t> za </a:t>
            </a:r>
            <a:r>
              <a:rPr lang="en-US" dirty="0" err="1"/>
              <a:t>násilie</a:t>
            </a:r>
            <a:r>
              <a:rPr lang="en-US" dirty="0"/>
              <a:t>, je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ťažké</a:t>
            </a:r>
            <a:r>
              <a:rPr lang="en-US" dirty="0"/>
              <a:t> </a:t>
            </a:r>
            <a:r>
              <a:rPr lang="en-US" dirty="0" err="1"/>
              <a:t>skúmať</a:t>
            </a:r>
            <a:r>
              <a:rPr lang="en-US" dirty="0"/>
              <a:t> ich v “large N” </a:t>
            </a:r>
            <a:r>
              <a:rPr lang="en-US" dirty="0" err="1"/>
              <a:t>dizajne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F136-48C8-3D45-BE8E-8FC2DA38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Cederman</a:t>
            </a:r>
            <a:r>
              <a:rPr lang="en-US" b="1" dirty="0"/>
              <a:t>, </a:t>
            </a:r>
            <a:r>
              <a:rPr lang="en-US" b="1" dirty="0" err="1"/>
              <a:t>Weidmann</a:t>
            </a:r>
            <a:r>
              <a:rPr lang="en-US" b="1" dirty="0"/>
              <a:t> and </a:t>
            </a:r>
            <a:r>
              <a:rPr lang="en-US" b="1" dirty="0" err="1"/>
              <a:t>Gleditsch</a:t>
            </a:r>
            <a:r>
              <a:rPr lang="en-US" b="1" dirty="0"/>
              <a:t> (2011)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7418-D262-1740-96D8-0C235AAF5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príklady</a:t>
            </a:r>
            <a:r>
              <a:rPr lang="en-US" dirty="0"/>
              <a:t> </a:t>
            </a:r>
            <a:r>
              <a:rPr lang="en-US" dirty="0" err="1"/>
              <a:t>horizontálnych</a:t>
            </a:r>
            <a:r>
              <a:rPr lang="en-US" dirty="0"/>
              <a:t> </a:t>
            </a:r>
            <a:r>
              <a:rPr lang="en-US" dirty="0" err="1"/>
              <a:t>nerovností</a:t>
            </a:r>
            <a:r>
              <a:rPr lang="en-US" dirty="0"/>
              <a:t>:</a:t>
            </a:r>
          </a:p>
          <a:p>
            <a:pPr algn="just"/>
            <a:r>
              <a:rPr lang="en-US" b="1" dirty="0" err="1"/>
              <a:t>politické</a:t>
            </a:r>
            <a:r>
              <a:rPr lang="en-US" b="1" dirty="0"/>
              <a:t> </a:t>
            </a:r>
            <a:r>
              <a:rPr lang="en-US" b="1" dirty="0" err="1"/>
              <a:t>nerovnosti</a:t>
            </a:r>
            <a:r>
              <a:rPr lang="en-US" dirty="0"/>
              <a:t>: </a:t>
            </a:r>
            <a:r>
              <a:rPr lang="en-US" dirty="0" err="1"/>
              <a:t>zablokovaný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obmedzený</a:t>
            </a:r>
            <a:r>
              <a:rPr lang="en-US" dirty="0"/>
              <a:t> </a:t>
            </a:r>
            <a:r>
              <a:rPr lang="en-US" dirty="0" err="1"/>
              <a:t>prístup</a:t>
            </a:r>
            <a:r>
              <a:rPr lang="en-US" dirty="0"/>
              <a:t> k </a:t>
            </a:r>
            <a:r>
              <a:rPr lang="en-US" dirty="0" err="1"/>
              <a:t>rozhodovaniu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centrálnej</a:t>
            </a:r>
            <a:r>
              <a:rPr lang="en-US" dirty="0"/>
              <a:t>/</a:t>
            </a:r>
            <a:r>
              <a:rPr lang="en-US" dirty="0" err="1"/>
              <a:t>celoštátnej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</a:p>
          <a:p>
            <a:pPr algn="just"/>
            <a:r>
              <a:rPr lang="en-US" b="1" dirty="0" err="1"/>
              <a:t>ekonomické</a:t>
            </a:r>
            <a:r>
              <a:rPr lang="en-US" b="1" dirty="0"/>
              <a:t> </a:t>
            </a:r>
            <a:r>
              <a:rPr lang="en-US" b="1" dirty="0" err="1"/>
              <a:t>nerovnosti</a:t>
            </a:r>
            <a:r>
              <a:rPr lang="en-US" dirty="0"/>
              <a:t>: </a:t>
            </a:r>
            <a:r>
              <a:rPr lang="en-US" dirty="0" err="1"/>
              <a:t>rozdelenie</a:t>
            </a:r>
            <a:r>
              <a:rPr lang="en-US" dirty="0"/>
              <a:t> </a:t>
            </a:r>
            <a:r>
              <a:rPr lang="en-US" dirty="0" err="1"/>
              <a:t>bohatstva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domácnosťami</a:t>
            </a:r>
            <a:endParaRPr lang="en-US" dirty="0"/>
          </a:p>
          <a:p>
            <a:pPr algn="just"/>
            <a:r>
              <a:rPr lang="en-US" b="1" dirty="0" err="1"/>
              <a:t>sociálne</a:t>
            </a:r>
            <a:r>
              <a:rPr lang="en-US" b="1" dirty="0"/>
              <a:t> </a:t>
            </a:r>
            <a:r>
              <a:rPr lang="en-US" b="1" dirty="0" err="1"/>
              <a:t>nerovnosti</a:t>
            </a:r>
            <a:r>
              <a:rPr lang="en-US" dirty="0"/>
              <a:t>: </a:t>
            </a:r>
            <a:r>
              <a:rPr lang="en-US" dirty="0" err="1"/>
              <a:t>nerovnaký</a:t>
            </a:r>
            <a:r>
              <a:rPr lang="en-US" dirty="0"/>
              <a:t> </a:t>
            </a:r>
            <a:r>
              <a:rPr lang="en-US" dirty="0" err="1"/>
              <a:t>sociálny</a:t>
            </a:r>
            <a:r>
              <a:rPr lang="en-US" dirty="0"/>
              <a:t> </a:t>
            </a:r>
            <a:r>
              <a:rPr lang="en-US" dirty="0" err="1"/>
              <a:t>prístup</a:t>
            </a:r>
            <a:r>
              <a:rPr lang="en-US" dirty="0"/>
              <a:t> </a:t>
            </a:r>
            <a:r>
              <a:rPr lang="en-US" dirty="0" err="1"/>
              <a:t>skupín</a:t>
            </a:r>
            <a:r>
              <a:rPr lang="en-US" dirty="0"/>
              <a:t> (</a:t>
            </a:r>
            <a:r>
              <a:rPr lang="en-US" dirty="0" err="1"/>
              <a:t>napr</a:t>
            </a:r>
            <a:r>
              <a:rPr lang="en-US" dirty="0"/>
              <a:t>.)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vzdelaniu</a:t>
            </a:r>
            <a:r>
              <a:rPr lang="en-US" dirty="0"/>
              <a:t>,</a:t>
            </a:r>
          </a:p>
          <a:p>
            <a:pPr algn="just"/>
            <a:r>
              <a:rPr lang="en-US" b="1" dirty="0" err="1"/>
              <a:t>kultúrne</a:t>
            </a:r>
            <a:r>
              <a:rPr lang="en-US" b="1" dirty="0"/>
              <a:t> </a:t>
            </a:r>
            <a:r>
              <a:rPr lang="en-US" b="1" dirty="0" err="1"/>
              <a:t>nerovnosti</a:t>
            </a:r>
            <a:r>
              <a:rPr lang="en-US" dirty="0"/>
              <a:t>: </a:t>
            </a:r>
            <a:r>
              <a:rPr lang="en-US" dirty="0" err="1"/>
              <a:t>nerovnosti</a:t>
            </a:r>
            <a:r>
              <a:rPr lang="en-US" dirty="0"/>
              <a:t> v </a:t>
            </a:r>
            <a:r>
              <a:rPr lang="en-US" dirty="0" err="1"/>
              <a:t>súvislosti</a:t>
            </a:r>
            <a:r>
              <a:rPr lang="en-US" dirty="0"/>
              <a:t> s </a:t>
            </a:r>
            <a:r>
              <a:rPr lang="en-US" dirty="0" err="1"/>
              <a:t>kultúrnymi</a:t>
            </a:r>
            <a:r>
              <a:rPr lang="en-US" dirty="0"/>
              <a:t> </a:t>
            </a:r>
            <a:r>
              <a:rPr lang="en-US" dirty="0" err="1"/>
              <a:t>politikami</a:t>
            </a:r>
            <a:r>
              <a:rPr lang="en-US" dirty="0"/>
              <a:t> a </a:t>
            </a:r>
            <a:r>
              <a:rPr lang="en-US" dirty="0" err="1"/>
              <a:t>symbolmi</a:t>
            </a:r>
            <a:r>
              <a:rPr lang="en-US" dirty="0"/>
              <a:t> (</a:t>
            </a:r>
            <a:r>
              <a:rPr lang="en-US" dirty="0" err="1"/>
              <a:t>vrátane</a:t>
            </a:r>
            <a:r>
              <a:rPr lang="en-US" dirty="0"/>
              <a:t> </a:t>
            </a:r>
            <a:r>
              <a:rPr lang="en-US" dirty="0" err="1"/>
              <a:t>štátnych</a:t>
            </a:r>
            <a:r>
              <a:rPr lang="en-US" dirty="0"/>
              <a:t> </a:t>
            </a:r>
            <a:r>
              <a:rPr lang="en-US" dirty="0" err="1"/>
              <a:t>sviatkov</a:t>
            </a:r>
            <a:r>
              <a:rPr lang="en-US" dirty="0"/>
              <a:t> a </a:t>
            </a:r>
            <a:r>
              <a:rPr lang="en-US" dirty="0" err="1"/>
              <a:t>náboženských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718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23F95-88CE-624E-AAAC-3C58921E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Cederman</a:t>
            </a:r>
            <a:r>
              <a:rPr lang="en-US" b="1" dirty="0"/>
              <a:t>, </a:t>
            </a:r>
            <a:r>
              <a:rPr lang="en-US" b="1" dirty="0" err="1"/>
              <a:t>Weidmann</a:t>
            </a:r>
            <a:r>
              <a:rPr lang="en-US" b="1" dirty="0"/>
              <a:t> and </a:t>
            </a:r>
            <a:r>
              <a:rPr lang="en-US" b="1" dirty="0" err="1"/>
              <a:t>Gleditsch</a:t>
            </a:r>
            <a:r>
              <a:rPr lang="en-US" b="1" dirty="0"/>
              <a:t> (2011)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1EAF-0307-4046-8CB5-6110FB8BD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vyspelé</a:t>
            </a:r>
            <a:r>
              <a:rPr lang="en-US" dirty="0"/>
              <a:t> AJ </a:t>
            </a:r>
            <a:r>
              <a:rPr lang="en-US" dirty="0" err="1"/>
              <a:t>zaostalé</a:t>
            </a:r>
            <a:r>
              <a:rPr lang="en-US" dirty="0"/>
              <a:t> </a:t>
            </a:r>
            <a:r>
              <a:rPr lang="en-US" dirty="0" err="1"/>
              <a:t>etnické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väčšiu</a:t>
            </a:r>
            <a:r>
              <a:rPr lang="en-US" dirty="0"/>
              <a:t> </a:t>
            </a:r>
            <a:r>
              <a:rPr lang="en-US" dirty="0" err="1"/>
              <a:t>pravdepodobnosť</a:t>
            </a:r>
            <a:r>
              <a:rPr lang="en-US" dirty="0"/>
              <a:t> </a:t>
            </a:r>
            <a:r>
              <a:rPr lang="en-US" dirty="0" err="1"/>
              <a:t>zapojenia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do </a:t>
            </a:r>
            <a:r>
              <a:rPr lang="en-US" dirty="0" err="1"/>
              <a:t>konfliktov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s </a:t>
            </a:r>
            <a:r>
              <a:rPr lang="en-US" dirty="0" err="1"/>
              <a:t>bohatstvom</a:t>
            </a:r>
            <a:r>
              <a:rPr lang="en-US" dirty="0"/>
              <a:t> </a:t>
            </a:r>
            <a:r>
              <a:rPr lang="en-US" dirty="0" err="1"/>
              <a:t>bliizkym</a:t>
            </a:r>
            <a:r>
              <a:rPr lang="en-US" dirty="0"/>
              <a:t> k </a:t>
            </a:r>
            <a:r>
              <a:rPr lang="en-US" dirty="0" err="1"/>
              <a:t>celoštátnemu</a:t>
            </a:r>
            <a:r>
              <a:rPr lang="en-US" dirty="0"/>
              <a:t> </a:t>
            </a:r>
            <a:r>
              <a:rPr lang="en-US" dirty="0" err="1"/>
              <a:t>priemeru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okrem</a:t>
            </a:r>
            <a:r>
              <a:rPr lang="en-US" dirty="0"/>
              <a:t> toho, </a:t>
            </a:r>
            <a:r>
              <a:rPr lang="en-US" dirty="0" err="1"/>
              <a:t>politické</a:t>
            </a:r>
            <a:r>
              <a:rPr lang="en-US" dirty="0"/>
              <a:t> a </a:t>
            </a:r>
            <a:r>
              <a:rPr lang="en-US" dirty="0" err="1"/>
              <a:t>hospodárske</a:t>
            </a:r>
            <a:r>
              <a:rPr lang="en-US" dirty="0"/>
              <a:t> </a:t>
            </a:r>
            <a:r>
              <a:rPr lang="en-US" dirty="0" err="1"/>
              <a:t>nerovnosti</a:t>
            </a:r>
            <a:r>
              <a:rPr lang="en-US" dirty="0"/>
              <a:t> </a:t>
            </a:r>
            <a:r>
              <a:rPr lang="en-US" dirty="0" err="1"/>
              <a:t>prispievajú</a:t>
            </a:r>
            <a:r>
              <a:rPr lang="en-US" dirty="0"/>
              <a:t> k </a:t>
            </a:r>
            <a:r>
              <a:rPr lang="en-US" dirty="0" err="1"/>
              <a:t>občianskym</a:t>
            </a:r>
            <a:r>
              <a:rPr lang="en-US" dirty="0"/>
              <a:t> </a:t>
            </a:r>
            <a:r>
              <a:rPr lang="en-US" dirty="0" err="1"/>
              <a:t>vojnám</a:t>
            </a:r>
            <a:endParaRPr lang="en-US" dirty="0"/>
          </a:p>
          <a:p>
            <a:pPr algn="just"/>
            <a:r>
              <a:rPr lang="en-US" dirty="0" err="1"/>
              <a:t>nerovnosť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vyvoláva</a:t>
            </a:r>
            <a:r>
              <a:rPr lang="en-US" dirty="0"/>
              <a:t> </a:t>
            </a:r>
            <a:r>
              <a:rPr lang="en-US" dirty="0" err="1"/>
              <a:t>konflikty</a:t>
            </a:r>
            <a:r>
              <a:rPr lang="en-US" dirty="0"/>
              <a:t>, </a:t>
            </a:r>
            <a:r>
              <a:rPr lang="en-US" dirty="0" err="1"/>
              <a:t>nemôžeme</a:t>
            </a:r>
            <a:r>
              <a:rPr lang="en-US" dirty="0"/>
              <a:t> </a:t>
            </a:r>
            <a:r>
              <a:rPr lang="en-US" dirty="0" err="1"/>
              <a:t>obmedziť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rozdiely</a:t>
            </a:r>
            <a:r>
              <a:rPr lang="en-US" dirty="0"/>
              <a:t> v </a:t>
            </a:r>
            <a:r>
              <a:rPr lang="en-US" dirty="0" err="1"/>
              <a:t>príjmoch</a:t>
            </a:r>
            <a:r>
              <a:rPr lang="en-US" dirty="0"/>
              <a:t> </a:t>
            </a:r>
            <a:r>
              <a:rPr lang="en-US" dirty="0" err="1"/>
              <a:t>domácností</a:t>
            </a:r>
            <a:r>
              <a:rPr lang="en-US" dirty="0"/>
              <a:t> (</a:t>
            </a:r>
            <a:r>
              <a:rPr lang="en-US" dirty="0" err="1"/>
              <a:t>bežný</a:t>
            </a:r>
            <a:r>
              <a:rPr lang="en-US" dirty="0"/>
              <a:t> </a:t>
            </a:r>
            <a:r>
              <a:rPr lang="en-US" dirty="0" err="1"/>
              <a:t>spôsob</a:t>
            </a:r>
            <a:r>
              <a:rPr lang="en-US" dirty="0"/>
              <a:t> </a:t>
            </a:r>
            <a:r>
              <a:rPr lang="en-US" dirty="0" err="1"/>
              <a:t>merania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etnické</a:t>
            </a:r>
            <a:r>
              <a:rPr lang="en-US" dirty="0"/>
              <a:t> a </a:t>
            </a:r>
            <a:r>
              <a:rPr lang="en-US" dirty="0" err="1"/>
              <a:t>secesionistické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častejšie</a:t>
            </a:r>
            <a:r>
              <a:rPr lang="en-US" dirty="0"/>
              <a:t> </a:t>
            </a:r>
            <a:r>
              <a:rPr lang="en-US" dirty="0" err="1"/>
              <a:t>spôsobované</a:t>
            </a:r>
            <a:r>
              <a:rPr lang="en-US" dirty="0"/>
              <a:t> </a:t>
            </a:r>
            <a:r>
              <a:rPr lang="en-US" b="1" dirty="0" err="1"/>
              <a:t>nerovnosťou</a:t>
            </a:r>
            <a:r>
              <a:rPr lang="en-US" b="1" dirty="0"/>
              <a:t> </a:t>
            </a:r>
            <a:r>
              <a:rPr lang="en-US" b="1" dirty="0" err="1"/>
              <a:t>medzi</a:t>
            </a:r>
            <a:r>
              <a:rPr lang="en-US" b="1" dirty="0"/>
              <a:t> </a:t>
            </a:r>
            <a:r>
              <a:rPr lang="en-US" b="1" dirty="0" err="1"/>
              <a:t>s</a:t>
            </a:r>
            <a:r>
              <a:rPr lang="en-US" dirty="0" err="1"/>
              <a:t>kupinami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nerovnosťou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jednotlivcami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0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5232-F766-1D45-B8FF-BF9B6A5D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Spôsobuje</a:t>
            </a:r>
            <a:r>
              <a:rPr lang="en-US" b="1" dirty="0"/>
              <a:t> </a:t>
            </a:r>
            <a:r>
              <a:rPr lang="en-US" b="1" dirty="0" err="1"/>
              <a:t>zmena</a:t>
            </a:r>
            <a:r>
              <a:rPr lang="en-US" b="1" dirty="0"/>
              <a:t> </a:t>
            </a:r>
            <a:r>
              <a:rPr lang="en-US" b="1" dirty="0" err="1"/>
              <a:t>klímy</a:t>
            </a:r>
            <a:r>
              <a:rPr lang="en-US" b="1" dirty="0"/>
              <a:t> </a:t>
            </a:r>
            <a:r>
              <a:rPr lang="en-US" b="1" dirty="0" err="1"/>
              <a:t>občiansku</a:t>
            </a:r>
            <a:r>
              <a:rPr lang="en-US" b="1" dirty="0"/>
              <a:t> </a:t>
            </a:r>
            <a:r>
              <a:rPr lang="en-US" b="1" dirty="0" err="1"/>
              <a:t>vojnu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61330-4C28-E14B-90EA-1DEB5DEA9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výskumný</a:t>
            </a:r>
            <a:r>
              <a:rPr lang="en-US" dirty="0"/>
              <a:t> program (</a:t>
            </a:r>
            <a:r>
              <a:rPr lang="en-US" dirty="0" err="1"/>
              <a:t>posledné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desaťročia</a:t>
            </a:r>
            <a:r>
              <a:rPr lang="en-US" dirty="0"/>
              <a:t>) </a:t>
            </a:r>
          </a:p>
          <a:p>
            <a:pPr algn="just"/>
            <a:r>
              <a:rPr lang="en-US" dirty="0" err="1"/>
              <a:t>súvislosť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klímou</a:t>
            </a:r>
            <a:r>
              <a:rPr lang="en-US" dirty="0"/>
              <a:t> a </a:t>
            </a:r>
            <a:r>
              <a:rPr lang="en-US" dirty="0" err="1"/>
              <a:t>konfliktom</a:t>
            </a:r>
            <a:r>
              <a:rPr lang="en-US" dirty="0"/>
              <a:t> je </a:t>
            </a:r>
            <a:r>
              <a:rPr lang="en-US" dirty="0" err="1"/>
              <a:t>sporná</a:t>
            </a:r>
            <a:endParaRPr lang="en-US" dirty="0"/>
          </a:p>
          <a:p>
            <a:pPr algn="just"/>
            <a:r>
              <a:rPr lang="en-US" dirty="0"/>
              <a:t>bolo </a:t>
            </a:r>
            <a:r>
              <a:rPr lang="en-US" dirty="0" err="1"/>
              <a:t>navrhnutých</a:t>
            </a:r>
            <a:r>
              <a:rPr lang="en-US" dirty="0"/>
              <a:t> </a:t>
            </a:r>
            <a:r>
              <a:rPr lang="en-US" dirty="0" err="1"/>
              <a:t>niekoľko</a:t>
            </a:r>
            <a:r>
              <a:rPr lang="en-US" dirty="0"/>
              <a:t> </a:t>
            </a:r>
            <a:r>
              <a:rPr lang="en-US" dirty="0" err="1"/>
              <a:t>vysvetlení</a:t>
            </a:r>
            <a:r>
              <a:rPr lang="en-US" dirty="0"/>
              <a:t>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zdôrazňujú</a:t>
            </a:r>
            <a:r>
              <a:rPr lang="en-US" dirty="0"/>
              <a:t> </a:t>
            </a:r>
            <a:r>
              <a:rPr lang="en-US" dirty="0" err="1"/>
              <a:t>hlavne</a:t>
            </a:r>
            <a:r>
              <a:rPr lang="en-US" dirty="0"/>
              <a:t>  </a:t>
            </a:r>
            <a:r>
              <a:rPr lang="en-US" b="1" dirty="0" err="1"/>
              <a:t>nepriame</a:t>
            </a:r>
            <a:r>
              <a:rPr lang="en-US" dirty="0"/>
              <a:t> </a:t>
            </a:r>
            <a:r>
              <a:rPr lang="en-US" dirty="0" err="1"/>
              <a:t>súvislosti</a:t>
            </a:r>
            <a:r>
              <a:rPr lang="en-US" dirty="0"/>
              <a:t>, </a:t>
            </a:r>
            <a:r>
              <a:rPr lang="en-US" dirty="0" err="1"/>
              <a:t>napríklad</a:t>
            </a:r>
            <a:r>
              <a:rPr lang="en-US" dirty="0"/>
              <a:t>: </a:t>
            </a:r>
          </a:p>
          <a:p>
            <a:pPr algn="just"/>
            <a:r>
              <a:rPr lang="en-US" b="1" dirty="0" err="1"/>
              <a:t>zmena</a:t>
            </a:r>
            <a:r>
              <a:rPr lang="en-US" b="1" dirty="0"/>
              <a:t> </a:t>
            </a:r>
            <a:r>
              <a:rPr lang="en-US" b="1" dirty="0" err="1"/>
              <a:t>klímy</a:t>
            </a:r>
            <a:r>
              <a:rPr lang="en-US" b="1" dirty="0"/>
              <a:t> </a:t>
            </a:r>
            <a:r>
              <a:rPr lang="en-GB" b="1" dirty="0">
                <a:sym typeface="Wingdings" pitchFamily="2" charset="2"/>
              </a:rPr>
              <a:t></a:t>
            </a:r>
            <a:r>
              <a:rPr lang="en-US" dirty="0" err="1"/>
              <a:t>ovplyvňuje</a:t>
            </a:r>
            <a:r>
              <a:rPr lang="en-US" dirty="0"/>
              <a:t> </a:t>
            </a:r>
            <a:r>
              <a:rPr lang="en-US" dirty="0" err="1"/>
              <a:t>poľnohospodárstvo</a:t>
            </a:r>
            <a:r>
              <a:rPr lang="en-US" dirty="0"/>
              <a:t> a </a:t>
            </a:r>
            <a:r>
              <a:rPr lang="en-US" dirty="0" err="1"/>
              <a:t>ceny</a:t>
            </a:r>
            <a:r>
              <a:rPr lang="en-US" dirty="0"/>
              <a:t> </a:t>
            </a:r>
            <a:r>
              <a:rPr lang="en-US" dirty="0" err="1"/>
              <a:t>potravín</a:t>
            </a:r>
            <a:r>
              <a:rPr lang="en-US" dirty="0"/>
              <a:t> </a:t>
            </a:r>
            <a:r>
              <a:rPr lang="en-GB" b="1" dirty="0">
                <a:sym typeface="Wingdings" pitchFamily="2" charset="2"/>
              </a:rPr>
              <a:t> </a:t>
            </a:r>
            <a:r>
              <a:rPr lang="en-US" dirty="0" err="1"/>
              <a:t>znížená</a:t>
            </a:r>
            <a:r>
              <a:rPr lang="en-US" dirty="0"/>
              <a:t> </a:t>
            </a:r>
            <a:r>
              <a:rPr lang="en-US" dirty="0" err="1"/>
              <a:t>poľnohospodárska</a:t>
            </a:r>
            <a:r>
              <a:rPr lang="en-US" dirty="0"/>
              <a:t> </a:t>
            </a:r>
            <a:r>
              <a:rPr lang="en-US" dirty="0" err="1"/>
              <a:t>produkcia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znížiť</a:t>
            </a:r>
            <a:r>
              <a:rPr lang="en-US" dirty="0"/>
              <a:t> </a:t>
            </a:r>
            <a:r>
              <a:rPr lang="en-US" dirty="0" err="1"/>
              <a:t>alternatívne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 </a:t>
            </a:r>
            <a:r>
              <a:rPr lang="en-US" dirty="0" err="1"/>
              <a:t>rebélie</a:t>
            </a:r>
            <a:r>
              <a:rPr lang="en-US" dirty="0"/>
              <a:t> a </a:t>
            </a:r>
            <a:r>
              <a:rPr lang="en-US" dirty="0" err="1"/>
              <a:t>vyššie</a:t>
            </a:r>
            <a:r>
              <a:rPr lang="en-US" dirty="0"/>
              <a:t> </a:t>
            </a:r>
            <a:r>
              <a:rPr lang="en-US" dirty="0" err="1"/>
              <a:t>ceny</a:t>
            </a:r>
            <a:r>
              <a:rPr lang="en-US" dirty="0"/>
              <a:t> </a:t>
            </a:r>
            <a:r>
              <a:rPr lang="en-US" dirty="0" err="1"/>
              <a:t>potravín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slúžiť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nespokojnosti</a:t>
            </a:r>
            <a:r>
              <a:rPr lang="en-US" dirty="0"/>
              <a:t> </a:t>
            </a:r>
            <a:r>
              <a:rPr lang="en-US" dirty="0" err="1"/>
              <a:t>spotrebiteľov</a:t>
            </a:r>
            <a:r>
              <a:rPr lang="en-US" dirty="0"/>
              <a:t> </a:t>
            </a:r>
            <a:r>
              <a:rPr lang="en-GB" b="1" dirty="0">
                <a:sym typeface="Wingdings" pitchFamily="2" charset="2"/>
              </a:rPr>
              <a:t></a:t>
            </a:r>
            <a:endParaRPr lang="en-US" dirty="0"/>
          </a:p>
          <a:p>
            <a:pPr algn="just"/>
            <a:r>
              <a:rPr lang="en-US" dirty="0" err="1"/>
              <a:t>znižuje</a:t>
            </a:r>
            <a:r>
              <a:rPr lang="en-US" dirty="0"/>
              <a:t> </a:t>
            </a:r>
            <a:r>
              <a:rPr lang="en-US" dirty="0" err="1"/>
              <a:t>hospodársky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GB" b="1" dirty="0">
                <a:sym typeface="Wingdings" pitchFamily="2" charset="2"/>
              </a:rPr>
              <a:t> </a:t>
            </a:r>
            <a:r>
              <a:rPr lang="en-US" dirty="0" err="1"/>
              <a:t>čím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znižujú</a:t>
            </a:r>
            <a:r>
              <a:rPr lang="en-US" dirty="0"/>
              <a:t> </a:t>
            </a:r>
            <a:r>
              <a:rPr lang="en-US" dirty="0" err="1"/>
              <a:t>alternatívne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 </a:t>
            </a:r>
            <a:r>
              <a:rPr lang="en-US" dirty="0" err="1"/>
              <a:t>vzbury</a:t>
            </a:r>
            <a:r>
              <a:rPr lang="en-US" dirty="0"/>
              <a:t> a </a:t>
            </a:r>
            <a:r>
              <a:rPr lang="en-US" dirty="0" err="1"/>
              <a:t>oslabuje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schopnosť</a:t>
            </a:r>
            <a:r>
              <a:rPr lang="en-US" dirty="0"/>
              <a:t> </a:t>
            </a:r>
            <a:r>
              <a:rPr lang="en-US" dirty="0" err="1"/>
              <a:t>štátu</a:t>
            </a:r>
            <a:r>
              <a:rPr lang="en-US" dirty="0"/>
              <a:t> </a:t>
            </a:r>
            <a:r>
              <a:rPr lang="en-US" dirty="0" err="1"/>
              <a:t>potláčať</a:t>
            </a:r>
            <a:r>
              <a:rPr lang="en-US" dirty="0"/>
              <a:t> </a:t>
            </a:r>
            <a:r>
              <a:rPr lang="en-US" dirty="0" err="1"/>
              <a:t>násilie</a:t>
            </a:r>
            <a:r>
              <a:rPr lang="en-US" dirty="0"/>
              <a:t> a </a:t>
            </a:r>
            <a:r>
              <a:rPr lang="en-US" dirty="0" err="1"/>
              <a:t>poskytovať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5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DB21-FFC4-E648-BB3C-051FA914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Spôsobuje</a:t>
            </a:r>
            <a:r>
              <a:rPr lang="en-US" b="1" dirty="0"/>
              <a:t> </a:t>
            </a:r>
            <a:r>
              <a:rPr lang="en-US" b="1" dirty="0" err="1"/>
              <a:t>zmena</a:t>
            </a:r>
            <a:r>
              <a:rPr lang="en-US" b="1" dirty="0"/>
              <a:t> </a:t>
            </a:r>
            <a:r>
              <a:rPr lang="en-US" b="1" dirty="0" err="1"/>
              <a:t>klímy</a:t>
            </a:r>
            <a:r>
              <a:rPr lang="en-US" b="1" dirty="0"/>
              <a:t> </a:t>
            </a:r>
            <a:r>
              <a:rPr lang="en-US" b="1" dirty="0" err="1"/>
              <a:t>občiansku</a:t>
            </a:r>
            <a:r>
              <a:rPr lang="en-US" b="1" dirty="0"/>
              <a:t> </a:t>
            </a:r>
            <a:r>
              <a:rPr lang="en-US" b="1" dirty="0" err="1"/>
              <a:t>vojnu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2A99-8797-0242-9DA0-1C1EE087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err="1">
                <a:sym typeface="Wingdings" pitchFamily="2" charset="2"/>
              </a:rPr>
              <a:t>prírodné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katastrofy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spôsobené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zmenou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klímy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môžu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viesť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ku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konfliktom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prostredníctvom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vplyvu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na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hospodársky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rast</a:t>
            </a:r>
            <a:r>
              <a:rPr lang="en-GB" b="1" dirty="0">
                <a:sym typeface="Wingdings" pitchFamily="2" charset="2"/>
              </a:rPr>
              <a:t> </a:t>
            </a:r>
          </a:p>
          <a:p>
            <a:pPr algn="just"/>
            <a:r>
              <a:rPr lang="en-GB" dirty="0" err="1">
                <a:sym typeface="Wingdings" pitchFamily="2" charset="2"/>
              </a:rPr>
              <a:t>alebo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ak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neúspešná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reakcia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na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katastrofu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vedie</a:t>
            </a:r>
            <a:r>
              <a:rPr lang="en-GB" dirty="0">
                <a:sym typeface="Wingdings" pitchFamily="2" charset="2"/>
              </a:rPr>
              <a:t> k </a:t>
            </a:r>
            <a:r>
              <a:rPr lang="en-GB" dirty="0" err="1">
                <a:sym typeface="Wingdings" pitchFamily="2" charset="2"/>
              </a:rPr>
              <a:t>nespokojnosti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postihnutého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obyvateľstva</a:t>
            </a:r>
            <a:endParaRPr lang="en-GB" dirty="0">
              <a:sym typeface="Wingdings" pitchFamily="2" charset="2"/>
            </a:endParaRPr>
          </a:p>
          <a:p>
            <a:pPr algn="just"/>
            <a:r>
              <a:rPr lang="en-GB" dirty="0" err="1">
                <a:sym typeface="Wingdings" pitchFamily="2" charset="2"/>
              </a:rPr>
              <a:t>okrem</a:t>
            </a:r>
            <a:r>
              <a:rPr lang="en-GB" dirty="0">
                <a:sym typeface="Wingdings" pitchFamily="2" charset="2"/>
              </a:rPr>
              <a:t> toho, </a:t>
            </a:r>
            <a:r>
              <a:rPr lang="en-GB" dirty="0" err="1">
                <a:sym typeface="Wingdings" pitchFamily="2" charset="2"/>
              </a:rPr>
              <a:t>ľudské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náklady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katastrofy</a:t>
            </a:r>
            <a:r>
              <a:rPr lang="en-GB" dirty="0">
                <a:sym typeface="Wingdings" pitchFamily="2" charset="2"/>
              </a:rPr>
              <a:t> a </a:t>
            </a:r>
            <a:r>
              <a:rPr lang="en-GB" dirty="0" err="1">
                <a:sym typeface="Wingdings" pitchFamily="2" charset="2"/>
              </a:rPr>
              <a:t>odklonenie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vojenských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kapacít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 ich </a:t>
            </a:r>
            <a:r>
              <a:rPr lang="en-GB" dirty="0" err="1">
                <a:sym typeface="Wingdings" pitchFamily="2" charset="2"/>
              </a:rPr>
              <a:t>riešenie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sú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samy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osebe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potenciálnymi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bezpečnostnými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hrozbami</a:t>
            </a:r>
            <a:r>
              <a:rPr lang="en-GB" dirty="0">
                <a:sym typeface="Wingdings" pitchFamily="2" charset="2"/>
              </a:rPr>
              <a:t>  </a:t>
            </a:r>
          </a:p>
          <a:p>
            <a:pPr algn="just"/>
            <a:endParaRPr lang="en-GB" dirty="0">
              <a:sym typeface="Wingdings" pitchFamily="2" charset="2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2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CA2D-D6C9-5F47-B6F8-AF443A08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Spôsobuje</a:t>
            </a:r>
            <a:r>
              <a:rPr lang="en-US" b="1" dirty="0"/>
              <a:t> </a:t>
            </a:r>
            <a:r>
              <a:rPr lang="en-US" b="1" dirty="0" err="1"/>
              <a:t>rodová</a:t>
            </a:r>
            <a:r>
              <a:rPr lang="en-US" b="1" dirty="0"/>
              <a:t> </a:t>
            </a:r>
            <a:r>
              <a:rPr lang="en-US" b="1" dirty="0" err="1"/>
              <a:t>nerovnosť</a:t>
            </a:r>
            <a:r>
              <a:rPr lang="en-US" b="1" dirty="0"/>
              <a:t> </a:t>
            </a:r>
            <a:r>
              <a:rPr lang="en-US" b="1" dirty="0" err="1"/>
              <a:t>občiansku</a:t>
            </a:r>
            <a:r>
              <a:rPr lang="en-US" b="1" dirty="0"/>
              <a:t> </a:t>
            </a:r>
            <a:r>
              <a:rPr lang="en-US" b="1" dirty="0" err="1"/>
              <a:t>vojnu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3162-28D2-2643-8B75-C5C68FB54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Predchádzajúci</a:t>
            </a:r>
            <a:r>
              <a:rPr lang="en-US" dirty="0"/>
              <a:t> </a:t>
            </a:r>
            <a:r>
              <a:rPr lang="en-US" dirty="0" err="1"/>
              <a:t>výskum</a:t>
            </a:r>
            <a:r>
              <a:rPr lang="en-US" dirty="0"/>
              <a:t> </a:t>
            </a:r>
            <a:r>
              <a:rPr lang="en-US" dirty="0" err="1"/>
              <a:t>preukázal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silný</a:t>
            </a:r>
            <a:r>
              <a:rPr lang="en-US" dirty="0"/>
              <a:t> </a:t>
            </a:r>
            <a:r>
              <a:rPr lang="en-US" dirty="0" err="1"/>
              <a:t>vzťah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rodovou</a:t>
            </a:r>
            <a:r>
              <a:rPr lang="en-US" dirty="0"/>
              <a:t> </a:t>
            </a:r>
            <a:r>
              <a:rPr lang="en-US" dirty="0" err="1"/>
              <a:t>nerovnosťou</a:t>
            </a:r>
            <a:r>
              <a:rPr lang="en-US" dirty="0"/>
              <a:t> a </a:t>
            </a:r>
            <a:r>
              <a:rPr lang="en-US" dirty="0" err="1"/>
              <a:t>občianskou</a:t>
            </a:r>
            <a:r>
              <a:rPr lang="en-US" dirty="0"/>
              <a:t> </a:t>
            </a:r>
            <a:r>
              <a:rPr lang="en-US" dirty="0" err="1"/>
              <a:t>vojnou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(</a:t>
            </a:r>
            <a:r>
              <a:rPr lang="en-US" b="1" dirty="0" err="1"/>
              <a:t>výskyt</a:t>
            </a:r>
            <a:r>
              <a:rPr lang="en-US" dirty="0"/>
              <a:t>:) </a:t>
            </a:r>
            <a:r>
              <a:rPr lang="en-US" dirty="0" err="1"/>
              <a:t>Krajiny</a:t>
            </a:r>
            <a:r>
              <a:rPr lang="en-US" dirty="0"/>
              <a:t> s </a:t>
            </a:r>
            <a:r>
              <a:rPr lang="en-US" dirty="0" err="1"/>
              <a:t>nižšou</a:t>
            </a:r>
            <a:r>
              <a:rPr lang="en-US" dirty="0"/>
              <a:t> </a:t>
            </a:r>
            <a:r>
              <a:rPr lang="en-US" dirty="0" err="1"/>
              <a:t>úrovňou</a:t>
            </a:r>
            <a:r>
              <a:rPr lang="en-US" dirty="0"/>
              <a:t> </a:t>
            </a:r>
            <a:r>
              <a:rPr lang="en-US" dirty="0" err="1"/>
              <a:t>rodovej</a:t>
            </a:r>
            <a:r>
              <a:rPr lang="en-US" dirty="0"/>
              <a:t> </a:t>
            </a:r>
            <a:r>
              <a:rPr lang="en-US" dirty="0" err="1"/>
              <a:t>rovnosti</a:t>
            </a:r>
            <a:r>
              <a:rPr lang="en-US" dirty="0"/>
              <a:t> </a:t>
            </a:r>
            <a:r>
              <a:rPr lang="en-US" dirty="0" err="1"/>
              <a:t>častejšie</a:t>
            </a:r>
            <a:r>
              <a:rPr lang="en-US" dirty="0"/>
              <a:t> </a:t>
            </a:r>
            <a:r>
              <a:rPr lang="en-US" dirty="0" err="1"/>
              <a:t>vykazujú</a:t>
            </a:r>
            <a:r>
              <a:rPr lang="en-US" dirty="0"/>
              <a:t> </a:t>
            </a:r>
            <a:r>
              <a:rPr lang="en-US" dirty="0" err="1"/>
              <a:t>občianske</a:t>
            </a:r>
            <a:r>
              <a:rPr lang="en-US" dirty="0"/>
              <a:t> </a:t>
            </a:r>
            <a:r>
              <a:rPr lang="en-US" dirty="0" err="1"/>
              <a:t>konflikty</a:t>
            </a:r>
            <a:endParaRPr lang="en-US" dirty="0"/>
          </a:p>
          <a:p>
            <a:pPr algn="just"/>
            <a:r>
              <a:rPr lang="en-US" dirty="0"/>
              <a:t>(</a:t>
            </a:r>
            <a:r>
              <a:rPr lang="en-US" b="1" dirty="0" err="1"/>
              <a:t>závažnosť</a:t>
            </a:r>
            <a:r>
              <a:rPr lang="en-US" dirty="0"/>
              <a:t>:) </a:t>
            </a:r>
            <a:r>
              <a:rPr lang="en-US" dirty="0" err="1"/>
              <a:t>násilie</a:t>
            </a:r>
            <a:r>
              <a:rPr lang="en-US" dirty="0"/>
              <a:t> je tam </a:t>
            </a:r>
            <a:r>
              <a:rPr lang="en-US" dirty="0" err="1"/>
              <a:t>pravdepodobne</a:t>
            </a:r>
            <a:r>
              <a:rPr lang="en-US" dirty="0"/>
              <a:t> </a:t>
            </a:r>
            <a:r>
              <a:rPr lang="en-US" dirty="0" err="1"/>
              <a:t>ešte</a:t>
            </a:r>
            <a:r>
              <a:rPr lang="en-US" dirty="0"/>
              <a:t> </a:t>
            </a:r>
            <a:r>
              <a:rPr lang="en-US" dirty="0" err="1"/>
              <a:t>závažnejšie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v </a:t>
            </a:r>
            <a:r>
              <a:rPr lang="en-US" dirty="0" err="1"/>
              <a:t>krajinách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ženy</a:t>
            </a:r>
            <a:r>
              <a:rPr lang="en-US" dirty="0"/>
              <a:t> </a:t>
            </a:r>
            <a:r>
              <a:rPr lang="en-US" dirty="0" err="1"/>
              <a:t>vyšší</a:t>
            </a:r>
            <a:r>
              <a:rPr lang="en-US" dirty="0"/>
              <a:t> status</a:t>
            </a:r>
          </a:p>
          <a:p>
            <a:pPr algn="just"/>
            <a:r>
              <a:rPr lang="en-US" b="1" dirty="0" err="1"/>
              <a:t>Dimenzie</a:t>
            </a:r>
            <a:r>
              <a:rPr lang="en-US" b="1" dirty="0"/>
              <a:t> </a:t>
            </a:r>
            <a:r>
              <a:rPr lang="en-US" b="1" dirty="0" err="1"/>
              <a:t>rodovej</a:t>
            </a:r>
            <a:r>
              <a:rPr lang="en-US" b="1" dirty="0"/>
              <a:t> </a:t>
            </a:r>
            <a:r>
              <a:rPr lang="en-US" b="1" dirty="0" err="1"/>
              <a:t>nerovnosti</a:t>
            </a:r>
            <a:r>
              <a:rPr lang="en-US" dirty="0"/>
              <a:t>: </a:t>
            </a:r>
            <a:r>
              <a:rPr lang="en-US" dirty="0" err="1"/>
              <a:t>prístup</a:t>
            </a:r>
            <a:r>
              <a:rPr lang="en-US" dirty="0"/>
              <a:t> k </a:t>
            </a:r>
            <a:r>
              <a:rPr lang="en-US" dirty="0" err="1"/>
              <a:t>politickej</a:t>
            </a:r>
            <a:r>
              <a:rPr lang="en-US" dirty="0"/>
              <a:t> </a:t>
            </a:r>
            <a:r>
              <a:rPr lang="en-US" dirty="0" err="1"/>
              <a:t>moci</a:t>
            </a:r>
            <a:r>
              <a:rPr lang="en-US" dirty="0"/>
              <a:t>, </a:t>
            </a:r>
            <a:r>
              <a:rPr lang="en-US" dirty="0" err="1"/>
              <a:t>prístup</a:t>
            </a:r>
            <a:r>
              <a:rPr lang="en-US" dirty="0"/>
              <a:t> k </a:t>
            </a:r>
            <a:r>
              <a:rPr lang="en-US" dirty="0" err="1"/>
              <a:t>materiálnym</a:t>
            </a:r>
            <a:r>
              <a:rPr lang="en-US" dirty="0"/>
              <a:t> </a:t>
            </a:r>
            <a:r>
              <a:rPr lang="en-US" dirty="0" err="1"/>
              <a:t>zdrojom</a:t>
            </a:r>
            <a:r>
              <a:rPr lang="en-US" dirty="0"/>
              <a:t> a </a:t>
            </a:r>
            <a:r>
              <a:rPr lang="en-US" dirty="0" err="1"/>
              <a:t>hodnota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pripisuje</a:t>
            </a:r>
            <a:r>
              <a:rPr lang="en-US" dirty="0"/>
              <a:t> </a:t>
            </a:r>
            <a:r>
              <a:rPr lang="en-US" dirty="0" err="1"/>
              <a:t>jednotlivcom</a:t>
            </a:r>
            <a:r>
              <a:rPr lang="en-US" dirty="0"/>
              <a:t> v </a:t>
            </a:r>
            <a:r>
              <a:rPr lang="en-US" dirty="0" err="1"/>
              <a:t>závislosti</a:t>
            </a:r>
            <a:r>
              <a:rPr lang="en-US" dirty="0"/>
              <a:t> od ich </a:t>
            </a:r>
            <a:r>
              <a:rPr lang="en-US" dirty="0" err="1"/>
              <a:t>pohlavia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5005-29ED-BD4C-B43F-A4CBB4CC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AKO </a:t>
            </a:r>
            <a:r>
              <a:rPr lang="en-US" b="1" dirty="0" err="1"/>
              <a:t>spôsobuje</a:t>
            </a:r>
            <a:r>
              <a:rPr lang="en-US" b="1" dirty="0"/>
              <a:t> </a:t>
            </a:r>
            <a:r>
              <a:rPr lang="en-US" b="1" dirty="0" err="1"/>
              <a:t>rodová</a:t>
            </a:r>
            <a:r>
              <a:rPr lang="en-US" b="1" dirty="0"/>
              <a:t> </a:t>
            </a:r>
            <a:r>
              <a:rPr lang="en-US" b="1" dirty="0" err="1"/>
              <a:t>nerovnosť</a:t>
            </a:r>
            <a:r>
              <a:rPr lang="en-US" b="1" dirty="0"/>
              <a:t> </a:t>
            </a:r>
            <a:r>
              <a:rPr lang="en-US" b="1" dirty="0" err="1"/>
              <a:t>občiansku</a:t>
            </a:r>
            <a:r>
              <a:rPr lang="en-US" b="1" dirty="0"/>
              <a:t> </a:t>
            </a:r>
            <a:r>
              <a:rPr lang="en-US" b="1" dirty="0" err="1"/>
              <a:t>vojnu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B1E68-5F4B-8541-8289-2CB15BC9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A. </a:t>
            </a:r>
            <a:r>
              <a:rPr lang="en-US" dirty="0" err="1"/>
              <a:t>rodová</a:t>
            </a:r>
            <a:r>
              <a:rPr lang="en-US" dirty="0"/>
              <a:t> </a:t>
            </a:r>
            <a:r>
              <a:rPr lang="en-US" b="1" dirty="0" err="1"/>
              <a:t>nerovnosť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spojená</a:t>
            </a:r>
            <a:r>
              <a:rPr lang="en-US" dirty="0"/>
              <a:t> so </a:t>
            </a:r>
            <a:r>
              <a:rPr lang="en-US" dirty="0" err="1"/>
              <a:t>zvýšeným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ozbrojeného</a:t>
            </a:r>
            <a:r>
              <a:rPr lang="en-US" dirty="0"/>
              <a:t> </a:t>
            </a:r>
            <a:r>
              <a:rPr lang="en-US" dirty="0" err="1"/>
              <a:t>konfliktu</a:t>
            </a:r>
            <a:r>
              <a:rPr lang="en-US" dirty="0"/>
              <a:t> </a:t>
            </a:r>
            <a:r>
              <a:rPr lang="en-US" dirty="0" err="1"/>
              <a:t>vovnútri</a:t>
            </a:r>
            <a:r>
              <a:rPr lang="en-US" dirty="0"/>
              <a:t> </a:t>
            </a:r>
            <a:r>
              <a:rPr lang="en-US" dirty="0" err="1"/>
              <a:t>štátu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A1: </a:t>
            </a:r>
            <a:r>
              <a:rPr lang="en-US" dirty="0" err="1"/>
              <a:t>maskulinizovaná</a:t>
            </a:r>
            <a:r>
              <a:rPr lang="en-US" dirty="0"/>
              <a:t> </a:t>
            </a:r>
            <a:r>
              <a:rPr lang="en-US" dirty="0" err="1"/>
              <a:t>politická</a:t>
            </a:r>
            <a:r>
              <a:rPr lang="en-US" dirty="0"/>
              <a:t> </a:t>
            </a:r>
            <a:r>
              <a:rPr lang="en-US" dirty="0" err="1"/>
              <a:t>kultúra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znížiť</a:t>
            </a:r>
            <a:r>
              <a:rPr lang="en-US" dirty="0"/>
              <a:t> </a:t>
            </a:r>
            <a:r>
              <a:rPr lang="en-US" dirty="0" err="1"/>
              <a:t>prah</a:t>
            </a:r>
            <a:r>
              <a:rPr lang="en-US" dirty="0"/>
              <a:t> pre </a:t>
            </a:r>
            <a:r>
              <a:rPr lang="en-US" dirty="0" err="1"/>
              <a:t>násilie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prevládajúce</a:t>
            </a:r>
            <a:r>
              <a:rPr lang="en-US" dirty="0"/>
              <a:t> </a:t>
            </a:r>
            <a:r>
              <a:rPr lang="en-US" dirty="0" err="1"/>
              <a:t>normy</a:t>
            </a:r>
            <a:r>
              <a:rPr lang="en-US" dirty="0"/>
              <a:t> </a:t>
            </a:r>
            <a:r>
              <a:rPr lang="en-US" dirty="0" err="1"/>
              <a:t>rodovej</a:t>
            </a:r>
            <a:r>
              <a:rPr lang="en-US" dirty="0"/>
              <a:t> </a:t>
            </a:r>
            <a:r>
              <a:rPr lang="en-US" dirty="0" err="1"/>
              <a:t>nerovnosti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považovať</a:t>
            </a:r>
            <a:r>
              <a:rPr lang="en-US" dirty="0"/>
              <a:t> za </a:t>
            </a:r>
            <a:r>
              <a:rPr lang="en-US" dirty="0" err="1"/>
              <a:t>jednu</a:t>
            </a:r>
            <a:r>
              <a:rPr lang="en-US" dirty="0"/>
              <a:t> z </a:t>
            </a:r>
            <a:r>
              <a:rPr lang="en-US" dirty="0" err="1"/>
              <a:t>foriem</a:t>
            </a:r>
            <a:r>
              <a:rPr lang="en-US" dirty="0"/>
              <a:t> </a:t>
            </a:r>
            <a:r>
              <a:rPr lang="en-US" dirty="0" err="1"/>
              <a:t>netolerancie</a:t>
            </a:r>
            <a:r>
              <a:rPr lang="en-US" dirty="0"/>
              <a:t>: </a:t>
            </a:r>
            <a:r>
              <a:rPr lang="en-US" dirty="0" err="1"/>
              <a:t>niektoré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en-US" dirty="0" err="1"/>
              <a:t>považujú</a:t>
            </a:r>
            <a:r>
              <a:rPr lang="en-US" dirty="0"/>
              <a:t> za </a:t>
            </a:r>
            <a:r>
              <a:rPr lang="en-US" dirty="0" err="1"/>
              <a:t>legitímne</a:t>
            </a:r>
            <a:r>
              <a:rPr lang="en-US" dirty="0"/>
              <a:t> </a:t>
            </a:r>
            <a:r>
              <a:rPr lang="en-US" dirty="0" err="1"/>
              <a:t>utláčať</a:t>
            </a:r>
            <a:r>
              <a:rPr lang="en-US" dirty="0"/>
              <a:t> a </a:t>
            </a:r>
            <a:r>
              <a:rPr lang="en-US" dirty="0" err="1"/>
              <a:t>dominovať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inými</a:t>
            </a:r>
            <a:r>
              <a:rPr lang="en-US" dirty="0"/>
              <a:t> </a:t>
            </a:r>
            <a:r>
              <a:rPr lang="en-US" dirty="0" err="1"/>
              <a:t>skupinami</a:t>
            </a:r>
            <a:r>
              <a:rPr lang="en-US" dirty="0"/>
              <a:t> (</a:t>
            </a:r>
            <a:r>
              <a:rPr lang="en-US" dirty="0" err="1"/>
              <a:t>ženy</a:t>
            </a:r>
            <a:r>
              <a:rPr lang="en-US" dirty="0"/>
              <a:t>, </a:t>
            </a:r>
            <a:r>
              <a:rPr lang="en-US" dirty="0" err="1"/>
              <a:t>menšiny</a:t>
            </a:r>
            <a:r>
              <a:rPr lang="en-US" dirty="0"/>
              <a:t>, </a:t>
            </a:r>
            <a:r>
              <a:rPr lang="en-US" dirty="0" err="1"/>
              <a:t>politická</a:t>
            </a:r>
            <a:r>
              <a:rPr lang="en-US" dirty="0"/>
              <a:t> </a:t>
            </a:r>
            <a:r>
              <a:rPr lang="en-US" dirty="0" err="1"/>
              <a:t>opozícia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A2: </a:t>
            </a:r>
            <a:r>
              <a:rPr lang="en-US" dirty="0" err="1"/>
              <a:t>spoločnosť</a:t>
            </a:r>
            <a:r>
              <a:rPr lang="en-US" dirty="0"/>
              <a:t>, pre </a:t>
            </a:r>
            <a:r>
              <a:rPr lang="en-US" dirty="0" err="1"/>
              <a:t>ktorú</a:t>
            </a:r>
            <a:r>
              <a:rPr lang="en-US" dirty="0"/>
              <a:t> je </a:t>
            </a:r>
            <a:r>
              <a:rPr lang="en-US" dirty="0" err="1"/>
              <a:t>charakteristická</a:t>
            </a:r>
            <a:r>
              <a:rPr lang="en-US" dirty="0"/>
              <a:t> </a:t>
            </a:r>
            <a:r>
              <a:rPr lang="en-US" dirty="0" err="1"/>
              <a:t>rodová</a:t>
            </a:r>
            <a:r>
              <a:rPr lang="en-US" dirty="0"/>
              <a:t> </a:t>
            </a:r>
            <a:r>
              <a:rPr lang="en-US" b="1" dirty="0" err="1"/>
              <a:t>nerovnosť</a:t>
            </a:r>
            <a:r>
              <a:rPr lang="en-US" dirty="0"/>
              <a:t>, </a:t>
            </a:r>
            <a:r>
              <a:rPr lang="en-US" dirty="0" err="1"/>
              <a:t>končí</a:t>
            </a:r>
            <a:r>
              <a:rPr lang="en-US" dirty="0"/>
              <a:t> s </a:t>
            </a:r>
            <a:r>
              <a:rPr lang="en-US" dirty="0" err="1"/>
              <a:t>veľkým</a:t>
            </a:r>
            <a:r>
              <a:rPr lang="en-US" dirty="0"/>
              <a:t> </a:t>
            </a:r>
            <a:r>
              <a:rPr lang="en-US" dirty="0" err="1"/>
              <a:t>prebytkom</a:t>
            </a:r>
            <a:r>
              <a:rPr lang="en-US" dirty="0"/>
              <a:t> </a:t>
            </a:r>
            <a:r>
              <a:rPr lang="en-US" dirty="0" err="1"/>
              <a:t>mužov</a:t>
            </a:r>
            <a:endParaRPr lang="en-US" dirty="0"/>
          </a:p>
          <a:p>
            <a:pPr algn="just"/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vysoký</a:t>
            </a:r>
            <a:r>
              <a:rPr lang="en-US" dirty="0"/>
              <a:t> ”</a:t>
            </a:r>
            <a:r>
              <a:rPr lang="en-US" dirty="0" err="1"/>
              <a:t>nadbytok</a:t>
            </a:r>
            <a:r>
              <a:rPr lang="en-US" dirty="0"/>
              <a:t>" </a:t>
            </a:r>
            <a:r>
              <a:rPr lang="en-US" dirty="0" err="1"/>
              <a:t>mužov</a:t>
            </a:r>
            <a:r>
              <a:rPr lang="en-US" dirty="0"/>
              <a:t>, </a:t>
            </a:r>
            <a:r>
              <a:rPr lang="en-US" dirty="0" err="1"/>
              <a:t>ktorí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dajú</a:t>
            </a:r>
            <a:r>
              <a:rPr lang="en-US" dirty="0"/>
              <a:t> </a:t>
            </a:r>
            <a:r>
              <a:rPr lang="en-US" dirty="0" err="1"/>
              <a:t>mobilizovať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násilie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2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2294-D930-9C44-8FFA-92984B1F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AKO </a:t>
            </a:r>
            <a:r>
              <a:rPr lang="en-US" b="1" dirty="0" err="1"/>
              <a:t>spôsobuje</a:t>
            </a:r>
            <a:r>
              <a:rPr lang="en-US" b="1" dirty="0"/>
              <a:t> </a:t>
            </a:r>
            <a:r>
              <a:rPr lang="en-US" b="1" dirty="0" err="1"/>
              <a:t>rodová</a:t>
            </a:r>
            <a:r>
              <a:rPr lang="en-US" b="1" dirty="0"/>
              <a:t> </a:t>
            </a:r>
            <a:r>
              <a:rPr lang="en-US" b="1" dirty="0" err="1"/>
              <a:t>nerovnosť</a:t>
            </a:r>
            <a:r>
              <a:rPr lang="en-US" b="1" dirty="0"/>
              <a:t> </a:t>
            </a:r>
            <a:r>
              <a:rPr lang="en-US" b="1" dirty="0" err="1"/>
              <a:t>občiansku</a:t>
            </a:r>
            <a:r>
              <a:rPr lang="en-US" b="1" dirty="0"/>
              <a:t> </a:t>
            </a:r>
            <a:r>
              <a:rPr lang="en-US" b="1" dirty="0" err="1"/>
              <a:t>vojnu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5F17-E163-684B-99E8-728506DD4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B. </a:t>
            </a:r>
            <a:r>
              <a:rPr lang="en-US" dirty="0" err="1"/>
              <a:t>rodová</a:t>
            </a:r>
            <a:r>
              <a:rPr lang="en-US" dirty="0"/>
              <a:t> </a:t>
            </a:r>
            <a:r>
              <a:rPr lang="en-US" b="1" dirty="0" err="1"/>
              <a:t>rovnosť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prispieť</a:t>
            </a:r>
            <a:r>
              <a:rPr lang="en-US" dirty="0"/>
              <a:t> k </a:t>
            </a:r>
            <a:r>
              <a:rPr lang="en-US" dirty="0" err="1"/>
              <a:t>riešeniu</a:t>
            </a:r>
            <a:r>
              <a:rPr lang="en-US" dirty="0"/>
              <a:t> </a:t>
            </a:r>
            <a:r>
              <a:rPr lang="en-US" dirty="0" err="1"/>
              <a:t>konfliktu</a:t>
            </a:r>
            <a:r>
              <a:rPr lang="en-US" dirty="0"/>
              <a:t> bez </a:t>
            </a:r>
            <a:r>
              <a:rPr lang="en-US" dirty="0" err="1"/>
              <a:t>násilia</a:t>
            </a:r>
            <a:endParaRPr lang="en-US" dirty="0"/>
          </a:p>
          <a:p>
            <a:pPr algn="just"/>
            <a:r>
              <a:rPr lang="en-US" dirty="0"/>
              <a:t>v </a:t>
            </a:r>
            <a:r>
              <a:rPr lang="en-US" dirty="0" err="1"/>
              <a:t>rovnostárskejších</a:t>
            </a:r>
            <a:r>
              <a:rPr lang="en-US" dirty="0"/>
              <a:t> </a:t>
            </a:r>
            <a:r>
              <a:rPr lang="en-US" dirty="0" err="1"/>
              <a:t>štátoch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prevládať</a:t>
            </a:r>
            <a:r>
              <a:rPr lang="en-US" dirty="0"/>
              <a:t> </a:t>
            </a:r>
            <a:r>
              <a:rPr lang="en-US" b="1" dirty="0" err="1"/>
              <a:t>normy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náchylnejšie</a:t>
            </a:r>
            <a:r>
              <a:rPr lang="en-US" dirty="0"/>
              <a:t> k </a:t>
            </a:r>
            <a:r>
              <a:rPr lang="en-US" dirty="0" err="1"/>
              <a:t>nenásilným</a:t>
            </a:r>
            <a:r>
              <a:rPr lang="en-US" dirty="0"/>
              <a:t> </a:t>
            </a:r>
            <a:r>
              <a:rPr lang="en-US" dirty="0" err="1"/>
              <a:t>formám</a:t>
            </a:r>
            <a:r>
              <a:rPr lang="en-US" dirty="0"/>
              <a:t> </a:t>
            </a:r>
            <a:r>
              <a:rPr lang="en-US" dirty="0" err="1"/>
              <a:t>riešenia</a:t>
            </a:r>
            <a:r>
              <a:rPr lang="en-US" dirty="0"/>
              <a:t> </a:t>
            </a:r>
            <a:r>
              <a:rPr lang="en-US" dirty="0" err="1"/>
              <a:t>krívd</a:t>
            </a:r>
            <a:r>
              <a:rPr lang="en-US" dirty="0"/>
              <a:t> (</a:t>
            </a:r>
            <a:r>
              <a:rPr lang="en-US" dirty="0" err="1"/>
              <a:t>rešpektovanie</a:t>
            </a:r>
            <a:r>
              <a:rPr lang="en-US" dirty="0"/>
              <a:t> a </a:t>
            </a:r>
            <a:r>
              <a:rPr lang="en-US" dirty="0" err="1"/>
              <a:t>riešenie</a:t>
            </a:r>
            <a:r>
              <a:rPr lang="en-US" dirty="0"/>
              <a:t> </a:t>
            </a:r>
            <a:r>
              <a:rPr lang="en-US" dirty="0" err="1"/>
              <a:t>konfliktu</a:t>
            </a:r>
            <a:r>
              <a:rPr lang="en-US" dirty="0"/>
              <a:t> bez </a:t>
            </a:r>
            <a:r>
              <a:rPr lang="en-US" dirty="0" err="1"/>
              <a:t>násilia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vyššia</a:t>
            </a:r>
            <a:r>
              <a:rPr lang="en-US" dirty="0"/>
              <a:t> </a:t>
            </a:r>
            <a:r>
              <a:rPr lang="en-US" dirty="0" err="1"/>
              <a:t>úroveň</a:t>
            </a:r>
            <a:r>
              <a:rPr lang="en-US" dirty="0"/>
              <a:t> </a:t>
            </a:r>
            <a:r>
              <a:rPr lang="en-US" dirty="0" err="1"/>
              <a:t>investícií</a:t>
            </a:r>
            <a:r>
              <a:rPr lang="en-US" dirty="0"/>
              <a:t> do </a:t>
            </a:r>
            <a:r>
              <a:rPr lang="en-US" dirty="0" err="1"/>
              <a:t>žien</a:t>
            </a:r>
            <a:r>
              <a:rPr lang="en-US" dirty="0"/>
              <a:t> a ich </a:t>
            </a:r>
            <a:r>
              <a:rPr lang="en-US" dirty="0" err="1"/>
              <a:t>väčší</a:t>
            </a:r>
            <a:r>
              <a:rPr lang="en-US" dirty="0"/>
              <a:t> </a:t>
            </a:r>
            <a:r>
              <a:rPr lang="en-US" dirty="0" err="1"/>
              <a:t>prístup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zdrojom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za </a:t>
            </a:r>
            <a:r>
              <a:rPr lang="en-US" dirty="0" err="1"/>
              <a:t>následok</a:t>
            </a:r>
            <a:r>
              <a:rPr lang="en-US" dirty="0"/>
              <a:t> </a:t>
            </a:r>
            <a:r>
              <a:rPr lang="en-US" dirty="0" err="1"/>
              <a:t>vyššiu</a:t>
            </a:r>
            <a:r>
              <a:rPr lang="en-US" dirty="0"/>
              <a:t> </a:t>
            </a:r>
            <a:r>
              <a:rPr lang="en-US" dirty="0" err="1"/>
              <a:t>schopnosť</a:t>
            </a:r>
            <a:r>
              <a:rPr lang="en-US" dirty="0"/>
              <a:t> </a:t>
            </a:r>
            <a:r>
              <a:rPr lang="en-US" dirty="0" err="1"/>
              <a:t>vytvárať</a:t>
            </a:r>
            <a:r>
              <a:rPr lang="en-US" dirty="0"/>
              <a:t> a </a:t>
            </a:r>
            <a:r>
              <a:rPr lang="en-US" dirty="0" err="1"/>
              <a:t>udržiavať</a:t>
            </a:r>
            <a:r>
              <a:rPr lang="en-US" dirty="0"/>
              <a:t> </a:t>
            </a:r>
            <a:r>
              <a:rPr lang="en-US" b="1" dirty="0" err="1"/>
              <a:t>siete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endParaRPr lang="en-US" dirty="0"/>
          </a:p>
          <a:p>
            <a:pPr algn="just"/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schopnosti</a:t>
            </a:r>
            <a:r>
              <a:rPr lang="en-US" dirty="0"/>
              <a:t>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využiť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presadzovanie</a:t>
            </a:r>
            <a:r>
              <a:rPr lang="en-US" dirty="0"/>
              <a:t> </a:t>
            </a:r>
            <a:r>
              <a:rPr lang="en-US" dirty="0" err="1"/>
              <a:t>mieru</a:t>
            </a:r>
            <a:r>
              <a:rPr lang="en-US" dirty="0"/>
              <a:t> a </a:t>
            </a:r>
            <a:r>
              <a:rPr lang="en-US" dirty="0" err="1"/>
              <a:t>vytváranie</a:t>
            </a:r>
            <a:r>
              <a:rPr lang="en-US" dirty="0"/>
              <a:t> </a:t>
            </a:r>
            <a:r>
              <a:rPr lang="en-US" dirty="0" err="1"/>
              <a:t>iných</a:t>
            </a:r>
            <a:r>
              <a:rPr lang="en-US" dirty="0"/>
              <a:t> </a:t>
            </a:r>
            <a:r>
              <a:rPr lang="en-US" dirty="0" err="1"/>
              <a:t>prostriedkov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riešenie</a:t>
            </a:r>
            <a:r>
              <a:rPr lang="en-US" dirty="0"/>
              <a:t> </a:t>
            </a:r>
            <a:r>
              <a:rPr lang="en-US" dirty="0" err="1"/>
              <a:t>konfliktov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6C19-56B8-5047-99B6-9CD6CCA8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Viaceré</a:t>
            </a:r>
            <a:r>
              <a:rPr lang="en-US" b="1" dirty="0"/>
              <a:t> </a:t>
            </a:r>
            <a:r>
              <a:rPr lang="en-US" b="1" dirty="0" err="1"/>
              <a:t>kauzálne</a:t>
            </a:r>
            <a:r>
              <a:rPr lang="en-US" b="1" dirty="0"/>
              <a:t> </a:t>
            </a:r>
            <a:r>
              <a:rPr lang="en-US" b="1" dirty="0" err="1"/>
              <a:t>vysvetlenia</a:t>
            </a:r>
            <a:r>
              <a:rPr lang="en-US" b="1" dirty="0"/>
              <a:t> </a:t>
            </a:r>
            <a:r>
              <a:rPr lang="en-US" b="1" dirty="0" err="1"/>
              <a:t>občianskej</a:t>
            </a:r>
            <a:r>
              <a:rPr lang="en-US" b="1" dirty="0"/>
              <a:t> </a:t>
            </a:r>
            <a:r>
              <a:rPr lang="en-US" b="1" dirty="0" err="1"/>
              <a:t>vojny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2EB6-FF71-624C-8DC9-FA0005036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Spôsobuje</a:t>
            </a:r>
            <a:r>
              <a:rPr lang="en-US" dirty="0"/>
              <a:t> </a:t>
            </a:r>
            <a:r>
              <a:rPr lang="en-US" dirty="0" err="1"/>
              <a:t>etnická</a:t>
            </a:r>
            <a:r>
              <a:rPr lang="en-US" dirty="0"/>
              <a:t> </a:t>
            </a:r>
            <a:r>
              <a:rPr lang="en-US" dirty="0" err="1"/>
              <a:t>nenávisť</a:t>
            </a:r>
            <a:r>
              <a:rPr lang="en-US" dirty="0"/>
              <a:t>/</a:t>
            </a:r>
            <a:r>
              <a:rPr lang="en-US" dirty="0" err="1"/>
              <a:t>národnostná</a:t>
            </a:r>
            <a:r>
              <a:rPr lang="en-US" dirty="0"/>
              <a:t> </a:t>
            </a:r>
            <a:r>
              <a:rPr lang="en-US" dirty="0" err="1"/>
              <a:t>identita</a:t>
            </a:r>
            <a:r>
              <a:rPr lang="en-US" dirty="0"/>
              <a:t> </a:t>
            </a:r>
            <a:r>
              <a:rPr lang="en-US" dirty="0" err="1"/>
              <a:t>občiansku</a:t>
            </a:r>
            <a:r>
              <a:rPr lang="en-US" dirty="0"/>
              <a:t> </a:t>
            </a:r>
            <a:r>
              <a:rPr lang="en-US" dirty="0" err="1"/>
              <a:t>vojnu</a:t>
            </a:r>
            <a:r>
              <a:rPr lang="en-US" dirty="0"/>
              <a:t>?</a:t>
            </a:r>
          </a:p>
          <a:p>
            <a:r>
              <a:rPr lang="en-US" dirty="0" err="1"/>
              <a:t>Spôsobujú</a:t>
            </a:r>
            <a:r>
              <a:rPr lang="en-US" dirty="0"/>
              <a:t> </a:t>
            </a:r>
            <a:r>
              <a:rPr lang="en-US" dirty="0" err="1"/>
              <a:t>prírodné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občiansku</a:t>
            </a:r>
            <a:r>
              <a:rPr lang="en-US" dirty="0"/>
              <a:t> </a:t>
            </a:r>
            <a:r>
              <a:rPr lang="en-US" dirty="0" err="1"/>
              <a:t>vojnu</a:t>
            </a:r>
            <a:r>
              <a:rPr lang="en-US" dirty="0"/>
              <a:t>?</a:t>
            </a:r>
          </a:p>
          <a:p>
            <a:r>
              <a:rPr lang="en-US" dirty="0"/>
              <a:t>   --------------------------</a:t>
            </a:r>
          </a:p>
          <a:p>
            <a:r>
              <a:rPr lang="en-US" dirty="0" err="1"/>
              <a:t>Spôsobuje</a:t>
            </a:r>
            <a:r>
              <a:rPr lang="en-US" dirty="0"/>
              <a:t> </a:t>
            </a:r>
            <a:r>
              <a:rPr lang="en-US" dirty="0" err="1"/>
              <a:t>zmena</a:t>
            </a:r>
            <a:r>
              <a:rPr lang="en-US" dirty="0"/>
              <a:t> </a:t>
            </a:r>
            <a:r>
              <a:rPr lang="en-US" dirty="0" err="1"/>
              <a:t>klímy</a:t>
            </a:r>
            <a:r>
              <a:rPr lang="en-US" dirty="0"/>
              <a:t> </a:t>
            </a:r>
            <a:r>
              <a:rPr lang="en-US" dirty="0" err="1"/>
              <a:t>občiansku</a:t>
            </a:r>
            <a:r>
              <a:rPr lang="en-US" dirty="0"/>
              <a:t> </a:t>
            </a:r>
            <a:r>
              <a:rPr lang="en-US" dirty="0" err="1"/>
              <a:t>vojnu</a:t>
            </a:r>
            <a:r>
              <a:rPr lang="en-US" dirty="0"/>
              <a:t>?</a:t>
            </a:r>
          </a:p>
          <a:p>
            <a:r>
              <a:rPr lang="en-US" dirty="0" err="1"/>
              <a:t>Spôsobuje</a:t>
            </a:r>
            <a:r>
              <a:rPr lang="en-US" dirty="0"/>
              <a:t> </a:t>
            </a:r>
            <a:r>
              <a:rPr lang="en-US" dirty="0" err="1"/>
              <a:t>rodová</a:t>
            </a:r>
            <a:r>
              <a:rPr lang="en-US" dirty="0"/>
              <a:t> </a:t>
            </a:r>
            <a:r>
              <a:rPr lang="en-US" dirty="0" err="1"/>
              <a:t>nerovnosť</a:t>
            </a:r>
            <a:r>
              <a:rPr lang="en-US" dirty="0"/>
              <a:t> </a:t>
            </a:r>
            <a:r>
              <a:rPr lang="en-US" dirty="0" err="1"/>
              <a:t>občiansku</a:t>
            </a:r>
            <a:r>
              <a:rPr lang="en-US" dirty="0"/>
              <a:t> </a:t>
            </a:r>
            <a:r>
              <a:rPr lang="en-US" dirty="0" err="1"/>
              <a:t>vojnu</a:t>
            </a:r>
            <a:r>
              <a:rPr lang="en-US" dirty="0"/>
              <a:t>?</a:t>
            </a:r>
          </a:p>
          <a:p>
            <a:r>
              <a:rPr lang="en-US" dirty="0"/>
              <a:t>---------------------------</a:t>
            </a:r>
          </a:p>
          <a:p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to </a:t>
            </a:r>
            <a:r>
              <a:rPr lang="en-US" dirty="0" err="1"/>
              <a:t>hovorí</a:t>
            </a:r>
            <a:r>
              <a:rPr lang="en-US" dirty="0"/>
              <a:t> o </a:t>
            </a:r>
            <a:r>
              <a:rPr lang="en-US" dirty="0" err="1"/>
              <a:t>možnostiach</a:t>
            </a:r>
            <a:r>
              <a:rPr lang="en-US" dirty="0"/>
              <a:t> </a:t>
            </a:r>
            <a:r>
              <a:rPr lang="en-US" dirty="0" err="1"/>
              <a:t>občianskej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 v USA?</a:t>
            </a:r>
          </a:p>
        </p:txBody>
      </p:sp>
    </p:spTree>
    <p:extLst>
      <p:ext uri="{BB962C8B-B14F-4D97-AF65-F5344CB8AC3E}">
        <p14:creationId xmlns:p14="http://schemas.microsoft.com/office/powerpoint/2010/main" val="287594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C5A7-2B79-6144-A620-F9E0F510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 </a:t>
            </a:r>
            <a:r>
              <a:rPr lang="en-US" b="1" dirty="0" err="1"/>
              <a:t>občianska</a:t>
            </a:r>
            <a:r>
              <a:rPr lang="en-US" b="1" dirty="0"/>
              <a:t> </a:t>
            </a:r>
            <a:r>
              <a:rPr lang="en-US" b="1" dirty="0" err="1"/>
              <a:t>vojna</a:t>
            </a:r>
            <a:r>
              <a:rPr lang="en-US" b="1" dirty="0"/>
              <a:t> v USA </a:t>
            </a:r>
            <a:r>
              <a:rPr lang="en-US" b="1" dirty="0" err="1"/>
              <a:t>reálna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66C4-72E5-B845-9996-6410649FD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904"/>
            <a:ext cx="10515600" cy="4879975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/>
              <a:t>ÁNO</a:t>
            </a:r>
            <a:r>
              <a:rPr lang="en-US" sz="2500" dirty="0"/>
              <a:t>: </a:t>
            </a:r>
            <a:r>
              <a:rPr lang="en-US" sz="2500" dirty="0" err="1"/>
              <a:t>ideologická</a:t>
            </a:r>
            <a:r>
              <a:rPr lang="en-US" sz="2500" dirty="0"/>
              <a:t> </a:t>
            </a:r>
            <a:r>
              <a:rPr lang="en-US" sz="2500" dirty="0" err="1"/>
              <a:t>polarizácia</a:t>
            </a:r>
            <a:r>
              <a:rPr lang="en-US" sz="2500" dirty="0"/>
              <a:t>, </a:t>
            </a:r>
            <a:r>
              <a:rPr lang="en-US" sz="2500" dirty="0" err="1"/>
              <a:t>dostupnosť</a:t>
            </a:r>
            <a:r>
              <a:rPr lang="en-US" sz="2500" dirty="0"/>
              <a:t> </a:t>
            </a:r>
            <a:r>
              <a:rPr lang="en-US" sz="2500" dirty="0" err="1"/>
              <a:t>zbraní</a:t>
            </a:r>
            <a:endParaRPr lang="en-US" sz="2500" dirty="0"/>
          </a:p>
          <a:p>
            <a:pPr algn="just"/>
            <a:r>
              <a:rPr lang="en-US" sz="2500" dirty="0" err="1"/>
              <a:t>Dôvera</a:t>
            </a:r>
            <a:r>
              <a:rPr lang="en-US" sz="2500" dirty="0"/>
              <a:t> </a:t>
            </a:r>
            <a:r>
              <a:rPr lang="en-US" sz="2500" dirty="0" err="1"/>
              <a:t>vo</a:t>
            </a:r>
            <a:r>
              <a:rPr lang="en-US" sz="2500" dirty="0"/>
              <a:t> </a:t>
            </a:r>
            <a:r>
              <a:rPr lang="en-US" sz="2500" dirty="0" err="1"/>
              <a:t>vládne</a:t>
            </a:r>
            <a:r>
              <a:rPr lang="en-US" sz="2500" dirty="0"/>
              <a:t> </a:t>
            </a:r>
            <a:r>
              <a:rPr lang="en-US" sz="2500" dirty="0" err="1"/>
              <a:t>inštitúcie</a:t>
            </a:r>
            <a:r>
              <a:rPr lang="en-US" sz="2500" dirty="0"/>
              <a:t> </a:t>
            </a:r>
            <a:r>
              <a:rPr lang="en-US" sz="2500" dirty="0" err="1"/>
              <a:t>neustále</a:t>
            </a:r>
            <a:r>
              <a:rPr lang="en-US" sz="2500" dirty="0"/>
              <a:t> </a:t>
            </a:r>
            <a:r>
              <a:rPr lang="en-US" sz="2500" dirty="0" err="1"/>
              <a:t>klesá</a:t>
            </a:r>
            <a:r>
              <a:rPr lang="en-US" sz="2500" dirty="0"/>
              <a:t>, </a:t>
            </a:r>
            <a:r>
              <a:rPr lang="en-US" sz="2500" dirty="0" err="1"/>
              <a:t>alebo</a:t>
            </a:r>
            <a:r>
              <a:rPr lang="en-US" sz="2500" dirty="0"/>
              <a:t>, </a:t>
            </a:r>
            <a:r>
              <a:rPr lang="en-US" sz="2500" dirty="0" err="1"/>
              <a:t>ako</a:t>
            </a:r>
            <a:r>
              <a:rPr lang="en-US" sz="2500" dirty="0"/>
              <a:t> v </a:t>
            </a:r>
            <a:r>
              <a:rPr lang="en-US" sz="2500" dirty="0" err="1"/>
              <a:t>prípade</a:t>
            </a:r>
            <a:r>
              <a:rPr lang="en-US" sz="2500" dirty="0"/>
              <a:t> </a:t>
            </a:r>
            <a:r>
              <a:rPr lang="en-US" sz="2500" dirty="0" err="1"/>
              <a:t>Kongresu</a:t>
            </a:r>
            <a:r>
              <a:rPr lang="en-US" sz="2500" dirty="0"/>
              <a:t>, je </a:t>
            </a:r>
            <a:r>
              <a:rPr lang="en-US" sz="2500" dirty="0" err="1"/>
              <a:t>veľmi</a:t>
            </a:r>
            <a:r>
              <a:rPr lang="en-US" sz="2500" dirty="0"/>
              <a:t> </a:t>
            </a:r>
            <a:r>
              <a:rPr lang="en-US" sz="2500" dirty="0" err="1"/>
              <a:t>nízka</a:t>
            </a:r>
            <a:r>
              <a:rPr lang="en-US" sz="2500" dirty="0"/>
              <a:t> (</a:t>
            </a:r>
            <a:r>
              <a:rPr lang="en-US" sz="2500" dirty="0" err="1"/>
              <a:t>cca</a:t>
            </a:r>
            <a:r>
              <a:rPr lang="en-US" sz="2500" dirty="0"/>
              <a:t> 20 %)</a:t>
            </a:r>
          </a:p>
          <a:p>
            <a:pPr algn="just"/>
            <a:r>
              <a:rPr lang="en-US" sz="2500" dirty="0" err="1"/>
              <a:t>dramaticky</a:t>
            </a:r>
            <a:r>
              <a:rPr lang="en-US" sz="2500" dirty="0"/>
              <a:t> </a:t>
            </a:r>
            <a:r>
              <a:rPr lang="en-US" sz="2500" dirty="0" err="1"/>
              <a:t>narástol</a:t>
            </a:r>
            <a:r>
              <a:rPr lang="en-US" sz="2500" dirty="0"/>
              <a:t> </a:t>
            </a:r>
            <a:r>
              <a:rPr lang="en-US" sz="2500" dirty="0" err="1"/>
              <a:t>počet</a:t>
            </a:r>
            <a:r>
              <a:rPr lang="en-US" sz="2500" dirty="0"/>
              <a:t> </a:t>
            </a:r>
            <a:r>
              <a:rPr lang="en-US" sz="2500" dirty="0" err="1"/>
              <a:t>ozbrojených</a:t>
            </a:r>
            <a:r>
              <a:rPr lang="en-US" sz="2500" dirty="0"/>
              <a:t> </a:t>
            </a:r>
            <a:r>
              <a:rPr lang="en-US" sz="2500" dirty="0" err="1"/>
              <a:t>milícií</a:t>
            </a:r>
            <a:r>
              <a:rPr lang="en-US" sz="2500" dirty="0"/>
              <a:t> (</a:t>
            </a:r>
            <a:r>
              <a:rPr lang="en-US" sz="2500" dirty="0" err="1"/>
              <a:t>domobrany</a:t>
            </a:r>
            <a:r>
              <a:rPr lang="en-US" sz="2500" dirty="0"/>
              <a:t>), </a:t>
            </a:r>
            <a:r>
              <a:rPr lang="en-US" sz="2500" dirty="0" err="1"/>
              <a:t>ktoré</a:t>
            </a:r>
            <a:r>
              <a:rPr lang="en-US" sz="2500" dirty="0"/>
              <a:t> </a:t>
            </a:r>
            <a:r>
              <a:rPr lang="en-US" sz="2500" dirty="0" err="1"/>
              <a:t>podstupujú</a:t>
            </a:r>
            <a:r>
              <a:rPr lang="en-US" sz="2500" dirty="0"/>
              <a:t> </a:t>
            </a:r>
            <a:r>
              <a:rPr lang="en-US" sz="2500" dirty="0" err="1"/>
              <a:t>pravidelný</a:t>
            </a:r>
            <a:r>
              <a:rPr lang="en-US" sz="2500" dirty="0"/>
              <a:t> </a:t>
            </a:r>
            <a:r>
              <a:rPr lang="en-US" sz="2500" dirty="0" err="1"/>
              <a:t>vojenský</a:t>
            </a:r>
            <a:r>
              <a:rPr lang="en-US" sz="2500" dirty="0"/>
              <a:t> </a:t>
            </a:r>
            <a:r>
              <a:rPr lang="en-US" sz="2500" dirty="0" err="1"/>
              <a:t>výcvik</a:t>
            </a:r>
            <a:endParaRPr lang="en-US" sz="2500" dirty="0"/>
          </a:p>
          <a:p>
            <a:pPr algn="just"/>
            <a:r>
              <a:rPr lang="en-US" sz="2500" dirty="0" err="1"/>
              <a:t>federálny</a:t>
            </a:r>
            <a:r>
              <a:rPr lang="en-US" sz="2500" dirty="0"/>
              <a:t> </a:t>
            </a:r>
            <a:r>
              <a:rPr lang="en-US" sz="2500" dirty="0" err="1"/>
              <a:t>systém</a:t>
            </a:r>
            <a:r>
              <a:rPr lang="en-US" sz="2500" dirty="0"/>
              <a:t> </a:t>
            </a:r>
            <a:r>
              <a:rPr lang="en-US" sz="2500" dirty="0" err="1"/>
              <a:t>nereprezentuje</a:t>
            </a:r>
            <a:r>
              <a:rPr lang="en-US" sz="2500" dirty="0"/>
              <a:t> </a:t>
            </a:r>
            <a:r>
              <a:rPr lang="en-US" sz="2500" dirty="0" err="1"/>
              <a:t>preferencie</a:t>
            </a:r>
            <a:r>
              <a:rPr lang="en-US" sz="2500" dirty="0"/>
              <a:t> </a:t>
            </a:r>
            <a:r>
              <a:rPr lang="en-US" sz="2500" dirty="0" err="1"/>
              <a:t>amerického</a:t>
            </a:r>
            <a:r>
              <a:rPr lang="en-US" sz="2500" dirty="0"/>
              <a:t> </a:t>
            </a:r>
            <a:r>
              <a:rPr lang="en-US" sz="2500" dirty="0" err="1"/>
              <a:t>ľudu</a:t>
            </a:r>
            <a:r>
              <a:rPr lang="en-US" sz="2500" dirty="0"/>
              <a:t>:</a:t>
            </a:r>
          </a:p>
          <a:p>
            <a:pPr algn="just"/>
            <a:r>
              <a:rPr lang="en-US" sz="2500" dirty="0" err="1"/>
              <a:t>Podľa</a:t>
            </a:r>
            <a:r>
              <a:rPr lang="en-US" sz="2500" dirty="0"/>
              <a:t> </a:t>
            </a:r>
            <a:r>
              <a:rPr lang="en-US" sz="2500" dirty="0" err="1"/>
              <a:t>analýzy</a:t>
            </a:r>
            <a:r>
              <a:rPr lang="en-US" sz="2500" dirty="0"/>
              <a:t> University of Virginia </a:t>
            </a:r>
            <a:r>
              <a:rPr lang="en-US" sz="2500" dirty="0" err="1"/>
              <a:t>bude</a:t>
            </a:r>
            <a:r>
              <a:rPr lang="en-US" sz="2500" dirty="0"/>
              <a:t> do </a:t>
            </a:r>
            <a:r>
              <a:rPr lang="en-US" sz="2500" dirty="0" err="1"/>
              <a:t>roku</a:t>
            </a:r>
            <a:r>
              <a:rPr lang="en-US" sz="2500" dirty="0"/>
              <a:t> 2040 30% </a:t>
            </a:r>
            <a:r>
              <a:rPr lang="en-US" sz="2500" dirty="0" err="1"/>
              <a:t>obyvateľstva</a:t>
            </a:r>
            <a:r>
              <a:rPr lang="en-US" sz="2500" dirty="0"/>
              <a:t> </a:t>
            </a:r>
            <a:r>
              <a:rPr lang="en-US" sz="2500" dirty="0" err="1"/>
              <a:t>kontrolovať</a:t>
            </a:r>
            <a:r>
              <a:rPr lang="en-US" sz="2500" dirty="0"/>
              <a:t> 68 % </a:t>
            </a:r>
            <a:r>
              <a:rPr lang="en-US" sz="2500" dirty="0" err="1"/>
              <a:t>Senátu</a:t>
            </a:r>
            <a:endParaRPr lang="en-US" sz="2500" dirty="0"/>
          </a:p>
          <a:p>
            <a:pPr algn="just"/>
            <a:r>
              <a:rPr lang="en-US" sz="2500" dirty="0" err="1"/>
              <a:t>už</a:t>
            </a:r>
            <a:r>
              <a:rPr lang="en-US" sz="2500" dirty="0"/>
              <a:t> </a:t>
            </a:r>
            <a:r>
              <a:rPr lang="en-US" sz="2500" dirty="0" err="1"/>
              <a:t>teraz</a:t>
            </a:r>
            <a:r>
              <a:rPr lang="en-US" sz="2500" dirty="0"/>
              <a:t> </a:t>
            </a:r>
            <a:r>
              <a:rPr lang="en-US" sz="2500" dirty="0" err="1"/>
              <a:t>zloženie</a:t>
            </a:r>
            <a:r>
              <a:rPr lang="en-US" sz="2500" dirty="0"/>
              <a:t> </a:t>
            </a:r>
            <a:r>
              <a:rPr lang="en-US" sz="2500" dirty="0" err="1"/>
              <a:t>Senátu</a:t>
            </a:r>
            <a:r>
              <a:rPr lang="en-US" sz="2500" dirty="0"/>
              <a:t> </a:t>
            </a:r>
            <a:r>
              <a:rPr lang="en-US" sz="2500" dirty="0" err="1"/>
              <a:t>zvýhodňuje</a:t>
            </a:r>
            <a:r>
              <a:rPr lang="en-US" sz="2500" dirty="0"/>
              <a:t> </a:t>
            </a:r>
            <a:r>
              <a:rPr lang="en-US" sz="2500" dirty="0" err="1"/>
              <a:t>bielych</a:t>
            </a:r>
            <a:r>
              <a:rPr lang="en-US" sz="2500" dirty="0"/>
              <a:t> </a:t>
            </a:r>
            <a:r>
              <a:rPr lang="en-US" sz="2500" dirty="0" err="1"/>
              <a:t>mužov</a:t>
            </a:r>
            <a:r>
              <a:rPr lang="en-US" sz="2500" dirty="0"/>
              <a:t> bez VŠ </a:t>
            </a:r>
            <a:r>
              <a:rPr lang="en-US" sz="2500" dirty="0" err="1"/>
              <a:t>vzdelania</a:t>
            </a:r>
            <a:endParaRPr lang="en-US" sz="2500" dirty="0"/>
          </a:p>
          <a:p>
            <a:pPr algn="just"/>
            <a:r>
              <a:rPr lang="en-US" sz="2500" dirty="0" err="1"/>
              <a:t>pravdepodobne</a:t>
            </a:r>
            <a:r>
              <a:rPr lang="en-US" sz="2500" dirty="0"/>
              <a:t> </a:t>
            </a:r>
            <a:r>
              <a:rPr lang="en-US" sz="2500" dirty="0" err="1"/>
              <a:t>sa</a:t>
            </a:r>
            <a:r>
              <a:rPr lang="en-US" sz="2500" dirty="0"/>
              <a:t> </a:t>
            </a:r>
            <a:r>
              <a:rPr lang="en-US" sz="2500" dirty="0" err="1"/>
              <a:t>znova</a:t>
            </a:r>
            <a:r>
              <a:rPr lang="en-US" sz="2500" dirty="0"/>
              <a:t> </a:t>
            </a:r>
            <a:r>
              <a:rPr lang="en-US" sz="2500" dirty="0" err="1"/>
              <a:t>bude</a:t>
            </a:r>
            <a:r>
              <a:rPr lang="en-US" sz="2500" dirty="0"/>
              <a:t> </a:t>
            </a:r>
            <a:r>
              <a:rPr lang="en-US" sz="2500" dirty="0" err="1"/>
              <a:t>stávať</a:t>
            </a:r>
            <a:r>
              <a:rPr lang="en-US" sz="2500" dirty="0"/>
              <a:t> (</a:t>
            </a:r>
            <a:r>
              <a:rPr lang="en-US" sz="2500" dirty="0" err="1"/>
              <a:t>ako</a:t>
            </a:r>
            <a:r>
              <a:rPr lang="en-US" sz="2500" dirty="0"/>
              <a:t> v 2016), </a:t>
            </a:r>
            <a:r>
              <a:rPr lang="en-US" sz="2500" dirty="0" err="1"/>
              <a:t>že</a:t>
            </a:r>
            <a:r>
              <a:rPr lang="en-US" sz="2500" dirty="0"/>
              <a:t> </a:t>
            </a:r>
            <a:r>
              <a:rPr lang="en-US" sz="2500" dirty="0" err="1"/>
              <a:t>demokratický</a:t>
            </a:r>
            <a:r>
              <a:rPr lang="en-US" sz="2500" dirty="0"/>
              <a:t> </a:t>
            </a:r>
            <a:r>
              <a:rPr lang="en-US" sz="2500" dirty="0" err="1"/>
              <a:t>prezidentský</a:t>
            </a:r>
            <a:r>
              <a:rPr lang="en-US" sz="2500" dirty="0"/>
              <a:t> </a:t>
            </a:r>
            <a:r>
              <a:rPr lang="en-US" sz="2500" dirty="0" err="1"/>
              <a:t>kandidát</a:t>
            </a:r>
            <a:r>
              <a:rPr lang="en-US" sz="2500" dirty="0"/>
              <a:t> </a:t>
            </a:r>
            <a:r>
              <a:rPr lang="en-US" sz="2500" dirty="0" err="1"/>
              <a:t>nebude</a:t>
            </a:r>
            <a:r>
              <a:rPr lang="en-US" sz="2500" dirty="0"/>
              <a:t> </a:t>
            </a:r>
            <a:r>
              <a:rPr lang="en-US" sz="2500" dirty="0" err="1"/>
              <a:t>zvolený</a:t>
            </a:r>
            <a:r>
              <a:rPr lang="en-US" sz="2500" dirty="0"/>
              <a:t> </a:t>
            </a:r>
            <a:r>
              <a:rPr lang="en-US" sz="2500" dirty="0" err="1"/>
              <a:t>napriek</a:t>
            </a:r>
            <a:r>
              <a:rPr lang="en-US" sz="2500" dirty="0"/>
              <a:t> </a:t>
            </a:r>
            <a:r>
              <a:rPr lang="en-US" sz="2500" dirty="0" err="1"/>
              <a:t>zisku</a:t>
            </a:r>
            <a:r>
              <a:rPr lang="en-US" sz="2500" dirty="0"/>
              <a:t> </a:t>
            </a:r>
            <a:r>
              <a:rPr lang="en-US" sz="2500" dirty="0" err="1"/>
              <a:t>mnohomiliónového</a:t>
            </a:r>
            <a:r>
              <a:rPr lang="en-US" sz="2500" dirty="0"/>
              <a:t> </a:t>
            </a:r>
            <a:r>
              <a:rPr lang="en-US" sz="2500" dirty="0" err="1"/>
              <a:t>náskoku</a:t>
            </a:r>
            <a:r>
              <a:rPr lang="en-US" sz="2500" dirty="0"/>
              <a:t> v </a:t>
            </a:r>
            <a:r>
              <a:rPr lang="en-US" sz="2500" dirty="0" err="1"/>
              <a:t>ľudovom</a:t>
            </a:r>
            <a:r>
              <a:rPr lang="en-US" sz="2500" dirty="0"/>
              <a:t> </a:t>
            </a:r>
            <a:r>
              <a:rPr lang="en-US" sz="2500" dirty="0" err="1"/>
              <a:t>hlasovaní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2526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55A7-0AA4-C24E-B27E-B199298B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 </a:t>
            </a:r>
            <a:r>
              <a:rPr lang="en-US" b="1" dirty="0" err="1"/>
              <a:t>občianska</a:t>
            </a:r>
            <a:r>
              <a:rPr lang="en-US" b="1" dirty="0"/>
              <a:t> </a:t>
            </a:r>
            <a:r>
              <a:rPr lang="en-US" b="1" dirty="0" err="1"/>
              <a:t>vojna</a:t>
            </a:r>
            <a:r>
              <a:rPr lang="en-US" b="1" dirty="0"/>
              <a:t> v USA </a:t>
            </a:r>
            <a:r>
              <a:rPr lang="en-US" b="1" dirty="0" err="1"/>
              <a:t>reálna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5CB2-3EE3-724D-ADC5-05ED0D499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ÁNO (B. Walter):</a:t>
            </a:r>
          </a:p>
          <a:p>
            <a:pPr algn="just"/>
            <a:r>
              <a:rPr lang="en-US" dirty="0"/>
              <a:t>V </a:t>
            </a:r>
            <a:r>
              <a:rPr lang="en-US" dirty="0" err="1"/>
              <a:t>čase</a:t>
            </a:r>
            <a:r>
              <a:rPr lang="en-US" dirty="0"/>
              <a:t> pred </a:t>
            </a:r>
            <a:r>
              <a:rPr lang="en-US" dirty="0" err="1"/>
              <a:t>voľbami</a:t>
            </a:r>
            <a:r>
              <a:rPr lang="en-US" dirty="0"/>
              <a:t> v </a:t>
            </a:r>
            <a:r>
              <a:rPr lang="en-US" dirty="0" err="1"/>
              <a:t>roku</a:t>
            </a:r>
            <a:r>
              <a:rPr lang="en-US" dirty="0"/>
              <a:t> 2020 bolo 90 % </a:t>
            </a:r>
            <a:r>
              <a:rPr lang="en-US" dirty="0" err="1"/>
              <a:t>republikánov</a:t>
            </a:r>
            <a:r>
              <a:rPr lang="en-US" dirty="0"/>
              <a:t> </a:t>
            </a:r>
            <a:r>
              <a:rPr lang="en-US" dirty="0" err="1"/>
              <a:t>bielych</a:t>
            </a:r>
            <a:r>
              <a:rPr lang="en-US" dirty="0"/>
              <a:t>, v </a:t>
            </a:r>
            <a:r>
              <a:rPr lang="en-US" dirty="0" err="1"/>
              <a:t>inej</a:t>
            </a:r>
            <a:r>
              <a:rPr lang="en-US" dirty="0"/>
              <a:t> </a:t>
            </a:r>
            <a:r>
              <a:rPr lang="en-US" dirty="0" err="1"/>
              <a:t>multietnickej</a:t>
            </a:r>
            <a:r>
              <a:rPr lang="en-US" dirty="0"/>
              <a:t>, </a:t>
            </a:r>
            <a:r>
              <a:rPr lang="en-US" dirty="0" err="1"/>
              <a:t>multináboženskej</a:t>
            </a:r>
            <a:r>
              <a:rPr lang="en-US" dirty="0"/>
              <a:t> </a:t>
            </a:r>
            <a:r>
              <a:rPr lang="en-US" dirty="0" err="1"/>
              <a:t>krajine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je </a:t>
            </a:r>
            <a:r>
              <a:rPr lang="en-US" dirty="0" err="1"/>
              <a:t>založená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systéme</a:t>
            </a:r>
            <a:r>
              <a:rPr lang="en-US" dirty="0"/>
              <a:t>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strán</a:t>
            </a:r>
            <a:r>
              <a:rPr lang="en-US" dirty="0"/>
              <a:t>, by to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blízkeho</a:t>
            </a:r>
            <a:r>
              <a:rPr lang="en-US" dirty="0"/>
              <a:t> </a:t>
            </a:r>
            <a:r>
              <a:rPr lang="en-US" dirty="0" err="1"/>
              <a:t>kolapsu</a:t>
            </a:r>
            <a:endParaRPr lang="en-US" dirty="0"/>
          </a:p>
          <a:p>
            <a:pPr algn="just"/>
            <a:r>
              <a:rPr lang="en-US" dirty="0" err="1"/>
              <a:t>občianske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 v </a:t>
            </a:r>
            <a:r>
              <a:rPr lang="en-US" dirty="0" err="1"/>
              <a:t>minulosti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rozpútali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kedysi</a:t>
            </a:r>
            <a:r>
              <a:rPr lang="en-US" dirty="0"/>
              <a:t> </a:t>
            </a:r>
            <a:r>
              <a:rPr lang="en-US" dirty="0" err="1"/>
              <a:t>politicky</a:t>
            </a:r>
            <a:r>
              <a:rPr lang="en-US" dirty="0"/>
              <a:t> </a:t>
            </a:r>
            <a:r>
              <a:rPr lang="en-US" dirty="0" err="1"/>
              <a:t>dominantné</a:t>
            </a:r>
            <a:r>
              <a:rPr lang="en-US" dirty="0"/>
              <a:t>, ale ich </a:t>
            </a:r>
            <a:r>
              <a:rPr lang="en-US" dirty="0" err="1"/>
              <a:t>vplyv</a:t>
            </a:r>
            <a:r>
              <a:rPr lang="en-US" dirty="0"/>
              <a:t> </a:t>
            </a:r>
            <a:r>
              <a:rPr lang="en-US" dirty="0" err="1"/>
              <a:t>upadol</a:t>
            </a:r>
            <a:endParaRPr lang="en-US" dirty="0"/>
          </a:p>
          <a:p>
            <a:pPr algn="just"/>
            <a:r>
              <a:rPr lang="en-US" dirty="0"/>
              <a:t>Amerika je </a:t>
            </a:r>
            <a:r>
              <a:rPr lang="en-US" dirty="0" err="1"/>
              <a:t>zvyknutá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násilie</a:t>
            </a:r>
            <a:r>
              <a:rPr lang="en-US" dirty="0"/>
              <a:t>, je to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násilná</a:t>
            </a:r>
            <a:r>
              <a:rPr lang="en-US" dirty="0"/>
              <a:t> </a:t>
            </a:r>
            <a:r>
              <a:rPr lang="en-US" dirty="0" err="1"/>
              <a:t>spoločnosť</a:t>
            </a:r>
            <a:r>
              <a:rPr lang="en-US" dirty="0"/>
              <a:t> a to, o </a:t>
            </a:r>
            <a:r>
              <a:rPr lang="en-US" dirty="0" err="1"/>
              <a:t>čom</a:t>
            </a:r>
            <a:r>
              <a:rPr lang="en-US" dirty="0"/>
              <a:t> </a:t>
            </a:r>
            <a:r>
              <a:rPr lang="en-US" dirty="0" err="1"/>
              <a:t>hovoríme</a:t>
            </a:r>
            <a:r>
              <a:rPr lang="en-US" dirty="0"/>
              <a:t>, je </a:t>
            </a:r>
            <a:r>
              <a:rPr lang="en-US" dirty="0" err="1"/>
              <a:t>násilie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dostáva</a:t>
            </a:r>
            <a:r>
              <a:rPr lang="en-US" dirty="0"/>
              <a:t> </a:t>
            </a:r>
            <a:r>
              <a:rPr lang="en-US" dirty="0" err="1"/>
              <a:t>explicitný</a:t>
            </a:r>
            <a:r>
              <a:rPr lang="en-US" dirty="0"/>
              <a:t> </a:t>
            </a:r>
            <a:r>
              <a:rPr lang="en-US" dirty="0" err="1"/>
              <a:t>politický</a:t>
            </a:r>
            <a:r>
              <a:rPr lang="en-US" dirty="0"/>
              <a:t> program</a:t>
            </a:r>
          </a:p>
          <a:p>
            <a:pPr algn="just"/>
            <a:r>
              <a:rPr lang="en-US" dirty="0" err="1"/>
              <a:t>šance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návrat</a:t>
            </a:r>
            <a:r>
              <a:rPr lang="en-US" dirty="0"/>
              <a:t> </a:t>
            </a:r>
            <a:r>
              <a:rPr lang="en-US" dirty="0" err="1"/>
              <a:t>Trumpa</a:t>
            </a:r>
            <a:r>
              <a:rPr lang="en-US" dirty="0"/>
              <a:t> po </a:t>
            </a:r>
            <a:r>
              <a:rPr lang="en-US" dirty="0" err="1"/>
              <a:t>voľbách</a:t>
            </a:r>
            <a:r>
              <a:rPr lang="en-US" dirty="0"/>
              <a:t> 2024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8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34AF-882F-2C4B-B80C-06A18515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Je </a:t>
            </a:r>
            <a:r>
              <a:rPr lang="en-US" b="1" dirty="0" err="1"/>
              <a:t>občianska</a:t>
            </a:r>
            <a:r>
              <a:rPr lang="en-US" b="1" dirty="0"/>
              <a:t> </a:t>
            </a:r>
            <a:r>
              <a:rPr lang="en-US" b="1" dirty="0" err="1"/>
              <a:t>vojna</a:t>
            </a:r>
            <a:r>
              <a:rPr lang="en-US" b="1" dirty="0"/>
              <a:t> v USA </a:t>
            </a:r>
            <a:r>
              <a:rPr lang="en-US" b="1" dirty="0" err="1"/>
              <a:t>reálna</a:t>
            </a:r>
            <a:r>
              <a:rPr lang="en-US" b="1" dirty="0"/>
              <a:t>? 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4A04-B7A3-2B42-95CA-ED34902B2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err="1"/>
              <a:t>krivdy</a:t>
            </a:r>
            <a:r>
              <a:rPr lang="en-US" b="1" dirty="0"/>
              <a:t> </a:t>
            </a:r>
            <a:r>
              <a:rPr lang="en-US" b="1" dirty="0" err="1"/>
              <a:t>nestačia</a:t>
            </a:r>
            <a:r>
              <a:rPr lang="en-US" dirty="0"/>
              <a:t>: </a:t>
            </a:r>
            <a:r>
              <a:rPr lang="en-US" dirty="0" err="1"/>
              <a:t>Pocit</a:t>
            </a:r>
            <a:r>
              <a:rPr lang="en-US" dirty="0"/>
              <a:t> </a:t>
            </a:r>
            <a:r>
              <a:rPr lang="en-US" dirty="0" err="1"/>
              <a:t>urazenosti</a:t>
            </a:r>
            <a:r>
              <a:rPr lang="en-US" dirty="0"/>
              <a:t> a </a:t>
            </a:r>
            <a:r>
              <a:rPr lang="en-US" dirty="0" err="1"/>
              <a:t>používanie</a:t>
            </a:r>
            <a:r>
              <a:rPr lang="en-US" dirty="0"/>
              <a:t> </a:t>
            </a:r>
            <a:r>
              <a:rPr lang="en-US" dirty="0" err="1"/>
              <a:t>tvrdej</a:t>
            </a:r>
            <a:r>
              <a:rPr lang="en-US" dirty="0"/>
              <a:t> a </a:t>
            </a:r>
            <a:r>
              <a:rPr lang="en-US" dirty="0" err="1"/>
              <a:t>násilnej</a:t>
            </a:r>
            <a:r>
              <a:rPr lang="en-US" dirty="0"/>
              <a:t> </a:t>
            </a:r>
            <a:r>
              <a:rPr lang="en-US" dirty="0" err="1"/>
              <a:t>rétoriky</a:t>
            </a:r>
            <a:r>
              <a:rPr lang="en-US" dirty="0"/>
              <a:t> </a:t>
            </a:r>
            <a:r>
              <a:rPr lang="en-US" dirty="0" err="1"/>
              <a:t>neznamená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človek</a:t>
            </a:r>
            <a:r>
              <a:rPr lang="en-US" dirty="0"/>
              <a:t> je </a:t>
            </a:r>
            <a:r>
              <a:rPr lang="en-US" dirty="0" err="1"/>
              <a:t>ochotný</a:t>
            </a:r>
            <a:r>
              <a:rPr lang="en-US" dirty="0"/>
              <a:t> </a:t>
            </a:r>
            <a:r>
              <a:rPr lang="en-US" dirty="0" err="1"/>
              <a:t>vziať</a:t>
            </a:r>
            <a:r>
              <a:rPr lang="en-US" dirty="0"/>
              <a:t> do </a:t>
            </a:r>
            <a:r>
              <a:rPr lang="en-US" dirty="0" err="1"/>
              <a:t>rúk</a:t>
            </a:r>
            <a:r>
              <a:rPr lang="en-US" dirty="0"/>
              <a:t> </a:t>
            </a:r>
            <a:r>
              <a:rPr lang="en-US" dirty="0" err="1"/>
              <a:t>zbraň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vláde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spoluobčanom</a:t>
            </a:r>
            <a:endParaRPr lang="en-US" dirty="0"/>
          </a:p>
          <a:p>
            <a:pPr algn="just"/>
            <a:r>
              <a:rPr lang="en-US" b="1" dirty="0" err="1"/>
              <a:t>náklady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povstanie</a:t>
            </a:r>
            <a:r>
              <a:rPr lang="en-US" b="1" dirty="0"/>
              <a:t> </a:t>
            </a:r>
            <a:r>
              <a:rPr lang="en-US" b="1" dirty="0" err="1"/>
              <a:t>vysoké</a:t>
            </a:r>
            <a:r>
              <a:rPr lang="en-US" dirty="0"/>
              <a:t>: v USA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relatívne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 (</a:t>
            </a:r>
            <a:r>
              <a:rPr lang="en-US" dirty="0" err="1"/>
              <a:t>chudoba</a:t>
            </a:r>
            <a:r>
              <a:rPr lang="en-US" dirty="0"/>
              <a:t>, </a:t>
            </a:r>
            <a:r>
              <a:rPr lang="en-US" dirty="0" err="1"/>
              <a:t>hospodársky</a:t>
            </a:r>
            <a:r>
              <a:rPr lang="en-US" dirty="0"/>
              <a:t> </a:t>
            </a:r>
            <a:r>
              <a:rPr lang="en-US" dirty="0" err="1"/>
              <a:t>pokles</a:t>
            </a:r>
            <a:r>
              <a:rPr lang="en-US" dirty="0"/>
              <a:t> a </a:t>
            </a:r>
            <a:r>
              <a:rPr lang="en-US" dirty="0" err="1"/>
              <a:t>nedostatok</a:t>
            </a:r>
            <a:r>
              <a:rPr lang="en-US" dirty="0"/>
              <a:t> </a:t>
            </a:r>
            <a:r>
              <a:rPr lang="en-US" dirty="0" err="1"/>
              <a:t>potravín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Vysoká</a:t>
            </a:r>
            <a:r>
              <a:rPr lang="en-US" dirty="0"/>
              <a:t> </a:t>
            </a:r>
            <a:r>
              <a:rPr lang="en-US" dirty="0" err="1"/>
              <a:t>úroveň</a:t>
            </a:r>
            <a:r>
              <a:rPr lang="en-US" dirty="0"/>
              <a:t> </a:t>
            </a:r>
            <a:r>
              <a:rPr lang="en-US" dirty="0" err="1"/>
              <a:t>amerických</a:t>
            </a:r>
            <a:r>
              <a:rPr lang="en-US" dirty="0"/>
              <a:t> </a:t>
            </a:r>
            <a:r>
              <a:rPr lang="en-US" dirty="0" err="1"/>
              <a:t>policajných</a:t>
            </a:r>
            <a:r>
              <a:rPr lang="en-US" dirty="0"/>
              <a:t> a </a:t>
            </a:r>
            <a:r>
              <a:rPr lang="en-US" dirty="0" err="1"/>
              <a:t>spravodajských</a:t>
            </a:r>
            <a:r>
              <a:rPr lang="en-US" dirty="0"/>
              <a:t> </a:t>
            </a:r>
            <a:r>
              <a:rPr lang="en-US" dirty="0" err="1"/>
              <a:t>kapacít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príležitosti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povstanie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v USA </a:t>
            </a:r>
            <a:r>
              <a:rPr lang="en-US" dirty="0" err="1"/>
              <a:t>obmedzené</a:t>
            </a:r>
            <a:endParaRPr lang="en-US" dirty="0"/>
          </a:p>
          <a:p>
            <a:pPr algn="just"/>
            <a:r>
              <a:rPr lang="en-US" dirty="0" err="1"/>
              <a:t>vzhľadom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nízku</a:t>
            </a:r>
            <a:r>
              <a:rPr lang="en-US" dirty="0"/>
              <a:t> </a:t>
            </a:r>
            <a:r>
              <a:rPr lang="en-US" dirty="0" err="1"/>
              <a:t>hustotu</a:t>
            </a:r>
            <a:r>
              <a:rPr lang="en-US" dirty="0"/>
              <a:t> </a:t>
            </a:r>
            <a:r>
              <a:rPr lang="en-US" dirty="0" err="1"/>
              <a:t>mestskej</a:t>
            </a:r>
            <a:r>
              <a:rPr lang="en-US" dirty="0"/>
              <a:t> </a:t>
            </a:r>
            <a:r>
              <a:rPr lang="en-US" dirty="0" err="1"/>
              <a:t>zástavby</a:t>
            </a:r>
            <a:r>
              <a:rPr lang="en-US" dirty="0"/>
              <a:t> v USA,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keby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takíto</a:t>
            </a:r>
            <a:r>
              <a:rPr lang="en-US" dirty="0"/>
              <a:t> </a:t>
            </a:r>
            <a:r>
              <a:rPr lang="en-US" dirty="0" err="1"/>
              <a:t>povstalci</a:t>
            </a:r>
            <a:r>
              <a:rPr lang="en-US" dirty="0"/>
              <a:t> </a:t>
            </a:r>
            <a:r>
              <a:rPr lang="en-US" dirty="0" err="1"/>
              <a:t>úspešne</a:t>
            </a:r>
            <a:r>
              <a:rPr lang="en-US" dirty="0"/>
              <a:t> </a:t>
            </a:r>
            <a:r>
              <a:rPr lang="en-US" dirty="0" err="1"/>
              <a:t>zorganizovali</a:t>
            </a:r>
            <a:r>
              <a:rPr lang="en-US" dirty="0"/>
              <a:t> - </a:t>
            </a:r>
            <a:r>
              <a:rPr lang="en-US" dirty="0" err="1"/>
              <a:t>napríklad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vidieku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Aljaške</a:t>
            </a:r>
            <a:r>
              <a:rPr lang="en-US" dirty="0"/>
              <a:t> - </a:t>
            </a:r>
            <a:r>
              <a:rPr lang="en-US" dirty="0" err="1"/>
              <a:t>nebudú</a:t>
            </a:r>
            <a:r>
              <a:rPr lang="en-US" dirty="0"/>
              <a:t> </a:t>
            </a:r>
            <a:r>
              <a:rPr lang="en-US" dirty="0" err="1"/>
              <a:t>schopní</a:t>
            </a:r>
            <a:r>
              <a:rPr lang="en-US" dirty="0"/>
              <a:t> </a:t>
            </a:r>
            <a:r>
              <a:rPr lang="en-US" dirty="0" err="1"/>
              <a:t>dosiahnuť</a:t>
            </a:r>
            <a:r>
              <a:rPr lang="en-US" dirty="0"/>
              <a:t> a </a:t>
            </a:r>
            <a:r>
              <a:rPr lang="en-US" dirty="0" err="1"/>
              <a:t>dobyť</a:t>
            </a:r>
            <a:r>
              <a:rPr lang="en-US" dirty="0"/>
              <a:t> </a:t>
            </a:r>
            <a:r>
              <a:rPr lang="en-US" dirty="0" err="1"/>
              <a:t>veľké</a:t>
            </a:r>
            <a:r>
              <a:rPr lang="en-US" dirty="0"/>
              <a:t> </a:t>
            </a:r>
            <a:r>
              <a:rPr lang="en-US" dirty="0" err="1"/>
              <a:t>mestá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ohroziť</a:t>
            </a:r>
            <a:r>
              <a:rPr lang="en-US" dirty="0"/>
              <a:t> </a:t>
            </a:r>
            <a:r>
              <a:rPr lang="en-US" dirty="0" err="1"/>
              <a:t>kľúčové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6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320F-DDE4-C541-BDB3-7878EE0F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Motív</a:t>
            </a:r>
            <a:r>
              <a:rPr lang="en-US" b="1" dirty="0"/>
              <a:t> (</a:t>
            </a:r>
            <a:r>
              <a:rPr lang="en-US" b="1" dirty="0" err="1"/>
              <a:t>krivdy</a:t>
            </a:r>
            <a:r>
              <a:rPr lang="en-US" b="1" dirty="0"/>
              <a:t>) a </a:t>
            </a:r>
            <a:r>
              <a:rPr lang="en-US" b="1" dirty="0" err="1"/>
              <a:t>príležitosti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7A61-0053-5C4D-AF5B-1615D543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aké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 </a:t>
            </a:r>
            <a:r>
              <a:rPr lang="en-US" dirty="0" err="1"/>
              <a:t>vedú</a:t>
            </a:r>
            <a:r>
              <a:rPr lang="en-US" dirty="0"/>
              <a:t> k </a:t>
            </a:r>
            <a:r>
              <a:rPr lang="en-US" dirty="0" err="1"/>
              <a:t>vypuknutiu</a:t>
            </a:r>
            <a:r>
              <a:rPr lang="en-US" dirty="0"/>
              <a:t> </a:t>
            </a:r>
            <a:r>
              <a:rPr lang="en-US" dirty="0" err="1"/>
              <a:t>občianskych</a:t>
            </a:r>
            <a:r>
              <a:rPr lang="en-US" dirty="0"/>
              <a:t> </a:t>
            </a:r>
            <a:r>
              <a:rPr lang="en-US" dirty="0" err="1"/>
              <a:t>vojen</a:t>
            </a:r>
            <a:r>
              <a:rPr lang="en-US" dirty="0"/>
              <a:t>? </a:t>
            </a:r>
          </a:p>
          <a:p>
            <a:pPr algn="just"/>
            <a:r>
              <a:rPr lang="en-US" dirty="0"/>
              <a:t>je </a:t>
            </a:r>
            <a:r>
              <a:rPr lang="en-US" dirty="0" err="1"/>
              <a:t>potrebné</a:t>
            </a:r>
            <a:r>
              <a:rPr lang="en-US" dirty="0"/>
              <a:t> </a:t>
            </a:r>
            <a:r>
              <a:rPr lang="en-US" dirty="0" err="1"/>
              <a:t>zohľadniť</a:t>
            </a:r>
            <a:r>
              <a:rPr lang="en-US" dirty="0"/>
              <a:t> </a:t>
            </a:r>
            <a:r>
              <a:rPr lang="en-US" dirty="0" err="1"/>
              <a:t>motív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príležitosť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vysvetlenia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kladú</a:t>
            </a:r>
            <a:r>
              <a:rPr lang="en-US" dirty="0"/>
              <a:t> </a:t>
            </a:r>
            <a:r>
              <a:rPr lang="en-US" dirty="0" err="1"/>
              <a:t>dôraz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motív</a:t>
            </a:r>
            <a:r>
              <a:rPr lang="en-US" dirty="0"/>
              <a:t>/</a:t>
            </a:r>
            <a:r>
              <a:rPr lang="en-US" dirty="0" err="1"/>
              <a:t>krivdy</a:t>
            </a:r>
            <a:r>
              <a:rPr lang="en-US" dirty="0"/>
              <a:t>, </a:t>
            </a:r>
            <a:r>
              <a:rPr lang="en-US" dirty="0" err="1"/>
              <a:t>tvrdia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k </a:t>
            </a:r>
            <a:r>
              <a:rPr lang="en-US" dirty="0" err="1"/>
              <a:t>nepokojom</a:t>
            </a:r>
            <a:r>
              <a:rPr lang="en-US" dirty="0"/>
              <a:t> </a:t>
            </a:r>
            <a:r>
              <a:rPr lang="en-US" dirty="0" err="1"/>
              <a:t>dochádza</a:t>
            </a:r>
            <a:r>
              <a:rPr lang="en-US" dirty="0"/>
              <a:t> </a:t>
            </a:r>
            <a:r>
              <a:rPr lang="en-US" dirty="0" err="1"/>
              <a:t>vtedy</a:t>
            </a:r>
            <a:r>
              <a:rPr lang="en-US" dirty="0"/>
              <a:t>, </a:t>
            </a:r>
            <a:r>
              <a:rPr lang="en-US" dirty="0" err="1"/>
              <a:t>keď</a:t>
            </a:r>
            <a:r>
              <a:rPr lang="en-US" dirty="0"/>
              <a:t> je </a:t>
            </a:r>
            <a:r>
              <a:rPr lang="en-US" dirty="0" err="1"/>
              <a:t>nespokojnosť</a:t>
            </a:r>
            <a:r>
              <a:rPr lang="en-US" dirty="0"/>
              <a:t> </a:t>
            </a:r>
            <a:r>
              <a:rPr lang="en-US" dirty="0" err="1"/>
              <a:t>natoľko</a:t>
            </a:r>
            <a:r>
              <a:rPr lang="en-US" dirty="0"/>
              <a:t> </a:t>
            </a:r>
            <a:r>
              <a:rPr lang="en-US" dirty="0" err="1"/>
              <a:t>silná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ľudia</a:t>
            </a:r>
            <a:r>
              <a:rPr lang="en-US" dirty="0"/>
              <a:t> "</a:t>
            </a:r>
            <a:r>
              <a:rPr lang="en-US" dirty="0" err="1"/>
              <a:t>chcú</a:t>
            </a:r>
            <a:r>
              <a:rPr lang="en-US" dirty="0"/>
              <a:t>" </a:t>
            </a:r>
            <a:r>
              <a:rPr lang="en-US" dirty="0" err="1"/>
              <a:t>zapojiť</a:t>
            </a:r>
            <a:r>
              <a:rPr lang="en-US" dirty="0"/>
              <a:t> do </a:t>
            </a:r>
            <a:r>
              <a:rPr lang="en-US" dirty="0" err="1"/>
              <a:t>násilného</a:t>
            </a:r>
            <a:r>
              <a:rPr lang="en-US" dirty="0"/>
              <a:t> </a:t>
            </a:r>
            <a:r>
              <a:rPr lang="en-US" dirty="0" err="1"/>
              <a:t>konfliktu</a:t>
            </a:r>
            <a:endParaRPr lang="en-US" dirty="0"/>
          </a:p>
          <a:p>
            <a:pPr algn="just"/>
            <a:r>
              <a:rPr lang="en-US" i="1" dirty="0" err="1"/>
              <a:t>etnická</a:t>
            </a:r>
            <a:r>
              <a:rPr lang="en-US" i="1" dirty="0"/>
              <a:t> </a:t>
            </a:r>
            <a:r>
              <a:rPr lang="en-US" i="1" dirty="0" err="1"/>
              <a:t>alebo</a:t>
            </a:r>
            <a:r>
              <a:rPr lang="en-US" i="1" dirty="0"/>
              <a:t> </a:t>
            </a:r>
            <a:r>
              <a:rPr lang="en-US" i="1" dirty="0" err="1"/>
              <a:t>náboženská</a:t>
            </a:r>
            <a:r>
              <a:rPr lang="en-US" i="1" dirty="0"/>
              <a:t> </a:t>
            </a:r>
            <a:r>
              <a:rPr lang="en-US" i="1" dirty="0" err="1"/>
              <a:t>nenávisť</a:t>
            </a:r>
            <a:endParaRPr lang="en-US" i="1" dirty="0"/>
          </a:p>
          <a:p>
            <a:pPr algn="just"/>
            <a:r>
              <a:rPr lang="en-US" i="1" dirty="0" err="1"/>
              <a:t>politické</a:t>
            </a:r>
            <a:r>
              <a:rPr lang="en-US" i="1" dirty="0"/>
              <a:t> </a:t>
            </a:r>
            <a:r>
              <a:rPr lang="en-US" i="1" dirty="0" err="1"/>
              <a:t>represie</a:t>
            </a:r>
            <a:endParaRPr lang="en-US" i="1" dirty="0"/>
          </a:p>
          <a:p>
            <a:pPr algn="just"/>
            <a:r>
              <a:rPr lang="en-US" i="1" dirty="0" err="1"/>
              <a:t>politické</a:t>
            </a:r>
            <a:r>
              <a:rPr lang="en-US" i="1" dirty="0"/>
              <a:t> </a:t>
            </a:r>
            <a:r>
              <a:rPr lang="en-US" i="1" dirty="0" err="1"/>
              <a:t>vylúčenie</a:t>
            </a:r>
            <a:r>
              <a:rPr lang="en-US" i="1" dirty="0"/>
              <a:t> a </a:t>
            </a:r>
          </a:p>
          <a:p>
            <a:pPr algn="just"/>
            <a:r>
              <a:rPr lang="en-US" i="1" dirty="0" err="1"/>
              <a:t>ekonomická</a:t>
            </a:r>
            <a:r>
              <a:rPr lang="en-US" i="1" dirty="0"/>
              <a:t> </a:t>
            </a:r>
            <a:r>
              <a:rPr lang="en-US" i="1" dirty="0" err="1"/>
              <a:t>nerovnosť</a:t>
            </a:r>
            <a:r>
              <a:rPr lang="en-US" i="1" dirty="0"/>
              <a:t> </a:t>
            </a:r>
          </a:p>
          <a:p>
            <a:pPr algn="just"/>
            <a:endParaRPr lang="sk-SK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4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76E8-80DC-B641-80BC-680D2596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Motív</a:t>
            </a:r>
            <a:r>
              <a:rPr lang="en-US" b="1" dirty="0"/>
              <a:t>/</a:t>
            </a:r>
            <a:r>
              <a:rPr lang="en-US" b="1" dirty="0" err="1"/>
              <a:t>Krivdy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FA3F-FD58-8047-B65D-BD2AE94D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nerovnosť</a:t>
            </a:r>
            <a:r>
              <a:rPr lang="en-US" dirty="0"/>
              <a:t> </a:t>
            </a:r>
            <a:r>
              <a:rPr lang="en-US" dirty="0" err="1"/>
              <a:t>zohráva</a:t>
            </a:r>
            <a:r>
              <a:rPr lang="en-US" dirty="0"/>
              <a:t> </a:t>
            </a:r>
            <a:r>
              <a:rPr lang="en-US" dirty="0" err="1"/>
              <a:t>ústrednú</a:t>
            </a:r>
            <a:r>
              <a:rPr lang="en-US" dirty="0"/>
              <a:t> </a:t>
            </a:r>
            <a:r>
              <a:rPr lang="en-US" dirty="0" err="1"/>
              <a:t>úlohu</a:t>
            </a:r>
            <a:r>
              <a:rPr lang="en-US" dirty="0"/>
              <a:t> v </a:t>
            </a:r>
            <a:r>
              <a:rPr lang="en-US" dirty="0" err="1"/>
              <a:t>klasických</a:t>
            </a:r>
            <a:r>
              <a:rPr lang="en-US" dirty="0"/>
              <a:t> </a:t>
            </a:r>
            <a:r>
              <a:rPr lang="en-US" dirty="0" err="1"/>
              <a:t>teóriách</a:t>
            </a:r>
            <a:r>
              <a:rPr lang="en-US" dirty="0"/>
              <a:t> </a:t>
            </a:r>
            <a:r>
              <a:rPr lang="en-US" dirty="0" err="1"/>
              <a:t>konfliktov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revolúcie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uskutočňujú</a:t>
            </a:r>
            <a:r>
              <a:rPr lang="en-US" dirty="0"/>
              <a:t> </a:t>
            </a:r>
            <a:r>
              <a:rPr lang="en-US" dirty="0" err="1"/>
              <a:t>vtedy</a:t>
            </a:r>
            <a:r>
              <a:rPr lang="en-US" dirty="0"/>
              <a:t>, </a:t>
            </a:r>
            <a:r>
              <a:rPr lang="en-US" dirty="0" err="1"/>
              <a:t>keď</a:t>
            </a:r>
            <a:r>
              <a:rPr lang="en-US" dirty="0"/>
              <a:t>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rozdiel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individuálnymi</a:t>
            </a:r>
            <a:r>
              <a:rPr lang="en-US" dirty="0"/>
              <a:t> </a:t>
            </a:r>
            <a:r>
              <a:rPr lang="en-US" dirty="0" err="1"/>
              <a:t>očakávaniami</a:t>
            </a:r>
            <a:r>
              <a:rPr lang="en-US" dirty="0"/>
              <a:t> a </a:t>
            </a:r>
            <a:r>
              <a:rPr lang="en-US" dirty="0" err="1"/>
              <a:t>skutočným</a:t>
            </a:r>
            <a:r>
              <a:rPr lang="en-US" dirty="0"/>
              <a:t> (</a:t>
            </a:r>
            <a:r>
              <a:rPr lang="en-US" dirty="0" err="1"/>
              <a:t>ekonomickým</a:t>
            </a:r>
            <a:r>
              <a:rPr lang="en-US" dirty="0"/>
              <a:t>) </a:t>
            </a:r>
            <a:r>
              <a:rPr lang="en-US" dirty="0" err="1"/>
              <a:t>postavením</a:t>
            </a:r>
            <a:r>
              <a:rPr lang="en-US" dirty="0"/>
              <a:t> </a:t>
            </a:r>
            <a:r>
              <a:rPr lang="en-US" dirty="0" err="1"/>
              <a:t>jednotlivcov</a:t>
            </a:r>
            <a:endParaRPr lang="en-US" dirty="0"/>
          </a:p>
          <a:p>
            <a:pPr algn="just"/>
            <a:r>
              <a:rPr lang="en-US" dirty="0" err="1"/>
              <a:t>teória</a:t>
            </a:r>
            <a:r>
              <a:rPr lang="en-US" dirty="0"/>
              <a:t> </a:t>
            </a:r>
            <a:r>
              <a:rPr lang="en-US" b="1" dirty="0" err="1"/>
              <a:t>relatívnej</a:t>
            </a:r>
            <a:r>
              <a:rPr lang="en-US" b="1" dirty="0"/>
              <a:t> </a:t>
            </a:r>
            <a:r>
              <a:rPr lang="en-US" b="1" dirty="0" err="1"/>
              <a:t>deprivácie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rôzne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nerovnosti</a:t>
            </a:r>
            <a:r>
              <a:rPr lang="en-US" dirty="0"/>
              <a:t> </a:t>
            </a:r>
            <a:r>
              <a:rPr lang="en-US" dirty="0" err="1"/>
              <a:t>zvyšujú</a:t>
            </a:r>
            <a:r>
              <a:rPr lang="en-US" dirty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násilných</a:t>
            </a:r>
            <a:r>
              <a:rPr lang="en-US" dirty="0"/>
              <a:t> </a:t>
            </a:r>
            <a:r>
              <a:rPr lang="en-US" dirty="0" err="1"/>
              <a:t>konfliktov</a:t>
            </a:r>
            <a:r>
              <a:rPr lang="en-US" dirty="0"/>
              <a:t> </a:t>
            </a:r>
            <a:r>
              <a:rPr lang="en-US" dirty="0" err="1"/>
              <a:t>prostredníctvom</a:t>
            </a:r>
            <a:r>
              <a:rPr lang="en-US" dirty="0"/>
              <a:t> </a:t>
            </a:r>
            <a:r>
              <a:rPr lang="en-US" dirty="0" err="1"/>
              <a:t>frustrovaných</a:t>
            </a:r>
            <a:r>
              <a:rPr lang="en-US" dirty="0"/>
              <a:t> </a:t>
            </a:r>
            <a:r>
              <a:rPr lang="en-US" dirty="0" err="1"/>
              <a:t>očakávaní</a:t>
            </a:r>
            <a:r>
              <a:rPr lang="en-US" dirty="0"/>
              <a:t>: AKO? </a:t>
            </a:r>
          </a:p>
          <a:p>
            <a:pPr algn="just"/>
            <a:r>
              <a:rPr lang="en-US" dirty="0" err="1"/>
              <a:t>Gurr</a:t>
            </a:r>
            <a:r>
              <a:rPr lang="en-US" dirty="0"/>
              <a:t>: </a:t>
            </a:r>
            <a:r>
              <a:rPr lang="en-US" dirty="0" err="1"/>
              <a:t>etnické</a:t>
            </a:r>
            <a:r>
              <a:rPr lang="en-US" dirty="0"/>
              <a:t> </a:t>
            </a:r>
            <a:r>
              <a:rPr lang="en-US" dirty="0" err="1"/>
              <a:t>krivdy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etnická</a:t>
            </a:r>
            <a:r>
              <a:rPr lang="en-US" dirty="0"/>
              <a:t> </a:t>
            </a:r>
            <a:r>
              <a:rPr lang="en-US" dirty="0" err="1"/>
              <a:t>mobilizácia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kolektívne</a:t>
            </a:r>
            <a:r>
              <a:rPr lang="en-US" dirty="0"/>
              <a:t> </a:t>
            </a:r>
            <a:r>
              <a:rPr lang="en-US" dirty="0" err="1"/>
              <a:t>násilie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1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0068-7019-0842-ACBB-C28C1162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Príležitosť</a:t>
            </a:r>
            <a:r>
              <a:rPr lang="en-US" b="1" dirty="0"/>
              <a:t>/"</a:t>
            </a:r>
            <a:r>
              <a:rPr lang="en-US" b="1" dirty="0" err="1"/>
              <a:t>chamtivosť</a:t>
            </a:r>
            <a:r>
              <a:rPr lang="en-US" b="1" dirty="0"/>
              <a:t>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12C9C-C6AD-6A49-A1D4-59009EE89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poukazuje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všadeprítomnú</a:t>
            </a:r>
            <a:r>
              <a:rPr lang="en-US" dirty="0"/>
              <a:t> </a:t>
            </a:r>
            <a:r>
              <a:rPr lang="en-US" dirty="0" err="1"/>
              <a:t>frustráciu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celom </a:t>
            </a:r>
            <a:r>
              <a:rPr lang="en-US" dirty="0" err="1"/>
              <a:t>svete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zbavuje</a:t>
            </a:r>
            <a:r>
              <a:rPr lang="en-US" dirty="0"/>
              <a:t> </a:t>
            </a:r>
            <a:r>
              <a:rPr lang="en-US" dirty="0" err="1"/>
              <a:t>teóriu</a:t>
            </a:r>
            <a:r>
              <a:rPr lang="en-US" dirty="0"/>
              <a:t> </a:t>
            </a:r>
            <a:r>
              <a:rPr lang="en-US" dirty="0" err="1"/>
              <a:t>akejkoľvek</a:t>
            </a:r>
            <a:r>
              <a:rPr lang="en-US" dirty="0"/>
              <a:t> </a:t>
            </a:r>
            <a:r>
              <a:rPr lang="en-US" dirty="0" err="1"/>
              <a:t>vysvetľujúcej</a:t>
            </a:r>
            <a:r>
              <a:rPr lang="en-US" dirty="0"/>
              <a:t> </a:t>
            </a:r>
            <a:r>
              <a:rPr lang="en-US" dirty="0" err="1"/>
              <a:t>hodnoty</a:t>
            </a:r>
            <a:endParaRPr lang="en-US" dirty="0"/>
          </a:p>
          <a:p>
            <a:pPr algn="just"/>
            <a:r>
              <a:rPr lang="en-US" dirty="0" err="1"/>
              <a:t>všetky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mať</a:t>
            </a:r>
            <a:r>
              <a:rPr lang="en-US" dirty="0"/>
              <a:t> </a:t>
            </a:r>
            <a:r>
              <a:rPr lang="en-US" dirty="0" err="1"/>
              <a:t>frustrované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, </a:t>
            </a:r>
          </a:p>
          <a:p>
            <a:pPr algn="just"/>
            <a:r>
              <a:rPr lang="en-US" dirty="0"/>
              <a:t>t. j. </a:t>
            </a:r>
            <a:r>
              <a:rPr lang="en-US" dirty="0" err="1"/>
              <a:t>samotný</a:t>
            </a:r>
            <a:r>
              <a:rPr lang="en-US" dirty="0"/>
              <a:t> </a:t>
            </a:r>
            <a:r>
              <a:rPr lang="en-US" dirty="0" err="1"/>
              <a:t>motív</a:t>
            </a:r>
            <a:r>
              <a:rPr lang="en-US" dirty="0"/>
              <a:t> by </a:t>
            </a:r>
            <a:r>
              <a:rPr lang="en-US" dirty="0" err="1"/>
              <a:t>nevysvetlí</a:t>
            </a:r>
            <a:r>
              <a:rPr lang="en-US" dirty="0"/>
              <a:t> </a:t>
            </a:r>
            <a:r>
              <a:rPr lang="en-US" dirty="0" err="1"/>
              <a:t>výskyt</a:t>
            </a:r>
            <a:r>
              <a:rPr lang="en-US" dirty="0"/>
              <a:t> </a:t>
            </a:r>
            <a:r>
              <a:rPr lang="en-US" dirty="0" err="1"/>
              <a:t>nepokojov</a:t>
            </a:r>
            <a:endParaRPr lang="en-US" dirty="0"/>
          </a:p>
          <a:p>
            <a:pPr algn="just"/>
            <a:r>
              <a:rPr lang="en-US" dirty="0" err="1"/>
              <a:t>kľúčový</a:t>
            </a:r>
            <a:r>
              <a:rPr lang="en-US" dirty="0"/>
              <a:t> je </a:t>
            </a:r>
            <a:r>
              <a:rPr lang="en-US" b="1" dirty="0" err="1"/>
              <a:t>kontext</a:t>
            </a:r>
            <a:r>
              <a:rPr lang="en-US" dirty="0"/>
              <a:t>, t. j. </a:t>
            </a:r>
            <a:r>
              <a:rPr lang="en-US" dirty="0" err="1"/>
              <a:t>dostupnosť</a:t>
            </a:r>
            <a:r>
              <a:rPr lang="en-US" dirty="0"/>
              <a:t> </a:t>
            </a:r>
            <a:r>
              <a:rPr lang="en-US" dirty="0" err="1"/>
              <a:t>cenných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 a </a:t>
            </a:r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priaznivé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vedú</a:t>
            </a:r>
            <a:r>
              <a:rPr lang="en-US" dirty="0"/>
              <a:t> k </a:t>
            </a:r>
            <a:r>
              <a:rPr lang="en-US" dirty="0" err="1"/>
              <a:t>vypuknutiu</a:t>
            </a:r>
            <a:r>
              <a:rPr lang="en-US" dirty="0"/>
              <a:t> </a:t>
            </a:r>
            <a:r>
              <a:rPr lang="en-US" dirty="0" err="1"/>
              <a:t>občianskych</a:t>
            </a:r>
            <a:r>
              <a:rPr lang="en-US" dirty="0"/>
              <a:t> </a:t>
            </a:r>
            <a:r>
              <a:rPr lang="en-US" dirty="0" err="1"/>
              <a:t>vojen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370C-59B5-084B-A00A-FC28DD25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Collier and </a:t>
            </a:r>
            <a:r>
              <a:rPr lang="en-US" b="1" dirty="0" err="1"/>
              <a:t>Hoeffler</a:t>
            </a:r>
            <a:r>
              <a:rPr lang="en-US" b="1" dirty="0"/>
              <a:t> (2004)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249D-8781-884F-8A3A-07AAE0822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empirický</a:t>
            </a:r>
            <a:r>
              <a:rPr lang="en-US" dirty="0"/>
              <a:t> test </a:t>
            </a:r>
            <a:r>
              <a:rPr lang="en-US" dirty="0" err="1"/>
              <a:t>vysvetlenia</a:t>
            </a:r>
            <a:r>
              <a:rPr lang="en-US" dirty="0"/>
              <a:t> </a:t>
            </a:r>
            <a:r>
              <a:rPr lang="en-US" dirty="0" err="1"/>
              <a:t>chamtivosti</a:t>
            </a:r>
            <a:r>
              <a:rPr lang="en-US" dirty="0"/>
              <a:t> (</a:t>
            </a:r>
            <a:r>
              <a:rPr lang="en-US" dirty="0" err="1"/>
              <a:t>príležitosti</a:t>
            </a:r>
            <a:r>
              <a:rPr lang="en-US" dirty="0"/>
              <a:t>) a </a:t>
            </a:r>
            <a:r>
              <a:rPr lang="en-US" dirty="0" err="1"/>
              <a:t>krivdy</a:t>
            </a:r>
            <a:r>
              <a:rPr lang="en-US" dirty="0"/>
              <a:t> (</a:t>
            </a:r>
            <a:r>
              <a:rPr lang="en-US" dirty="0" err="1"/>
              <a:t>motívu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"model,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zameriava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príležitosti</a:t>
            </a:r>
            <a:r>
              <a:rPr lang="en-US" dirty="0"/>
              <a:t>, </a:t>
            </a:r>
            <a:r>
              <a:rPr lang="en-US" dirty="0" err="1"/>
              <a:t>vykazuje</a:t>
            </a:r>
            <a:r>
              <a:rPr lang="en-US" dirty="0"/>
              <a:t>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objektívne</a:t>
            </a:r>
            <a:r>
              <a:rPr lang="en-US" dirty="0"/>
              <a:t> </a:t>
            </a:r>
            <a:r>
              <a:rPr lang="en-US" b="1" dirty="0" err="1"/>
              <a:t>ukazovatele</a:t>
            </a:r>
            <a:r>
              <a:rPr lang="en-US" b="1" dirty="0"/>
              <a:t> </a:t>
            </a:r>
            <a:r>
              <a:rPr lang="en-US" b="1" dirty="0" err="1"/>
              <a:t>krivdy</a:t>
            </a:r>
            <a:r>
              <a:rPr lang="en-US" b="1" dirty="0"/>
              <a:t> </a:t>
            </a:r>
            <a:r>
              <a:rPr lang="en-US" dirty="0" err="1"/>
              <a:t>nemajú</a:t>
            </a:r>
            <a:r>
              <a:rPr lang="en-US" dirty="0"/>
              <a:t> </a:t>
            </a:r>
            <a:r>
              <a:rPr lang="en-US" dirty="0" err="1"/>
              <a:t>veľkú</a:t>
            </a:r>
            <a:r>
              <a:rPr lang="en-US" dirty="0"/>
              <a:t> </a:t>
            </a:r>
            <a:r>
              <a:rPr lang="en-US" dirty="0" err="1"/>
              <a:t>vysvetľovaciu</a:t>
            </a:r>
            <a:r>
              <a:rPr lang="en-US" dirty="0"/>
              <a:t> </a:t>
            </a:r>
            <a:r>
              <a:rPr lang="en-US" dirty="0" err="1"/>
              <a:t>silu</a:t>
            </a:r>
            <a:r>
              <a:rPr lang="en-US" dirty="0"/>
              <a:t>"</a:t>
            </a:r>
          </a:p>
          <a:p>
            <a:pPr algn="just"/>
            <a:r>
              <a:rPr lang="en-US" dirty="0" err="1"/>
              <a:t>zistili</a:t>
            </a:r>
            <a:r>
              <a:rPr lang="en-US" dirty="0"/>
              <a:t> tri </a:t>
            </a:r>
            <a:r>
              <a:rPr lang="en-US" dirty="0" err="1"/>
              <a:t>ukazovatele</a:t>
            </a:r>
            <a:r>
              <a:rPr lang="en-US" dirty="0"/>
              <a:t> </a:t>
            </a:r>
            <a:r>
              <a:rPr lang="en-US" dirty="0" err="1"/>
              <a:t>súvisiace</a:t>
            </a:r>
            <a:r>
              <a:rPr lang="en-US" dirty="0"/>
              <a:t> s </a:t>
            </a:r>
            <a:r>
              <a:rPr lang="en-US" dirty="0" err="1"/>
              <a:t>príležitosťami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súvisia</a:t>
            </a:r>
            <a:r>
              <a:rPr lang="en-US" dirty="0"/>
              <a:t> s </a:t>
            </a:r>
            <a:r>
              <a:rPr lang="en-US" dirty="0" err="1"/>
              <a:t>vypuknutím</a:t>
            </a:r>
            <a:r>
              <a:rPr lang="en-US" dirty="0"/>
              <a:t> </a:t>
            </a:r>
            <a:r>
              <a:rPr lang="en-US" dirty="0" err="1"/>
              <a:t>občianskych</a:t>
            </a:r>
            <a:r>
              <a:rPr lang="en-US" dirty="0"/>
              <a:t> </a:t>
            </a:r>
            <a:r>
              <a:rPr lang="en-US" dirty="0" err="1"/>
              <a:t>vojen</a:t>
            </a:r>
            <a:r>
              <a:rPr lang="en-US" dirty="0"/>
              <a:t>:</a:t>
            </a:r>
          </a:p>
          <a:p>
            <a:pPr algn="just"/>
            <a:r>
              <a:rPr lang="en-US" b="1" dirty="0" err="1"/>
              <a:t>dostupnosť</a:t>
            </a:r>
            <a:r>
              <a:rPr lang="en-US" b="1" dirty="0"/>
              <a:t> </a:t>
            </a:r>
            <a:r>
              <a:rPr lang="en-US" b="1" dirty="0" err="1"/>
              <a:t>financií</a:t>
            </a:r>
            <a:r>
              <a:rPr lang="en-US" dirty="0"/>
              <a:t> (</a:t>
            </a:r>
            <a:r>
              <a:rPr lang="en-US" dirty="0" err="1"/>
              <a:t>prostredníctvom</a:t>
            </a:r>
            <a:r>
              <a:rPr lang="en-US" dirty="0"/>
              <a:t> </a:t>
            </a:r>
            <a:r>
              <a:rPr lang="en-US" dirty="0" err="1"/>
              <a:t>vývozu</a:t>
            </a:r>
            <a:r>
              <a:rPr lang="en-US" dirty="0"/>
              <a:t> </a:t>
            </a:r>
            <a:r>
              <a:rPr lang="en-US" dirty="0" err="1"/>
              <a:t>primárnych</a:t>
            </a:r>
            <a:r>
              <a:rPr lang="en-US" dirty="0"/>
              <a:t> </a:t>
            </a:r>
            <a:r>
              <a:rPr lang="en-US" dirty="0" err="1"/>
              <a:t>komodít</a:t>
            </a:r>
            <a:r>
              <a:rPr lang="en-US" dirty="0"/>
              <a:t>) </a:t>
            </a:r>
            <a:r>
              <a:rPr lang="en-US" dirty="0" err="1"/>
              <a:t>robí</a:t>
            </a:r>
            <a:r>
              <a:rPr lang="en-US" dirty="0"/>
              <a:t> </a:t>
            </a:r>
            <a:r>
              <a:rPr lang="en-US" dirty="0" err="1"/>
              <a:t>vzburu</a:t>
            </a:r>
            <a:r>
              <a:rPr lang="en-US" dirty="0"/>
              <a:t> </a:t>
            </a:r>
            <a:r>
              <a:rPr lang="en-US" dirty="0" err="1"/>
              <a:t>uskutočniteľnou</a:t>
            </a:r>
            <a:r>
              <a:rPr lang="en-US" dirty="0"/>
              <a:t> a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dokonca</a:t>
            </a:r>
            <a:r>
              <a:rPr lang="en-US" dirty="0"/>
              <a:t> </a:t>
            </a:r>
            <a:r>
              <a:rPr lang="en-US" dirty="0" err="1"/>
              <a:t>atraktívnou</a:t>
            </a:r>
            <a:r>
              <a:rPr lang="en-US" dirty="0"/>
              <a:t> (</a:t>
            </a:r>
            <a:r>
              <a:rPr lang="en-US" dirty="0" err="1"/>
              <a:t>chamtivosť</a:t>
            </a:r>
            <a:r>
              <a:rPr lang="en-US" dirty="0"/>
              <a:t>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5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76E3-E523-5446-B117-8DFE4AA5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Collier and </a:t>
            </a:r>
            <a:r>
              <a:rPr lang="en-US" b="1" dirty="0" err="1"/>
              <a:t>Hoeffler</a:t>
            </a:r>
            <a:r>
              <a:rPr lang="en-US" b="1" dirty="0"/>
              <a:t> (2004)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8060-A5F8-604B-B69C-AB31DD012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b. </a:t>
            </a:r>
            <a:r>
              <a:rPr lang="en-US" b="1" dirty="0"/>
              <a:t>(</a:t>
            </a:r>
            <a:r>
              <a:rPr lang="en-US" b="1" dirty="0" err="1"/>
              <a:t>nízke</a:t>
            </a:r>
            <a:r>
              <a:rPr lang="en-US" b="1" dirty="0"/>
              <a:t>) </a:t>
            </a:r>
            <a:r>
              <a:rPr lang="en-US" b="1" dirty="0" err="1"/>
              <a:t>náklady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revoltu</a:t>
            </a:r>
            <a:r>
              <a:rPr lang="en-US" dirty="0"/>
              <a:t>: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ušlé</a:t>
            </a:r>
            <a:r>
              <a:rPr lang="en-US" dirty="0"/>
              <a:t> </a:t>
            </a:r>
            <a:r>
              <a:rPr lang="en-US" dirty="0" err="1"/>
              <a:t>príjmy</a:t>
            </a:r>
            <a:r>
              <a:rPr lang="en-US" dirty="0"/>
              <a:t> </a:t>
            </a:r>
            <a:r>
              <a:rPr lang="en-US" dirty="0" err="1"/>
              <a:t>nízke</a:t>
            </a:r>
            <a:r>
              <a:rPr lang="en-US" dirty="0"/>
              <a:t>, </a:t>
            </a:r>
            <a:r>
              <a:rPr lang="en-US" dirty="0" err="1"/>
              <a:t>pravdepodobnosť</a:t>
            </a:r>
            <a:r>
              <a:rPr lang="en-US" dirty="0"/>
              <a:t> </a:t>
            </a:r>
            <a:r>
              <a:rPr lang="en-US" dirty="0" err="1"/>
              <a:t>konfliktu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zvyšuje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(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zástupné</a:t>
            </a:r>
            <a:r>
              <a:rPr lang="en-US" dirty="0"/>
              <a:t> </a:t>
            </a:r>
            <a:r>
              <a:rPr lang="en-US" dirty="0" err="1"/>
              <a:t>ukazovatele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používajú</a:t>
            </a:r>
            <a:r>
              <a:rPr lang="en-US" dirty="0"/>
              <a:t> </a:t>
            </a:r>
            <a:r>
              <a:rPr lang="en-US" dirty="0" err="1"/>
              <a:t>miera</a:t>
            </a:r>
            <a:r>
              <a:rPr lang="en-US" dirty="0"/>
              <a:t> </a:t>
            </a:r>
            <a:r>
              <a:rPr lang="en-US" dirty="0" err="1"/>
              <a:t>vzdelávania</a:t>
            </a:r>
            <a:r>
              <a:rPr lang="en-US" dirty="0"/>
              <a:t> </a:t>
            </a:r>
            <a:r>
              <a:rPr lang="en-US" dirty="0" err="1"/>
              <a:t>mužov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stredných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, </a:t>
            </a:r>
            <a:r>
              <a:rPr lang="en-US" dirty="0" err="1"/>
              <a:t>príjem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obyvateľa</a:t>
            </a:r>
            <a:r>
              <a:rPr lang="en-US" dirty="0"/>
              <a:t> a </a:t>
            </a:r>
            <a:r>
              <a:rPr lang="en-US" dirty="0" err="1"/>
              <a:t>miera</a:t>
            </a:r>
            <a:r>
              <a:rPr lang="en-US" dirty="0"/>
              <a:t> </a:t>
            </a:r>
            <a:r>
              <a:rPr lang="en-US" dirty="0" err="1"/>
              <a:t>hospodárskeho</a:t>
            </a:r>
            <a:r>
              <a:rPr lang="en-US" dirty="0"/>
              <a:t> </a:t>
            </a:r>
            <a:r>
              <a:rPr lang="en-US" dirty="0" err="1"/>
              <a:t>rastu</a:t>
            </a:r>
            <a:r>
              <a:rPr lang="en-US" dirty="0"/>
              <a:t>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všetky</a:t>
            </a:r>
            <a:r>
              <a:rPr lang="en-US" dirty="0"/>
              <a:t>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ukazovatele</a:t>
            </a:r>
            <a:r>
              <a:rPr lang="en-US" dirty="0"/>
              <a:t>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štatisticky</a:t>
            </a:r>
            <a:r>
              <a:rPr lang="en-US" dirty="0"/>
              <a:t> </a:t>
            </a:r>
            <a:r>
              <a:rPr lang="en-US" dirty="0" err="1"/>
              <a:t>významné</a:t>
            </a:r>
            <a:r>
              <a:rPr lang="en-US" dirty="0"/>
              <a:t> a </a:t>
            </a:r>
            <a:r>
              <a:rPr lang="en-US" dirty="0" err="1"/>
              <a:t>podstatné</a:t>
            </a:r>
            <a:r>
              <a:rPr lang="en-US" dirty="0"/>
              <a:t> </a:t>
            </a:r>
            <a:r>
              <a:rPr lang="en-US" dirty="0" err="1"/>
              <a:t>účinky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znižujú</a:t>
            </a:r>
            <a:r>
              <a:rPr lang="en-US" dirty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konfliktu</a:t>
            </a:r>
            <a:r>
              <a:rPr lang="en-US" dirty="0"/>
              <a:t>)</a:t>
            </a:r>
          </a:p>
          <a:p>
            <a:pPr algn="just"/>
            <a:r>
              <a:rPr lang="en-US" b="1" dirty="0"/>
              <a:t>c. </a:t>
            </a:r>
            <a:r>
              <a:rPr lang="en-US" b="1" dirty="0" err="1"/>
              <a:t>vojenská</a:t>
            </a:r>
            <a:r>
              <a:rPr lang="en-US" b="1" dirty="0"/>
              <a:t> </a:t>
            </a:r>
            <a:r>
              <a:rPr lang="en-US" b="1" dirty="0" err="1"/>
              <a:t>výhoda</a:t>
            </a:r>
            <a:r>
              <a:rPr lang="en-US" dirty="0"/>
              <a:t>: </a:t>
            </a:r>
            <a:r>
              <a:rPr lang="en-US" dirty="0" err="1"/>
              <a:t>rozptýlené</a:t>
            </a:r>
            <a:r>
              <a:rPr lang="en-US" dirty="0"/>
              <a:t> </a:t>
            </a:r>
            <a:r>
              <a:rPr lang="en-US" dirty="0" err="1"/>
              <a:t>obyvateľstvo</a:t>
            </a:r>
            <a:r>
              <a:rPr lang="en-US" dirty="0"/>
              <a:t> </a:t>
            </a:r>
            <a:r>
              <a:rPr lang="en-US" dirty="0" err="1"/>
              <a:t>zvyšuje</a:t>
            </a:r>
            <a:r>
              <a:rPr lang="en-US" dirty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konfliktu</a:t>
            </a:r>
            <a:endParaRPr lang="en-US" dirty="0"/>
          </a:p>
          <a:p>
            <a:pPr algn="just"/>
            <a:r>
              <a:rPr lang="en-US" dirty="0" err="1"/>
              <a:t>Zistili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väčšina</a:t>
            </a:r>
            <a:r>
              <a:rPr lang="en-US" dirty="0"/>
              <a:t> </a:t>
            </a:r>
            <a:r>
              <a:rPr lang="en-US" dirty="0" err="1"/>
              <a:t>zástupných</a:t>
            </a:r>
            <a:r>
              <a:rPr lang="en-US" dirty="0"/>
              <a:t> </a:t>
            </a:r>
            <a:r>
              <a:rPr lang="en-US" dirty="0" err="1"/>
              <a:t>ukazovateľov</a:t>
            </a:r>
            <a:r>
              <a:rPr lang="en-US" dirty="0"/>
              <a:t> </a:t>
            </a:r>
            <a:r>
              <a:rPr lang="en-US" dirty="0" err="1"/>
              <a:t>sťažností</a:t>
            </a:r>
            <a:r>
              <a:rPr lang="en-US" dirty="0"/>
              <a:t> je </a:t>
            </a:r>
            <a:r>
              <a:rPr lang="en-US" dirty="0" err="1"/>
              <a:t>nevýznamná</a:t>
            </a:r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7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02B6-5B0B-4147-A89D-BEC7E9B6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Collier and </a:t>
            </a:r>
            <a:r>
              <a:rPr lang="en-US" b="1" dirty="0" err="1"/>
              <a:t>Hoeffler</a:t>
            </a:r>
            <a:r>
              <a:rPr lang="en-US" b="1" dirty="0"/>
              <a:t> (2004)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1857-5DB6-8240-A21C-907C8380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441"/>
            <a:ext cx="10515600" cy="4996434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väčšina</a:t>
            </a:r>
            <a:r>
              <a:rPr lang="en-US" sz="2400" dirty="0"/>
              <a:t> </a:t>
            </a:r>
            <a:r>
              <a:rPr lang="en-US" sz="2400" dirty="0" err="1"/>
              <a:t>ukazovateľov</a:t>
            </a:r>
            <a:r>
              <a:rPr lang="en-US" sz="2400" dirty="0"/>
              <a:t> </a:t>
            </a:r>
            <a:r>
              <a:rPr lang="en-US" sz="2400" b="1" dirty="0" err="1"/>
              <a:t>krivdy</a:t>
            </a:r>
            <a:r>
              <a:rPr lang="en-US" sz="2400" dirty="0"/>
              <a:t> je v </a:t>
            </a:r>
            <a:r>
              <a:rPr lang="en-US" sz="2400" dirty="0" err="1"/>
              <a:t>empirickom</a:t>
            </a:r>
            <a:r>
              <a:rPr lang="en-US" sz="2400" dirty="0"/>
              <a:t> teste </a:t>
            </a:r>
            <a:r>
              <a:rPr lang="en-US" sz="2400" dirty="0" err="1"/>
              <a:t>nevýznamná</a:t>
            </a:r>
            <a:r>
              <a:rPr lang="en-US" sz="2400" dirty="0"/>
              <a:t>:</a:t>
            </a:r>
          </a:p>
          <a:p>
            <a:pPr algn="just"/>
            <a:r>
              <a:rPr lang="en-US" sz="2400" dirty="0" err="1"/>
              <a:t>etnická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náboženská</a:t>
            </a:r>
            <a:r>
              <a:rPr lang="en-US" sz="2400" dirty="0"/>
              <a:t> </a:t>
            </a:r>
            <a:r>
              <a:rPr lang="en-US" sz="2400" dirty="0" err="1"/>
              <a:t>nenávisť</a:t>
            </a:r>
            <a:r>
              <a:rPr lang="en-US" sz="2400" dirty="0"/>
              <a:t> (</a:t>
            </a:r>
            <a:r>
              <a:rPr lang="en-US" sz="2400" dirty="0" err="1"/>
              <a:t>meraná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etnická</a:t>
            </a:r>
            <a:r>
              <a:rPr lang="en-US" sz="2400" dirty="0"/>
              <a:t> a </a:t>
            </a:r>
            <a:r>
              <a:rPr lang="en-US" sz="2400" dirty="0" err="1"/>
              <a:t>náboženská</a:t>
            </a:r>
            <a:r>
              <a:rPr lang="en-US" sz="2400" dirty="0"/>
              <a:t> </a:t>
            </a:r>
            <a:r>
              <a:rPr lang="en-US" sz="2400" dirty="0" err="1"/>
              <a:t>fragmentácia</a:t>
            </a:r>
            <a:r>
              <a:rPr lang="en-US" sz="2400" dirty="0"/>
              <a:t>)</a:t>
            </a:r>
          </a:p>
          <a:p>
            <a:pPr algn="just"/>
            <a:r>
              <a:rPr lang="en-US" sz="2400" dirty="0" err="1"/>
              <a:t>politické</a:t>
            </a:r>
            <a:r>
              <a:rPr lang="en-US" sz="2400" dirty="0"/>
              <a:t> </a:t>
            </a:r>
            <a:r>
              <a:rPr lang="en-US" sz="2400" dirty="0" err="1"/>
              <a:t>represié</a:t>
            </a:r>
            <a:r>
              <a:rPr lang="en-US" sz="2400" dirty="0"/>
              <a:t> a </a:t>
            </a:r>
            <a:r>
              <a:rPr lang="en-US" sz="2400" dirty="0" err="1"/>
              <a:t>politické</a:t>
            </a:r>
            <a:r>
              <a:rPr lang="en-US" sz="2400" dirty="0"/>
              <a:t> </a:t>
            </a:r>
            <a:r>
              <a:rPr lang="en-US" sz="2400" dirty="0" err="1"/>
              <a:t>vylúčenie</a:t>
            </a:r>
            <a:r>
              <a:rPr lang="en-US" sz="2400" dirty="0"/>
              <a:t> (</a:t>
            </a:r>
            <a:r>
              <a:rPr lang="en-US" sz="2400" dirty="0" err="1"/>
              <a:t>miera</a:t>
            </a:r>
            <a:r>
              <a:rPr lang="en-US" sz="2400" dirty="0"/>
              <a:t> </a:t>
            </a:r>
            <a:r>
              <a:rPr lang="en-US" sz="2400" dirty="0" err="1"/>
              <a:t>politickej</a:t>
            </a:r>
            <a:r>
              <a:rPr lang="en-US" sz="2400" dirty="0"/>
              <a:t> </a:t>
            </a:r>
            <a:r>
              <a:rPr lang="en-US" sz="2400" dirty="0" err="1"/>
              <a:t>represie</a:t>
            </a:r>
            <a:r>
              <a:rPr lang="en-US" sz="2400" dirty="0"/>
              <a:t> a </a:t>
            </a:r>
            <a:r>
              <a:rPr lang="en-US" sz="2400" dirty="0" err="1"/>
              <a:t>politických</a:t>
            </a:r>
            <a:r>
              <a:rPr lang="en-US" sz="2400" dirty="0"/>
              <a:t> </a:t>
            </a:r>
            <a:r>
              <a:rPr lang="en-US" sz="2400" dirty="0" err="1"/>
              <a:t>práv</a:t>
            </a:r>
            <a:r>
              <a:rPr lang="en-US" sz="2400" dirty="0"/>
              <a:t>) </a:t>
            </a:r>
          </a:p>
          <a:p>
            <a:pPr algn="just"/>
            <a:r>
              <a:rPr lang="en-US" sz="2400" dirty="0" err="1"/>
              <a:t>ekonomická</a:t>
            </a:r>
            <a:r>
              <a:rPr lang="en-US" sz="2400" dirty="0"/>
              <a:t> </a:t>
            </a:r>
            <a:r>
              <a:rPr lang="en-US" sz="2400" dirty="0" err="1"/>
              <a:t>nerovnosť</a:t>
            </a:r>
            <a:r>
              <a:rPr lang="en-US" sz="2400" dirty="0"/>
              <a:t> (</a:t>
            </a:r>
            <a:r>
              <a:rPr lang="en-US" sz="2400" dirty="0" err="1"/>
              <a:t>Giniho</a:t>
            </a:r>
            <a:r>
              <a:rPr lang="en-US" sz="2400" dirty="0"/>
              <a:t> </a:t>
            </a:r>
            <a:r>
              <a:rPr lang="en-US" sz="2400" dirty="0" err="1"/>
              <a:t>koeficient</a:t>
            </a:r>
            <a:r>
              <a:rPr lang="en-US" sz="2400" dirty="0"/>
              <a:t> a </a:t>
            </a:r>
            <a:r>
              <a:rPr lang="en-US" sz="2400" dirty="0" err="1"/>
              <a:t>pomer</a:t>
            </a:r>
            <a:r>
              <a:rPr lang="en-US" sz="2400" dirty="0"/>
              <a:t> </a:t>
            </a:r>
            <a:r>
              <a:rPr lang="en-US" sz="2400" dirty="0" err="1"/>
              <a:t>horných</a:t>
            </a:r>
            <a:r>
              <a:rPr lang="en-US" sz="2400" dirty="0"/>
              <a:t> a </a:t>
            </a:r>
            <a:r>
              <a:rPr lang="en-US" sz="2400" dirty="0" err="1"/>
              <a:t>dolných</a:t>
            </a:r>
            <a:r>
              <a:rPr lang="en-US" sz="2400" dirty="0"/>
              <a:t> </a:t>
            </a:r>
            <a:r>
              <a:rPr lang="en-US" sz="2400" dirty="0" err="1"/>
              <a:t>kvintilov</a:t>
            </a:r>
            <a:r>
              <a:rPr lang="en-US" sz="2400" dirty="0"/>
              <a:t> </a:t>
            </a:r>
            <a:r>
              <a:rPr lang="en-US" sz="2400" dirty="0" err="1"/>
              <a:t>príjmov</a:t>
            </a:r>
            <a:r>
              <a:rPr lang="en-US" sz="2400" dirty="0"/>
              <a:t>) </a:t>
            </a:r>
          </a:p>
          <a:p>
            <a:pPr algn="just"/>
            <a:r>
              <a:rPr lang="en-US" sz="2400" b="1" dirty="0" err="1"/>
              <a:t>záver</a:t>
            </a:r>
            <a:r>
              <a:rPr lang="en-US" sz="2400" dirty="0"/>
              <a:t>: </a:t>
            </a:r>
            <a:r>
              <a:rPr lang="en-US" sz="2400" dirty="0" err="1"/>
              <a:t>príležitosť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vysvetlenie</a:t>
            </a:r>
            <a:r>
              <a:rPr lang="en-US" sz="2400" dirty="0"/>
              <a:t> </a:t>
            </a:r>
            <a:r>
              <a:rPr lang="en-US" sz="2400" dirty="0" err="1"/>
              <a:t>rizika</a:t>
            </a:r>
            <a:r>
              <a:rPr lang="en-US" sz="2400" dirty="0"/>
              <a:t> </a:t>
            </a:r>
            <a:r>
              <a:rPr lang="en-US" sz="2400" dirty="0" err="1"/>
              <a:t>konfliktu</a:t>
            </a:r>
            <a:r>
              <a:rPr lang="en-US" sz="2400" dirty="0"/>
              <a:t> je v </a:t>
            </a:r>
            <a:r>
              <a:rPr lang="en-US" sz="2400" dirty="0" err="1"/>
              <a:t>súlade</a:t>
            </a:r>
            <a:r>
              <a:rPr lang="en-US" sz="2400" dirty="0"/>
              <a:t> s </a:t>
            </a:r>
            <a:r>
              <a:rPr lang="en-US" sz="2400" dirty="0" err="1"/>
              <a:t>interpretáciou</a:t>
            </a:r>
            <a:r>
              <a:rPr lang="en-US" sz="2400" dirty="0"/>
              <a:t> </a:t>
            </a:r>
            <a:r>
              <a:rPr lang="en-US" sz="2400" dirty="0" err="1"/>
              <a:t>násilia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javu</a:t>
            </a:r>
            <a:r>
              <a:rPr lang="en-US" sz="2400" dirty="0"/>
              <a:t> </a:t>
            </a:r>
            <a:r>
              <a:rPr lang="en-US" sz="2400" dirty="0" err="1"/>
              <a:t>motivovaného</a:t>
            </a:r>
            <a:r>
              <a:rPr lang="en-US" sz="2400" dirty="0"/>
              <a:t> </a:t>
            </a:r>
            <a:r>
              <a:rPr lang="en-US" sz="2400" dirty="0" err="1"/>
              <a:t>chamtivosťou</a:t>
            </a:r>
            <a:endParaRPr lang="en-US" sz="2400" dirty="0"/>
          </a:p>
          <a:p>
            <a:pPr algn="just"/>
            <a:r>
              <a:rPr lang="en-US" sz="2400" dirty="0"/>
              <a:t>to </a:t>
            </a:r>
            <a:r>
              <a:rPr lang="en-US" sz="2400" dirty="0" err="1"/>
              <a:t>však</a:t>
            </a:r>
            <a:r>
              <a:rPr lang="en-US" sz="2400" dirty="0"/>
              <a:t> </a:t>
            </a:r>
            <a:r>
              <a:rPr lang="en-US" sz="2400" dirty="0" err="1"/>
              <a:t>neznamená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rebeli</a:t>
            </a:r>
            <a:r>
              <a:rPr lang="en-US" sz="2400" dirty="0"/>
              <a:t> </a:t>
            </a:r>
            <a:r>
              <a:rPr lang="en-US" sz="2400" dirty="0" err="1"/>
              <a:t>sú</a:t>
            </a:r>
            <a:r>
              <a:rPr lang="en-US" sz="2400" dirty="0"/>
              <a:t> </a:t>
            </a:r>
            <a:r>
              <a:rPr lang="en-US" sz="2400" dirty="0" err="1"/>
              <a:t>nevyhnutne</a:t>
            </a:r>
            <a:r>
              <a:rPr lang="en-US" sz="2400" dirty="0"/>
              <a:t> </a:t>
            </a:r>
            <a:r>
              <a:rPr lang="en-US" sz="2400" dirty="0" err="1"/>
              <a:t>kriminálnici</a:t>
            </a:r>
            <a:r>
              <a:rPr lang="en-US" sz="2400" dirty="0"/>
              <a:t>, </a:t>
            </a:r>
          </a:p>
          <a:p>
            <a:pPr algn="just"/>
            <a:r>
              <a:rPr lang="en-US" sz="2400" dirty="0"/>
              <a:t>ale to, </a:t>
            </a:r>
            <a:r>
              <a:rPr lang="en-US" sz="2400" dirty="0" err="1"/>
              <a:t>čo</a:t>
            </a:r>
            <a:r>
              <a:rPr lang="en-US" sz="2400" dirty="0"/>
              <a:t> ich </a:t>
            </a:r>
            <a:r>
              <a:rPr lang="en-US" sz="2400" dirty="0" err="1"/>
              <a:t>motivuje</a:t>
            </a:r>
            <a:r>
              <a:rPr lang="en-US" sz="2400" dirty="0"/>
              <a:t>, </a:t>
            </a:r>
            <a:r>
              <a:rPr lang="en-US" sz="2400" dirty="0" err="1"/>
              <a:t>môže</a:t>
            </a:r>
            <a:r>
              <a:rPr lang="en-US" sz="2400" dirty="0"/>
              <a:t> </a:t>
            </a:r>
            <a:r>
              <a:rPr lang="en-US" sz="2400" dirty="0" err="1"/>
              <a:t>byť</a:t>
            </a:r>
            <a:r>
              <a:rPr lang="en-US" sz="2400" dirty="0"/>
              <a:t> </a:t>
            </a:r>
            <a:r>
              <a:rPr lang="en-US" sz="2400" dirty="0" err="1"/>
              <a:t>odlišné</a:t>
            </a:r>
            <a:r>
              <a:rPr lang="en-US" sz="2400" dirty="0"/>
              <a:t> od </a:t>
            </a:r>
            <a:r>
              <a:rPr lang="en-US" sz="2400" dirty="0" err="1"/>
              <a:t>širších</a:t>
            </a:r>
            <a:r>
              <a:rPr lang="en-US" sz="2400" dirty="0"/>
              <a:t> </a:t>
            </a:r>
            <a:r>
              <a:rPr lang="en-US" sz="2400" dirty="0" err="1"/>
              <a:t>spoločenských</a:t>
            </a:r>
            <a:r>
              <a:rPr lang="en-US" sz="2400" dirty="0"/>
              <a:t> </a:t>
            </a:r>
            <a:r>
              <a:rPr lang="en-US" sz="2400" dirty="0" err="1"/>
              <a:t>problémov</a:t>
            </a:r>
            <a:r>
              <a:rPr lang="en-US" sz="2400" dirty="0"/>
              <a:t> </a:t>
            </a:r>
            <a:r>
              <a:rPr lang="en-US" sz="2400" dirty="0" err="1"/>
              <a:t>týkajúcich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nerovnosti</a:t>
            </a:r>
            <a:r>
              <a:rPr lang="en-US" sz="2400" dirty="0"/>
              <a:t>, </a:t>
            </a:r>
            <a:r>
              <a:rPr lang="en-US" sz="2400" dirty="0" err="1"/>
              <a:t>politických</a:t>
            </a:r>
            <a:r>
              <a:rPr lang="en-US" sz="2400" dirty="0"/>
              <a:t> </a:t>
            </a:r>
            <a:r>
              <a:rPr lang="en-US" sz="2400" dirty="0" err="1"/>
              <a:t>práv</a:t>
            </a:r>
            <a:r>
              <a:rPr lang="en-US" sz="2400" dirty="0"/>
              <a:t> a </a:t>
            </a:r>
            <a:r>
              <a:rPr lang="en-US" sz="2400" dirty="0" err="1"/>
              <a:t>etnickej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náboženskej</a:t>
            </a:r>
            <a:r>
              <a:rPr lang="en-US" sz="2400" dirty="0"/>
              <a:t> identity </a:t>
            </a:r>
          </a:p>
        </p:txBody>
      </p:sp>
    </p:spTree>
    <p:extLst>
      <p:ext uri="{BB962C8B-B14F-4D97-AF65-F5344CB8AC3E}">
        <p14:creationId xmlns:p14="http://schemas.microsoft.com/office/powerpoint/2010/main" val="375979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D23A-5B67-6F45-9F38-46F89626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Fearon and </a:t>
            </a:r>
            <a:r>
              <a:rPr lang="en-US" b="1" dirty="0" err="1"/>
              <a:t>Laitin</a:t>
            </a:r>
            <a:r>
              <a:rPr lang="en-US" b="1" dirty="0"/>
              <a:t> (2003)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68C61-BCC3-864E-9D84-C3358B400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tiež</a:t>
            </a:r>
            <a:r>
              <a:rPr lang="en-US" dirty="0"/>
              <a:t> </a:t>
            </a:r>
            <a:r>
              <a:rPr lang="en-US" dirty="0" err="1"/>
              <a:t>tvrdia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väčšia</a:t>
            </a:r>
            <a:r>
              <a:rPr lang="en-US" dirty="0"/>
              <a:t> </a:t>
            </a:r>
            <a:r>
              <a:rPr lang="en-US" b="1" dirty="0" err="1"/>
              <a:t>miera</a:t>
            </a:r>
            <a:r>
              <a:rPr lang="en-US" b="1" dirty="0"/>
              <a:t> </a:t>
            </a:r>
            <a:r>
              <a:rPr lang="en-US" b="1" dirty="0" err="1"/>
              <a:t>etnickej</a:t>
            </a:r>
            <a:r>
              <a:rPr lang="en-US" b="1" dirty="0"/>
              <a:t> </a:t>
            </a:r>
            <a:r>
              <a:rPr lang="en-US" b="1" dirty="0" err="1"/>
              <a:t>alebo</a:t>
            </a:r>
            <a:r>
              <a:rPr lang="en-US" b="1" dirty="0"/>
              <a:t> </a:t>
            </a:r>
            <a:r>
              <a:rPr lang="en-US" b="1" dirty="0" err="1"/>
              <a:t>náboženskej</a:t>
            </a:r>
            <a:r>
              <a:rPr lang="en-US" dirty="0"/>
              <a:t> </a:t>
            </a:r>
            <a:r>
              <a:rPr lang="en-US" dirty="0" err="1"/>
              <a:t>rozmanitosti</a:t>
            </a:r>
            <a:r>
              <a:rPr lang="en-US" dirty="0"/>
              <a:t> (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akejkoľvek</a:t>
            </a:r>
            <a:r>
              <a:rPr lang="en-US" dirty="0"/>
              <a:t> </a:t>
            </a:r>
            <a:r>
              <a:rPr lang="en-US" dirty="0" err="1"/>
              <a:t>konkrétnej</a:t>
            </a:r>
            <a:r>
              <a:rPr lang="en-US" dirty="0"/>
              <a:t> </a:t>
            </a:r>
            <a:r>
              <a:rPr lang="en-US" dirty="0" err="1"/>
              <a:t>kultúrnej</a:t>
            </a:r>
            <a:r>
              <a:rPr lang="en-US" dirty="0"/>
              <a:t> </a:t>
            </a:r>
            <a:r>
              <a:rPr lang="en-US" dirty="0" err="1"/>
              <a:t>demografie</a:t>
            </a:r>
            <a:r>
              <a:rPr lang="en-US" dirty="0"/>
              <a:t>) </a:t>
            </a:r>
            <a:r>
              <a:rPr lang="en-US" dirty="0" err="1"/>
              <a:t>sama</a:t>
            </a:r>
            <a:r>
              <a:rPr lang="en-US" dirty="0"/>
              <a:t> o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neznamená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krajina</a:t>
            </a:r>
            <a:r>
              <a:rPr lang="en-US" dirty="0"/>
              <a:t> je </a:t>
            </a:r>
            <a:r>
              <a:rPr lang="en-US" dirty="0" err="1"/>
              <a:t>náchylnejšia</a:t>
            </a:r>
            <a:r>
              <a:rPr lang="en-US" dirty="0"/>
              <a:t> k </a:t>
            </a:r>
            <a:r>
              <a:rPr lang="en-US" dirty="0" err="1"/>
              <a:t>občianskej</a:t>
            </a:r>
            <a:r>
              <a:rPr lang="en-US" dirty="0"/>
              <a:t> </a:t>
            </a:r>
            <a:r>
              <a:rPr lang="en-US" dirty="0" err="1"/>
              <a:t>vojne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neexistuje</a:t>
            </a:r>
            <a:r>
              <a:rPr lang="en-US" dirty="0"/>
              <a:t> </a:t>
            </a:r>
            <a:r>
              <a:rPr lang="en-US" dirty="0" err="1"/>
              <a:t>súvislosť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silou</a:t>
            </a:r>
            <a:r>
              <a:rPr lang="en-US" dirty="0"/>
              <a:t> </a:t>
            </a:r>
            <a:r>
              <a:rPr lang="en-US" dirty="0" err="1"/>
              <a:t>etnickej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inej</a:t>
            </a:r>
            <a:r>
              <a:rPr lang="en-US" dirty="0"/>
              <a:t> </a:t>
            </a:r>
            <a:r>
              <a:rPr lang="en-US" dirty="0" err="1"/>
              <a:t>politickej</a:t>
            </a:r>
            <a:r>
              <a:rPr lang="en-US" dirty="0"/>
              <a:t> </a:t>
            </a:r>
            <a:r>
              <a:rPr lang="en-US" dirty="0" err="1"/>
              <a:t>krivdy</a:t>
            </a:r>
            <a:r>
              <a:rPr lang="en-US" dirty="0"/>
              <a:t> a </a:t>
            </a:r>
            <a:r>
              <a:rPr lang="en-US" dirty="0" err="1"/>
              <a:t>vypuknutím</a:t>
            </a:r>
            <a:r>
              <a:rPr lang="en-US" dirty="0"/>
              <a:t> </a:t>
            </a:r>
            <a:r>
              <a:rPr lang="en-US" dirty="0" err="1"/>
              <a:t>občianskej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etnické</a:t>
            </a:r>
            <a:r>
              <a:rPr lang="en-US" dirty="0"/>
              <a:t> </a:t>
            </a:r>
            <a:r>
              <a:rPr lang="en-US" dirty="0" err="1"/>
              <a:t>antagonizmy</a:t>
            </a:r>
            <a:r>
              <a:rPr lang="en-US" dirty="0"/>
              <a:t> a </a:t>
            </a:r>
            <a:r>
              <a:rPr lang="en-US" dirty="0" err="1"/>
              <a:t>nacionalistické</a:t>
            </a:r>
            <a:r>
              <a:rPr lang="en-US" dirty="0"/>
              <a:t> </a:t>
            </a:r>
            <a:r>
              <a:rPr lang="en-US" dirty="0" err="1"/>
              <a:t>nálady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motivujú</a:t>
            </a:r>
            <a:r>
              <a:rPr lang="en-US" dirty="0"/>
              <a:t> </a:t>
            </a:r>
            <a:r>
              <a:rPr lang="en-US" dirty="0" err="1"/>
              <a:t>povstalcov</a:t>
            </a:r>
            <a:r>
              <a:rPr lang="en-US" dirty="0"/>
              <a:t> a ich </a:t>
            </a:r>
            <a:r>
              <a:rPr lang="en-US" dirty="0" err="1"/>
              <a:t>stúpencov</a:t>
            </a:r>
            <a:r>
              <a:rPr lang="en-US" dirty="0"/>
              <a:t>, </a:t>
            </a:r>
          </a:p>
          <a:p>
            <a:pPr algn="just"/>
            <a:r>
              <a:rPr lang="en-US" dirty="0" err="1"/>
              <a:t>takéto</a:t>
            </a:r>
            <a:r>
              <a:rPr lang="en-US" dirty="0"/>
              <a:t> </a:t>
            </a:r>
            <a:r>
              <a:rPr lang="en-US" dirty="0" err="1"/>
              <a:t>obecné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príliš</a:t>
            </a:r>
            <a:r>
              <a:rPr lang="en-US" dirty="0"/>
              <a:t> </a:t>
            </a:r>
            <a:r>
              <a:rPr lang="en-US" dirty="0" err="1"/>
              <a:t>bežné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aby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ich </a:t>
            </a:r>
            <a:r>
              <a:rPr lang="en-US" dirty="0" err="1"/>
              <a:t>základe</a:t>
            </a:r>
            <a:r>
              <a:rPr lang="en-US" dirty="0"/>
              <a:t> </a:t>
            </a:r>
            <a:r>
              <a:rPr lang="en-US" dirty="0" err="1"/>
              <a:t>dali</a:t>
            </a:r>
            <a:r>
              <a:rPr lang="en-US" dirty="0"/>
              <a:t> </a:t>
            </a:r>
            <a:r>
              <a:rPr lang="en-US" dirty="0" err="1"/>
              <a:t>predvídať</a:t>
            </a:r>
            <a:r>
              <a:rPr lang="en-US" dirty="0"/>
              <a:t> </a:t>
            </a:r>
            <a:r>
              <a:rPr lang="en-US" dirty="0" err="1"/>
              <a:t>prípady</a:t>
            </a:r>
            <a:r>
              <a:rPr lang="en-US" dirty="0"/>
              <a:t>, </a:t>
            </a:r>
            <a:r>
              <a:rPr lang="en-US" dirty="0" err="1"/>
              <a:t>kedy</a:t>
            </a:r>
            <a:r>
              <a:rPr lang="en-US" dirty="0"/>
              <a:t> </a:t>
            </a:r>
            <a:r>
              <a:rPr lang="en-US" dirty="0" err="1"/>
              <a:t>vypukne</a:t>
            </a:r>
            <a:r>
              <a:rPr lang="en-US" dirty="0"/>
              <a:t> </a:t>
            </a:r>
            <a:r>
              <a:rPr lang="en-US" dirty="0" err="1"/>
              <a:t>občianska</a:t>
            </a:r>
            <a:r>
              <a:rPr lang="en-US" dirty="0"/>
              <a:t> </a:t>
            </a:r>
            <a:r>
              <a:rPr lang="en-US" dirty="0" err="1"/>
              <a:t>vojna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5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1687</Words>
  <Application>Microsoft Macintosh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Občanské války:  Jsou USA další na řade?</vt:lpstr>
      <vt:lpstr>Viaceré kauzálne vysvetlenia občianskej vojny</vt:lpstr>
      <vt:lpstr>Motív (krivdy) a príležitosti</vt:lpstr>
      <vt:lpstr>Motív/Krivdy</vt:lpstr>
      <vt:lpstr>Príležitosť/"chamtivosť"</vt:lpstr>
      <vt:lpstr>Collier and Hoeffler (2004) 1/3</vt:lpstr>
      <vt:lpstr>Collier and Hoeffler (2004) 2/3</vt:lpstr>
      <vt:lpstr>Collier and Hoeffler (2004) 3/3</vt:lpstr>
      <vt:lpstr>Fearon and Laitin (2003) </vt:lpstr>
      <vt:lpstr>Fearon and Laitin (2003) </vt:lpstr>
      <vt:lpstr>Fearon and Laitin (2003) </vt:lpstr>
      <vt:lpstr>Cederman, Weidmann and Gleditsch (2011) </vt:lpstr>
      <vt:lpstr>Cederman, Weidmann and Gleditsch (2011) </vt:lpstr>
      <vt:lpstr>Cederman, Weidmann and Gleditsch (2011) </vt:lpstr>
      <vt:lpstr>Spôsobuje zmena klímy občiansku vojnu?</vt:lpstr>
      <vt:lpstr>Spôsobuje zmena klímy občiansku vojnu?</vt:lpstr>
      <vt:lpstr>Spôsobuje rodová nerovnosť občiansku vojnu?</vt:lpstr>
      <vt:lpstr>AKO spôsobuje rodová nerovnosť občiansku vojnu?</vt:lpstr>
      <vt:lpstr>AKO spôsobuje rodová nerovnosť občiansku vojnu?</vt:lpstr>
      <vt:lpstr>Je občianska vojna v USA reálna?</vt:lpstr>
      <vt:lpstr>Je občianska vojna v USA reálna?</vt:lpstr>
      <vt:lpstr>Je občianska vojna v USA reálna? 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Civil War </dc:title>
  <dc:creator>Marek Rybar</dc:creator>
  <cp:lastModifiedBy>Marek Rybar</cp:lastModifiedBy>
  <cp:revision>151</cp:revision>
  <dcterms:created xsi:type="dcterms:W3CDTF">2019-03-18T07:59:21Z</dcterms:created>
  <dcterms:modified xsi:type="dcterms:W3CDTF">2024-04-23T11:39:28Z</dcterms:modified>
</cp:coreProperties>
</file>