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4" r:id="rId14"/>
    <p:sldId id="285" r:id="rId15"/>
    <p:sldId id="287" r:id="rId16"/>
    <p:sldId id="269" r:id="rId17"/>
    <p:sldId id="288" r:id="rId18"/>
    <p:sldId id="289" r:id="rId19"/>
    <p:sldId id="290" r:id="rId20"/>
    <p:sldId id="271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12.3.2024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663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12.3.2024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394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12.3.2024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83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12.3.2024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116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12.3.2024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455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12.3.2024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5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12.3.2024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945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12.3.2024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207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12.3.2024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286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12.3.2024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422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12.3.2024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39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CD8C3-234E-4408-B0DF-F54E0BF22093}" type="datetimeFigureOut">
              <a:rPr lang="sk-SK" smtClean="0"/>
              <a:t>12.3.2024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2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CE57-ADBD-7D46-81DF-E325F212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Moderní</a:t>
            </a:r>
            <a:r>
              <a:rPr lang="en-US" b="1" dirty="0"/>
              <a:t> </a:t>
            </a:r>
            <a:r>
              <a:rPr lang="en-US" b="1" dirty="0" err="1"/>
              <a:t>státy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8F316-5EE4-414B-AE57-A3EF42A1E5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Srovnávací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 POLn4002</a:t>
            </a:r>
          </a:p>
          <a:p>
            <a:r>
              <a:rPr lang="en-US" dirty="0" err="1"/>
              <a:t>jaro</a:t>
            </a:r>
            <a:r>
              <a:rPr lang="en-US" dirty="0"/>
              <a:t> 202</a:t>
            </a:r>
            <a:r>
              <a:rPr lang="sk-SK" dirty="0"/>
              <a:t>4</a:t>
            </a:r>
            <a:endParaRPr lang="en-US" dirty="0"/>
          </a:p>
          <a:p>
            <a:r>
              <a:rPr lang="en-US" dirty="0"/>
              <a:t>doc. Marek </a:t>
            </a:r>
            <a:r>
              <a:rPr lang="en-US" dirty="0" err="1"/>
              <a:t>Rybář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3730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A57D-5884-6A41-8727-F08BE4D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6042"/>
            <a:ext cx="7729728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Jak </a:t>
            </a:r>
            <a:r>
              <a:rPr lang="en-US" b="1" dirty="0" err="1"/>
              <a:t>široce</a:t>
            </a:r>
            <a:r>
              <a:rPr lang="en-US" b="1" dirty="0"/>
              <a:t> </a:t>
            </a:r>
            <a:r>
              <a:rPr lang="en-US" b="1" dirty="0" err="1"/>
              <a:t>použitelný</a:t>
            </a:r>
            <a:r>
              <a:rPr lang="en-US" b="1" dirty="0"/>
              <a:t> je </a:t>
            </a:r>
            <a:r>
              <a:rPr lang="en-US" b="1" dirty="0" err="1"/>
              <a:t>Tillyho</a:t>
            </a:r>
            <a:r>
              <a:rPr lang="en-US" b="1" dirty="0"/>
              <a:t> </a:t>
            </a:r>
            <a:r>
              <a:rPr lang="en-US" b="1" dirty="0" err="1"/>
              <a:t>evropský</a:t>
            </a:r>
            <a:r>
              <a:rPr lang="en-US" b="1" dirty="0"/>
              <a:t>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6B734-D340-3A43-BE74-D69DC78A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95094"/>
            <a:ext cx="7729728" cy="4551426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Evropa </a:t>
            </a:r>
            <a:r>
              <a:rPr lang="en-US" dirty="0" err="1"/>
              <a:t>představovala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od </a:t>
            </a:r>
            <a:r>
              <a:rPr lang="en-US" dirty="0" err="1"/>
              <a:t>středověku</a:t>
            </a:r>
            <a:r>
              <a:rPr lang="en-US" dirty="0"/>
              <a:t>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, v </a:t>
            </a:r>
            <a:r>
              <a:rPr lang="en-US" dirty="0" err="1"/>
              <a:t>němž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hrozba</a:t>
            </a:r>
            <a:r>
              <a:rPr lang="en-US" dirty="0"/>
              <a:t> </a:t>
            </a:r>
            <a:r>
              <a:rPr lang="en-US" dirty="0" err="1"/>
              <a:t>války</a:t>
            </a:r>
            <a:r>
              <a:rPr lang="en-US" dirty="0"/>
              <a:t> </a:t>
            </a:r>
            <a:r>
              <a:rPr lang="en-US" dirty="0" err="1"/>
              <a:t>všudypřítomná</a:t>
            </a:r>
            <a:r>
              <a:rPr lang="en-US" dirty="0"/>
              <a:t> a </a:t>
            </a:r>
            <a:r>
              <a:rPr lang="en-US" dirty="0" err="1"/>
              <a:t>vládci</a:t>
            </a:r>
            <a:r>
              <a:rPr lang="en-US" dirty="0"/>
              <a:t> </a:t>
            </a:r>
            <a:r>
              <a:rPr lang="en-US" dirty="0" err="1"/>
              <a:t>museli</a:t>
            </a:r>
            <a:r>
              <a:rPr lang="en-US" dirty="0"/>
              <a:t> </a:t>
            </a:r>
            <a:r>
              <a:rPr lang="en-US" dirty="0" err="1"/>
              <a:t>posilovat</a:t>
            </a:r>
            <a:r>
              <a:rPr lang="en-US" dirty="0"/>
              <a:t> centrum, aby </a:t>
            </a:r>
            <a:r>
              <a:rPr lang="en-US" dirty="0" err="1"/>
              <a:t>přežili</a:t>
            </a:r>
            <a:r>
              <a:rPr lang="en-US" dirty="0"/>
              <a:t> </a:t>
            </a:r>
            <a:r>
              <a:rPr lang="en-US" dirty="0" err="1"/>
              <a:t>konkurenci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Evropu</a:t>
            </a:r>
            <a:r>
              <a:rPr lang="en-US" dirty="0"/>
              <a:t> </a:t>
            </a:r>
            <a:r>
              <a:rPr lang="en-US" dirty="0" err="1"/>
              <a:t>vypadá</a:t>
            </a:r>
            <a:r>
              <a:rPr lang="en-US" dirty="0"/>
              <a:t> </a:t>
            </a:r>
            <a:r>
              <a:rPr lang="en-US" dirty="0" err="1"/>
              <a:t>situace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odlišně</a:t>
            </a:r>
            <a:r>
              <a:rPr lang="en-US" dirty="0"/>
              <a:t>, </a:t>
            </a:r>
            <a:r>
              <a:rPr lang="en-US" dirty="0" err="1"/>
              <a:t>zejména</a:t>
            </a:r>
            <a:r>
              <a:rPr lang="en-US" dirty="0"/>
              <a:t> po </a:t>
            </a:r>
            <a:r>
              <a:rPr lang="en-US" dirty="0" err="1"/>
              <a:t>druhé</a:t>
            </a:r>
            <a:r>
              <a:rPr lang="en-US" dirty="0"/>
              <a:t> </a:t>
            </a:r>
            <a:r>
              <a:rPr lang="en-US" dirty="0" err="1"/>
              <a:t>světové</a:t>
            </a:r>
            <a:r>
              <a:rPr lang="en-US" dirty="0"/>
              <a:t> </a:t>
            </a:r>
            <a:r>
              <a:rPr lang="en-US" dirty="0" err="1"/>
              <a:t>válce</a:t>
            </a:r>
            <a:r>
              <a:rPr lang="en-US" dirty="0"/>
              <a:t>: </a:t>
            </a:r>
            <a:r>
              <a:rPr lang="en-US" dirty="0" err="1"/>
              <a:t>geopolitické</a:t>
            </a:r>
            <a:r>
              <a:rPr lang="en-US" dirty="0"/>
              <a:t> </a:t>
            </a:r>
            <a:r>
              <a:rPr lang="en-US" dirty="0" err="1"/>
              <a:t>tlaky</a:t>
            </a:r>
            <a:r>
              <a:rPr lang="en-US" dirty="0"/>
              <a:t>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mnohem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důležité</a:t>
            </a:r>
            <a:endParaRPr lang="en-US" dirty="0"/>
          </a:p>
          <a:p>
            <a:pPr algn="just"/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států</a:t>
            </a:r>
            <a:r>
              <a:rPr lang="en-US" dirty="0"/>
              <a:t> je </a:t>
            </a:r>
            <a:r>
              <a:rPr lang="en-US" dirty="0" err="1"/>
              <a:t>neefektivních</a:t>
            </a:r>
            <a:r>
              <a:rPr lang="en-US" dirty="0"/>
              <a:t>, </a:t>
            </a:r>
            <a:r>
              <a:rPr lang="en-US" dirty="0" err="1"/>
              <a:t>sužovaných</a:t>
            </a:r>
            <a:r>
              <a:rPr lang="en-US" dirty="0"/>
              <a:t> </a:t>
            </a:r>
            <a:r>
              <a:rPr lang="en-US" dirty="0" err="1"/>
              <a:t>korupcí</a:t>
            </a:r>
            <a:r>
              <a:rPr lang="en-US" dirty="0"/>
              <a:t> a </a:t>
            </a:r>
            <a:r>
              <a:rPr lang="en-US" dirty="0" err="1"/>
              <a:t>absencí</a:t>
            </a:r>
            <a:r>
              <a:rPr lang="en-US" dirty="0"/>
              <a:t> </a:t>
            </a:r>
            <a:r>
              <a:rPr lang="en-US" dirty="0" err="1"/>
              <a:t>veřejných</a:t>
            </a:r>
            <a:r>
              <a:rPr lang="en-US" dirty="0"/>
              <a:t> </a:t>
            </a:r>
            <a:r>
              <a:rPr lang="en-US" dirty="0" err="1"/>
              <a:t>služeb</a:t>
            </a:r>
            <a:r>
              <a:rPr lang="en-US" dirty="0"/>
              <a:t>; </a:t>
            </a:r>
            <a:r>
              <a:rPr lang="en-US" dirty="0" err="1"/>
              <a:t>některé</a:t>
            </a:r>
            <a:r>
              <a:rPr lang="en-US" dirty="0"/>
              <a:t> </a:t>
            </a:r>
            <a:r>
              <a:rPr lang="en-US" dirty="0" err="1"/>
              <a:t>dokonce</a:t>
            </a:r>
            <a:r>
              <a:rPr lang="en-US" dirty="0"/>
              <a:t> </a:t>
            </a:r>
            <a:r>
              <a:rPr lang="en-US" dirty="0" err="1"/>
              <a:t>selhaly</a:t>
            </a:r>
            <a:r>
              <a:rPr lang="en-US" dirty="0"/>
              <a:t> (failed states)</a:t>
            </a:r>
          </a:p>
        </p:txBody>
      </p:sp>
    </p:spTree>
    <p:extLst>
      <p:ext uri="{BB962C8B-B14F-4D97-AF65-F5344CB8AC3E}">
        <p14:creationId xmlns:p14="http://schemas.microsoft.com/office/powerpoint/2010/main" val="337814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91E65-473D-F942-A816-B3D88899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00050"/>
            <a:ext cx="9672637" cy="61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3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0B48-2CD0-1040-AE55-F8B27DC4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Několik</a:t>
            </a:r>
            <a:r>
              <a:rPr lang="sk-SK" b="1" dirty="0"/>
              <a:t> málo </a:t>
            </a:r>
            <a:r>
              <a:rPr lang="sk-SK" b="1" dirty="0" err="1"/>
              <a:t>výjimek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024B-C0A4-D248-8D5C-862E960D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88615"/>
            <a:ext cx="7729728" cy="3899916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Japonsko</a:t>
            </a:r>
            <a:r>
              <a:rPr lang="en-US" dirty="0"/>
              <a:t> a </a:t>
            </a:r>
            <a:r>
              <a:rPr lang="en-US" dirty="0" err="1"/>
              <a:t>Jižní</a:t>
            </a:r>
            <a:r>
              <a:rPr lang="en-US" dirty="0"/>
              <a:t> Korea, </a:t>
            </a:r>
            <a:r>
              <a:rPr lang="en-US" dirty="0" err="1"/>
              <a:t>Tchaj</a:t>
            </a:r>
            <a:r>
              <a:rPr lang="en-US" dirty="0"/>
              <a:t>-wan a </a:t>
            </a:r>
            <a:r>
              <a:rPr lang="en-US" dirty="0" err="1"/>
              <a:t>později</a:t>
            </a:r>
            <a:r>
              <a:rPr lang="en-US" dirty="0"/>
              <a:t> </a:t>
            </a:r>
            <a:r>
              <a:rPr lang="en-US" dirty="0" err="1"/>
              <a:t>Čína</a:t>
            </a:r>
            <a:r>
              <a:rPr lang="en-US" dirty="0"/>
              <a:t> </a:t>
            </a:r>
            <a:r>
              <a:rPr lang="en-US" dirty="0" err="1"/>
              <a:t>vytvořily</a:t>
            </a:r>
            <a:r>
              <a:rPr lang="en-US" dirty="0"/>
              <a:t> </a:t>
            </a:r>
            <a:r>
              <a:rPr lang="en-US" dirty="0" err="1"/>
              <a:t>silné</a:t>
            </a:r>
            <a:r>
              <a:rPr lang="en-US" dirty="0"/>
              <a:t> </a:t>
            </a:r>
            <a:r>
              <a:rPr lang="en-US" dirty="0" err="1"/>
              <a:t>státy</a:t>
            </a:r>
            <a:endParaRPr lang="en-US" dirty="0"/>
          </a:p>
          <a:p>
            <a:pPr algn="just"/>
            <a:r>
              <a:rPr lang="en-US" dirty="0" err="1"/>
              <a:t>Jihovýchodní</a:t>
            </a:r>
            <a:r>
              <a:rPr lang="en-US" dirty="0"/>
              <a:t> </a:t>
            </a:r>
            <a:r>
              <a:rPr lang="en-US" dirty="0" err="1"/>
              <a:t>Asie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poskytuje</a:t>
            </a:r>
            <a:r>
              <a:rPr lang="en-US" dirty="0"/>
              <a:t> </a:t>
            </a:r>
            <a:r>
              <a:rPr lang="en-US" dirty="0" err="1"/>
              <a:t>několik</a:t>
            </a:r>
            <a:r>
              <a:rPr lang="en-US" dirty="0"/>
              <a:t> </a:t>
            </a:r>
            <a:r>
              <a:rPr lang="en-US" dirty="0" err="1"/>
              <a:t>příkladů</a:t>
            </a:r>
            <a:r>
              <a:rPr lang="en-US" dirty="0"/>
              <a:t> </a:t>
            </a:r>
            <a:r>
              <a:rPr lang="en-US" dirty="0" err="1"/>
              <a:t>silných</a:t>
            </a:r>
            <a:r>
              <a:rPr lang="en-US" dirty="0"/>
              <a:t> </a:t>
            </a:r>
            <a:r>
              <a:rPr lang="en-US" dirty="0" err="1"/>
              <a:t>států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je </a:t>
            </a:r>
            <a:r>
              <a:rPr lang="en-US" dirty="0" err="1"/>
              <a:t>Singapur</a:t>
            </a:r>
            <a:r>
              <a:rPr lang="en-US" dirty="0"/>
              <a:t>, </a:t>
            </a:r>
            <a:r>
              <a:rPr lang="en-US" dirty="0" err="1"/>
              <a:t>Malajsie</a:t>
            </a:r>
            <a:r>
              <a:rPr lang="en-US" dirty="0"/>
              <a:t>, </a:t>
            </a:r>
            <a:r>
              <a:rPr lang="en-US" dirty="0" err="1"/>
              <a:t>Thajsko</a:t>
            </a:r>
            <a:r>
              <a:rPr lang="en-US" dirty="0"/>
              <a:t> a do </a:t>
            </a:r>
            <a:r>
              <a:rPr lang="en-US" dirty="0" err="1"/>
              <a:t>jisté</a:t>
            </a:r>
            <a:r>
              <a:rPr lang="en-US" dirty="0"/>
              <a:t> </a:t>
            </a:r>
            <a:r>
              <a:rPr lang="en-US" dirty="0" err="1"/>
              <a:t>míry</a:t>
            </a:r>
            <a:r>
              <a:rPr lang="en-US" dirty="0"/>
              <a:t> </a:t>
            </a:r>
            <a:r>
              <a:rPr lang="en-US" dirty="0" err="1"/>
              <a:t>Indonésie</a:t>
            </a:r>
            <a:r>
              <a:rPr lang="en-US" dirty="0"/>
              <a:t>  </a:t>
            </a:r>
          </a:p>
          <a:p>
            <a:pPr algn="just"/>
            <a:r>
              <a:rPr lang="en-US" dirty="0" err="1"/>
              <a:t>jednotlivé</a:t>
            </a:r>
            <a:r>
              <a:rPr lang="en-US" dirty="0"/>
              <a:t> </a:t>
            </a:r>
            <a:r>
              <a:rPr lang="en-US" dirty="0" err="1"/>
              <a:t>úspěšné</a:t>
            </a:r>
            <a:r>
              <a:rPr lang="en-US" dirty="0"/>
              <a:t> </a:t>
            </a:r>
            <a:r>
              <a:rPr lang="en-US" dirty="0" err="1"/>
              <a:t>příklady</a:t>
            </a:r>
            <a:r>
              <a:rPr lang="en-US" dirty="0"/>
              <a:t> v </a:t>
            </a:r>
            <a:r>
              <a:rPr lang="en-US" dirty="0" err="1"/>
              <a:t>Jižní</a:t>
            </a:r>
            <a:r>
              <a:rPr lang="en-US" dirty="0"/>
              <a:t> </a:t>
            </a:r>
            <a:r>
              <a:rPr lang="en-US" dirty="0" err="1"/>
              <a:t>Americe</a:t>
            </a:r>
            <a:r>
              <a:rPr lang="en-US" dirty="0"/>
              <a:t> a </a:t>
            </a:r>
            <a:r>
              <a:rPr lang="en-US" dirty="0" err="1"/>
              <a:t>Africe</a:t>
            </a:r>
            <a:r>
              <a:rPr lang="en-US" dirty="0"/>
              <a:t>,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Botswany</a:t>
            </a:r>
            <a:r>
              <a:rPr lang="en-US" dirty="0"/>
              <a:t>, Chile a </a:t>
            </a:r>
            <a:r>
              <a:rPr lang="en-US" dirty="0" err="1"/>
              <a:t>Uruguaye</a:t>
            </a:r>
            <a:r>
              <a:rPr lang="en-US" dirty="0"/>
              <a:t> -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tyto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 </a:t>
            </a:r>
            <a:r>
              <a:rPr lang="en-US" dirty="0" err="1"/>
              <a:t>vytvořily</a:t>
            </a:r>
            <a:r>
              <a:rPr lang="en-US" dirty="0"/>
              <a:t> </a:t>
            </a:r>
            <a:r>
              <a:rPr lang="en-US" dirty="0" err="1"/>
              <a:t>relativně</a:t>
            </a:r>
            <a:r>
              <a:rPr lang="en-US" dirty="0"/>
              <a:t> </a:t>
            </a:r>
            <a:r>
              <a:rPr lang="en-US" dirty="0" err="1"/>
              <a:t>efektivní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, </a:t>
            </a:r>
            <a:r>
              <a:rPr lang="en-US" dirty="0" err="1"/>
              <a:t>ačkoli</a:t>
            </a:r>
            <a:r>
              <a:rPr lang="en-US" dirty="0"/>
              <a:t>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chudé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1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9EE3-81D8-2242-9989-288D8088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Subsaharská</a:t>
            </a:r>
            <a:r>
              <a:rPr lang="en-US" b="1" dirty="0"/>
              <a:t> Afrika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0B37-F79A-BF41-B516-C9804C3D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457" y="2013011"/>
            <a:ext cx="7729728" cy="4479863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většina</a:t>
            </a:r>
            <a:r>
              <a:rPr lang="en-US" dirty="0"/>
              <a:t> </a:t>
            </a:r>
            <a:r>
              <a:rPr lang="en-US" dirty="0" err="1"/>
              <a:t>afrických</a:t>
            </a:r>
            <a:r>
              <a:rPr lang="en-US" dirty="0"/>
              <a:t> </a:t>
            </a:r>
            <a:r>
              <a:rPr lang="en-US" dirty="0" err="1"/>
              <a:t>států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schopna</a:t>
            </a:r>
            <a:r>
              <a:rPr lang="en-US" dirty="0"/>
              <a:t> </a:t>
            </a:r>
            <a:r>
              <a:rPr lang="en-US" dirty="0" err="1"/>
              <a:t>plnit</a:t>
            </a:r>
            <a:r>
              <a:rPr lang="en-US" dirty="0"/>
              <a:t> ani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úkoly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je </a:t>
            </a:r>
            <a:r>
              <a:rPr lang="en-US" dirty="0" err="1"/>
              <a:t>vymáhání</a:t>
            </a:r>
            <a:r>
              <a:rPr lang="en-US" dirty="0"/>
              <a:t> </a:t>
            </a:r>
            <a:r>
              <a:rPr lang="en-US" dirty="0" err="1"/>
              <a:t>dodržování</a:t>
            </a:r>
            <a:r>
              <a:rPr lang="en-US" dirty="0"/>
              <a:t> </a:t>
            </a:r>
            <a:r>
              <a:rPr lang="en-US" dirty="0" err="1"/>
              <a:t>zákonů</a:t>
            </a:r>
            <a:r>
              <a:rPr lang="en-US" dirty="0"/>
              <a:t>, </a:t>
            </a:r>
            <a:r>
              <a:rPr lang="en-US" dirty="0" err="1"/>
              <a:t>výstavba</a:t>
            </a:r>
            <a:r>
              <a:rPr lang="en-US" dirty="0"/>
              <a:t> </a:t>
            </a:r>
            <a:r>
              <a:rPr lang="en-US" dirty="0" err="1"/>
              <a:t>silnic</a:t>
            </a:r>
            <a:r>
              <a:rPr lang="en-US" dirty="0"/>
              <a:t> a </a:t>
            </a:r>
            <a:r>
              <a:rPr lang="en-US" dirty="0" err="1"/>
              <a:t>zajištění</a:t>
            </a:r>
            <a:r>
              <a:rPr lang="en-US" dirty="0"/>
              <a:t> </a:t>
            </a:r>
            <a:r>
              <a:rPr lang="en-US" dirty="0" err="1"/>
              <a:t>přístupu</a:t>
            </a:r>
            <a:r>
              <a:rPr lang="en-US" dirty="0"/>
              <a:t> </a:t>
            </a:r>
            <a:r>
              <a:rPr lang="en-US" dirty="0" err="1"/>
              <a:t>obyvatel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vzdělání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státní</a:t>
            </a:r>
            <a:r>
              <a:rPr lang="en-US" dirty="0"/>
              <a:t> </a:t>
            </a:r>
            <a:r>
              <a:rPr lang="en-US" dirty="0" err="1"/>
              <a:t>aparát</a:t>
            </a:r>
            <a:r>
              <a:rPr lang="en-US" dirty="0"/>
              <a:t> je </a:t>
            </a:r>
            <a:r>
              <a:rPr lang="en-US" dirty="0" err="1"/>
              <a:t>prolezlý</a:t>
            </a:r>
            <a:r>
              <a:rPr lang="en-US" dirty="0"/>
              <a:t> </a:t>
            </a:r>
            <a:r>
              <a:rPr lang="en-US" dirty="0" err="1"/>
              <a:t>korupcí</a:t>
            </a:r>
            <a:r>
              <a:rPr lang="en-US" dirty="0"/>
              <a:t> a </a:t>
            </a:r>
            <a:r>
              <a:rPr lang="en-US" dirty="0" err="1"/>
              <a:t>protekcí</a:t>
            </a:r>
            <a:r>
              <a:rPr lang="en-US" dirty="0"/>
              <a:t>, </a:t>
            </a:r>
            <a:r>
              <a:rPr lang="en-US" dirty="0" err="1"/>
              <a:t>stát</a:t>
            </a:r>
            <a:r>
              <a:rPr lang="en-US" dirty="0"/>
              <a:t> </a:t>
            </a:r>
            <a:r>
              <a:rPr lang="en-US" dirty="0" err="1"/>
              <a:t>chybí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venkovských</a:t>
            </a:r>
            <a:r>
              <a:rPr lang="en-US" dirty="0"/>
              <a:t> </a:t>
            </a:r>
            <a:r>
              <a:rPr lang="en-US" dirty="0" err="1"/>
              <a:t>oblastech</a:t>
            </a:r>
            <a:r>
              <a:rPr lang="en-US" dirty="0"/>
              <a:t> a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schopen</a:t>
            </a:r>
            <a:r>
              <a:rPr lang="en-US" dirty="0"/>
              <a:t> </a:t>
            </a:r>
            <a:r>
              <a:rPr lang="en-US" dirty="0" err="1"/>
              <a:t>systematicky</a:t>
            </a:r>
            <a:r>
              <a:rPr lang="en-US" dirty="0"/>
              <a:t> </a:t>
            </a:r>
            <a:r>
              <a:rPr lang="en-US" dirty="0" err="1"/>
              <a:t>zdaňovat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obyvatele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financuje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činnost</a:t>
            </a:r>
            <a:r>
              <a:rPr lang="en-US" dirty="0"/>
              <a:t> z </a:t>
            </a:r>
            <a:r>
              <a:rPr lang="en-US" dirty="0" err="1"/>
              <a:t>nepřímých</a:t>
            </a:r>
            <a:r>
              <a:rPr lang="en-US" dirty="0"/>
              <a:t> </a:t>
            </a:r>
            <a:r>
              <a:rPr lang="en-US" dirty="0" err="1"/>
              <a:t>daní</a:t>
            </a:r>
            <a:r>
              <a:rPr lang="en-US" dirty="0"/>
              <a:t> z </a:t>
            </a:r>
            <a:r>
              <a:rPr lang="en-US" dirty="0" err="1"/>
              <a:t>obchodu</a:t>
            </a:r>
            <a:r>
              <a:rPr lang="en-US" dirty="0"/>
              <a:t> a z </a:t>
            </a:r>
            <a:r>
              <a:rPr lang="en-US" dirty="0" err="1"/>
              <a:t>rozvojové</a:t>
            </a:r>
            <a:r>
              <a:rPr lang="en-US" dirty="0"/>
              <a:t> </a:t>
            </a:r>
            <a:r>
              <a:rPr lang="en-US" dirty="0" err="1"/>
              <a:t>pomoci</a:t>
            </a:r>
            <a:r>
              <a:rPr lang="en-US" dirty="0"/>
              <a:t> (plus z </a:t>
            </a:r>
            <a:r>
              <a:rPr lang="en-US" dirty="0" err="1"/>
              <a:t>výnosů</a:t>
            </a:r>
            <a:r>
              <a:rPr lang="en-US" dirty="0"/>
              <a:t> z </a:t>
            </a:r>
            <a:r>
              <a:rPr lang="en-US" dirty="0" err="1"/>
              <a:t>přírodních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479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0A63-D7CF-5746-A752-56DC2FD4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Subsaharská</a:t>
            </a:r>
            <a:r>
              <a:rPr lang="en-US" b="1" dirty="0"/>
              <a:t> Afrika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0B1C-3955-2B43-85AB-AD767749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159" y="2105609"/>
            <a:ext cx="7729728" cy="3968496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srovnání</a:t>
            </a:r>
            <a:r>
              <a:rPr lang="en-US" dirty="0"/>
              <a:t> se </a:t>
            </a:r>
            <a:r>
              <a:rPr lang="en-US" dirty="0" err="1"/>
              <a:t>západní</a:t>
            </a:r>
            <a:r>
              <a:rPr lang="en-US" dirty="0"/>
              <a:t> </a:t>
            </a:r>
            <a:r>
              <a:rPr lang="en-US" dirty="0" err="1"/>
              <a:t>Evropou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hustota</a:t>
            </a:r>
            <a:r>
              <a:rPr lang="en-US" dirty="0"/>
              <a:t> </a:t>
            </a:r>
            <a:r>
              <a:rPr lang="en-US" dirty="0" err="1"/>
              <a:t>zalidnění</a:t>
            </a:r>
            <a:r>
              <a:rPr lang="en-US" dirty="0"/>
              <a:t> v </a:t>
            </a:r>
            <a:r>
              <a:rPr lang="en-US" dirty="0" err="1"/>
              <a:t>Africe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nízká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lety</a:t>
            </a:r>
            <a:r>
              <a:rPr lang="en-US" dirty="0"/>
              <a:t> </a:t>
            </a:r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neexistovala</a:t>
            </a:r>
            <a:r>
              <a:rPr lang="en-US" dirty="0"/>
              <a:t> </a:t>
            </a:r>
            <a:r>
              <a:rPr lang="en-US" dirty="0" err="1"/>
              <a:t>žádná</a:t>
            </a:r>
            <a:r>
              <a:rPr lang="en-US" dirty="0"/>
              <a:t> </a:t>
            </a:r>
            <a:r>
              <a:rPr lang="en-US" dirty="0" err="1"/>
              <a:t>města</a:t>
            </a:r>
            <a:r>
              <a:rPr lang="en-US" dirty="0"/>
              <a:t> ani </a:t>
            </a:r>
            <a:r>
              <a:rPr lang="en-US" dirty="0" err="1"/>
              <a:t>dopravní</a:t>
            </a:r>
            <a:r>
              <a:rPr lang="en-US" dirty="0"/>
              <a:t> </a:t>
            </a:r>
            <a:r>
              <a:rPr lang="en-US" dirty="0" err="1"/>
              <a:t>infrastruktura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cílem</a:t>
            </a:r>
            <a:r>
              <a:rPr lang="en-US" dirty="0"/>
              <a:t> </a:t>
            </a:r>
            <a:r>
              <a:rPr lang="en-US" dirty="0" err="1"/>
              <a:t>války</a:t>
            </a:r>
            <a:r>
              <a:rPr lang="en-US" dirty="0"/>
              <a:t>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spíše</a:t>
            </a:r>
            <a:r>
              <a:rPr lang="en-US" dirty="0"/>
              <a:t> </a:t>
            </a:r>
            <a:r>
              <a:rPr lang="en-US" dirty="0" err="1"/>
              <a:t>zajmout</a:t>
            </a:r>
            <a:r>
              <a:rPr lang="en-US" dirty="0"/>
              <a:t> </a:t>
            </a:r>
            <a:r>
              <a:rPr lang="en-US" dirty="0" err="1"/>
              <a:t>lidi</a:t>
            </a:r>
            <a:r>
              <a:rPr lang="en-US" dirty="0"/>
              <a:t> (</a:t>
            </a:r>
            <a:r>
              <a:rPr lang="en-US" dirty="0" err="1"/>
              <a:t>zotročit</a:t>
            </a:r>
            <a:r>
              <a:rPr lang="en-US" dirty="0"/>
              <a:t> je a </a:t>
            </a:r>
            <a:r>
              <a:rPr lang="en-US" dirty="0" err="1"/>
              <a:t>obchodovat</a:t>
            </a:r>
            <a:r>
              <a:rPr lang="en-US" dirty="0"/>
              <a:t> s </a:t>
            </a:r>
            <a:r>
              <a:rPr lang="en-US" dirty="0" err="1"/>
              <a:t>nimi</a:t>
            </a:r>
            <a:r>
              <a:rPr lang="en-US" dirty="0"/>
              <a:t>)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dobýt</a:t>
            </a:r>
            <a:r>
              <a:rPr lang="en-US" dirty="0"/>
              <a:t> </a:t>
            </a:r>
            <a:r>
              <a:rPr lang="en-US" dirty="0" err="1"/>
              <a:t>území</a:t>
            </a:r>
            <a:endParaRPr lang="en-US" dirty="0"/>
          </a:p>
          <a:p>
            <a:pPr algn="just"/>
            <a:r>
              <a:rPr lang="en-US" dirty="0" err="1"/>
              <a:t>sekundárním</a:t>
            </a:r>
            <a:r>
              <a:rPr lang="en-US" dirty="0"/>
              <a:t> </a:t>
            </a:r>
            <a:r>
              <a:rPr lang="en-US" dirty="0" err="1"/>
              <a:t>cílem</a:t>
            </a:r>
            <a:r>
              <a:rPr lang="en-US" dirty="0"/>
              <a:t>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donutit</a:t>
            </a:r>
            <a:r>
              <a:rPr lang="en-US" dirty="0"/>
              <a:t> </a:t>
            </a:r>
            <a:r>
              <a:rPr lang="en-US" dirty="0" err="1"/>
              <a:t>sousední</a:t>
            </a:r>
            <a:r>
              <a:rPr lang="en-US" dirty="0"/>
              <a:t> </a:t>
            </a:r>
            <a:r>
              <a:rPr lang="en-US" dirty="0" err="1"/>
              <a:t>kmeny</a:t>
            </a:r>
            <a:r>
              <a:rPr lang="en-US" dirty="0"/>
              <a:t> </a:t>
            </a:r>
            <a:r>
              <a:rPr lang="en-US" dirty="0" err="1"/>
              <a:t>platit</a:t>
            </a:r>
            <a:r>
              <a:rPr lang="en-US" dirty="0"/>
              <a:t> </a:t>
            </a:r>
            <a:r>
              <a:rPr lang="en-US" dirty="0" err="1"/>
              <a:t>tribut</a:t>
            </a:r>
            <a:r>
              <a:rPr lang="en-US" dirty="0"/>
              <a:t>, </a:t>
            </a:r>
            <a:r>
              <a:rPr lang="en-US" dirty="0" err="1"/>
              <a:t>nejlépe</a:t>
            </a:r>
            <a:r>
              <a:rPr lang="en-US" dirty="0"/>
              <a:t> v </a:t>
            </a:r>
            <a:r>
              <a:rPr lang="en-US" dirty="0" err="1"/>
              <a:t>podobě</a:t>
            </a:r>
            <a:r>
              <a:rPr lang="en-US" dirty="0"/>
              <a:t> </a:t>
            </a:r>
            <a:r>
              <a:rPr lang="en-US" dirty="0" err="1"/>
              <a:t>otroků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9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9374B-11EE-6442-864C-3886482C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3" y="285750"/>
            <a:ext cx="6928822" cy="63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89F9-BA33-5149-806C-CAE1D039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Herbstův</a:t>
            </a:r>
            <a:r>
              <a:rPr lang="en-US" b="1" dirty="0"/>
              <a:t> (2000) argument o </a:t>
            </a:r>
            <a:r>
              <a:rPr lang="en-US" b="1" dirty="0" err="1"/>
              <a:t>Africe</a:t>
            </a:r>
            <a:r>
              <a:rPr lang="en-US" b="1" dirty="0"/>
              <a:t> 1/4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7B48B-44BC-4449-BF45-4B3FC210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18091"/>
            <a:ext cx="7729728" cy="3694176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moc</a:t>
            </a:r>
            <a:r>
              <a:rPr lang="en-US" dirty="0"/>
              <a:t> v </a:t>
            </a:r>
            <a:r>
              <a:rPr lang="en-US" dirty="0" err="1"/>
              <a:t>Africe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neteritoriální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Evropané</a:t>
            </a:r>
            <a:r>
              <a:rPr lang="en-US" dirty="0"/>
              <a:t> se </a:t>
            </a:r>
            <a:r>
              <a:rPr lang="en-US" dirty="0" err="1"/>
              <a:t>dlouho</a:t>
            </a:r>
            <a:r>
              <a:rPr lang="en-US" dirty="0"/>
              <a:t> </a:t>
            </a:r>
            <a:r>
              <a:rPr lang="en-US" dirty="0" err="1"/>
              <a:t>odmítali</a:t>
            </a:r>
            <a:r>
              <a:rPr lang="en-US" dirty="0"/>
              <a:t> v </a:t>
            </a:r>
            <a:r>
              <a:rPr lang="en-US" dirty="0" err="1"/>
              <a:t>Africe</a:t>
            </a:r>
            <a:r>
              <a:rPr lang="en-US" dirty="0"/>
              <a:t> </a:t>
            </a:r>
            <a:r>
              <a:rPr lang="en-US" dirty="0" err="1"/>
              <a:t>angažovat</a:t>
            </a:r>
            <a:r>
              <a:rPr lang="en-US" dirty="0"/>
              <a:t>: </a:t>
            </a:r>
            <a:r>
              <a:rPr lang="en-US" dirty="0" err="1"/>
              <a:t>zakládali</a:t>
            </a:r>
            <a:r>
              <a:rPr lang="en-US" dirty="0"/>
              <a:t> </a:t>
            </a:r>
            <a:r>
              <a:rPr lang="en-US" dirty="0" err="1"/>
              <a:t>pobřežní</a:t>
            </a:r>
            <a:r>
              <a:rPr lang="en-US" dirty="0"/>
              <a:t> </a:t>
            </a:r>
            <a:r>
              <a:rPr lang="en-US" dirty="0" err="1"/>
              <a:t>pevnosti</a:t>
            </a:r>
            <a:r>
              <a:rPr lang="en-US" dirty="0"/>
              <a:t>, </a:t>
            </a:r>
            <a:r>
              <a:rPr lang="en-US" dirty="0" err="1"/>
              <a:t>odkud</a:t>
            </a:r>
            <a:r>
              <a:rPr lang="en-US" dirty="0"/>
              <a:t> </a:t>
            </a:r>
            <a:r>
              <a:rPr lang="en-US" dirty="0" err="1"/>
              <a:t>mohli</a:t>
            </a:r>
            <a:r>
              <a:rPr lang="en-US" dirty="0"/>
              <a:t> </a:t>
            </a:r>
            <a:r>
              <a:rPr lang="en-US" dirty="0" err="1"/>
              <a:t>nakupovat</a:t>
            </a:r>
            <a:r>
              <a:rPr lang="en-US" dirty="0"/>
              <a:t> </a:t>
            </a:r>
            <a:r>
              <a:rPr lang="en-US" dirty="0" err="1"/>
              <a:t>otroky</a:t>
            </a:r>
            <a:r>
              <a:rPr lang="en-US" dirty="0"/>
              <a:t> a </a:t>
            </a:r>
            <a:r>
              <a:rPr lang="en-US" dirty="0" err="1"/>
              <a:t>zboží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vzácné</a:t>
            </a:r>
            <a:r>
              <a:rPr lang="en-US" dirty="0"/>
              <a:t> </a:t>
            </a:r>
            <a:r>
              <a:rPr lang="en-US" dirty="0" err="1"/>
              <a:t>kovy</a:t>
            </a:r>
            <a:r>
              <a:rPr lang="en-US" dirty="0"/>
              <a:t> a </a:t>
            </a:r>
            <a:r>
              <a:rPr lang="en-US" dirty="0" err="1"/>
              <a:t>slonovina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Teprve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berlínské</a:t>
            </a:r>
            <a:r>
              <a:rPr lang="en-US" dirty="0"/>
              <a:t> </a:t>
            </a:r>
            <a:r>
              <a:rPr lang="en-US" dirty="0" err="1"/>
              <a:t>konferenci</a:t>
            </a:r>
            <a:r>
              <a:rPr lang="en-US" dirty="0"/>
              <a:t> v 80. </a:t>
            </a:r>
            <a:r>
              <a:rPr lang="en-US" dirty="0" err="1"/>
              <a:t>letech</a:t>
            </a:r>
            <a:r>
              <a:rPr lang="en-US" dirty="0"/>
              <a:t> 19. </a:t>
            </a:r>
            <a:r>
              <a:rPr lang="en-US" dirty="0" err="1"/>
              <a:t>století</a:t>
            </a:r>
            <a:r>
              <a:rPr lang="en-US" dirty="0"/>
              <a:t> </a:t>
            </a:r>
            <a:r>
              <a:rPr lang="en-US" dirty="0" err="1"/>
              <a:t>evropské</a:t>
            </a:r>
            <a:r>
              <a:rPr lang="en-US" dirty="0"/>
              <a:t> </a:t>
            </a:r>
            <a:r>
              <a:rPr lang="en-US" dirty="0" err="1"/>
              <a:t>mocnosti</a:t>
            </a:r>
            <a:r>
              <a:rPr lang="en-US" dirty="0"/>
              <a:t> </a:t>
            </a:r>
            <a:r>
              <a:rPr lang="en-US" dirty="0" err="1"/>
              <a:t>zakreslily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mapě</a:t>
            </a:r>
            <a:r>
              <a:rPr lang="en-US" dirty="0"/>
              <a:t> Afriky </a:t>
            </a:r>
            <a:r>
              <a:rPr lang="en-US" dirty="0" err="1"/>
              <a:t>hranice</a:t>
            </a:r>
            <a:r>
              <a:rPr lang="en-US" dirty="0"/>
              <a:t> a </a:t>
            </a:r>
            <a:r>
              <a:rPr lang="en-US" dirty="0" err="1"/>
              <a:t>rozdělily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kolonie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0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B7A0-5DD4-EE44-8FEF-F1674048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015" y="656082"/>
            <a:ext cx="9296400" cy="1188720"/>
          </a:xfrm>
        </p:spPr>
        <p:txBody>
          <a:bodyPr>
            <a:noAutofit/>
          </a:bodyPr>
          <a:lstStyle/>
          <a:p>
            <a:r>
              <a:rPr lang="en-US" b="1" dirty="0" err="1"/>
              <a:t>Herbstův</a:t>
            </a:r>
            <a:r>
              <a:rPr lang="en-US" b="1" dirty="0"/>
              <a:t> (2000) argument o </a:t>
            </a:r>
            <a:r>
              <a:rPr lang="en-US" b="1" dirty="0" err="1"/>
              <a:t>Africe</a:t>
            </a:r>
            <a:r>
              <a:rPr lang="en-US" b="1" dirty="0"/>
              <a:t> 2/4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395C2-713B-A04C-83A9-7DBE7C02F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014" y="2169414"/>
            <a:ext cx="9157104" cy="3702468"/>
          </a:xfrm>
        </p:spPr>
        <p:txBody>
          <a:bodyPr>
            <a:normAutofit/>
          </a:bodyPr>
          <a:lstStyle/>
          <a:p>
            <a:pPr algn="just"/>
            <a:r>
              <a:rPr lang="en-US" sz="2600" dirty="0" err="1"/>
              <a:t>Evropané</a:t>
            </a:r>
            <a:r>
              <a:rPr lang="en-US" sz="2600" dirty="0"/>
              <a:t> </a:t>
            </a:r>
            <a:r>
              <a:rPr lang="en-US" sz="2600" dirty="0" err="1"/>
              <a:t>neměli</a:t>
            </a:r>
            <a:r>
              <a:rPr lang="en-US" sz="2600" dirty="0"/>
              <a:t> </a:t>
            </a:r>
            <a:r>
              <a:rPr lang="en-US" sz="2600" dirty="0" err="1"/>
              <a:t>zájem</a:t>
            </a:r>
            <a:r>
              <a:rPr lang="en-US" sz="2600" dirty="0"/>
              <a:t> </a:t>
            </a:r>
            <a:r>
              <a:rPr lang="en-US" sz="2600" dirty="0" err="1"/>
              <a:t>vést</a:t>
            </a:r>
            <a:r>
              <a:rPr lang="en-US" sz="2600" dirty="0"/>
              <a:t> </a:t>
            </a:r>
            <a:r>
              <a:rPr lang="en-US" sz="2600" dirty="0" err="1"/>
              <a:t>války</a:t>
            </a:r>
            <a:r>
              <a:rPr lang="en-US" sz="2600" dirty="0"/>
              <a:t> o </a:t>
            </a:r>
            <a:r>
              <a:rPr lang="en-US" sz="2600" dirty="0" err="1"/>
              <a:t>relativně</a:t>
            </a:r>
            <a:r>
              <a:rPr lang="en-US" sz="2600" dirty="0"/>
              <a:t> </a:t>
            </a:r>
            <a:r>
              <a:rPr lang="en-US" sz="2600" dirty="0" err="1"/>
              <a:t>bezcenné</a:t>
            </a:r>
            <a:r>
              <a:rPr lang="en-US" sz="2600" dirty="0"/>
              <a:t> </a:t>
            </a:r>
            <a:r>
              <a:rPr lang="en-US" sz="2600" dirty="0" err="1"/>
              <a:t>africké</a:t>
            </a:r>
            <a:r>
              <a:rPr lang="en-US" sz="2600" dirty="0"/>
              <a:t> </a:t>
            </a:r>
            <a:r>
              <a:rPr lang="en-US" sz="2600" dirty="0" err="1"/>
              <a:t>území</a:t>
            </a:r>
            <a:r>
              <a:rPr lang="en-US" sz="2600" dirty="0"/>
              <a:t>: </a:t>
            </a:r>
            <a:r>
              <a:rPr lang="en-US" sz="2600" dirty="0" err="1"/>
              <a:t>jejich</a:t>
            </a:r>
            <a:r>
              <a:rPr lang="en-US" sz="2600" dirty="0"/>
              <a:t> </a:t>
            </a:r>
            <a:r>
              <a:rPr lang="en-US" sz="2600" dirty="0" err="1"/>
              <a:t>mírové</a:t>
            </a:r>
            <a:r>
              <a:rPr lang="en-US" sz="2600" dirty="0"/>
              <a:t> </a:t>
            </a:r>
            <a:r>
              <a:rPr lang="en-US" sz="2600" dirty="0" err="1"/>
              <a:t>koloniální</a:t>
            </a:r>
            <a:r>
              <a:rPr lang="en-US" sz="2600" dirty="0"/>
              <a:t> </a:t>
            </a:r>
            <a:r>
              <a:rPr lang="en-US" sz="2600" dirty="0" err="1"/>
              <a:t>soužití</a:t>
            </a:r>
            <a:r>
              <a:rPr lang="en-US" sz="2600" dirty="0"/>
              <a:t> </a:t>
            </a:r>
            <a:r>
              <a:rPr lang="en-US" sz="2600" dirty="0" err="1"/>
              <a:t>bylo</a:t>
            </a:r>
            <a:r>
              <a:rPr lang="en-US" sz="2600" dirty="0"/>
              <a:t> </a:t>
            </a:r>
            <a:r>
              <a:rPr lang="en-US" sz="2600" dirty="0" err="1"/>
              <a:t>zajištěno</a:t>
            </a:r>
            <a:r>
              <a:rPr lang="en-US" sz="2600" dirty="0"/>
              <a:t> </a:t>
            </a:r>
            <a:r>
              <a:rPr lang="en-US" sz="2600" dirty="0" err="1"/>
              <a:t>smlouvami</a:t>
            </a:r>
            <a:r>
              <a:rPr lang="en-US" sz="2600" dirty="0"/>
              <a:t> a </a:t>
            </a:r>
            <a:r>
              <a:rPr lang="en-US" sz="2600" dirty="0" err="1"/>
              <a:t>dohodami</a:t>
            </a:r>
            <a:r>
              <a:rPr lang="en-US" sz="2600" dirty="0"/>
              <a:t>. </a:t>
            </a:r>
          </a:p>
          <a:p>
            <a:pPr algn="just"/>
            <a:r>
              <a:rPr lang="en-US" sz="2600" dirty="0" err="1"/>
              <a:t>Francouzi</a:t>
            </a:r>
            <a:r>
              <a:rPr lang="en-US" sz="2600" dirty="0"/>
              <a:t>, </a:t>
            </a:r>
            <a:r>
              <a:rPr lang="en-US" sz="2600" dirty="0" err="1"/>
              <a:t>Britové</a:t>
            </a:r>
            <a:r>
              <a:rPr lang="en-US" sz="2600" dirty="0"/>
              <a:t>, </a:t>
            </a:r>
            <a:r>
              <a:rPr lang="en-US" sz="2600" dirty="0" err="1"/>
              <a:t>Portugalci</a:t>
            </a:r>
            <a:r>
              <a:rPr lang="en-US" sz="2600" dirty="0"/>
              <a:t>, </a:t>
            </a:r>
            <a:r>
              <a:rPr lang="en-US" sz="2600" dirty="0" err="1"/>
              <a:t>Belgičané</a:t>
            </a:r>
            <a:r>
              <a:rPr lang="en-US" sz="2600" dirty="0"/>
              <a:t> a </a:t>
            </a:r>
            <a:r>
              <a:rPr lang="en-US" sz="2600" dirty="0" err="1"/>
              <a:t>Němci</a:t>
            </a:r>
            <a:r>
              <a:rPr lang="en-US" sz="2600" dirty="0"/>
              <a:t> </a:t>
            </a:r>
            <a:r>
              <a:rPr lang="en-US" sz="2600" dirty="0" err="1"/>
              <a:t>dokázali</a:t>
            </a:r>
            <a:r>
              <a:rPr lang="en-US" sz="2600" dirty="0"/>
              <a:t> </a:t>
            </a:r>
            <a:r>
              <a:rPr lang="en-US" sz="2600" dirty="0" err="1"/>
              <a:t>dobýt</a:t>
            </a:r>
            <a:r>
              <a:rPr lang="en-US" sz="2600" dirty="0"/>
              <a:t> </a:t>
            </a:r>
            <a:r>
              <a:rPr lang="en-US" sz="2600" dirty="0" err="1"/>
              <a:t>velmi</a:t>
            </a:r>
            <a:r>
              <a:rPr lang="en-US" sz="2600" dirty="0"/>
              <a:t> </a:t>
            </a:r>
            <a:r>
              <a:rPr lang="en-US" sz="2600" dirty="0" err="1"/>
              <a:t>rozsáhlá</a:t>
            </a:r>
            <a:r>
              <a:rPr lang="en-US" sz="2600" dirty="0"/>
              <a:t> </a:t>
            </a:r>
            <a:r>
              <a:rPr lang="en-US" sz="2600" dirty="0" err="1"/>
              <a:t>území</a:t>
            </a:r>
            <a:r>
              <a:rPr lang="en-US" sz="2600" dirty="0"/>
              <a:t>, </a:t>
            </a:r>
            <a:r>
              <a:rPr lang="en-US" sz="2600" dirty="0" err="1"/>
              <a:t>aniž</a:t>
            </a:r>
            <a:r>
              <a:rPr lang="en-US" sz="2600" dirty="0"/>
              <a:t> by se </a:t>
            </a:r>
            <a:r>
              <a:rPr lang="en-US" sz="2600" dirty="0" err="1"/>
              <a:t>příliš</a:t>
            </a:r>
            <a:r>
              <a:rPr lang="en-US" sz="2600" dirty="0"/>
              <a:t> </a:t>
            </a:r>
            <a:r>
              <a:rPr lang="en-US" sz="2600" dirty="0" err="1"/>
              <a:t>snažili</a:t>
            </a:r>
            <a:r>
              <a:rPr lang="en-US" sz="2600" dirty="0"/>
              <a:t> o </a:t>
            </a:r>
            <a:r>
              <a:rPr lang="en-US" sz="2600" dirty="0" err="1"/>
              <a:t>jejich</a:t>
            </a:r>
            <a:r>
              <a:rPr lang="en-US" sz="2600" dirty="0"/>
              <a:t> </a:t>
            </a:r>
            <a:r>
              <a:rPr lang="en-US" sz="2600" dirty="0" err="1"/>
              <a:t>kontrolu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soustředili</a:t>
            </a:r>
            <a:r>
              <a:rPr lang="en-US" sz="2600" dirty="0"/>
              <a:t> se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budování</a:t>
            </a:r>
            <a:r>
              <a:rPr lang="en-US" sz="2600" dirty="0"/>
              <a:t> </a:t>
            </a:r>
            <a:r>
              <a:rPr lang="en-US" sz="2600" dirty="0" err="1"/>
              <a:t>hlavního</a:t>
            </a:r>
            <a:r>
              <a:rPr lang="en-US" sz="2600" dirty="0"/>
              <a:t> </a:t>
            </a:r>
            <a:r>
              <a:rPr lang="en-US" sz="2600" dirty="0" err="1"/>
              <a:t>města</a:t>
            </a:r>
            <a:r>
              <a:rPr lang="en-US" sz="2600" dirty="0"/>
              <a:t> tam, </a:t>
            </a:r>
            <a:r>
              <a:rPr lang="en-US" sz="2600" dirty="0" err="1"/>
              <a:t>kde</a:t>
            </a:r>
            <a:r>
              <a:rPr lang="en-US" sz="2600" dirty="0"/>
              <a:t> </a:t>
            </a:r>
            <a:r>
              <a:rPr lang="en-US" sz="2600" dirty="0" err="1"/>
              <a:t>byli</a:t>
            </a:r>
            <a:r>
              <a:rPr lang="en-US" sz="2600" dirty="0"/>
              <a:t> </a:t>
            </a:r>
            <a:r>
              <a:rPr lang="en-US" sz="2600" dirty="0" err="1"/>
              <a:t>přítomni</a:t>
            </a:r>
            <a:r>
              <a:rPr lang="en-US" sz="2600" dirty="0"/>
              <a:t>, </a:t>
            </a:r>
            <a:r>
              <a:rPr lang="en-US" sz="2600" dirty="0" err="1"/>
              <a:t>zatímco</a:t>
            </a:r>
            <a:r>
              <a:rPr lang="en-US" sz="2600" dirty="0"/>
              <a:t> </a:t>
            </a:r>
            <a:r>
              <a:rPr lang="en-US" sz="2600" dirty="0" err="1"/>
              <a:t>venkovské</a:t>
            </a:r>
            <a:r>
              <a:rPr lang="en-US" sz="2600" dirty="0"/>
              <a:t> </a:t>
            </a:r>
            <a:r>
              <a:rPr lang="en-US" sz="2600" dirty="0" err="1"/>
              <a:t>oblasti</a:t>
            </a:r>
            <a:r>
              <a:rPr lang="en-US" sz="2600" dirty="0"/>
              <a:t> </a:t>
            </a:r>
            <a:r>
              <a:rPr lang="en-US" sz="2600" dirty="0" err="1"/>
              <a:t>kontrolovali</a:t>
            </a:r>
            <a:r>
              <a:rPr lang="en-US" sz="2600" dirty="0"/>
              <a:t> </a:t>
            </a:r>
            <a:r>
              <a:rPr lang="en-US" sz="2600" dirty="0" err="1"/>
              <a:t>nepřímo</a:t>
            </a:r>
            <a:r>
              <a:rPr lang="en-US" sz="2600" dirty="0"/>
              <a:t>, </a:t>
            </a:r>
            <a:r>
              <a:rPr lang="en-US" sz="2600" dirty="0" err="1"/>
              <a:t>často</a:t>
            </a:r>
            <a:r>
              <a:rPr lang="en-US" sz="2600" dirty="0"/>
              <a:t> </a:t>
            </a:r>
            <a:r>
              <a:rPr lang="en-US" sz="2600" dirty="0" err="1"/>
              <a:t>prostřednictvím</a:t>
            </a:r>
            <a:r>
              <a:rPr lang="en-US" sz="2600" dirty="0"/>
              <a:t> </a:t>
            </a:r>
            <a:r>
              <a:rPr lang="en-US" sz="2600" dirty="0" err="1"/>
              <a:t>spolupráce</a:t>
            </a:r>
            <a:r>
              <a:rPr lang="en-US" sz="2600" dirty="0"/>
              <a:t> s </a:t>
            </a:r>
            <a:r>
              <a:rPr lang="en-US" sz="2600" dirty="0" err="1"/>
              <a:t>kmenovými</a:t>
            </a:r>
            <a:r>
              <a:rPr lang="en-US" sz="2600" dirty="0"/>
              <a:t> </a:t>
            </a:r>
            <a:r>
              <a:rPr lang="en-US" sz="2600" dirty="0" err="1"/>
              <a:t>náčelníky</a:t>
            </a: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2137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44F5-698B-6848-A6EB-CB9981BF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Herbstův</a:t>
            </a:r>
            <a:r>
              <a:rPr lang="en-US" b="1" dirty="0"/>
              <a:t> (2000) argument o </a:t>
            </a:r>
            <a:r>
              <a:rPr lang="en-US" b="1" dirty="0" err="1"/>
              <a:t>Africe</a:t>
            </a:r>
            <a:r>
              <a:rPr lang="en-US" b="1" dirty="0"/>
              <a:t> 3/4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5C19-739D-7244-998D-D20BFCF3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48677"/>
            <a:ext cx="7729728" cy="379704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bez </a:t>
            </a:r>
            <a:r>
              <a:rPr lang="en-US" dirty="0" err="1"/>
              <a:t>potřeby</a:t>
            </a:r>
            <a:r>
              <a:rPr lang="en-US" dirty="0"/>
              <a:t> </a:t>
            </a:r>
            <a:r>
              <a:rPr lang="en-US" dirty="0" err="1"/>
              <a:t>chránit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obyvatelstvo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vnějšími</a:t>
            </a:r>
            <a:r>
              <a:rPr lang="en-US" dirty="0"/>
              <a:t> </a:t>
            </a:r>
            <a:r>
              <a:rPr lang="en-US" dirty="0" err="1"/>
              <a:t>nepřáteli</a:t>
            </a:r>
            <a:r>
              <a:rPr lang="en-US" dirty="0"/>
              <a:t> </a:t>
            </a:r>
            <a:r>
              <a:rPr lang="en-US" dirty="0" err="1"/>
              <a:t>měly</a:t>
            </a:r>
            <a:r>
              <a:rPr lang="en-US" dirty="0"/>
              <a:t> </a:t>
            </a:r>
            <a:r>
              <a:rPr lang="en-US" dirty="0" err="1"/>
              <a:t>africké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 </a:t>
            </a:r>
            <a:r>
              <a:rPr lang="en-US" dirty="0" err="1"/>
              <a:t>potíže</a:t>
            </a:r>
            <a:r>
              <a:rPr lang="en-US" dirty="0"/>
              <a:t> se </a:t>
            </a:r>
            <a:r>
              <a:rPr lang="en-US" dirty="0" err="1"/>
              <a:t>získáním</a:t>
            </a:r>
            <a:r>
              <a:rPr lang="en-US" dirty="0"/>
              <a:t> </a:t>
            </a:r>
            <a:r>
              <a:rPr lang="en-US" dirty="0" err="1"/>
              <a:t>vnitřní</a:t>
            </a:r>
            <a:r>
              <a:rPr lang="en-US" dirty="0"/>
              <a:t> </a:t>
            </a:r>
            <a:r>
              <a:rPr lang="en-US" dirty="0" err="1"/>
              <a:t>legitimity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nedostatek</a:t>
            </a:r>
            <a:r>
              <a:rPr lang="en-US" dirty="0"/>
              <a:t> </a:t>
            </a:r>
            <a:r>
              <a:rPr lang="en-US" dirty="0" err="1"/>
              <a:t>vnějšího</a:t>
            </a:r>
            <a:r>
              <a:rPr lang="en-US" dirty="0"/>
              <a:t> </a:t>
            </a:r>
            <a:r>
              <a:rPr lang="en-US" dirty="0" err="1"/>
              <a:t>tlaku</a:t>
            </a:r>
            <a:r>
              <a:rPr lang="en-US" dirty="0"/>
              <a:t> </a:t>
            </a:r>
            <a:r>
              <a:rPr lang="en-US" dirty="0" err="1"/>
              <a:t>oslabil</a:t>
            </a:r>
            <a:r>
              <a:rPr lang="en-US" dirty="0"/>
              <a:t> 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nejdůležitější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, a to </a:t>
            </a:r>
            <a:r>
              <a:rPr lang="en-US" dirty="0" err="1"/>
              <a:t>vytváření</a:t>
            </a:r>
            <a:r>
              <a:rPr lang="en-US" dirty="0"/>
              <a:t> </a:t>
            </a:r>
            <a:r>
              <a:rPr lang="en-US" dirty="0" err="1"/>
              <a:t>legitimity</a:t>
            </a:r>
            <a:r>
              <a:rPr lang="en-US" dirty="0"/>
              <a:t> a </a:t>
            </a:r>
            <a:r>
              <a:rPr lang="en-US" dirty="0" err="1"/>
              <a:t>výběr</a:t>
            </a:r>
            <a:r>
              <a:rPr lang="en-US" dirty="0"/>
              <a:t> </a:t>
            </a:r>
            <a:r>
              <a:rPr lang="en-US" dirty="0" err="1"/>
              <a:t>daní</a:t>
            </a:r>
            <a:endParaRPr lang="en-US" dirty="0"/>
          </a:p>
          <a:p>
            <a:pPr algn="just"/>
            <a:r>
              <a:rPr lang="en-US" dirty="0" err="1"/>
              <a:t>Kapacita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 se </a:t>
            </a:r>
            <a:r>
              <a:rPr lang="en-US" dirty="0" err="1"/>
              <a:t>nicméně</a:t>
            </a:r>
            <a:r>
              <a:rPr lang="en-US" dirty="0"/>
              <a:t> v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afrických</a:t>
            </a:r>
            <a:r>
              <a:rPr lang="en-US" dirty="0"/>
              <a:t> </a:t>
            </a:r>
            <a:r>
              <a:rPr lang="en-US" dirty="0" err="1"/>
              <a:t>zemích</a:t>
            </a:r>
            <a:r>
              <a:rPr lang="en-US" dirty="0"/>
              <a:t> </a:t>
            </a:r>
            <a:r>
              <a:rPr lang="en-US" dirty="0" err="1"/>
              <a:t>liší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3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AA90-0561-9F40-B33A-420905D4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65" y="461772"/>
            <a:ext cx="9377082" cy="118872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Herbstův</a:t>
            </a:r>
            <a:r>
              <a:rPr lang="en-US" b="1" dirty="0"/>
              <a:t> (2000) argument o </a:t>
            </a:r>
            <a:r>
              <a:rPr lang="en-US" b="1" dirty="0" err="1"/>
              <a:t>Africe</a:t>
            </a:r>
            <a:r>
              <a:rPr lang="en-US" b="1" dirty="0"/>
              <a:t> 4/4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41E9-FB14-804A-BBB5-B0017416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493" y="1872234"/>
            <a:ext cx="9054353" cy="3506590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geografické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en-US" dirty="0"/>
              <a:t>: </a:t>
            </a:r>
            <a:r>
              <a:rPr lang="en-US" dirty="0" err="1"/>
              <a:t>nejméně</a:t>
            </a:r>
            <a:r>
              <a:rPr lang="en-US" dirty="0"/>
              <a:t> </a:t>
            </a:r>
            <a:r>
              <a:rPr lang="en-US" dirty="0" err="1"/>
              <a:t>příznivá</a:t>
            </a:r>
            <a:r>
              <a:rPr lang="en-US" dirty="0"/>
              <a:t> </a:t>
            </a:r>
            <a:r>
              <a:rPr lang="en-US" dirty="0" err="1"/>
              <a:t>situace</a:t>
            </a:r>
            <a:r>
              <a:rPr lang="en-US" dirty="0"/>
              <a:t> je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velkých</a:t>
            </a:r>
            <a:r>
              <a:rPr lang="en-US" dirty="0"/>
              <a:t> </a:t>
            </a:r>
            <a:r>
              <a:rPr lang="en-US" dirty="0" err="1"/>
              <a:t>zemích</a:t>
            </a:r>
            <a:r>
              <a:rPr lang="en-US" dirty="0"/>
              <a:t>, </a:t>
            </a:r>
            <a:r>
              <a:rPr lang="en-US" dirty="0" err="1"/>
              <a:t>jejichž</a:t>
            </a:r>
            <a:r>
              <a:rPr lang="en-US" dirty="0"/>
              <a:t> </a:t>
            </a:r>
            <a:r>
              <a:rPr lang="en-US" dirty="0" err="1"/>
              <a:t>populační</a:t>
            </a:r>
            <a:r>
              <a:rPr lang="en-US" dirty="0"/>
              <a:t> centra </a:t>
            </a:r>
            <a:r>
              <a:rPr lang="en-US" dirty="0" err="1"/>
              <a:t>jsou</a:t>
            </a:r>
            <a:r>
              <a:rPr lang="en-US" dirty="0"/>
              <a:t> od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vzdálena</a:t>
            </a:r>
            <a:r>
              <a:rPr lang="en-US" dirty="0"/>
              <a:t> (</a:t>
            </a:r>
            <a:r>
              <a:rPr lang="en-US" dirty="0" err="1"/>
              <a:t>Súdán</a:t>
            </a:r>
            <a:r>
              <a:rPr lang="en-US" dirty="0"/>
              <a:t>, </a:t>
            </a:r>
            <a:r>
              <a:rPr lang="en-US" dirty="0" err="1"/>
              <a:t>Nigérie</a:t>
            </a:r>
            <a:r>
              <a:rPr lang="en-US" dirty="0"/>
              <a:t>, </a:t>
            </a:r>
            <a:r>
              <a:rPr lang="en-US" dirty="0" err="1"/>
              <a:t>Konžská</a:t>
            </a:r>
            <a:r>
              <a:rPr lang="en-US" dirty="0"/>
              <a:t> </a:t>
            </a:r>
            <a:r>
              <a:rPr lang="en-US" dirty="0" err="1"/>
              <a:t>demokratická</a:t>
            </a:r>
            <a:r>
              <a:rPr lang="en-US" dirty="0"/>
              <a:t> </a:t>
            </a:r>
            <a:r>
              <a:rPr lang="en-US" dirty="0" err="1"/>
              <a:t>republika</a:t>
            </a:r>
            <a:r>
              <a:rPr lang="en-US" dirty="0"/>
              <a:t>), </a:t>
            </a:r>
          </a:p>
          <a:p>
            <a:pPr algn="just"/>
            <a:r>
              <a:rPr lang="en-US" dirty="0" err="1"/>
              <a:t>nejpříznivější</a:t>
            </a:r>
            <a:r>
              <a:rPr lang="en-US" dirty="0"/>
              <a:t> </a:t>
            </a:r>
            <a:r>
              <a:rPr lang="en-US" dirty="0" err="1"/>
              <a:t>situace</a:t>
            </a:r>
            <a:r>
              <a:rPr lang="en-US" dirty="0"/>
              <a:t> je v </a:t>
            </a:r>
            <a:r>
              <a:rPr lang="en-US" dirty="0" err="1"/>
              <a:t>zemích</a:t>
            </a:r>
            <a:r>
              <a:rPr lang="en-US" dirty="0"/>
              <a:t> </a:t>
            </a:r>
            <a:r>
              <a:rPr lang="en-US" dirty="0" err="1"/>
              <a:t>přijatelné</a:t>
            </a:r>
            <a:r>
              <a:rPr lang="en-US" dirty="0"/>
              <a:t> </a:t>
            </a:r>
            <a:r>
              <a:rPr lang="en-US" dirty="0" err="1"/>
              <a:t>velikosti</a:t>
            </a:r>
            <a:r>
              <a:rPr lang="en-US" dirty="0"/>
              <a:t> s </a:t>
            </a:r>
            <a:r>
              <a:rPr lang="en-US" dirty="0" err="1"/>
              <a:t>jedním</a:t>
            </a:r>
            <a:r>
              <a:rPr lang="en-US" dirty="0"/>
              <a:t> </a:t>
            </a:r>
            <a:r>
              <a:rPr lang="en-US" dirty="0" err="1"/>
              <a:t>populačním</a:t>
            </a:r>
            <a:r>
              <a:rPr lang="en-US" dirty="0"/>
              <a:t> </a:t>
            </a:r>
            <a:r>
              <a:rPr lang="en-US" dirty="0" err="1"/>
              <a:t>centrem</a:t>
            </a:r>
            <a:r>
              <a:rPr lang="en-US" dirty="0"/>
              <a:t> (Botswana, Eritrea), </a:t>
            </a:r>
          </a:p>
          <a:p>
            <a:pPr algn="just"/>
            <a:r>
              <a:rPr lang="en-US" dirty="0" err="1"/>
              <a:t>země</a:t>
            </a:r>
            <a:r>
              <a:rPr lang="en-US" dirty="0"/>
              <a:t> s </a:t>
            </a:r>
            <a:r>
              <a:rPr lang="en-US" dirty="0" err="1"/>
              <a:t>příznivou</a:t>
            </a:r>
            <a:r>
              <a:rPr lang="en-US" dirty="0"/>
              <a:t> </a:t>
            </a:r>
            <a:r>
              <a:rPr lang="en-US" dirty="0" err="1"/>
              <a:t>zeměpisnou</a:t>
            </a:r>
            <a:r>
              <a:rPr lang="en-US" dirty="0"/>
              <a:t> </a:t>
            </a:r>
            <a:r>
              <a:rPr lang="en-US" dirty="0" err="1"/>
              <a:t>polohou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lepší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občanství</a:t>
            </a:r>
            <a:r>
              <a:rPr lang="en-US" dirty="0"/>
              <a:t> a </a:t>
            </a:r>
            <a:r>
              <a:rPr lang="en-US" dirty="0" err="1"/>
              <a:t>ochrany</a:t>
            </a:r>
            <a:r>
              <a:rPr lang="en-US" dirty="0"/>
              <a:t> </a:t>
            </a:r>
            <a:r>
              <a:rPr lang="en-US" dirty="0" err="1"/>
              <a:t>vlastnických</a:t>
            </a:r>
            <a:r>
              <a:rPr lang="en-US" dirty="0"/>
              <a:t> </a:t>
            </a:r>
            <a:r>
              <a:rPr lang="en-US" dirty="0" err="1"/>
              <a:t>práv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51DE-3F50-024B-A9AE-FA9C277A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3212"/>
            <a:ext cx="7729728" cy="1188720"/>
          </a:xfrm>
        </p:spPr>
        <p:txBody>
          <a:bodyPr/>
          <a:lstStyle/>
          <a:p>
            <a:pPr algn="ctr"/>
            <a:r>
              <a:rPr lang="en-US" b="1" dirty="0" err="1"/>
              <a:t>Proč</a:t>
            </a:r>
            <a:r>
              <a:rPr lang="en-US" b="1" dirty="0"/>
              <a:t> </a:t>
            </a:r>
            <a:r>
              <a:rPr lang="en-US" b="1" dirty="0" err="1"/>
              <a:t>zkoumat</a:t>
            </a:r>
            <a:r>
              <a:rPr lang="en-US" b="1" dirty="0"/>
              <a:t> </a:t>
            </a:r>
            <a:r>
              <a:rPr lang="en-US" b="1" dirty="0" err="1"/>
              <a:t>stát</a:t>
            </a:r>
            <a:r>
              <a:rPr lang="en-US" b="1" dirty="0"/>
              <a:t>? 1/2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DC13-28F5-2846-82F8-52A9C2CE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83714"/>
            <a:ext cx="7729728" cy="4139946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slabost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 </a:t>
            </a:r>
            <a:r>
              <a:rPr lang="en-US" dirty="0" err="1"/>
              <a:t>podkopává</a:t>
            </a:r>
            <a:r>
              <a:rPr lang="en-US" dirty="0"/>
              <a:t> </a:t>
            </a:r>
            <a:r>
              <a:rPr lang="en-US" dirty="0" err="1"/>
              <a:t>výkonnost</a:t>
            </a:r>
            <a:r>
              <a:rPr lang="en-US" dirty="0"/>
              <a:t> </a:t>
            </a:r>
            <a:r>
              <a:rPr lang="en-US" dirty="0" err="1"/>
              <a:t>vlády</a:t>
            </a:r>
            <a:r>
              <a:rPr lang="en-US" dirty="0"/>
              <a:t>,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vést</a:t>
            </a:r>
            <a:r>
              <a:rPr lang="en-US" dirty="0"/>
              <a:t> k </a:t>
            </a:r>
            <a:r>
              <a:rPr lang="en-US" dirty="0" err="1"/>
              <a:t>nespokojenosti</a:t>
            </a:r>
            <a:r>
              <a:rPr lang="en-US" dirty="0"/>
              <a:t> </a:t>
            </a:r>
            <a:r>
              <a:rPr lang="en-US" dirty="0" err="1"/>
              <a:t>veřejnosti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služby</a:t>
            </a:r>
            <a:r>
              <a:rPr lang="en-US" dirty="0"/>
              <a:t> (</a:t>
            </a:r>
            <a:r>
              <a:rPr lang="en-US" dirty="0" err="1"/>
              <a:t>veřejná</a:t>
            </a:r>
            <a:r>
              <a:rPr lang="en-US" dirty="0"/>
              <a:t> </a:t>
            </a:r>
            <a:r>
              <a:rPr lang="en-US" dirty="0" err="1"/>
              <a:t>bezpečnost</a:t>
            </a:r>
            <a:r>
              <a:rPr lang="en-US" dirty="0"/>
              <a:t>, </a:t>
            </a:r>
            <a:r>
              <a:rPr lang="en-US" dirty="0" err="1"/>
              <a:t>vzdělávání</a:t>
            </a:r>
            <a:r>
              <a:rPr lang="en-US" dirty="0"/>
              <a:t>,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péče</a:t>
            </a:r>
            <a:r>
              <a:rPr lang="en-US" dirty="0"/>
              <a:t>, </a:t>
            </a:r>
            <a:r>
              <a:rPr lang="en-US" dirty="0" err="1"/>
              <a:t>infrastruktura</a:t>
            </a:r>
            <a:r>
              <a:rPr lang="en-US" dirty="0"/>
              <a:t> </a:t>
            </a:r>
            <a:r>
              <a:rPr lang="en-US" dirty="0" err="1"/>
              <a:t>atd</a:t>
            </a:r>
            <a:r>
              <a:rPr lang="en-US" dirty="0"/>
              <a:t>.) </a:t>
            </a:r>
            <a:r>
              <a:rPr lang="en-US" dirty="0" err="1"/>
              <a:t>nedostatečné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nerovnoměrné</a:t>
            </a:r>
            <a:r>
              <a:rPr lang="en-US" dirty="0"/>
              <a:t>, </a:t>
            </a:r>
            <a:r>
              <a:rPr lang="en-US" dirty="0" err="1"/>
              <a:t>vzniká</a:t>
            </a:r>
            <a:r>
              <a:rPr lang="en-US" dirty="0"/>
              <a:t> </a:t>
            </a:r>
            <a:r>
              <a:rPr lang="en-US" dirty="0" err="1"/>
              <a:t>dojem</a:t>
            </a:r>
            <a:r>
              <a:rPr lang="en-US" dirty="0"/>
              <a:t> </a:t>
            </a:r>
            <a:r>
              <a:rPr lang="en-US" dirty="0" err="1"/>
              <a:t>neefektivnosti</a:t>
            </a:r>
            <a:r>
              <a:rPr lang="en-US" dirty="0"/>
              <a:t> </a:t>
            </a:r>
            <a:r>
              <a:rPr lang="en-US" dirty="0" err="1"/>
              <a:t>vlády</a:t>
            </a:r>
            <a:r>
              <a:rPr lang="en-US" dirty="0"/>
              <a:t>, </a:t>
            </a:r>
            <a:r>
              <a:rPr lang="en-US" dirty="0" err="1"/>
              <a:t>korupce</a:t>
            </a:r>
            <a:r>
              <a:rPr lang="en-US" dirty="0"/>
              <a:t> a </a:t>
            </a:r>
            <a:r>
              <a:rPr lang="en-US" dirty="0" err="1"/>
              <a:t>nespravedlnosti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v </a:t>
            </a:r>
            <a:r>
              <a:rPr lang="en-US" dirty="0" err="1"/>
              <a:t>demokracii</a:t>
            </a:r>
            <a:r>
              <a:rPr lang="en-US" dirty="0"/>
              <a:t> </a:t>
            </a:r>
            <a:r>
              <a:rPr lang="en-US" dirty="0" err="1"/>
              <a:t>špatná</a:t>
            </a:r>
            <a:r>
              <a:rPr lang="en-US" dirty="0"/>
              <a:t> </a:t>
            </a:r>
            <a:r>
              <a:rPr lang="en-US" dirty="0" err="1"/>
              <a:t>výkonnost</a:t>
            </a:r>
            <a:r>
              <a:rPr lang="en-US" dirty="0"/>
              <a:t> </a:t>
            </a:r>
            <a:r>
              <a:rPr lang="en-US" dirty="0" err="1"/>
              <a:t>vlády</a:t>
            </a:r>
            <a:r>
              <a:rPr lang="en-US" dirty="0"/>
              <a:t> </a:t>
            </a:r>
            <a:r>
              <a:rPr lang="en-US" dirty="0" err="1"/>
              <a:t>snižuje</a:t>
            </a:r>
            <a:r>
              <a:rPr lang="en-US" dirty="0"/>
              <a:t> </a:t>
            </a:r>
            <a:r>
              <a:rPr lang="en-US" dirty="0" err="1"/>
              <a:t>důvěru</a:t>
            </a:r>
            <a:r>
              <a:rPr lang="en-US" dirty="0"/>
              <a:t> </a:t>
            </a:r>
            <a:r>
              <a:rPr lang="en-US" dirty="0" err="1"/>
              <a:t>veřejnosti</a:t>
            </a:r>
            <a:r>
              <a:rPr lang="en-US" dirty="0"/>
              <a:t> v </a:t>
            </a:r>
            <a:r>
              <a:rPr lang="en-US" dirty="0" err="1"/>
              <a:t>politiky</a:t>
            </a:r>
            <a:r>
              <a:rPr lang="en-US" dirty="0"/>
              <a:t>, </a:t>
            </a:r>
            <a:r>
              <a:rPr lang="en-US" dirty="0" err="1"/>
              <a:t>strany</a:t>
            </a:r>
            <a:r>
              <a:rPr lang="en-US" dirty="0"/>
              <a:t> a </a:t>
            </a:r>
            <a:r>
              <a:rPr lang="en-US" dirty="0" err="1"/>
              <a:t>nakonec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samotné</a:t>
            </a:r>
            <a:r>
              <a:rPr lang="en-US" dirty="0"/>
              <a:t> </a:t>
            </a:r>
            <a:r>
              <a:rPr lang="en-US" dirty="0" err="1"/>
              <a:t>demokratické</a:t>
            </a:r>
            <a:r>
              <a:rPr lang="en-US" dirty="0"/>
              <a:t> </a:t>
            </a:r>
            <a:r>
              <a:rPr lang="en-US" dirty="0" err="1"/>
              <a:t>instituce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2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69B59-55C4-0F46-89FB-18D5B026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8" y="0"/>
            <a:ext cx="537686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DC7570-7D65-EA42-B849-1B8B6CC9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0"/>
            <a:ext cx="5272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9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6647-3446-2842-B999-023FF6C7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7502"/>
            <a:ext cx="7729728" cy="1188720"/>
          </a:xfrm>
        </p:spPr>
        <p:txBody>
          <a:bodyPr/>
          <a:lstStyle/>
          <a:p>
            <a:pPr algn="ctr"/>
            <a:r>
              <a:rPr lang="en-US" b="1" dirty="0" err="1"/>
              <a:t>Latinská</a:t>
            </a:r>
            <a:r>
              <a:rPr lang="en-US" b="1" dirty="0"/>
              <a:t> Amerika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DB65-A1B8-CF42-9531-C80E6CEF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76222"/>
            <a:ext cx="7729728" cy="4322826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klidný</a:t>
            </a:r>
            <a:r>
              <a:rPr lang="en-US" dirty="0"/>
              <a:t> </a:t>
            </a:r>
            <a:r>
              <a:rPr lang="en-US" dirty="0" err="1"/>
              <a:t>kontinent</a:t>
            </a:r>
            <a:r>
              <a:rPr lang="en-US" dirty="0"/>
              <a:t> z </a:t>
            </a:r>
            <a:r>
              <a:rPr lang="en-US" dirty="0" err="1"/>
              <a:t>hlediska</a:t>
            </a:r>
            <a:r>
              <a:rPr lang="en-US" dirty="0"/>
              <a:t> </a:t>
            </a:r>
            <a:r>
              <a:rPr lang="en-US" dirty="0" err="1"/>
              <a:t>mezistátních</a:t>
            </a:r>
            <a:r>
              <a:rPr lang="en-US" dirty="0"/>
              <a:t> </a:t>
            </a:r>
            <a:r>
              <a:rPr lang="en-US" dirty="0" err="1"/>
              <a:t>konfliktů</a:t>
            </a:r>
            <a:r>
              <a:rPr lang="en-US" dirty="0"/>
              <a:t>: </a:t>
            </a:r>
            <a:r>
              <a:rPr lang="en-US" dirty="0" err="1"/>
              <a:t>většinou</a:t>
            </a:r>
            <a:r>
              <a:rPr lang="en-US" dirty="0"/>
              <a:t> </a:t>
            </a:r>
            <a:r>
              <a:rPr lang="en-US" dirty="0" err="1"/>
              <a:t>krátké</a:t>
            </a:r>
            <a:r>
              <a:rPr lang="en-US" dirty="0"/>
              <a:t>, s </a:t>
            </a:r>
            <a:r>
              <a:rPr lang="en-US" dirty="0" err="1"/>
              <a:t>omezeným</a:t>
            </a:r>
            <a:r>
              <a:rPr lang="en-US" dirty="0"/>
              <a:t> </a:t>
            </a:r>
            <a:r>
              <a:rPr lang="en-US" dirty="0" err="1"/>
              <a:t>počtem</a:t>
            </a:r>
            <a:r>
              <a:rPr lang="en-US" dirty="0"/>
              <a:t> </a:t>
            </a:r>
            <a:r>
              <a:rPr lang="en-US" dirty="0" err="1"/>
              <a:t>vojsk</a:t>
            </a:r>
            <a:r>
              <a:rPr lang="en-US" dirty="0"/>
              <a:t>, </a:t>
            </a:r>
            <a:r>
              <a:rPr lang="en-US" dirty="0" err="1"/>
              <a:t>způsobily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 </a:t>
            </a:r>
            <a:r>
              <a:rPr lang="en-US" dirty="0" err="1"/>
              <a:t>státních</a:t>
            </a:r>
            <a:r>
              <a:rPr lang="en-US" dirty="0"/>
              <a:t> </a:t>
            </a:r>
            <a:r>
              <a:rPr lang="en-US" dirty="0" err="1"/>
              <a:t>hranic</a:t>
            </a:r>
            <a:r>
              <a:rPr lang="en-US" dirty="0"/>
              <a:t> (</a:t>
            </a:r>
            <a:r>
              <a:rPr lang="en-US" dirty="0" err="1"/>
              <a:t>hranice</a:t>
            </a:r>
            <a:r>
              <a:rPr lang="en-US" dirty="0"/>
              <a:t> z </a:t>
            </a:r>
            <a:r>
              <a:rPr lang="en-US" dirty="0" err="1"/>
              <a:t>roku</a:t>
            </a:r>
            <a:r>
              <a:rPr lang="en-US" dirty="0"/>
              <a:t> 1840 </a:t>
            </a:r>
            <a:r>
              <a:rPr lang="en-US" dirty="0" err="1"/>
              <a:t>zhruba</a:t>
            </a:r>
            <a:r>
              <a:rPr lang="en-US" dirty="0"/>
              <a:t> </a:t>
            </a:r>
            <a:r>
              <a:rPr lang="en-US" dirty="0" err="1"/>
              <a:t>odpovídají</a:t>
            </a:r>
            <a:r>
              <a:rPr lang="en-US" dirty="0"/>
              <a:t> </a:t>
            </a:r>
            <a:r>
              <a:rPr lang="en-US" dirty="0" err="1"/>
              <a:t>dnešním</a:t>
            </a:r>
            <a:r>
              <a:rPr lang="en-US" dirty="0"/>
              <a:t> </a:t>
            </a:r>
            <a:r>
              <a:rPr lang="en-US" dirty="0" err="1"/>
              <a:t>hranicím</a:t>
            </a:r>
            <a:r>
              <a:rPr lang="en-US" dirty="0"/>
              <a:t>).  </a:t>
            </a:r>
          </a:p>
          <a:p>
            <a:pPr algn="just"/>
            <a:r>
              <a:rPr lang="en-US" dirty="0" err="1"/>
              <a:t>většinou</a:t>
            </a:r>
            <a:r>
              <a:rPr lang="en-US" dirty="0"/>
              <a:t> se </a:t>
            </a:r>
            <a:r>
              <a:rPr lang="en-US" dirty="0" err="1"/>
              <a:t>skládá</a:t>
            </a:r>
            <a:r>
              <a:rPr lang="en-US" dirty="0"/>
              <a:t> ze </a:t>
            </a:r>
            <a:r>
              <a:rPr lang="en-US" dirty="0" err="1"/>
              <a:t>států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nezískaly</a:t>
            </a:r>
            <a:r>
              <a:rPr lang="en-US" dirty="0"/>
              <a:t> </a:t>
            </a:r>
            <a:r>
              <a:rPr lang="en-US" dirty="0" err="1"/>
              <a:t>institucionální</a:t>
            </a:r>
            <a:r>
              <a:rPr lang="en-US" dirty="0"/>
              <a:t> </a:t>
            </a:r>
            <a:r>
              <a:rPr lang="en-US" dirty="0" err="1"/>
              <a:t>autonomii</a:t>
            </a:r>
            <a:r>
              <a:rPr lang="en-US" dirty="0"/>
              <a:t>: </a:t>
            </a:r>
            <a:r>
              <a:rPr lang="en-US" dirty="0" err="1"/>
              <a:t>nízká</a:t>
            </a:r>
            <a:r>
              <a:rPr lang="en-US" dirty="0"/>
              <a:t> </a:t>
            </a:r>
            <a:r>
              <a:rPr lang="en-US" dirty="0" err="1"/>
              <a:t>legitimita</a:t>
            </a:r>
            <a:r>
              <a:rPr lang="en-US" dirty="0"/>
              <a:t> a </a:t>
            </a:r>
            <a:r>
              <a:rPr lang="en-US" dirty="0" err="1"/>
              <a:t>omezená</a:t>
            </a:r>
            <a:r>
              <a:rPr lang="en-US" dirty="0"/>
              <a:t> </a:t>
            </a:r>
            <a:r>
              <a:rPr lang="en-US" dirty="0" err="1"/>
              <a:t>institucionální</a:t>
            </a:r>
            <a:r>
              <a:rPr lang="en-US" dirty="0"/>
              <a:t> </a:t>
            </a:r>
            <a:r>
              <a:rPr lang="en-US" dirty="0" err="1"/>
              <a:t>kapacita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latinskoamerické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slabé</a:t>
            </a:r>
            <a:r>
              <a:rPr lang="en-US" dirty="0"/>
              <a:t> a </a:t>
            </a:r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kontinent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mírumilovný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3652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D550-120B-0749-915C-4491D554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Centenův</a:t>
            </a:r>
            <a:r>
              <a:rPr lang="en-US" b="1" dirty="0"/>
              <a:t> (2003) argument o </a:t>
            </a:r>
            <a:r>
              <a:rPr lang="en-US" b="1" dirty="0" err="1"/>
              <a:t>Latinské</a:t>
            </a:r>
            <a:r>
              <a:rPr lang="en-US" b="1" dirty="0"/>
              <a:t> </a:t>
            </a:r>
            <a:r>
              <a:rPr lang="en-US" b="1" dirty="0" err="1"/>
              <a:t>Americe</a:t>
            </a:r>
            <a:r>
              <a:rPr lang="en-US" b="1" dirty="0"/>
              <a:t>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B68EA-5264-3D4B-AF8E-49284B8E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01163"/>
            <a:ext cx="7729728" cy="4141763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Státy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slabé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aby </a:t>
            </a:r>
            <a:r>
              <a:rPr lang="en-US" dirty="0" err="1"/>
              <a:t>vedly</a:t>
            </a:r>
            <a:r>
              <a:rPr lang="en-US" dirty="0"/>
              <a:t> </a:t>
            </a:r>
            <a:r>
              <a:rPr lang="en-US" dirty="0" err="1"/>
              <a:t>válku</a:t>
            </a:r>
            <a:r>
              <a:rPr lang="en-US" dirty="0"/>
              <a:t>, a proto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slabé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aby </a:t>
            </a:r>
            <a:r>
              <a:rPr lang="en-US" dirty="0" err="1"/>
              <a:t>udržovaly</a:t>
            </a:r>
            <a:r>
              <a:rPr lang="en-US" dirty="0"/>
              <a:t> </a:t>
            </a:r>
            <a:r>
              <a:rPr lang="en-US" dirty="0" err="1"/>
              <a:t>právo</a:t>
            </a:r>
            <a:r>
              <a:rPr lang="en-US" dirty="0"/>
              <a:t> a </a:t>
            </a:r>
            <a:r>
              <a:rPr lang="en-US" dirty="0" err="1"/>
              <a:t>pořádek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armády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bojují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domácím</a:t>
            </a:r>
            <a:r>
              <a:rPr lang="en-US" dirty="0"/>
              <a:t> </a:t>
            </a:r>
            <a:r>
              <a:rPr lang="en-US" dirty="0" err="1"/>
              <a:t>nepřátelům</a:t>
            </a:r>
            <a:r>
              <a:rPr lang="en-US" dirty="0"/>
              <a:t> - </a:t>
            </a:r>
            <a:r>
              <a:rPr lang="en-US" dirty="0" err="1"/>
              <a:t>občanské</a:t>
            </a:r>
            <a:r>
              <a:rPr lang="en-US" dirty="0"/>
              <a:t> </a:t>
            </a:r>
            <a:r>
              <a:rPr lang="en-US" dirty="0" err="1"/>
              <a:t>války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častější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mezistátní</a:t>
            </a:r>
            <a:r>
              <a:rPr lang="en-US" dirty="0"/>
              <a:t> </a:t>
            </a:r>
            <a:r>
              <a:rPr lang="en-US" dirty="0" err="1"/>
              <a:t>konflikty</a:t>
            </a:r>
            <a:endParaRPr lang="en-US" dirty="0"/>
          </a:p>
          <a:p>
            <a:pPr algn="just"/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výjimku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většina</a:t>
            </a:r>
            <a:r>
              <a:rPr lang="en-US" dirty="0"/>
              <a:t> </a:t>
            </a:r>
            <a:r>
              <a:rPr lang="en-US" dirty="0" err="1"/>
              <a:t>válek</a:t>
            </a:r>
            <a:r>
              <a:rPr lang="en-US" dirty="0"/>
              <a:t> za </a:t>
            </a:r>
            <a:r>
              <a:rPr lang="en-US" dirty="0" err="1"/>
              <a:t>posledních</a:t>
            </a:r>
            <a:r>
              <a:rPr lang="en-US" dirty="0"/>
              <a:t> 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stě</a:t>
            </a:r>
            <a:r>
              <a:rPr lang="en-US" dirty="0"/>
              <a:t> let </a:t>
            </a:r>
            <a:r>
              <a:rPr lang="en-US" dirty="0" err="1"/>
              <a:t>omezená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rozdíl</a:t>
            </a:r>
            <a:r>
              <a:rPr lang="en-US" dirty="0"/>
              <a:t> od </a:t>
            </a:r>
            <a:r>
              <a:rPr lang="en-US" dirty="0" err="1"/>
              <a:t>totálních</a:t>
            </a:r>
            <a:r>
              <a:rPr lang="en-US" dirty="0"/>
              <a:t> </a:t>
            </a:r>
            <a:r>
              <a:rPr lang="en-US" dirty="0" err="1"/>
              <a:t>válek</a:t>
            </a:r>
            <a:r>
              <a:rPr lang="en-US" dirty="0"/>
              <a:t> v </a:t>
            </a:r>
            <a:r>
              <a:rPr lang="en-US" dirty="0" err="1"/>
              <a:t>Evropě</a:t>
            </a:r>
            <a:r>
              <a:rPr lang="en-US" dirty="0"/>
              <a:t> (a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občanské</a:t>
            </a:r>
            <a:r>
              <a:rPr lang="en-US" dirty="0"/>
              <a:t> </a:t>
            </a:r>
            <a:r>
              <a:rPr lang="en-US" dirty="0" err="1"/>
              <a:t>války</a:t>
            </a:r>
            <a:r>
              <a:rPr lang="en-US" dirty="0"/>
              <a:t> v USA)</a:t>
            </a:r>
          </a:p>
        </p:txBody>
      </p:sp>
    </p:spTree>
    <p:extLst>
      <p:ext uri="{BB962C8B-B14F-4D97-AF65-F5344CB8AC3E}">
        <p14:creationId xmlns:p14="http://schemas.microsoft.com/office/powerpoint/2010/main" val="3010562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63C1-41A8-1446-9F2A-AFC98789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7492"/>
            <a:ext cx="7729728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Centenův</a:t>
            </a:r>
            <a:r>
              <a:rPr lang="en-US" b="1" dirty="0"/>
              <a:t> (2003) argument o </a:t>
            </a:r>
            <a:r>
              <a:rPr lang="en-US" b="1" dirty="0" err="1"/>
              <a:t>Latinské</a:t>
            </a:r>
            <a:r>
              <a:rPr lang="en-US" b="1" dirty="0"/>
              <a:t> </a:t>
            </a:r>
            <a:r>
              <a:rPr lang="en-US" b="1" dirty="0" err="1"/>
              <a:t>Americe</a:t>
            </a:r>
            <a:r>
              <a:rPr lang="en-US" b="1" dirty="0"/>
              <a:t> 2/2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28E1-1B20-DD42-81D5-5C6B68CC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00471"/>
            <a:ext cx="7729728" cy="464286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omezené</a:t>
            </a:r>
            <a:r>
              <a:rPr lang="en-US" sz="2600" dirty="0"/>
              <a:t> </a:t>
            </a:r>
            <a:r>
              <a:rPr lang="en-US" sz="2600" dirty="0" err="1"/>
              <a:t>války</a:t>
            </a:r>
            <a:r>
              <a:rPr lang="en-US" sz="2600" dirty="0"/>
              <a:t> </a:t>
            </a:r>
            <a:r>
              <a:rPr lang="en-US" sz="2600" dirty="0" err="1"/>
              <a:t>nevedly</a:t>
            </a:r>
            <a:r>
              <a:rPr lang="en-US" sz="2600" dirty="0"/>
              <a:t> k </a:t>
            </a:r>
            <a:r>
              <a:rPr lang="en-US" sz="2600" dirty="0" err="1"/>
              <a:t>širšímu</a:t>
            </a:r>
            <a:r>
              <a:rPr lang="en-US" sz="2600" dirty="0"/>
              <a:t> a </a:t>
            </a:r>
            <a:r>
              <a:rPr lang="en-US" sz="2600" dirty="0" err="1"/>
              <a:t>efektivnějšímu</a:t>
            </a:r>
            <a:r>
              <a:rPr lang="en-US" sz="2600" dirty="0"/>
              <a:t> </a:t>
            </a:r>
            <a:r>
              <a:rPr lang="en-US" sz="2600" dirty="0" err="1"/>
              <a:t>zdanění</a:t>
            </a:r>
            <a:r>
              <a:rPr lang="en-US" sz="2600" dirty="0"/>
              <a:t> </a:t>
            </a:r>
            <a:r>
              <a:rPr lang="en-US" sz="2600" dirty="0" err="1"/>
              <a:t>obyvatelstva</a:t>
            </a:r>
            <a:r>
              <a:rPr lang="en-US" sz="2600" dirty="0"/>
              <a:t>: </a:t>
            </a:r>
            <a:r>
              <a:rPr lang="en-US" sz="2600" dirty="0" err="1"/>
              <a:t>byly</a:t>
            </a:r>
            <a:r>
              <a:rPr lang="en-US" sz="2600" dirty="0"/>
              <a:t> </a:t>
            </a:r>
            <a:r>
              <a:rPr lang="en-US" sz="2600" dirty="0" err="1"/>
              <a:t>financovány</a:t>
            </a:r>
            <a:r>
              <a:rPr lang="en-US" sz="2600" dirty="0"/>
              <a:t> </a:t>
            </a:r>
            <a:r>
              <a:rPr lang="en-US" sz="2600" dirty="0" err="1"/>
              <a:t>tiskem</a:t>
            </a:r>
            <a:r>
              <a:rPr lang="en-US" sz="2600" dirty="0"/>
              <a:t> </a:t>
            </a:r>
            <a:r>
              <a:rPr lang="en-US" sz="2600" dirty="0" err="1"/>
              <a:t>peněz</a:t>
            </a:r>
            <a:r>
              <a:rPr lang="en-US" sz="2600" dirty="0"/>
              <a:t> (</a:t>
            </a:r>
            <a:r>
              <a:rPr lang="en-US" sz="2600" dirty="0" err="1"/>
              <a:t>inflační</a:t>
            </a:r>
            <a:r>
              <a:rPr lang="en-US" sz="2600" dirty="0"/>
              <a:t> </a:t>
            </a:r>
            <a:r>
              <a:rPr lang="en-US" sz="2600" dirty="0" err="1"/>
              <a:t>daň</a:t>
            </a:r>
            <a:r>
              <a:rPr lang="en-US" sz="2600" dirty="0"/>
              <a:t>), </a:t>
            </a:r>
            <a:r>
              <a:rPr lang="en-US" sz="2600" dirty="0" err="1"/>
              <a:t>prostřednictvím</a:t>
            </a:r>
            <a:r>
              <a:rPr lang="en-US" sz="2600" dirty="0"/>
              <a:t> </a:t>
            </a:r>
            <a:r>
              <a:rPr lang="en-US" sz="2600" dirty="0" err="1"/>
              <a:t>daní</a:t>
            </a:r>
            <a:r>
              <a:rPr lang="en-US" sz="2600" dirty="0"/>
              <a:t> z </a:t>
            </a:r>
            <a:r>
              <a:rPr lang="en-US" sz="2600" dirty="0" err="1"/>
              <a:t>mezinárodního</a:t>
            </a:r>
            <a:r>
              <a:rPr lang="en-US" sz="2600" dirty="0"/>
              <a:t> </a:t>
            </a:r>
            <a:r>
              <a:rPr lang="en-US" sz="2600" dirty="0" err="1"/>
              <a:t>obchodu</a:t>
            </a:r>
            <a:r>
              <a:rPr lang="en-US" sz="2600" dirty="0"/>
              <a:t> a </a:t>
            </a:r>
            <a:r>
              <a:rPr lang="en-US" sz="2600" dirty="0" err="1"/>
              <a:t>půjček</a:t>
            </a:r>
            <a:r>
              <a:rPr lang="en-US" sz="2600" dirty="0"/>
              <a:t> (v </a:t>
            </a:r>
            <a:r>
              <a:rPr lang="en-US" sz="2600" dirty="0" err="1"/>
              <a:t>Evropě</a:t>
            </a:r>
            <a:r>
              <a:rPr lang="en-US" sz="2600" dirty="0"/>
              <a:t>). </a:t>
            </a:r>
          </a:p>
          <a:p>
            <a:pPr algn="just"/>
            <a:r>
              <a:rPr lang="en-US" sz="2600" dirty="0" err="1"/>
              <a:t>válka</a:t>
            </a:r>
            <a:r>
              <a:rPr lang="en-US" sz="2600" dirty="0"/>
              <a:t> </a:t>
            </a:r>
            <a:r>
              <a:rPr lang="en-US" sz="2600" dirty="0" err="1"/>
              <a:t>posiluje</a:t>
            </a:r>
            <a:r>
              <a:rPr lang="en-US" sz="2600" dirty="0"/>
              <a:t> </a:t>
            </a:r>
            <a:r>
              <a:rPr lang="en-US" sz="2600" dirty="0" err="1"/>
              <a:t>kapacitu</a:t>
            </a:r>
            <a:r>
              <a:rPr lang="en-US" sz="2600" dirty="0"/>
              <a:t> </a:t>
            </a:r>
            <a:r>
              <a:rPr lang="en-US" sz="2600" dirty="0" err="1"/>
              <a:t>státu</a:t>
            </a:r>
            <a:r>
              <a:rPr lang="en-US" sz="2600" dirty="0"/>
              <a:t> (</a:t>
            </a:r>
            <a:r>
              <a:rPr lang="en-US" sz="2600" dirty="0" err="1"/>
              <a:t>zdanění</a:t>
            </a:r>
            <a:r>
              <a:rPr lang="en-US" sz="2600" dirty="0"/>
              <a:t>) </a:t>
            </a:r>
            <a:r>
              <a:rPr lang="en-US" sz="2600" dirty="0" err="1"/>
              <a:t>pouze</a:t>
            </a:r>
            <a:r>
              <a:rPr lang="en-US" sz="2600" dirty="0"/>
              <a:t> za </a:t>
            </a:r>
            <a:r>
              <a:rPr lang="en-US" sz="2600" dirty="0" err="1"/>
              <a:t>specifických</a:t>
            </a:r>
            <a:r>
              <a:rPr lang="en-US" sz="2600" dirty="0"/>
              <a:t> </a:t>
            </a:r>
            <a:r>
              <a:rPr lang="en-US" sz="2600" dirty="0" err="1"/>
              <a:t>podmínek</a:t>
            </a:r>
            <a:r>
              <a:rPr lang="en-US" sz="2600" dirty="0"/>
              <a:t>: </a:t>
            </a:r>
            <a:r>
              <a:rPr lang="en-US" sz="2600" dirty="0" err="1"/>
              <a:t>pokud</a:t>
            </a:r>
            <a:r>
              <a:rPr lang="en-US" sz="2600" dirty="0"/>
              <a:t> </a:t>
            </a:r>
            <a:r>
              <a:rPr lang="en-US" sz="2600" dirty="0" err="1"/>
              <a:t>již</a:t>
            </a:r>
            <a:r>
              <a:rPr lang="en-US" sz="2600" dirty="0"/>
              <a:t> </a:t>
            </a:r>
            <a:r>
              <a:rPr lang="en-US" sz="2600" dirty="0" err="1"/>
              <a:t>existují</a:t>
            </a:r>
            <a:r>
              <a:rPr lang="en-US" sz="2600" dirty="0"/>
              <a:t> </a:t>
            </a:r>
            <a:r>
              <a:rPr lang="en-US" sz="2600" dirty="0" err="1"/>
              <a:t>silné</a:t>
            </a:r>
            <a:r>
              <a:rPr lang="en-US" sz="2600" dirty="0"/>
              <a:t> </a:t>
            </a:r>
            <a:r>
              <a:rPr lang="en-US" sz="2600" dirty="0" err="1"/>
              <a:t>politické</a:t>
            </a:r>
            <a:r>
              <a:rPr lang="en-US" sz="2600" dirty="0"/>
              <a:t> </a:t>
            </a:r>
            <a:r>
              <a:rPr lang="en-US" sz="2600" dirty="0" err="1"/>
              <a:t>instituce</a:t>
            </a:r>
            <a:r>
              <a:rPr lang="en-US" sz="2600" dirty="0"/>
              <a:t>, </a:t>
            </a:r>
            <a:r>
              <a:rPr lang="en-US" sz="2600" dirty="0" err="1"/>
              <a:t>které</a:t>
            </a:r>
            <a:r>
              <a:rPr lang="en-US" sz="2600" dirty="0"/>
              <a:t> </a:t>
            </a:r>
            <a:r>
              <a:rPr lang="en-US" sz="2600" dirty="0" err="1"/>
              <a:t>vzniknou</a:t>
            </a:r>
            <a:r>
              <a:rPr lang="en-US" sz="2600" dirty="0"/>
              <a:t> </a:t>
            </a:r>
            <a:r>
              <a:rPr lang="en-US" sz="2600" dirty="0" err="1"/>
              <a:t>pouze</a:t>
            </a:r>
            <a:r>
              <a:rPr lang="en-US" sz="2600" dirty="0"/>
              <a:t> </a:t>
            </a:r>
            <a:r>
              <a:rPr lang="en-US" sz="2600" dirty="0" err="1"/>
              <a:t>tehdy</a:t>
            </a:r>
            <a:r>
              <a:rPr lang="en-US" sz="2600" dirty="0"/>
              <a:t>, </a:t>
            </a:r>
            <a:r>
              <a:rPr lang="en-US" sz="2600" dirty="0" err="1"/>
              <a:t>pokud</a:t>
            </a:r>
            <a:r>
              <a:rPr lang="en-US" sz="2600" dirty="0"/>
              <a:t> se </a:t>
            </a:r>
            <a:r>
              <a:rPr lang="en-US" sz="2600" dirty="0" err="1"/>
              <a:t>elity</a:t>
            </a:r>
            <a:r>
              <a:rPr lang="en-US" sz="2600" dirty="0"/>
              <a:t> </a:t>
            </a:r>
            <a:r>
              <a:rPr lang="en-US" sz="2600" dirty="0" err="1"/>
              <a:t>dohodnou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posílení</a:t>
            </a:r>
            <a:r>
              <a:rPr lang="en-US" sz="2600" dirty="0"/>
              <a:t> </a:t>
            </a:r>
            <a:r>
              <a:rPr lang="en-US" sz="2600" dirty="0" err="1"/>
              <a:t>kapacity</a:t>
            </a:r>
            <a:r>
              <a:rPr lang="en-US" sz="2600" dirty="0"/>
              <a:t> </a:t>
            </a:r>
            <a:r>
              <a:rPr lang="en-US" sz="2600" dirty="0" err="1"/>
              <a:t>státu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první</a:t>
            </a:r>
            <a:r>
              <a:rPr lang="en-US" sz="2600" dirty="0"/>
              <a:t> </a:t>
            </a:r>
            <a:r>
              <a:rPr lang="en-US" sz="2600" dirty="0" err="1"/>
              <a:t>skutečné</a:t>
            </a:r>
            <a:r>
              <a:rPr lang="en-US" sz="2600" dirty="0"/>
              <a:t> </a:t>
            </a:r>
            <a:r>
              <a:rPr lang="en-US" sz="2600" dirty="0" err="1"/>
              <a:t>státy</a:t>
            </a:r>
            <a:r>
              <a:rPr lang="en-US" sz="2600" dirty="0"/>
              <a:t> v </a:t>
            </a:r>
            <a:r>
              <a:rPr lang="en-US" sz="2600" dirty="0" err="1"/>
              <a:t>Latinské</a:t>
            </a:r>
            <a:r>
              <a:rPr lang="en-US" sz="2600" dirty="0"/>
              <a:t> </a:t>
            </a:r>
            <a:r>
              <a:rPr lang="en-US" sz="2600" dirty="0" err="1"/>
              <a:t>Americe</a:t>
            </a:r>
            <a:r>
              <a:rPr lang="en-US" sz="2600" dirty="0"/>
              <a:t> </a:t>
            </a:r>
            <a:r>
              <a:rPr lang="en-US" sz="2600" dirty="0" err="1"/>
              <a:t>vznikly</a:t>
            </a:r>
            <a:r>
              <a:rPr lang="en-US" sz="2600" dirty="0"/>
              <a:t> </a:t>
            </a:r>
            <a:r>
              <a:rPr lang="en-US" sz="2600" dirty="0" err="1"/>
              <a:t>později</a:t>
            </a:r>
            <a:r>
              <a:rPr lang="en-US" sz="2600" dirty="0"/>
              <a:t>,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počátku</a:t>
            </a:r>
            <a:r>
              <a:rPr lang="en-US" sz="2600" dirty="0"/>
              <a:t> 20. </a:t>
            </a:r>
            <a:r>
              <a:rPr lang="en-US" sz="2600" dirty="0" err="1"/>
              <a:t>století</a:t>
            </a:r>
            <a:r>
              <a:rPr lang="en-US" sz="2600" dirty="0"/>
              <a:t>, a </a:t>
            </a:r>
            <a:r>
              <a:rPr lang="en-US" sz="2600" dirty="0" err="1"/>
              <a:t>jejich</a:t>
            </a:r>
            <a:r>
              <a:rPr lang="en-US" sz="2600" dirty="0"/>
              <a:t> </a:t>
            </a:r>
            <a:r>
              <a:rPr lang="en-US" sz="2600" dirty="0" err="1"/>
              <a:t>vznik</a:t>
            </a:r>
            <a:r>
              <a:rPr lang="en-US" sz="2600" dirty="0"/>
              <a:t> se </a:t>
            </a:r>
            <a:r>
              <a:rPr lang="en-US" sz="2600" dirty="0" err="1"/>
              <a:t>shodoval</a:t>
            </a:r>
            <a:r>
              <a:rPr lang="en-US" sz="2600" dirty="0"/>
              <a:t> s </a:t>
            </a:r>
            <a:r>
              <a:rPr lang="en-US" sz="2600" dirty="0" err="1"/>
              <a:t>trvalým</a:t>
            </a:r>
            <a:r>
              <a:rPr lang="en-US" sz="2600" dirty="0"/>
              <a:t> </a:t>
            </a:r>
            <a:r>
              <a:rPr lang="en-US" sz="2600" dirty="0" err="1"/>
              <a:t>obdobím</a:t>
            </a:r>
            <a:r>
              <a:rPr lang="en-US" sz="2600" dirty="0"/>
              <a:t> </a:t>
            </a:r>
            <a:r>
              <a:rPr lang="en-US" sz="2600" dirty="0" err="1"/>
              <a:t>míru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54199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CA77-D1AF-2546-A713-8FF201C9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Proč</a:t>
            </a:r>
            <a:r>
              <a:rPr lang="en-US" b="1" dirty="0"/>
              <a:t> </a:t>
            </a:r>
            <a:r>
              <a:rPr lang="en-US" b="1" dirty="0" err="1"/>
              <a:t>byla</a:t>
            </a:r>
            <a:r>
              <a:rPr lang="en-US" b="1" dirty="0"/>
              <a:t> </a:t>
            </a:r>
            <a:r>
              <a:rPr lang="en-US" b="1" dirty="0" err="1"/>
              <a:t>Latinská</a:t>
            </a:r>
            <a:r>
              <a:rPr lang="en-US" b="1" dirty="0"/>
              <a:t> Amerika </a:t>
            </a:r>
            <a:r>
              <a:rPr lang="en-US" b="1" dirty="0" err="1"/>
              <a:t>jiná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D0AE-9DA8-2A45-B44E-11430FB2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82460"/>
            <a:ext cx="7729728" cy="4059936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Státy</a:t>
            </a:r>
            <a:r>
              <a:rPr lang="en-US" dirty="0"/>
              <a:t>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vnitřně</a:t>
            </a:r>
            <a:r>
              <a:rPr lang="en-US" dirty="0"/>
              <a:t> </a:t>
            </a:r>
            <a:r>
              <a:rPr lang="en-US" dirty="0" err="1"/>
              <a:t>rozděleny</a:t>
            </a:r>
            <a:r>
              <a:rPr lang="en-US" dirty="0"/>
              <a:t> a </a:t>
            </a:r>
            <a:r>
              <a:rPr lang="en-US" dirty="0" err="1"/>
              <a:t>masy</a:t>
            </a:r>
            <a:r>
              <a:rPr lang="en-US" dirty="0"/>
              <a:t> </a:t>
            </a:r>
            <a:r>
              <a:rPr lang="en-US" dirty="0" err="1"/>
              <a:t>nemohly</a:t>
            </a:r>
            <a:r>
              <a:rPr lang="en-US" dirty="0"/>
              <a:t> </a:t>
            </a:r>
            <a:r>
              <a:rPr lang="en-US" dirty="0" err="1"/>
              <a:t>najít</a:t>
            </a:r>
            <a:r>
              <a:rPr lang="en-US" dirty="0"/>
              <a:t> </a:t>
            </a:r>
            <a:r>
              <a:rPr lang="en-US" dirty="0" err="1"/>
              <a:t>společnou</a:t>
            </a:r>
            <a:r>
              <a:rPr lang="en-US" dirty="0"/>
              <a:t> </a:t>
            </a:r>
            <a:r>
              <a:rPr lang="en-US" dirty="0" err="1"/>
              <a:t>řeč</a:t>
            </a:r>
            <a:r>
              <a:rPr lang="en-US" dirty="0"/>
              <a:t> s </a:t>
            </a:r>
            <a:r>
              <a:rPr lang="en-US" dirty="0" err="1"/>
              <a:t>elitami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regionální</a:t>
            </a:r>
            <a:r>
              <a:rPr lang="en-US" dirty="0"/>
              <a:t> </a:t>
            </a:r>
            <a:r>
              <a:rPr lang="en-US" dirty="0" err="1"/>
              <a:t>roztříštěnost</a:t>
            </a:r>
            <a:r>
              <a:rPr lang="en-US" dirty="0"/>
              <a:t>, </a:t>
            </a:r>
            <a:r>
              <a:rPr lang="en-US" dirty="0" err="1"/>
              <a:t>části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 </a:t>
            </a:r>
            <a:r>
              <a:rPr lang="en-US" dirty="0" err="1"/>
              <a:t>ovládané</a:t>
            </a:r>
            <a:r>
              <a:rPr lang="en-US" dirty="0"/>
              <a:t> </a:t>
            </a:r>
            <a:r>
              <a:rPr lang="en-US" dirty="0" err="1"/>
              <a:t>místními</a:t>
            </a:r>
            <a:r>
              <a:rPr lang="en-US" dirty="0"/>
              <a:t> bossy, </a:t>
            </a:r>
            <a:r>
              <a:rPr lang="en-US" dirty="0" err="1"/>
              <a:t>rasová</a:t>
            </a:r>
            <a:r>
              <a:rPr lang="en-US" dirty="0"/>
              <a:t> </a:t>
            </a:r>
            <a:r>
              <a:rPr lang="en-US" dirty="0" err="1"/>
              <a:t>segregace</a:t>
            </a:r>
            <a:r>
              <a:rPr lang="en-US" dirty="0"/>
              <a:t> a </a:t>
            </a:r>
            <a:r>
              <a:rPr lang="en-US" dirty="0" err="1"/>
              <a:t>ideologické</a:t>
            </a:r>
            <a:r>
              <a:rPr lang="en-US" dirty="0"/>
              <a:t> </a:t>
            </a:r>
            <a:r>
              <a:rPr lang="en-US" dirty="0" err="1"/>
              <a:t>konzervativně-liberální</a:t>
            </a:r>
            <a:r>
              <a:rPr lang="en-US" dirty="0"/>
              <a:t> </a:t>
            </a:r>
            <a:r>
              <a:rPr lang="en-US" dirty="0" err="1"/>
              <a:t>rozdělení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algn="just"/>
            <a:r>
              <a:rPr lang="en-US" dirty="0" err="1"/>
              <a:t>války</a:t>
            </a:r>
            <a:r>
              <a:rPr lang="en-US" dirty="0"/>
              <a:t> </a:t>
            </a:r>
            <a:r>
              <a:rPr lang="en-US" dirty="0" err="1"/>
              <a:t>nepřispěly</a:t>
            </a:r>
            <a:r>
              <a:rPr lang="en-US" dirty="0"/>
              <a:t> k </a:t>
            </a:r>
            <a:r>
              <a:rPr lang="en-US" dirty="0" err="1"/>
              <a:t>národnímu</a:t>
            </a:r>
            <a:r>
              <a:rPr lang="en-US" dirty="0"/>
              <a:t> </a:t>
            </a:r>
            <a:r>
              <a:rPr lang="en-US" dirty="0" err="1"/>
              <a:t>cítění</a:t>
            </a:r>
            <a:r>
              <a:rPr lang="en-US" dirty="0"/>
              <a:t>: </a:t>
            </a:r>
            <a:r>
              <a:rPr lang="en-US" dirty="0" err="1"/>
              <a:t>elity</a:t>
            </a:r>
            <a:r>
              <a:rPr lang="en-US" dirty="0"/>
              <a:t> </a:t>
            </a:r>
            <a:r>
              <a:rPr lang="en-US" dirty="0" err="1"/>
              <a:t>neměly</a:t>
            </a:r>
            <a:r>
              <a:rPr lang="en-US" dirty="0"/>
              <a:t> </a:t>
            </a:r>
            <a:r>
              <a:rPr lang="en-US" dirty="0" err="1"/>
              <a:t>zájem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vytvoření</a:t>
            </a:r>
            <a:r>
              <a:rPr lang="en-US" dirty="0"/>
              <a:t> </a:t>
            </a:r>
            <a:r>
              <a:rPr lang="en-US" dirty="0" err="1"/>
              <a:t>pocitu</a:t>
            </a:r>
            <a:r>
              <a:rPr lang="en-US" dirty="0"/>
              <a:t> </a:t>
            </a:r>
            <a:r>
              <a:rPr lang="en-US" dirty="0" err="1"/>
              <a:t>inkluzivního</a:t>
            </a:r>
            <a:r>
              <a:rPr lang="en-US" dirty="0"/>
              <a:t> </a:t>
            </a:r>
            <a:r>
              <a:rPr lang="en-US" dirty="0" err="1"/>
              <a:t>nacionalismu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by </a:t>
            </a:r>
            <a:r>
              <a:rPr lang="en-US" dirty="0" err="1"/>
              <a:t>vedl</a:t>
            </a:r>
            <a:r>
              <a:rPr lang="en-US" dirty="0"/>
              <a:t> k </a:t>
            </a:r>
            <a:r>
              <a:rPr lang="en-US" dirty="0" err="1"/>
              <a:t>přiznání</a:t>
            </a:r>
            <a:r>
              <a:rPr lang="en-US" dirty="0"/>
              <a:t> </a:t>
            </a:r>
            <a:r>
              <a:rPr lang="en-US" dirty="0" err="1"/>
              <a:t>občanských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</a:t>
            </a:r>
            <a:r>
              <a:rPr lang="en-US" dirty="0" err="1"/>
              <a:t>původním</a:t>
            </a:r>
            <a:r>
              <a:rPr lang="en-US" dirty="0"/>
              <a:t> </a:t>
            </a:r>
            <a:r>
              <a:rPr lang="en-US" dirty="0" err="1"/>
              <a:t>nižším</a:t>
            </a:r>
            <a:r>
              <a:rPr lang="en-US" dirty="0"/>
              <a:t> </a:t>
            </a:r>
            <a:r>
              <a:rPr lang="en-US" dirty="0" err="1"/>
              <a:t>vrstvám</a:t>
            </a:r>
            <a:r>
              <a:rPr lang="en-US" dirty="0"/>
              <a:t> </a:t>
            </a:r>
            <a:r>
              <a:rPr lang="en-US" dirty="0" err="1"/>
              <a:t>obyvatelstva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1425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F21A8-21EA-C240-AF9C-8D294A3FB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30" y="0"/>
            <a:ext cx="5876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2A22-C424-134C-ADBE-22B0DDC6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Latinskoamerické</a:t>
            </a:r>
            <a:r>
              <a:rPr lang="en-US" b="1" dirty="0"/>
              <a:t> </a:t>
            </a:r>
            <a:r>
              <a:rPr lang="en-US" b="1" dirty="0" err="1"/>
              <a:t>výjimky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917E-A796-B148-A924-22BB66D5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58526"/>
            <a:ext cx="7729728" cy="3979926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totální</a:t>
            </a:r>
            <a:r>
              <a:rPr lang="en-US" dirty="0"/>
              <a:t> </a:t>
            </a:r>
            <a:r>
              <a:rPr lang="en-US" dirty="0" err="1"/>
              <a:t>válka</a:t>
            </a:r>
            <a:r>
              <a:rPr lang="en-US" dirty="0"/>
              <a:t> </a:t>
            </a:r>
            <a:r>
              <a:rPr lang="en-US" dirty="0" err="1"/>
              <a:t>Trojspolku</a:t>
            </a:r>
            <a:r>
              <a:rPr lang="en-US" dirty="0"/>
              <a:t> (1864-1870), v </a:t>
            </a:r>
            <a:r>
              <a:rPr lang="en-US" dirty="0" err="1"/>
              <a:t>níž</a:t>
            </a:r>
            <a:r>
              <a:rPr lang="en-US" dirty="0"/>
              <a:t> </a:t>
            </a:r>
            <a:r>
              <a:rPr lang="en-US" dirty="0" err="1"/>
              <a:t>vysoce</a:t>
            </a:r>
            <a:r>
              <a:rPr lang="en-US" dirty="0"/>
              <a:t> </a:t>
            </a:r>
            <a:r>
              <a:rPr lang="en-US" dirty="0" err="1"/>
              <a:t>mobilizovaná</a:t>
            </a:r>
            <a:r>
              <a:rPr lang="en-US" dirty="0"/>
              <a:t> Paraguay </a:t>
            </a:r>
            <a:r>
              <a:rPr lang="en-US" dirty="0" err="1"/>
              <a:t>ztratila</a:t>
            </a:r>
            <a:r>
              <a:rPr lang="en-US" dirty="0"/>
              <a:t> </a:t>
            </a:r>
            <a:r>
              <a:rPr lang="en-US" dirty="0" err="1"/>
              <a:t>polovinu</a:t>
            </a:r>
            <a:r>
              <a:rPr lang="en-US" dirty="0"/>
              <a:t> </a:t>
            </a:r>
            <a:r>
              <a:rPr lang="en-US" dirty="0" err="1"/>
              <a:t>obyvatelstva</a:t>
            </a:r>
            <a:r>
              <a:rPr lang="en-US" dirty="0"/>
              <a:t> v </a:t>
            </a:r>
            <a:r>
              <a:rPr lang="en-US" dirty="0" err="1"/>
              <a:t>konfliktu</a:t>
            </a:r>
            <a:r>
              <a:rPr lang="en-US" dirty="0"/>
              <a:t> s </a:t>
            </a:r>
            <a:r>
              <a:rPr lang="en-US" dirty="0" err="1"/>
              <a:t>Argentinou</a:t>
            </a:r>
            <a:r>
              <a:rPr lang="en-US" dirty="0"/>
              <a:t> a </a:t>
            </a:r>
            <a:r>
              <a:rPr lang="en-US" dirty="0" err="1"/>
              <a:t>Brazílií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Z </a:t>
            </a:r>
            <a:r>
              <a:rPr lang="en-US" dirty="0" err="1"/>
              <a:t>jedné</a:t>
            </a:r>
            <a:r>
              <a:rPr lang="en-US" dirty="0"/>
              <a:t> z </a:t>
            </a:r>
            <a:r>
              <a:rPr lang="en-US" dirty="0" err="1"/>
              <a:t>mála</a:t>
            </a:r>
            <a:r>
              <a:rPr lang="en-US" dirty="0"/>
              <a:t> </a:t>
            </a:r>
            <a:r>
              <a:rPr lang="en-US" dirty="0" err="1"/>
              <a:t>dalších</a:t>
            </a:r>
            <a:r>
              <a:rPr lang="en-US" dirty="0"/>
              <a:t> </a:t>
            </a:r>
            <a:r>
              <a:rPr lang="en-US" dirty="0" err="1"/>
              <a:t>vážných</a:t>
            </a:r>
            <a:r>
              <a:rPr lang="en-US" dirty="0"/>
              <a:t> </a:t>
            </a:r>
            <a:r>
              <a:rPr lang="en-US" dirty="0" err="1"/>
              <a:t>válek</a:t>
            </a:r>
            <a:r>
              <a:rPr lang="en-US" dirty="0"/>
              <a:t> (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Bolívii</a:t>
            </a:r>
            <a:r>
              <a:rPr lang="en-US" dirty="0"/>
              <a:t> v </a:t>
            </a:r>
            <a:r>
              <a:rPr lang="en-US" dirty="0" err="1"/>
              <a:t>letech</a:t>
            </a:r>
            <a:r>
              <a:rPr lang="en-US" dirty="0"/>
              <a:t> 1932-1935) </a:t>
            </a:r>
            <a:r>
              <a:rPr lang="en-US" dirty="0" err="1"/>
              <a:t>vyšla</a:t>
            </a:r>
            <a:r>
              <a:rPr lang="en-US" dirty="0"/>
              <a:t> Paraguay </a:t>
            </a:r>
            <a:r>
              <a:rPr lang="en-US" dirty="0" err="1"/>
              <a:t>vítězně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nejzřetelnější</a:t>
            </a:r>
            <a:r>
              <a:rPr lang="en-US" dirty="0"/>
              <a:t> </a:t>
            </a:r>
            <a:r>
              <a:rPr lang="en-US" dirty="0" err="1"/>
              <a:t>výjimkou</a:t>
            </a:r>
            <a:r>
              <a:rPr lang="en-US" dirty="0"/>
              <a:t> je Chile,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rychle</a:t>
            </a:r>
            <a:r>
              <a:rPr lang="en-US" dirty="0"/>
              <a:t> </a:t>
            </a:r>
            <a:r>
              <a:rPr lang="en-US" dirty="0" err="1"/>
              <a:t>vznikl</a:t>
            </a:r>
            <a:r>
              <a:rPr lang="en-US" dirty="0"/>
              <a:t> </a:t>
            </a:r>
            <a:r>
              <a:rPr lang="en-US" dirty="0" err="1"/>
              <a:t>efektivní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 a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došlo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shodě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elitami</a:t>
            </a:r>
            <a:r>
              <a:rPr lang="en-US" dirty="0"/>
              <a:t> a </a:t>
            </a:r>
            <a:r>
              <a:rPr lang="en-US" dirty="0" err="1"/>
              <a:t>masami</a:t>
            </a:r>
            <a:r>
              <a:rPr lang="en-US" dirty="0"/>
              <a:t> - </a:t>
            </a:r>
            <a:r>
              <a:rPr lang="en-US" dirty="0" err="1"/>
              <a:t>válka</a:t>
            </a:r>
            <a:r>
              <a:rPr lang="en-US" dirty="0"/>
              <a:t> </a:t>
            </a:r>
            <a:r>
              <a:rPr lang="en-US" dirty="0" err="1"/>
              <a:t>umožnila</a:t>
            </a:r>
            <a:r>
              <a:rPr lang="en-US" dirty="0"/>
              <a:t> </a:t>
            </a:r>
            <a:r>
              <a:rPr lang="en-US" dirty="0" err="1"/>
              <a:t>obojí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64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799F-C32C-4247-A22F-991DA630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0352"/>
            <a:ext cx="7729728" cy="1188720"/>
          </a:xfrm>
        </p:spPr>
        <p:txBody>
          <a:bodyPr/>
          <a:lstStyle/>
          <a:p>
            <a:pPr algn="ctr"/>
            <a:r>
              <a:rPr lang="en-US" b="1" dirty="0" err="1"/>
              <a:t>Latinskoamerické</a:t>
            </a:r>
            <a:r>
              <a:rPr lang="en-US" b="1" dirty="0"/>
              <a:t> </a:t>
            </a:r>
            <a:r>
              <a:rPr lang="en-US" b="1" dirty="0" err="1"/>
              <a:t>výjimky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85E4-4D24-B84A-B8B8-F7FB6F13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91553"/>
            <a:ext cx="7729728" cy="4436095"/>
          </a:xfrm>
        </p:spPr>
        <p:txBody>
          <a:bodyPr>
            <a:noAutofit/>
          </a:bodyPr>
          <a:lstStyle/>
          <a:p>
            <a:pPr algn="just"/>
            <a:r>
              <a:rPr lang="en-US" sz="2700" dirty="0"/>
              <a:t>Argentina, </a:t>
            </a:r>
            <a:r>
              <a:rPr lang="en-US" sz="2700" dirty="0" err="1"/>
              <a:t>Brazílie</a:t>
            </a:r>
            <a:r>
              <a:rPr lang="en-US" sz="2700" dirty="0"/>
              <a:t>, Uruguay a </a:t>
            </a:r>
            <a:r>
              <a:rPr lang="en-US" sz="2700" dirty="0" err="1"/>
              <a:t>Mexiko</a:t>
            </a:r>
            <a:r>
              <a:rPr lang="en-US" sz="2700" dirty="0"/>
              <a:t> </a:t>
            </a:r>
            <a:r>
              <a:rPr lang="en-US" sz="2700" dirty="0" err="1"/>
              <a:t>prošly</a:t>
            </a:r>
            <a:r>
              <a:rPr lang="en-US" sz="2700" dirty="0"/>
              <a:t> </a:t>
            </a:r>
            <a:r>
              <a:rPr lang="en-US" sz="2700" dirty="0" err="1"/>
              <a:t>obdobím</a:t>
            </a:r>
            <a:r>
              <a:rPr lang="en-US" sz="2700" dirty="0"/>
              <a:t>, </a:t>
            </a:r>
            <a:r>
              <a:rPr lang="en-US" sz="2700" dirty="0" err="1"/>
              <a:t>kdy</a:t>
            </a:r>
            <a:r>
              <a:rPr lang="en-US" sz="2700" dirty="0"/>
              <a:t> </a:t>
            </a:r>
            <a:r>
              <a:rPr lang="en-US" sz="2700" dirty="0" err="1"/>
              <a:t>válka</a:t>
            </a:r>
            <a:r>
              <a:rPr lang="en-US" sz="2700" dirty="0"/>
              <a:t> </a:t>
            </a:r>
            <a:r>
              <a:rPr lang="en-US" sz="2700" dirty="0" err="1"/>
              <a:t>pozitivně</a:t>
            </a:r>
            <a:r>
              <a:rPr lang="en-US" sz="2700" dirty="0"/>
              <a:t> </a:t>
            </a:r>
            <a:r>
              <a:rPr lang="en-US" sz="2700" dirty="0" err="1"/>
              <a:t>ovlivnila</a:t>
            </a:r>
            <a:r>
              <a:rPr lang="en-US" sz="2700" dirty="0"/>
              <a:t> </a:t>
            </a:r>
            <a:r>
              <a:rPr lang="en-US" sz="2700" dirty="0" err="1"/>
              <a:t>budování</a:t>
            </a:r>
            <a:r>
              <a:rPr lang="en-US" sz="2700" dirty="0"/>
              <a:t> </a:t>
            </a:r>
            <a:r>
              <a:rPr lang="en-US" sz="2700" dirty="0" err="1"/>
              <a:t>státu</a:t>
            </a:r>
            <a:r>
              <a:rPr lang="en-US" sz="2700" dirty="0"/>
              <a:t> a </a:t>
            </a:r>
            <a:r>
              <a:rPr lang="en-US" sz="2700" dirty="0" err="1"/>
              <a:t>posílila</a:t>
            </a:r>
            <a:r>
              <a:rPr lang="en-US" sz="2700" dirty="0"/>
              <a:t> </a:t>
            </a:r>
            <a:r>
              <a:rPr lang="en-US" sz="2700" dirty="0" err="1"/>
              <a:t>pocit</a:t>
            </a:r>
            <a:r>
              <a:rPr lang="en-US" sz="2700" dirty="0"/>
              <a:t> </a:t>
            </a:r>
            <a:r>
              <a:rPr lang="en-US" sz="2700" dirty="0" err="1"/>
              <a:t>národní</a:t>
            </a:r>
            <a:r>
              <a:rPr lang="en-US" sz="2700" dirty="0"/>
              <a:t> </a:t>
            </a:r>
            <a:r>
              <a:rPr lang="en-US" sz="2700" dirty="0" err="1"/>
              <a:t>jednoty</a:t>
            </a:r>
            <a:r>
              <a:rPr lang="en-US" sz="2700" dirty="0"/>
              <a:t>.</a:t>
            </a:r>
          </a:p>
          <a:p>
            <a:pPr algn="just"/>
            <a:r>
              <a:rPr lang="en-US" sz="2700" dirty="0" err="1"/>
              <a:t>Původní</a:t>
            </a:r>
            <a:r>
              <a:rPr lang="en-US" sz="2700" dirty="0"/>
              <a:t> </a:t>
            </a:r>
            <a:r>
              <a:rPr lang="en-US" sz="2700" dirty="0" err="1"/>
              <a:t>vztah</a:t>
            </a:r>
            <a:r>
              <a:rPr lang="en-US" sz="2700" dirty="0"/>
              <a:t> </a:t>
            </a:r>
            <a:r>
              <a:rPr lang="en-US" sz="2700" dirty="0" err="1"/>
              <a:t>mezi</a:t>
            </a:r>
            <a:r>
              <a:rPr lang="en-US" sz="2700" dirty="0"/>
              <a:t> </a:t>
            </a:r>
            <a:r>
              <a:rPr lang="en-US" sz="2700" dirty="0" err="1"/>
              <a:t>válkou</a:t>
            </a:r>
            <a:r>
              <a:rPr lang="en-US" sz="2700" dirty="0"/>
              <a:t> a </a:t>
            </a:r>
            <a:r>
              <a:rPr lang="en-US" sz="2700" dirty="0" err="1"/>
              <a:t>budováním</a:t>
            </a:r>
            <a:r>
              <a:rPr lang="en-US" sz="2700" dirty="0"/>
              <a:t> </a:t>
            </a:r>
            <a:r>
              <a:rPr lang="en-US" sz="2700" dirty="0" err="1"/>
              <a:t>státu</a:t>
            </a:r>
            <a:r>
              <a:rPr lang="en-US" sz="2700" dirty="0"/>
              <a:t> je </a:t>
            </a:r>
            <a:r>
              <a:rPr lang="en-US" sz="2700" dirty="0" err="1"/>
              <a:t>založen</a:t>
            </a:r>
            <a:r>
              <a:rPr lang="en-US" sz="2700" dirty="0"/>
              <a:t> </a:t>
            </a:r>
            <a:r>
              <a:rPr lang="en-US" sz="2700" dirty="0" err="1"/>
              <a:t>na</a:t>
            </a:r>
            <a:r>
              <a:rPr lang="en-US" sz="2700" dirty="0"/>
              <a:t> </a:t>
            </a:r>
            <a:r>
              <a:rPr lang="en-US" sz="2700" dirty="0" err="1"/>
              <a:t>několika</a:t>
            </a:r>
            <a:r>
              <a:rPr lang="en-US" sz="2700" dirty="0"/>
              <a:t> </a:t>
            </a:r>
            <a:r>
              <a:rPr lang="en-US" sz="2700" dirty="0" err="1"/>
              <a:t>podmínkách</a:t>
            </a:r>
            <a:r>
              <a:rPr lang="en-US" sz="2700" dirty="0"/>
              <a:t>: </a:t>
            </a:r>
          </a:p>
          <a:p>
            <a:pPr algn="just"/>
            <a:r>
              <a:rPr lang="en-US" sz="2700" dirty="0" err="1"/>
              <a:t>před</a:t>
            </a:r>
            <a:r>
              <a:rPr lang="en-US" sz="2700" dirty="0"/>
              <a:t> </a:t>
            </a:r>
            <a:r>
              <a:rPr lang="en-US" sz="2700" dirty="0" err="1"/>
              <a:t>geopolitickým</a:t>
            </a:r>
            <a:r>
              <a:rPr lang="en-US" sz="2700" dirty="0"/>
              <a:t> </a:t>
            </a:r>
            <a:r>
              <a:rPr lang="en-US" sz="2700" dirty="0" err="1"/>
              <a:t>konfliktem</a:t>
            </a:r>
            <a:r>
              <a:rPr lang="en-US" sz="2700" dirty="0"/>
              <a:t> </a:t>
            </a:r>
            <a:r>
              <a:rPr lang="en-US" sz="2700" dirty="0" err="1"/>
              <a:t>existuje</a:t>
            </a:r>
            <a:r>
              <a:rPr lang="en-US" sz="2700" dirty="0"/>
              <a:t> </a:t>
            </a:r>
            <a:r>
              <a:rPr lang="en-US" sz="2700" dirty="0" err="1"/>
              <a:t>administrativní</a:t>
            </a:r>
            <a:r>
              <a:rPr lang="en-US" sz="2700" dirty="0"/>
              <a:t> </a:t>
            </a:r>
            <a:r>
              <a:rPr lang="en-US" sz="2700" dirty="0" err="1"/>
              <a:t>jádro</a:t>
            </a:r>
            <a:r>
              <a:rPr lang="en-US" sz="2700" dirty="0"/>
              <a:t>, </a:t>
            </a:r>
          </a:p>
          <a:p>
            <a:pPr algn="just"/>
            <a:r>
              <a:rPr lang="en-US" sz="2700" dirty="0" err="1"/>
              <a:t>alespoň</a:t>
            </a:r>
            <a:r>
              <a:rPr lang="en-US" sz="2700" dirty="0"/>
              <a:t> </a:t>
            </a:r>
            <a:r>
              <a:rPr lang="en-US" sz="2700" dirty="0" err="1"/>
              <a:t>část</a:t>
            </a:r>
            <a:r>
              <a:rPr lang="en-US" sz="2700" dirty="0"/>
              <a:t> </a:t>
            </a:r>
            <a:r>
              <a:rPr lang="en-US" sz="2700" dirty="0" err="1"/>
              <a:t>elit</a:t>
            </a:r>
            <a:r>
              <a:rPr lang="en-US" sz="2700" dirty="0"/>
              <a:t> </a:t>
            </a:r>
            <a:r>
              <a:rPr lang="en-US" sz="2700" dirty="0" err="1"/>
              <a:t>považuje</a:t>
            </a:r>
            <a:r>
              <a:rPr lang="en-US" sz="2700" dirty="0"/>
              <a:t> </a:t>
            </a:r>
            <a:r>
              <a:rPr lang="en-US" sz="2700" dirty="0" err="1"/>
              <a:t>posilování</a:t>
            </a:r>
            <a:r>
              <a:rPr lang="en-US" sz="2700" dirty="0"/>
              <a:t> </a:t>
            </a:r>
            <a:r>
              <a:rPr lang="en-US" sz="2700" dirty="0" err="1"/>
              <a:t>státní</a:t>
            </a:r>
            <a:r>
              <a:rPr lang="en-US" sz="2700" dirty="0"/>
              <a:t> </a:t>
            </a:r>
            <a:r>
              <a:rPr lang="en-US" sz="2700" dirty="0" err="1"/>
              <a:t>kapacity</a:t>
            </a:r>
            <a:r>
              <a:rPr lang="en-US" sz="2700" dirty="0"/>
              <a:t> za </a:t>
            </a:r>
            <a:r>
              <a:rPr lang="en-US" sz="2700" dirty="0" err="1"/>
              <a:t>svůj</a:t>
            </a:r>
            <a:r>
              <a:rPr lang="en-US" sz="2700" dirty="0"/>
              <a:t> </a:t>
            </a:r>
            <a:r>
              <a:rPr lang="en-US" sz="2700" dirty="0" err="1"/>
              <a:t>zájem</a:t>
            </a:r>
            <a:r>
              <a:rPr lang="en-US" sz="2700" dirty="0"/>
              <a:t> a </a:t>
            </a:r>
            <a:r>
              <a:rPr lang="en-US" sz="2700" dirty="0" err="1"/>
              <a:t>existuje</a:t>
            </a:r>
            <a:r>
              <a:rPr lang="en-US" sz="2700" dirty="0"/>
              <a:t> </a:t>
            </a:r>
            <a:r>
              <a:rPr lang="en-US" sz="2700" dirty="0" err="1"/>
              <a:t>obecná</a:t>
            </a:r>
            <a:r>
              <a:rPr lang="en-US" sz="2700" dirty="0"/>
              <a:t> </a:t>
            </a:r>
            <a:r>
              <a:rPr lang="en-US" sz="2700" dirty="0" err="1"/>
              <a:t>shoda</a:t>
            </a:r>
            <a:r>
              <a:rPr lang="en-US" sz="2700" dirty="0"/>
              <a:t> </a:t>
            </a:r>
            <a:r>
              <a:rPr lang="en-US" sz="2700" dirty="0" err="1"/>
              <a:t>na</a:t>
            </a:r>
            <a:r>
              <a:rPr lang="en-US" sz="2700" dirty="0"/>
              <a:t> tom, </a:t>
            </a:r>
            <a:r>
              <a:rPr lang="en-US" sz="2700" dirty="0" err="1"/>
              <a:t>kdo</a:t>
            </a:r>
            <a:r>
              <a:rPr lang="en-US" sz="2700" dirty="0"/>
              <a:t> je </a:t>
            </a:r>
            <a:r>
              <a:rPr lang="en-US" sz="2700" dirty="0" err="1"/>
              <a:t>součástí</a:t>
            </a:r>
            <a:r>
              <a:rPr lang="en-US" sz="2700" dirty="0"/>
              <a:t> </a:t>
            </a:r>
            <a:r>
              <a:rPr lang="en-US" sz="2700" dirty="0" err="1"/>
              <a:t>národa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56630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6F1D-1D98-FC46-A8A2-AD6B0486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Definiční</a:t>
            </a:r>
            <a:r>
              <a:rPr lang="en-US" b="1" dirty="0"/>
              <a:t> a </a:t>
            </a:r>
            <a:r>
              <a:rPr lang="en-US" b="1" dirty="0" err="1"/>
              <a:t>metodologické</a:t>
            </a:r>
            <a:r>
              <a:rPr lang="en-US" b="1" dirty="0"/>
              <a:t> </a:t>
            </a:r>
            <a:r>
              <a:rPr lang="en-US" b="1" dirty="0" err="1"/>
              <a:t>otázky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096E0-830E-C644-BBEA-0FDBD9B3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67654"/>
            <a:ext cx="7729728" cy="4048506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nejdůležitější</a:t>
            </a:r>
            <a:r>
              <a:rPr lang="en-US" dirty="0"/>
              <a:t> </a:t>
            </a:r>
            <a:r>
              <a:rPr lang="en-US" dirty="0" err="1"/>
              <a:t>rozdíl</a:t>
            </a:r>
            <a:r>
              <a:rPr lang="en-US" dirty="0"/>
              <a:t> je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minimalistickou</a:t>
            </a:r>
            <a:r>
              <a:rPr lang="en-US" dirty="0"/>
              <a:t> a </a:t>
            </a:r>
            <a:r>
              <a:rPr lang="en-US" dirty="0" err="1"/>
              <a:t>maximalistickou</a:t>
            </a:r>
            <a:r>
              <a:rPr lang="en-US" dirty="0"/>
              <a:t> </a:t>
            </a:r>
            <a:r>
              <a:rPr lang="en-US" dirty="0" err="1"/>
              <a:t>definicí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Minimalistická</a:t>
            </a:r>
            <a:r>
              <a:rPr lang="en-US" dirty="0"/>
              <a:t> </a:t>
            </a:r>
            <a:r>
              <a:rPr lang="en-US" dirty="0" err="1"/>
              <a:t>definice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vysledovat</a:t>
            </a:r>
            <a:r>
              <a:rPr lang="en-US" dirty="0"/>
              <a:t>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šesti</a:t>
            </a:r>
            <a:r>
              <a:rPr lang="en-US" dirty="0"/>
              <a:t> </a:t>
            </a:r>
            <a:r>
              <a:rPr lang="en-US" dirty="0" err="1"/>
              <a:t>tisíci</a:t>
            </a:r>
            <a:r>
              <a:rPr lang="en-US" dirty="0"/>
              <a:t> </a:t>
            </a:r>
            <a:r>
              <a:rPr lang="en-US" dirty="0" err="1"/>
              <a:t>lety</a:t>
            </a:r>
            <a:r>
              <a:rPr lang="en-US" dirty="0"/>
              <a:t>: </a:t>
            </a:r>
          </a:p>
          <a:p>
            <a:pPr algn="just"/>
            <a:r>
              <a:rPr lang="en-US" dirty="0" err="1"/>
              <a:t>stát</a:t>
            </a:r>
            <a:r>
              <a:rPr lang="en-US" dirty="0"/>
              <a:t> je </a:t>
            </a:r>
            <a:r>
              <a:rPr lang="en-US" dirty="0" err="1"/>
              <a:t>jakákoli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</a:t>
            </a:r>
            <a:r>
              <a:rPr lang="en-US" dirty="0" err="1"/>
              <a:t>společnosti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je </a:t>
            </a:r>
            <a:r>
              <a:rPr lang="en-US" dirty="0" err="1"/>
              <a:t>sofistikovanější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kmen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33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BB4A-ED41-9241-A27C-741C4F1D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33222"/>
            <a:ext cx="7729728" cy="1188720"/>
          </a:xfrm>
        </p:spPr>
        <p:txBody>
          <a:bodyPr/>
          <a:lstStyle/>
          <a:p>
            <a:pPr algn="ctr"/>
            <a:r>
              <a:rPr lang="en-US" b="1" dirty="0"/>
              <a:t>Tilly </a:t>
            </a:r>
            <a:r>
              <a:rPr lang="en-US" b="1" dirty="0" err="1"/>
              <a:t>verzus</a:t>
            </a:r>
            <a:r>
              <a:rPr lang="en-US" b="1" dirty="0"/>
              <a:t> Weber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01FD4-A1F9-9148-B89A-E6DDC83CE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43684"/>
            <a:ext cx="7729728" cy="3953704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Tilly </a:t>
            </a:r>
            <a:r>
              <a:rPr lang="en-US" sz="2600" dirty="0" err="1"/>
              <a:t>definoval</a:t>
            </a:r>
            <a:r>
              <a:rPr lang="en-US" sz="2600" dirty="0"/>
              <a:t> </a:t>
            </a:r>
            <a:r>
              <a:rPr lang="en-US" sz="2600" dirty="0" err="1"/>
              <a:t>státy</a:t>
            </a:r>
            <a:r>
              <a:rPr lang="en-US" sz="2600" dirty="0"/>
              <a:t> </a:t>
            </a:r>
            <a:r>
              <a:rPr lang="en-US" sz="2600" dirty="0" err="1"/>
              <a:t>jako</a:t>
            </a:r>
            <a:r>
              <a:rPr lang="en-US" sz="2600" dirty="0"/>
              <a:t> " </a:t>
            </a:r>
            <a:r>
              <a:rPr lang="en-US" sz="2600" dirty="0" err="1"/>
              <a:t>donucovací</a:t>
            </a:r>
            <a:r>
              <a:rPr lang="en-US" sz="2600" dirty="0"/>
              <a:t> </a:t>
            </a:r>
            <a:r>
              <a:rPr lang="en-US" sz="2600" dirty="0" err="1"/>
              <a:t>organizace</a:t>
            </a:r>
            <a:r>
              <a:rPr lang="en-US" sz="2600" dirty="0"/>
              <a:t>, </a:t>
            </a:r>
            <a:r>
              <a:rPr lang="en-US" sz="2600" dirty="0" err="1"/>
              <a:t>které</a:t>
            </a:r>
            <a:r>
              <a:rPr lang="en-US" sz="2600" dirty="0"/>
              <a:t> </a:t>
            </a:r>
            <a:r>
              <a:rPr lang="en-US" sz="2600" dirty="0" err="1"/>
              <a:t>jsou</a:t>
            </a:r>
            <a:r>
              <a:rPr lang="en-US" sz="2600" dirty="0"/>
              <a:t> </a:t>
            </a:r>
            <a:r>
              <a:rPr lang="en-US" sz="2600" dirty="0" err="1"/>
              <a:t>odlišné</a:t>
            </a:r>
            <a:r>
              <a:rPr lang="en-US" sz="2600" dirty="0"/>
              <a:t> od </a:t>
            </a:r>
            <a:r>
              <a:rPr lang="en-US" sz="2600" dirty="0" err="1"/>
              <a:t>domácností</a:t>
            </a:r>
            <a:r>
              <a:rPr lang="en-US" sz="2600" dirty="0"/>
              <a:t> a </a:t>
            </a:r>
            <a:r>
              <a:rPr lang="en-US" sz="2600" dirty="0" err="1"/>
              <a:t>příbuzenských</a:t>
            </a:r>
            <a:r>
              <a:rPr lang="en-US" sz="2600" dirty="0"/>
              <a:t> </a:t>
            </a:r>
            <a:r>
              <a:rPr lang="en-US" sz="2600" dirty="0" err="1"/>
              <a:t>skupin</a:t>
            </a:r>
            <a:r>
              <a:rPr lang="en-US" sz="2600" dirty="0"/>
              <a:t> a </a:t>
            </a:r>
            <a:r>
              <a:rPr lang="en-US" sz="2600" dirty="0" err="1"/>
              <a:t>mají</a:t>
            </a:r>
            <a:r>
              <a:rPr lang="en-US" sz="2600" dirty="0"/>
              <a:t> v </a:t>
            </a:r>
            <a:r>
              <a:rPr lang="en-US" sz="2600" dirty="0" err="1"/>
              <a:t>určitém</a:t>
            </a:r>
            <a:r>
              <a:rPr lang="en-US" sz="2600" dirty="0"/>
              <a:t> </a:t>
            </a:r>
            <a:r>
              <a:rPr lang="en-US" sz="2600" dirty="0" err="1"/>
              <a:t>ohledu</a:t>
            </a:r>
            <a:r>
              <a:rPr lang="en-US" sz="2600" dirty="0"/>
              <a:t> </a:t>
            </a:r>
            <a:r>
              <a:rPr lang="en-US" sz="2600" dirty="0" err="1"/>
              <a:t>přednost</a:t>
            </a:r>
            <a:r>
              <a:rPr lang="en-US" sz="2600" dirty="0"/>
              <a:t> </a:t>
            </a:r>
            <a:r>
              <a:rPr lang="en-US" sz="2600" dirty="0" err="1"/>
              <a:t>před</a:t>
            </a:r>
            <a:r>
              <a:rPr lang="en-US" sz="2600" dirty="0"/>
              <a:t> </a:t>
            </a:r>
            <a:r>
              <a:rPr lang="en-US" sz="2600" dirty="0" err="1"/>
              <a:t>všemi</a:t>
            </a:r>
            <a:r>
              <a:rPr lang="en-US" sz="2600" dirty="0"/>
              <a:t> </a:t>
            </a:r>
            <a:r>
              <a:rPr lang="en-US" sz="2600" dirty="0" err="1"/>
              <a:t>ostatními</a:t>
            </a:r>
            <a:r>
              <a:rPr lang="en-US" sz="2600" dirty="0"/>
              <a:t> </a:t>
            </a:r>
            <a:r>
              <a:rPr lang="en-US" sz="2600" dirty="0" err="1"/>
              <a:t>organizacemi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rozsáhlém</a:t>
            </a:r>
            <a:r>
              <a:rPr lang="en-US" sz="2600" dirty="0"/>
              <a:t> </a:t>
            </a:r>
            <a:r>
              <a:rPr lang="en-US" sz="2600" dirty="0" err="1"/>
              <a:t>území</a:t>
            </a:r>
            <a:r>
              <a:rPr lang="en-US" sz="2600" dirty="0"/>
              <a:t> ". </a:t>
            </a:r>
          </a:p>
          <a:p>
            <a:pPr algn="just"/>
            <a:r>
              <a:rPr lang="en-US" sz="2600" dirty="0"/>
              <a:t>Weber </a:t>
            </a:r>
            <a:r>
              <a:rPr lang="en-US" sz="2600" dirty="0" err="1"/>
              <a:t>nabídl</a:t>
            </a:r>
            <a:r>
              <a:rPr lang="en-US" sz="2600" dirty="0"/>
              <a:t> </a:t>
            </a:r>
            <a:r>
              <a:rPr lang="en-US" sz="2600" dirty="0" err="1"/>
              <a:t>maximalističtější</a:t>
            </a:r>
            <a:r>
              <a:rPr lang="en-US" sz="2600" dirty="0"/>
              <a:t> </a:t>
            </a:r>
            <a:r>
              <a:rPr lang="en-US" sz="2600" dirty="0" err="1"/>
              <a:t>definici</a:t>
            </a:r>
            <a:r>
              <a:rPr lang="en-US" sz="2600" dirty="0"/>
              <a:t> </a:t>
            </a:r>
            <a:r>
              <a:rPr lang="en-US" sz="2600" dirty="0" err="1"/>
              <a:t>státu</a:t>
            </a:r>
            <a:r>
              <a:rPr lang="en-US" sz="2600" dirty="0"/>
              <a:t> </a:t>
            </a:r>
            <a:r>
              <a:rPr lang="en-US" sz="2600" dirty="0" err="1"/>
              <a:t>jako</a:t>
            </a:r>
            <a:r>
              <a:rPr lang="en-US" sz="2600" dirty="0"/>
              <a:t> </a:t>
            </a:r>
            <a:r>
              <a:rPr lang="en-US" sz="2600" dirty="0" err="1"/>
              <a:t>subjektu</a:t>
            </a:r>
            <a:r>
              <a:rPr lang="en-US" sz="2600" dirty="0"/>
              <a:t>, </a:t>
            </a:r>
            <a:r>
              <a:rPr lang="en-US" sz="2600" dirty="0" err="1"/>
              <a:t>který</a:t>
            </a:r>
            <a:r>
              <a:rPr lang="en-US" sz="2600" dirty="0"/>
              <a:t> </a:t>
            </a:r>
            <a:r>
              <a:rPr lang="en-US" sz="2600" dirty="0" err="1"/>
              <a:t>má</a:t>
            </a:r>
            <a:r>
              <a:rPr lang="en-US" sz="2600" dirty="0"/>
              <a:t> </a:t>
            </a:r>
            <a:r>
              <a:rPr lang="en-US" sz="2600" dirty="0" err="1"/>
              <a:t>monopol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legitimní</a:t>
            </a:r>
            <a:r>
              <a:rPr lang="en-US" sz="2600" dirty="0"/>
              <a:t> </a:t>
            </a:r>
            <a:r>
              <a:rPr lang="en-US" sz="2600" dirty="0" err="1"/>
              <a:t>použití</a:t>
            </a:r>
            <a:r>
              <a:rPr lang="en-US" sz="2600" dirty="0"/>
              <a:t> </a:t>
            </a:r>
            <a:r>
              <a:rPr lang="en-US" sz="2600" dirty="0" err="1"/>
              <a:t>síly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určitém</a:t>
            </a:r>
            <a:r>
              <a:rPr lang="en-US" sz="2600" dirty="0"/>
              <a:t> </a:t>
            </a:r>
            <a:r>
              <a:rPr lang="en-US" sz="2600" dirty="0" err="1"/>
              <a:t>území</a:t>
            </a:r>
            <a:endParaRPr lang="en-US" sz="2600" dirty="0"/>
          </a:p>
          <a:p>
            <a:pPr algn="just"/>
            <a:r>
              <a:rPr lang="en-US" sz="2600" dirty="0" err="1"/>
              <a:t>Legitimní</a:t>
            </a:r>
            <a:r>
              <a:rPr lang="en-US" sz="2600" dirty="0"/>
              <a:t> </a:t>
            </a:r>
            <a:r>
              <a:rPr lang="en-US" sz="2600" dirty="0" err="1"/>
              <a:t>monopol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donucení</a:t>
            </a:r>
            <a:r>
              <a:rPr lang="en-US" sz="2600" dirty="0"/>
              <a:t> </a:t>
            </a:r>
            <a:r>
              <a:rPr lang="en-US" sz="2600" dirty="0" err="1"/>
              <a:t>předpokládá</a:t>
            </a:r>
            <a:r>
              <a:rPr lang="en-US" sz="2600" dirty="0"/>
              <a:t> </a:t>
            </a:r>
            <a:r>
              <a:rPr lang="en-US" sz="2600" dirty="0" err="1"/>
              <a:t>moderní</a:t>
            </a:r>
            <a:r>
              <a:rPr lang="en-US" sz="2600" dirty="0"/>
              <a:t> </a:t>
            </a:r>
            <a:r>
              <a:rPr lang="en-US" sz="2600" dirty="0" err="1"/>
              <a:t>instituce</a:t>
            </a:r>
            <a:r>
              <a:rPr lang="en-US" sz="2600" dirty="0"/>
              <a:t>, </a:t>
            </a:r>
            <a:r>
              <a:rPr lang="en-US" sz="2600" dirty="0" err="1"/>
              <a:t>jako</a:t>
            </a:r>
            <a:r>
              <a:rPr lang="en-US" sz="2600" dirty="0"/>
              <a:t> je </a:t>
            </a:r>
            <a:r>
              <a:rPr lang="en-US" sz="2600" dirty="0" err="1"/>
              <a:t>armáda</a:t>
            </a:r>
            <a:r>
              <a:rPr lang="en-US" sz="2600" dirty="0"/>
              <a:t>, </a:t>
            </a:r>
            <a:r>
              <a:rPr lang="en-US" sz="2600" dirty="0" err="1"/>
              <a:t>byrokracie</a:t>
            </a:r>
            <a:r>
              <a:rPr lang="en-US" sz="2600" dirty="0"/>
              <a:t>, </a:t>
            </a:r>
            <a:r>
              <a:rPr lang="en-US" sz="2600" dirty="0" err="1"/>
              <a:t>soudy</a:t>
            </a:r>
            <a:r>
              <a:rPr lang="en-US" sz="2600" dirty="0"/>
              <a:t> a </a:t>
            </a:r>
            <a:r>
              <a:rPr lang="en-US" sz="2600" dirty="0" err="1"/>
              <a:t>policie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7662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7E89-8E0A-3646-AEE5-190166E4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Proč</a:t>
            </a:r>
            <a:r>
              <a:rPr lang="en-US" b="1" dirty="0"/>
              <a:t> </a:t>
            </a:r>
            <a:r>
              <a:rPr lang="en-US" b="1" dirty="0" err="1"/>
              <a:t>zkoumat</a:t>
            </a:r>
            <a:r>
              <a:rPr lang="en-US" b="1" dirty="0"/>
              <a:t> </a:t>
            </a:r>
            <a:r>
              <a:rPr lang="en-US" b="1" dirty="0" err="1"/>
              <a:t>stát</a:t>
            </a:r>
            <a:r>
              <a:rPr lang="en-US" b="1" dirty="0"/>
              <a:t>? 2/2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6462-2FC5-5D4E-B8C8-DD6153A92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30540"/>
            <a:ext cx="7729728" cy="4170260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proč</a:t>
            </a:r>
            <a:r>
              <a:rPr lang="en-US" dirty="0"/>
              <a:t> se </a:t>
            </a:r>
            <a:r>
              <a:rPr lang="en-US" dirty="0" err="1"/>
              <a:t>stát</a:t>
            </a:r>
            <a:r>
              <a:rPr lang="en-US" dirty="0"/>
              <a:t>,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evropský</a:t>
            </a:r>
            <a:r>
              <a:rPr lang="en-US" dirty="0"/>
              <a:t>, </a:t>
            </a:r>
            <a:r>
              <a:rPr lang="en-US" dirty="0" err="1"/>
              <a:t>stal</a:t>
            </a:r>
            <a:r>
              <a:rPr lang="en-US" dirty="0"/>
              <a:t> v </a:t>
            </a:r>
            <a:r>
              <a:rPr lang="en-US" dirty="0" err="1"/>
              <a:t>posledních</a:t>
            </a:r>
            <a:r>
              <a:rPr lang="en-US" dirty="0"/>
              <a:t> </a:t>
            </a:r>
            <a:r>
              <a:rPr lang="en-US" dirty="0" err="1"/>
              <a:t>čtyřech</a:t>
            </a:r>
            <a:r>
              <a:rPr lang="en-US" dirty="0"/>
              <a:t> </a:t>
            </a:r>
            <a:r>
              <a:rPr lang="en-US" dirty="0" err="1"/>
              <a:t>stech</a:t>
            </a:r>
            <a:r>
              <a:rPr lang="en-US" dirty="0"/>
              <a:t> </a:t>
            </a:r>
            <a:r>
              <a:rPr lang="en-US" dirty="0" err="1"/>
              <a:t>letech</a:t>
            </a:r>
            <a:r>
              <a:rPr lang="en-US" dirty="0"/>
              <a:t> </a:t>
            </a:r>
            <a:r>
              <a:rPr lang="en-US" dirty="0" err="1"/>
              <a:t>nejdůležitějším</a:t>
            </a:r>
            <a:r>
              <a:rPr lang="en-US" dirty="0"/>
              <a:t> </a:t>
            </a:r>
            <a:r>
              <a:rPr lang="en-US" dirty="0" err="1"/>
              <a:t>politickým</a:t>
            </a:r>
            <a:r>
              <a:rPr lang="en-US" dirty="0"/>
              <a:t> </a:t>
            </a:r>
            <a:r>
              <a:rPr lang="en-US" dirty="0" err="1"/>
              <a:t>centrem</a:t>
            </a:r>
            <a:r>
              <a:rPr lang="en-US" dirty="0"/>
              <a:t> </a:t>
            </a:r>
            <a:r>
              <a:rPr lang="en-US" dirty="0" err="1"/>
              <a:t>moci</a:t>
            </a:r>
            <a:r>
              <a:rPr lang="en-US" dirty="0"/>
              <a:t>? </a:t>
            </a:r>
          </a:p>
          <a:p>
            <a:pPr algn="just"/>
            <a:r>
              <a:rPr lang="en-US" dirty="0"/>
              <a:t>Tilly: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evropské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 </a:t>
            </a:r>
            <a:r>
              <a:rPr lang="en-US" dirty="0" err="1"/>
              <a:t>prošly</a:t>
            </a:r>
            <a:r>
              <a:rPr lang="en-US" dirty="0"/>
              <a:t> </a:t>
            </a:r>
            <a:r>
              <a:rPr lang="en-US" dirty="0" err="1"/>
              <a:t>přechodem</a:t>
            </a:r>
            <a:r>
              <a:rPr lang="en-US" dirty="0"/>
              <a:t> k </a:t>
            </a:r>
            <a:r>
              <a:rPr lang="en-US" dirty="0" err="1"/>
              <a:t>byrokratizaci</a:t>
            </a:r>
            <a:r>
              <a:rPr lang="en-US" dirty="0"/>
              <a:t> a </a:t>
            </a:r>
            <a:r>
              <a:rPr lang="en-US" dirty="0" err="1"/>
              <a:t>absolutismu</a:t>
            </a:r>
            <a:r>
              <a:rPr lang="en-US" dirty="0"/>
              <a:t> v </a:t>
            </a:r>
            <a:r>
              <a:rPr lang="en-US" dirty="0" err="1"/>
              <a:t>důsledku</a:t>
            </a:r>
            <a:r>
              <a:rPr lang="en-US" dirty="0"/>
              <a:t> </a:t>
            </a:r>
            <a:r>
              <a:rPr lang="en-US" dirty="0" err="1"/>
              <a:t>tlaku</a:t>
            </a:r>
            <a:r>
              <a:rPr lang="en-US" dirty="0"/>
              <a:t> </a:t>
            </a:r>
            <a:r>
              <a:rPr lang="en-US" dirty="0" err="1"/>
              <a:t>válek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stát</a:t>
            </a:r>
            <a:r>
              <a:rPr lang="en-US" dirty="0"/>
              <a:t> je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přerostlá</a:t>
            </a:r>
            <a:r>
              <a:rPr lang="en-US" dirty="0"/>
              <a:t> </a:t>
            </a:r>
            <a:r>
              <a:rPr lang="en-US" dirty="0" err="1"/>
              <a:t>mafie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provozuje</a:t>
            </a:r>
            <a:r>
              <a:rPr lang="en-US" dirty="0"/>
              <a:t> </a:t>
            </a:r>
            <a:r>
              <a:rPr lang="en-US" dirty="0" err="1"/>
              <a:t>vyděračství</a:t>
            </a:r>
            <a:r>
              <a:rPr lang="en-US" dirty="0"/>
              <a:t>, </a:t>
            </a:r>
            <a:r>
              <a:rPr lang="en-US" dirty="0" err="1"/>
              <a:t>potřebuje</a:t>
            </a:r>
            <a:r>
              <a:rPr lang="en-US" dirty="0"/>
              <a:t> </a:t>
            </a:r>
            <a:r>
              <a:rPr lang="en-US" dirty="0" err="1"/>
              <a:t>peníze</a:t>
            </a:r>
            <a:r>
              <a:rPr lang="en-US" dirty="0"/>
              <a:t>, aby se </a:t>
            </a:r>
            <a:r>
              <a:rPr lang="en-US" dirty="0" err="1"/>
              <a:t>ochránil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jinými</a:t>
            </a:r>
            <a:r>
              <a:rPr lang="en-US" dirty="0"/>
              <a:t> </a:t>
            </a:r>
            <a:r>
              <a:rPr lang="en-US" dirty="0" err="1"/>
              <a:t>podobnými</a:t>
            </a:r>
            <a:r>
              <a:rPr lang="en-US" dirty="0"/>
              <a:t> </a:t>
            </a:r>
            <a:r>
              <a:rPr lang="en-US" dirty="0" err="1"/>
              <a:t>organizacemi</a:t>
            </a:r>
            <a:r>
              <a:rPr lang="en-US" dirty="0"/>
              <a:t> (</a:t>
            </a:r>
            <a:r>
              <a:rPr lang="en-US" dirty="0" err="1"/>
              <a:t>konkurenčními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883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F8B6-CB3D-F543-8A41-DD187D6D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Legitimita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novodobý</a:t>
            </a:r>
            <a:r>
              <a:rPr lang="en-US" b="1" dirty="0"/>
              <a:t> </a:t>
            </a:r>
            <a:r>
              <a:rPr lang="en-US" b="1" dirty="0" err="1"/>
              <a:t>fenomén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C9D5-3EF8-844C-9623-53F91FB10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56080"/>
            <a:ext cx="7729728" cy="3957066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legitimita</a:t>
            </a:r>
            <a:r>
              <a:rPr lang="en-US" dirty="0"/>
              <a:t> </a:t>
            </a:r>
            <a:r>
              <a:rPr lang="en-US" dirty="0" err="1"/>
              <a:t>znamená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občané</a:t>
            </a:r>
            <a:r>
              <a:rPr lang="en-US" dirty="0"/>
              <a:t> </a:t>
            </a:r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en-US" dirty="0" err="1"/>
              <a:t>dodržují</a:t>
            </a:r>
            <a:r>
              <a:rPr lang="en-US" dirty="0"/>
              <a:t> </a:t>
            </a:r>
            <a:r>
              <a:rPr lang="en-US" dirty="0" err="1"/>
              <a:t>pravidla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, </a:t>
            </a:r>
            <a:r>
              <a:rPr lang="en-US" dirty="0" err="1"/>
              <a:t>částečně</a:t>
            </a:r>
            <a:r>
              <a:rPr lang="en-US" dirty="0"/>
              <a:t> proto,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zakotvena</a:t>
            </a:r>
            <a:r>
              <a:rPr lang="en-US" dirty="0"/>
              <a:t> v </a:t>
            </a:r>
            <a:r>
              <a:rPr lang="en-US" dirty="0" err="1"/>
              <a:t>právním</a:t>
            </a:r>
            <a:r>
              <a:rPr lang="en-US" dirty="0"/>
              <a:t> </a:t>
            </a:r>
            <a:r>
              <a:rPr lang="en-US" dirty="0" err="1"/>
              <a:t>myšlení</a:t>
            </a:r>
            <a:r>
              <a:rPr lang="en-US" dirty="0"/>
              <a:t>, a </a:t>
            </a:r>
            <a:r>
              <a:rPr lang="en-US" dirty="0" err="1"/>
              <a:t>částečně</a:t>
            </a:r>
            <a:r>
              <a:rPr lang="en-US" dirty="0"/>
              <a:t> z </a:t>
            </a:r>
            <a:r>
              <a:rPr lang="en-US" dirty="0" err="1"/>
              <a:t>důvodu</a:t>
            </a:r>
            <a:r>
              <a:rPr lang="en-US" dirty="0"/>
              <a:t> existence </a:t>
            </a:r>
            <a:r>
              <a:rPr lang="en-US" dirty="0" err="1"/>
              <a:t>společného</a:t>
            </a:r>
            <a:r>
              <a:rPr lang="en-US" dirty="0"/>
              <a:t> </a:t>
            </a:r>
            <a:r>
              <a:rPr lang="en-US" dirty="0" err="1"/>
              <a:t>politického</a:t>
            </a:r>
            <a:r>
              <a:rPr lang="en-US" dirty="0"/>
              <a:t> </a:t>
            </a:r>
            <a:r>
              <a:rPr lang="en-US" dirty="0" err="1"/>
              <a:t>společenství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většině</a:t>
            </a:r>
            <a:r>
              <a:rPr lang="en-US" dirty="0"/>
              <a:t> </a:t>
            </a:r>
            <a:r>
              <a:rPr lang="en-US" dirty="0" err="1"/>
              <a:t>států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odpovídají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minimalistické</a:t>
            </a:r>
            <a:r>
              <a:rPr lang="en-US" dirty="0"/>
              <a:t> </a:t>
            </a:r>
            <a:r>
              <a:rPr lang="en-US" dirty="0" err="1"/>
              <a:t>definici</a:t>
            </a:r>
            <a:r>
              <a:rPr lang="en-US" dirty="0"/>
              <a:t>, </a:t>
            </a:r>
            <a:r>
              <a:rPr lang="en-US" dirty="0" err="1"/>
              <a:t>tomu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nebylo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vnitřní</a:t>
            </a:r>
            <a:r>
              <a:rPr lang="en-US" dirty="0"/>
              <a:t> </a:t>
            </a:r>
            <a:r>
              <a:rPr lang="en-US" dirty="0" err="1"/>
              <a:t>mocenský</a:t>
            </a:r>
            <a:r>
              <a:rPr lang="en-US" dirty="0"/>
              <a:t> </a:t>
            </a:r>
            <a:r>
              <a:rPr lang="en-US" dirty="0" err="1"/>
              <a:t>monopol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 v </a:t>
            </a:r>
            <a:r>
              <a:rPr lang="en-US" dirty="0" err="1"/>
              <a:t>kontextu</a:t>
            </a:r>
            <a:r>
              <a:rPr lang="en-US" dirty="0"/>
              <a:t>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konkurence</a:t>
            </a:r>
            <a:r>
              <a:rPr lang="en-US" dirty="0"/>
              <a:t> s </a:t>
            </a:r>
            <a:r>
              <a:rPr lang="en-US" dirty="0" err="1"/>
              <a:t>ostatními</a:t>
            </a:r>
            <a:r>
              <a:rPr lang="en-US" dirty="0"/>
              <a:t> </a:t>
            </a:r>
            <a:r>
              <a:rPr lang="en-US" dirty="0" err="1"/>
              <a:t>státy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97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4384-542B-D34D-AB60-B8A3D016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600" b="1" dirty="0" err="1"/>
              <a:t>Legitimita</a:t>
            </a:r>
            <a:r>
              <a:rPr lang="en-US" sz="4600" b="1" dirty="0"/>
              <a:t> </a:t>
            </a:r>
            <a:r>
              <a:rPr lang="en-US" sz="4600" b="1" dirty="0" err="1"/>
              <a:t>jako</a:t>
            </a:r>
            <a:r>
              <a:rPr lang="en-US" sz="4600" b="1" dirty="0"/>
              <a:t> </a:t>
            </a:r>
            <a:r>
              <a:rPr lang="en-US" sz="4600" b="1" dirty="0" err="1"/>
              <a:t>nezbytná</a:t>
            </a:r>
            <a:r>
              <a:rPr lang="en-US" sz="4600" b="1" dirty="0"/>
              <a:t> </a:t>
            </a:r>
            <a:r>
              <a:rPr lang="en-US" sz="4600" b="1" dirty="0" err="1"/>
              <a:t>podmínka</a:t>
            </a:r>
            <a:r>
              <a:rPr lang="en-US" sz="4600" b="1" dirty="0"/>
              <a:t>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2391-9666-5A40-9DB3-813D0CB4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71827"/>
            <a:ext cx="7729728" cy="4002786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Minimalistické</a:t>
            </a:r>
            <a:r>
              <a:rPr lang="en-US" dirty="0"/>
              <a:t> </a:t>
            </a:r>
            <a:r>
              <a:rPr lang="en-US" dirty="0" err="1"/>
              <a:t>postweberovské</a:t>
            </a:r>
            <a:r>
              <a:rPr lang="en-US" dirty="0"/>
              <a:t> </a:t>
            </a:r>
            <a:r>
              <a:rPr lang="en-US" dirty="0" err="1"/>
              <a:t>definice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 se </a:t>
            </a:r>
            <a:r>
              <a:rPr lang="en-US" dirty="0" err="1"/>
              <a:t>vyhýbají</a:t>
            </a:r>
            <a:r>
              <a:rPr lang="en-US" dirty="0"/>
              <a:t> </a:t>
            </a:r>
            <a:r>
              <a:rPr lang="en-US" dirty="0" err="1"/>
              <a:t>pojmům</a:t>
            </a:r>
            <a:r>
              <a:rPr lang="en-US" dirty="0"/>
              <a:t> </a:t>
            </a:r>
            <a:r>
              <a:rPr lang="en-US" dirty="0" err="1"/>
              <a:t>legitimita</a:t>
            </a:r>
            <a:r>
              <a:rPr lang="en-US" dirty="0"/>
              <a:t> a </a:t>
            </a:r>
            <a:r>
              <a:rPr lang="en-US" dirty="0" err="1"/>
              <a:t>monopol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je </a:t>
            </a:r>
            <a:r>
              <a:rPr lang="en-US" dirty="0" err="1"/>
              <a:t>nechápou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konstanty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Ne </a:t>
            </a:r>
            <a:r>
              <a:rPr lang="en-US" dirty="0" err="1"/>
              <a:t>všechny</a:t>
            </a:r>
            <a:r>
              <a:rPr lang="en-US" dirty="0"/>
              <a:t> (</a:t>
            </a:r>
            <a:r>
              <a:rPr lang="en-US" dirty="0" err="1"/>
              <a:t>moderní</a:t>
            </a:r>
            <a:r>
              <a:rPr lang="en-US" dirty="0"/>
              <a:t>) </a:t>
            </a:r>
            <a:r>
              <a:rPr lang="en-US" dirty="0" err="1"/>
              <a:t>státy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legitimní</a:t>
            </a:r>
            <a:r>
              <a:rPr lang="en-US" dirty="0"/>
              <a:t> a </a:t>
            </a:r>
            <a:r>
              <a:rPr lang="en-US" dirty="0" err="1"/>
              <a:t>mnohé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nemají</a:t>
            </a:r>
            <a:r>
              <a:rPr lang="en-US" dirty="0"/>
              <a:t> </a:t>
            </a:r>
            <a:r>
              <a:rPr lang="en-US" dirty="0" err="1"/>
              <a:t>monopol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(</a:t>
            </a:r>
            <a:r>
              <a:rPr lang="en-US" dirty="0" err="1"/>
              <a:t>legitimní</a:t>
            </a:r>
            <a:r>
              <a:rPr lang="en-US" dirty="0"/>
              <a:t>) </a:t>
            </a:r>
            <a:r>
              <a:rPr lang="en-US" dirty="0" err="1"/>
              <a:t>násilí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území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do </a:t>
            </a:r>
            <a:r>
              <a:rPr lang="en-US" dirty="0" err="1"/>
              <a:t>našeho</a:t>
            </a:r>
            <a:r>
              <a:rPr lang="en-US" dirty="0"/>
              <a:t> </a:t>
            </a:r>
            <a:r>
              <a:rPr lang="en-US" dirty="0" err="1"/>
              <a:t>chápání</a:t>
            </a:r>
            <a:r>
              <a:rPr lang="en-US" dirty="0"/>
              <a:t> </a:t>
            </a:r>
            <a:r>
              <a:rPr lang="en-US" dirty="0" err="1"/>
              <a:t>moderních</a:t>
            </a:r>
            <a:r>
              <a:rPr lang="en-US" dirty="0"/>
              <a:t> </a:t>
            </a:r>
            <a:r>
              <a:rPr lang="en-US" dirty="0" err="1"/>
              <a:t>států</a:t>
            </a:r>
            <a:r>
              <a:rPr lang="en-US" dirty="0"/>
              <a:t> </a:t>
            </a:r>
            <a:r>
              <a:rPr lang="en-US" dirty="0" err="1"/>
              <a:t>nezahrneme</a:t>
            </a:r>
            <a:r>
              <a:rPr lang="en-US" dirty="0"/>
              <a:t> "</a:t>
            </a:r>
            <a:r>
              <a:rPr lang="en-US" dirty="0" err="1"/>
              <a:t>legitimitu</a:t>
            </a:r>
            <a:r>
              <a:rPr lang="en-US" dirty="0"/>
              <a:t>", </a:t>
            </a:r>
            <a:r>
              <a:rPr lang="en-US" dirty="0" err="1"/>
              <a:t>stává</a:t>
            </a:r>
            <a:r>
              <a:rPr lang="en-US" dirty="0"/>
              <a:t> se </a:t>
            </a:r>
            <a:r>
              <a:rPr lang="en-US" dirty="0" err="1"/>
              <a:t>pojetí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materialistickým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21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5B04-125D-604D-A986-D7EDBA95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/>
              <a:t>Legitimita</a:t>
            </a:r>
            <a:r>
              <a:rPr lang="en-US" sz="4400" b="1" dirty="0"/>
              <a:t> </a:t>
            </a:r>
            <a:r>
              <a:rPr lang="en-US" sz="4400" b="1" dirty="0" err="1"/>
              <a:t>jako</a:t>
            </a:r>
            <a:r>
              <a:rPr lang="en-US" sz="4400" b="1" dirty="0"/>
              <a:t> </a:t>
            </a:r>
            <a:r>
              <a:rPr lang="en-US" sz="4400" b="1" dirty="0" err="1"/>
              <a:t>nezbytná</a:t>
            </a:r>
            <a:r>
              <a:rPr lang="en-US" sz="4400" b="1" dirty="0"/>
              <a:t> </a:t>
            </a:r>
            <a:r>
              <a:rPr lang="en-US" sz="4400" b="1" dirty="0" err="1"/>
              <a:t>podmínka</a:t>
            </a:r>
            <a:r>
              <a:rPr lang="en-US" sz="4400" b="1" dirty="0"/>
              <a:t> 2/2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1374A-69B2-8D4E-8907-FEEA8CF30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37102"/>
            <a:ext cx="7729728" cy="4048506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Bez </a:t>
            </a:r>
            <a:r>
              <a:rPr lang="en-US" dirty="0" err="1"/>
              <a:t>legitimity</a:t>
            </a:r>
            <a:r>
              <a:rPr lang="en-US" dirty="0"/>
              <a:t> </a:t>
            </a:r>
            <a:r>
              <a:rPr lang="en-US" dirty="0" err="1"/>
              <a:t>redukujeme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vojenskou</a:t>
            </a:r>
            <a:r>
              <a:rPr lang="en-US" dirty="0"/>
              <a:t> </a:t>
            </a:r>
            <a:r>
              <a:rPr lang="en-US" dirty="0" err="1"/>
              <a:t>moc</a:t>
            </a:r>
            <a:r>
              <a:rPr lang="en-US" dirty="0"/>
              <a:t> a </a:t>
            </a:r>
            <a:r>
              <a:rPr lang="en-US" dirty="0" err="1"/>
              <a:t>byrokracii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vynucuje</a:t>
            </a:r>
            <a:r>
              <a:rPr lang="en-US" dirty="0"/>
              <a:t> </a:t>
            </a:r>
            <a:r>
              <a:rPr lang="en-US"/>
              <a:t>pořádek</a:t>
            </a:r>
            <a:endParaRPr lang="en-US" dirty="0"/>
          </a:p>
          <a:p>
            <a:pPr algn="just"/>
            <a:r>
              <a:rPr lang="en-US" dirty="0" err="1"/>
              <a:t>Žádný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založen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fyzických</a:t>
            </a:r>
            <a:r>
              <a:rPr lang="en-US" dirty="0"/>
              <a:t> a </a:t>
            </a:r>
            <a:r>
              <a:rPr lang="en-US" dirty="0" err="1"/>
              <a:t>materiálních</a:t>
            </a:r>
            <a:r>
              <a:rPr lang="en-US" dirty="0"/>
              <a:t> </a:t>
            </a:r>
            <a:r>
              <a:rPr lang="en-US" dirty="0" err="1"/>
              <a:t>věcech</a:t>
            </a:r>
            <a:r>
              <a:rPr lang="en-US" dirty="0"/>
              <a:t>: </a:t>
            </a:r>
            <a:r>
              <a:rPr lang="en-US" dirty="0" err="1"/>
              <a:t>ideje</a:t>
            </a:r>
            <a:r>
              <a:rPr lang="en-US" dirty="0"/>
              <a:t>, </a:t>
            </a:r>
            <a:r>
              <a:rPr lang="en-US" dirty="0" err="1"/>
              <a:t>hodnoty</a:t>
            </a:r>
            <a:r>
              <a:rPr lang="en-US" dirty="0"/>
              <a:t> a </a:t>
            </a:r>
            <a:r>
              <a:rPr lang="en-US" dirty="0" err="1"/>
              <a:t>normy</a:t>
            </a:r>
            <a:r>
              <a:rPr lang="en-US" dirty="0"/>
              <a:t> </a:t>
            </a:r>
            <a:r>
              <a:rPr lang="en-US" dirty="0" err="1"/>
              <a:t>hrají</a:t>
            </a:r>
            <a:r>
              <a:rPr lang="en-US" dirty="0"/>
              <a:t> </a:t>
            </a:r>
            <a:r>
              <a:rPr lang="en-US" dirty="0" err="1"/>
              <a:t>širší</a:t>
            </a:r>
            <a:r>
              <a:rPr lang="en-US" dirty="0"/>
              <a:t> </a:t>
            </a:r>
            <a:r>
              <a:rPr lang="en-US" dirty="0" err="1"/>
              <a:t>roli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produkci</a:t>
            </a:r>
            <a:r>
              <a:rPr lang="en-US" dirty="0"/>
              <a:t> </a:t>
            </a:r>
            <a:r>
              <a:rPr lang="en-US" dirty="0" err="1"/>
              <a:t>fyzického</a:t>
            </a:r>
            <a:r>
              <a:rPr lang="en-US" dirty="0"/>
              <a:t> </a:t>
            </a:r>
            <a:r>
              <a:rPr lang="en-US" dirty="0" err="1"/>
              <a:t>donucení</a:t>
            </a:r>
            <a:r>
              <a:rPr lang="en-US" dirty="0"/>
              <a:t>; </a:t>
            </a:r>
            <a:r>
              <a:rPr lang="en-US" dirty="0" err="1"/>
              <a:t>legitimizují</a:t>
            </a:r>
            <a:r>
              <a:rPr lang="en-US" dirty="0"/>
              <a:t> </a:t>
            </a:r>
            <a:r>
              <a:rPr lang="en-US" dirty="0" err="1"/>
              <a:t>státní</a:t>
            </a:r>
            <a:r>
              <a:rPr lang="en-US" dirty="0"/>
              <a:t> </a:t>
            </a:r>
            <a:r>
              <a:rPr lang="en-US" dirty="0" err="1"/>
              <a:t>moc</a:t>
            </a:r>
            <a:endParaRPr lang="en-US" dirty="0"/>
          </a:p>
          <a:p>
            <a:pPr algn="just"/>
            <a:r>
              <a:rPr lang="en-US" dirty="0" err="1"/>
              <a:t>stát</a:t>
            </a:r>
            <a:r>
              <a:rPr lang="en-US" dirty="0"/>
              <a:t> je </a:t>
            </a:r>
            <a:r>
              <a:rPr lang="en-US" dirty="0" err="1"/>
              <a:t>nejlépe</a:t>
            </a:r>
            <a:r>
              <a:rPr lang="en-US" dirty="0"/>
              <a:t> </a:t>
            </a:r>
            <a:r>
              <a:rPr lang="en-US" dirty="0" err="1"/>
              <a:t>chápán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předmět</a:t>
            </a:r>
            <a:r>
              <a:rPr lang="en-US" dirty="0"/>
              <a:t> </a:t>
            </a:r>
            <a:r>
              <a:rPr lang="en-US" dirty="0" err="1"/>
              <a:t>analýzy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současně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materiální</a:t>
            </a:r>
            <a:r>
              <a:rPr lang="en-US" dirty="0"/>
              <a:t> </a:t>
            </a:r>
            <a:r>
              <a:rPr lang="en-US" dirty="0" err="1"/>
              <a:t>síla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nemateriální</a:t>
            </a:r>
            <a:r>
              <a:rPr lang="en-US" dirty="0"/>
              <a:t> </a:t>
            </a:r>
            <a:r>
              <a:rPr lang="en-US" dirty="0" err="1"/>
              <a:t>konstrukt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7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6417-F481-794D-BBE3-2878983F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Evropský</a:t>
            </a:r>
            <a:r>
              <a:rPr lang="en-US" b="1" dirty="0"/>
              <a:t> </a:t>
            </a:r>
            <a:r>
              <a:rPr lang="en-US" b="1" dirty="0" err="1"/>
              <a:t>prototyp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3679B-892D-724A-9E03-CAA781FB2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06550"/>
            <a:ext cx="7729728" cy="3659886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moderní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technologickým</a:t>
            </a:r>
            <a:r>
              <a:rPr lang="en-US" dirty="0"/>
              <a:t> a </a:t>
            </a:r>
            <a:r>
              <a:rPr lang="en-US" dirty="0" err="1"/>
              <a:t>logistickým</a:t>
            </a:r>
            <a:r>
              <a:rPr lang="en-US" dirty="0"/>
              <a:t> </a:t>
            </a:r>
            <a:r>
              <a:rPr lang="en-US" dirty="0" err="1"/>
              <a:t>vedlejším</a:t>
            </a:r>
            <a:r>
              <a:rPr lang="en-US" dirty="0"/>
              <a:t> </a:t>
            </a:r>
            <a:r>
              <a:rPr lang="en-US" dirty="0" err="1"/>
              <a:t>produktem</a:t>
            </a:r>
            <a:r>
              <a:rPr lang="en-US" dirty="0"/>
              <a:t> </a:t>
            </a:r>
            <a:r>
              <a:rPr lang="en-US" dirty="0" err="1"/>
              <a:t>válečného</a:t>
            </a:r>
            <a:r>
              <a:rPr lang="en-US" dirty="0"/>
              <a:t> </a:t>
            </a:r>
            <a:r>
              <a:rPr lang="en-US" dirty="0" err="1"/>
              <a:t>úsilí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Válka</a:t>
            </a:r>
            <a:r>
              <a:rPr lang="en-US" dirty="0"/>
              <a:t> --&gt; </a:t>
            </a:r>
            <a:r>
              <a:rPr lang="en-US" dirty="0" err="1"/>
              <a:t>extrakce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 --&gt; </a:t>
            </a:r>
            <a:r>
              <a:rPr lang="en-US" dirty="0" err="1"/>
              <a:t>represe</a:t>
            </a:r>
            <a:r>
              <a:rPr lang="en-US" dirty="0"/>
              <a:t> --&gt; </a:t>
            </a:r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vybudování</a:t>
            </a:r>
            <a:r>
              <a:rPr lang="en-US" dirty="0"/>
              <a:t> a </a:t>
            </a:r>
            <a:r>
              <a:rPr lang="en-US" dirty="0" err="1"/>
              <a:t>provozování</a:t>
            </a:r>
            <a:r>
              <a:rPr lang="en-US" dirty="0"/>
              <a:t> </a:t>
            </a:r>
            <a:r>
              <a:rPr lang="en-US" dirty="0" err="1"/>
              <a:t>moderní</a:t>
            </a:r>
            <a:r>
              <a:rPr lang="en-US" dirty="0"/>
              <a:t> </a:t>
            </a:r>
            <a:r>
              <a:rPr lang="en-US" dirty="0" err="1"/>
              <a:t>armády</a:t>
            </a:r>
            <a:r>
              <a:rPr lang="en-US" dirty="0"/>
              <a:t> </a:t>
            </a:r>
            <a:r>
              <a:rPr lang="en-US" dirty="0" err="1"/>
              <a:t>vyžadovalo</a:t>
            </a:r>
            <a:r>
              <a:rPr lang="en-US" dirty="0"/>
              <a:t> </a:t>
            </a:r>
            <a:r>
              <a:rPr lang="en-US" dirty="0" err="1"/>
              <a:t>stálou</a:t>
            </a:r>
            <a:r>
              <a:rPr lang="en-US" dirty="0"/>
              <a:t> </a:t>
            </a:r>
            <a:r>
              <a:rPr lang="en-US" dirty="0" err="1"/>
              <a:t>byrokratickou</a:t>
            </a:r>
            <a:r>
              <a:rPr lang="en-US" dirty="0"/>
              <a:t> </a:t>
            </a:r>
            <a:r>
              <a:rPr lang="en-US" dirty="0" err="1"/>
              <a:t>infrastrukturu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by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schopna</a:t>
            </a:r>
            <a:r>
              <a:rPr lang="en-US" dirty="0"/>
              <a:t> </a:t>
            </a:r>
            <a:r>
              <a:rPr lang="en-US" dirty="0" err="1"/>
              <a:t>čerpat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ze </a:t>
            </a:r>
            <a:r>
              <a:rPr lang="en-US" dirty="0" err="1"/>
              <a:t>společnosti</a:t>
            </a:r>
            <a:r>
              <a:rPr lang="en-US" dirty="0"/>
              <a:t>,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následně</a:t>
            </a:r>
            <a:r>
              <a:rPr lang="en-US" dirty="0"/>
              <a:t> </a:t>
            </a:r>
            <a:r>
              <a:rPr lang="en-US" dirty="0" err="1"/>
              <a:t>vedlo</a:t>
            </a:r>
            <a:r>
              <a:rPr lang="en-US" dirty="0"/>
              <a:t> k </a:t>
            </a:r>
            <a:r>
              <a:rPr lang="en-US" dirty="0" err="1"/>
              <a:t>byrokratické</a:t>
            </a:r>
            <a:r>
              <a:rPr lang="en-US" dirty="0"/>
              <a:t> </a:t>
            </a:r>
            <a:r>
              <a:rPr lang="en-US" dirty="0" err="1"/>
              <a:t>centralizaci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7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88853-EF6D-BF41-AB3F-D666954E5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63500"/>
            <a:ext cx="11215688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EA4D-C189-0141-BCF5-B36F4828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4632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Různé</a:t>
            </a:r>
            <a:r>
              <a:rPr lang="en-US" b="1" dirty="0"/>
              <a:t> </a:t>
            </a:r>
            <a:r>
              <a:rPr lang="en-US" b="1" dirty="0" err="1"/>
              <a:t>typy</a:t>
            </a:r>
            <a:r>
              <a:rPr lang="en-US" b="1" dirty="0"/>
              <a:t> </a:t>
            </a:r>
            <a:r>
              <a:rPr lang="en-US" b="1" dirty="0" err="1"/>
              <a:t>států</a:t>
            </a:r>
            <a:r>
              <a:rPr lang="en-US" b="1" dirty="0"/>
              <a:t> v </a:t>
            </a:r>
            <a:r>
              <a:rPr lang="en-US" b="1" dirty="0" err="1"/>
              <a:t>Evropě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1FC0-2CCD-C842-A84A-9C687BF7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17954"/>
            <a:ext cx="7729728" cy="4343950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Jak </a:t>
            </a:r>
            <a:r>
              <a:rPr lang="en-US" dirty="0" err="1"/>
              <a:t>vysvětlit</a:t>
            </a:r>
            <a:r>
              <a:rPr lang="en-US" dirty="0"/>
              <a:t> </a:t>
            </a:r>
            <a:r>
              <a:rPr lang="en-US" dirty="0" err="1"/>
              <a:t>různé</a:t>
            </a:r>
            <a:r>
              <a:rPr lang="en-US" dirty="0"/>
              <a:t> </a:t>
            </a:r>
            <a:r>
              <a:rPr lang="en-US" dirty="0" err="1"/>
              <a:t>formy</a:t>
            </a:r>
            <a:r>
              <a:rPr lang="en-US" dirty="0"/>
              <a:t> </a:t>
            </a:r>
            <a:r>
              <a:rPr lang="en-US" dirty="0" err="1"/>
              <a:t>států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vznikly</a:t>
            </a:r>
            <a:r>
              <a:rPr lang="en-US" dirty="0"/>
              <a:t> v </a:t>
            </a:r>
            <a:r>
              <a:rPr lang="en-US" dirty="0" err="1"/>
              <a:t>Evropě</a:t>
            </a:r>
            <a:r>
              <a:rPr lang="en-US" dirty="0"/>
              <a:t> za </a:t>
            </a:r>
            <a:r>
              <a:rPr lang="en-US" dirty="0" err="1"/>
              <a:t>posledních</a:t>
            </a:r>
            <a:r>
              <a:rPr lang="en-US" dirty="0"/>
              <a:t> </a:t>
            </a:r>
            <a:r>
              <a:rPr lang="en-US" dirty="0" err="1"/>
              <a:t>tisíc</a:t>
            </a:r>
            <a:r>
              <a:rPr lang="en-US" dirty="0"/>
              <a:t> let (</a:t>
            </a:r>
            <a:r>
              <a:rPr lang="en-US" dirty="0" err="1"/>
              <a:t>říše</a:t>
            </a:r>
            <a:r>
              <a:rPr lang="en-US" dirty="0"/>
              <a:t>, </a:t>
            </a:r>
            <a:r>
              <a:rPr lang="en-US" dirty="0" err="1"/>
              <a:t>městské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, </a:t>
            </a:r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)?</a:t>
            </a:r>
          </a:p>
          <a:p>
            <a:pPr algn="just"/>
            <a:r>
              <a:rPr lang="en-US" dirty="0" err="1"/>
              <a:t>vztah</a:t>
            </a:r>
            <a:r>
              <a:rPr lang="en-US" dirty="0"/>
              <a:t> </a:t>
            </a:r>
            <a:r>
              <a:rPr lang="en-US" b="1" i="1" dirty="0" err="1"/>
              <a:t>válka</a:t>
            </a:r>
            <a:r>
              <a:rPr lang="en-US" b="1" i="1" dirty="0"/>
              <a:t> </a:t>
            </a:r>
            <a:r>
              <a:rPr lang="en-US" b="1" i="1" dirty="0">
                <a:sym typeface="Wingdings" pitchFamily="2" charset="2"/>
              </a:rPr>
              <a:t></a:t>
            </a:r>
            <a:r>
              <a:rPr lang="en-US" b="1" i="1" dirty="0"/>
              <a:t> </a:t>
            </a:r>
            <a:r>
              <a:rPr lang="en-US" b="1" i="1" dirty="0" err="1"/>
              <a:t>stát</a:t>
            </a:r>
            <a:r>
              <a:rPr lang="en-US" b="1" i="1" dirty="0"/>
              <a:t> </a:t>
            </a:r>
            <a:r>
              <a:rPr lang="en-US" dirty="0"/>
              <a:t>je </a:t>
            </a:r>
            <a:r>
              <a:rPr lang="en-US" dirty="0" err="1"/>
              <a:t>obecný</a:t>
            </a:r>
            <a:r>
              <a:rPr lang="en-US" dirty="0"/>
              <a:t>, </a:t>
            </a:r>
            <a:r>
              <a:rPr lang="en-US" dirty="0" err="1"/>
              <a:t>zatímco</a:t>
            </a:r>
            <a:r>
              <a:rPr lang="en-US" dirty="0"/>
              <a:t> </a:t>
            </a:r>
            <a:r>
              <a:rPr lang="en-US" dirty="0" err="1"/>
              <a:t>Tillyho</a:t>
            </a:r>
            <a:r>
              <a:rPr lang="en-US" dirty="0"/>
              <a:t>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donucení</a:t>
            </a:r>
            <a:r>
              <a:rPr lang="en-US" dirty="0"/>
              <a:t> a </a:t>
            </a:r>
            <a:r>
              <a:rPr lang="en-US" dirty="0" err="1"/>
              <a:t>kapitálu</a:t>
            </a:r>
            <a:r>
              <a:rPr lang="en-US" dirty="0"/>
              <a:t> je </a:t>
            </a:r>
            <a:r>
              <a:rPr lang="en-US" dirty="0" err="1"/>
              <a:t>specificky</a:t>
            </a:r>
            <a:r>
              <a:rPr lang="en-US" dirty="0"/>
              <a:t> </a:t>
            </a:r>
            <a:r>
              <a:rPr lang="en-US" dirty="0" err="1"/>
              <a:t>evropská</a:t>
            </a:r>
            <a:endParaRPr lang="en-US" dirty="0"/>
          </a:p>
          <a:p>
            <a:pPr algn="just"/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vysoce</a:t>
            </a:r>
            <a:r>
              <a:rPr lang="en-US" dirty="0"/>
              <a:t> </a:t>
            </a:r>
            <a:r>
              <a:rPr lang="en-US" dirty="0" err="1"/>
              <a:t>komercionalizovaných</a:t>
            </a:r>
            <a:r>
              <a:rPr lang="en-US" dirty="0"/>
              <a:t> </a:t>
            </a:r>
            <a:r>
              <a:rPr lang="en-US" dirty="0" err="1"/>
              <a:t>zemích</a:t>
            </a:r>
            <a:r>
              <a:rPr lang="en-US" dirty="0"/>
              <a:t> se </a:t>
            </a:r>
            <a:r>
              <a:rPr lang="en-US" dirty="0" err="1"/>
              <a:t>snadno</a:t>
            </a:r>
            <a:r>
              <a:rPr lang="en-US" dirty="0"/>
              <a:t> </a:t>
            </a:r>
            <a:r>
              <a:rPr lang="en-US" dirty="0" err="1"/>
              <a:t>zdanitelnými</a:t>
            </a:r>
            <a:r>
              <a:rPr lang="en-US" dirty="0"/>
              <a:t> </a:t>
            </a:r>
            <a:r>
              <a:rPr lang="en-US" dirty="0" err="1"/>
              <a:t>zdroji</a:t>
            </a:r>
            <a:r>
              <a:rPr lang="en-US" dirty="0"/>
              <a:t> (ENG a NETH)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byrokratizace</a:t>
            </a:r>
            <a:r>
              <a:rPr lang="en-US" dirty="0"/>
              <a:t> a </a:t>
            </a:r>
            <a:r>
              <a:rPr lang="en-US" dirty="0" err="1"/>
              <a:t>absolutismus</a:t>
            </a:r>
            <a:r>
              <a:rPr lang="en-US" dirty="0"/>
              <a:t> </a:t>
            </a:r>
            <a:r>
              <a:rPr lang="en-US" dirty="0" err="1"/>
              <a:t>slabší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v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modernizovaných</a:t>
            </a:r>
            <a:r>
              <a:rPr lang="en-US" dirty="0"/>
              <a:t> </a:t>
            </a:r>
            <a:r>
              <a:rPr lang="en-US" dirty="0" err="1"/>
              <a:t>kontextech</a:t>
            </a:r>
            <a:r>
              <a:rPr lang="en-US" dirty="0"/>
              <a:t> (FRA, </a:t>
            </a:r>
            <a:r>
              <a:rPr lang="en-US" dirty="0" err="1"/>
              <a:t>Prusko</a:t>
            </a:r>
            <a:r>
              <a:rPr lang="en-US" dirty="0"/>
              <a:t>, </a:t>
            </a:r>
            <a:r>
              <a:rPr lang="en-US" dirty="0" err="1"/>
              <a:t>východní</a:t>
            </a:r>
            <a:r>
              <a:rPr lang="en-US" dirty="0"/>
              <a:t> Evropa)</a:t>
            </a:r>
          </a:p>
        </p:txBody>
      </p:sp>
    </p:spTree>
    <p:extLst>
      <p:ext uri="{BB962C8B-B14F-4D97-AF65-F5344CB8AC3E}">
        <p14:creationId xmlns:p14="http://schemas.microsoft.com/office/powerpoint/2010/main" val="119204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4853-2AB6-F844-9A9A-8403AC76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7502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sk-SK" b="1" dirty="0" err="1"/>
              <a:t>Tři</a:t>
            </a:r>
            <a:r>
              <a:rPr lang="sk-SK" b="1" dirty="0"/>
              <a:t> cesty vzniku státu 1/2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96CE-2392-554C-8251-069308500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73513"/>
            <a:ext cx="7729728" cy="4539996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1) </a:t>
            </a:r>
            <a:r>
              <a:rPr lang="en-US" dirty="0" err="1"/>
              <a:t>intenzivní</a:t>
            </a:r>
            <a:r>
              <a:rPr lang="en-US" dirty="0"/>
              <a:t> </a:t>
            </a:r>
            <a:r>
              <a:rPr lang="en-US" dirty="0" err="1"/>
              <a:t>donucení</a:t>
            </a:r>
            <a:r>
              <a:rPr lang="en-US" dirty="0"/>
              <a:t>: </a:t>
            </a:r>
            <a:r>
              <a:rPr lang="en-US" dirty="0" err="1"/>
              <a:t>říše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Rusko</a:t>
            </a:r>
            <a:r>
              <a:rPr lang="en-US" dirty="0"/>
              <a:t> a </a:t>
            </a:r>
            <a:r>
              <a:rPr lang="en-US" dirty="0" err="1"/>
              <a:t>Švédsko</a:t>
            </a:r>
            <a:r>
              <a:rPr lang="en-US" dirty="0"/>
              <a:t> a </a:t>
            </a:r>
            <a:r>
              <a:rPr lang="en-US" dirty="0" err="1"/>
              <a:t>celá</a:t>
            </a:r>
            <a:r>
              <a:rPr lang="en-US" dirty="0"/>
              <a:t> </a:t>
            </a:r>
            <a:r>
              <a:rPr lang="en-US" dirty="0" err="1"/>
              <a:t>východní</a:t>
            </a:r>
            <a:r>
              <a:rPr lang="en-US" dirty="0"/>
              <a:t> Evropa.</a:t>
            </a:r>
          </a:p>
          <a:p>
            <a:pPr algn="just"/>
            <a:r>
              <a:rPr lang="en-US" dirty="0"/>
              <a:t>2) </a:t>
            </a:r>
            <a:r>
              <a:rPr lang="en-US" dirty="0" err="1"/>
              <a:t>intenzivně</a:t>
            </a:r>
            <a:r>
              <a:rPr lang="en-US" dirty="0"/>
              <a:t> </a:t>
            </a:r>
            <a:r>
              <a:rPr lang="en-US" dirty="0" err="1"/>
              <a:t>využívající</a:t>
            </a:r>
            <a:r>
              <a:rPr lang="en-US" dirty="0"/>
              <a:t> </a:t>
            </a:r>
            <a:r>
              <a:rPr lang="en-US" dirty="0" err="1"/>
              <a:t>kapitál</a:t>
            </a:r>
            <a:r>
              <a:rPr lang="en-US" dirty="0"/>
              <a:t>: </a:t>
            </a:r>
            <a:r>
              <a:rPr lang="en-US" dirty="0" err="1"/>
              <a:t>italské</a:t>
            </a:r>
            <a:r>
              <a:rPr lang="en-US" dirty="0"/>
              <a:t>, </a:t>
            </a:r>
            <a:r>
              <a:rPr lang="en-US" dirty="0" err="1"/>
              <a:t>německé</a:t>
            </a:r>
            <a:r>
              <a:rPr lang="en-US" dirty="0"/>
              <a:t> a </a:t>
            </a:r>
            <a:r>
              <a:rPr lang="en-US" dirty="0" err="1"/>
              <a:t>švýcarské</a:t>
            </a:r>
            <a:r>
              <a:rPr lang="en-US" dirty="0"/>
              <a:t> </a:t>
            </a:r>
            <a:r>
              <a:rPr lang="en-US" dirty="0" err="1"/>
              <a:t>městské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 a </a:t>
            </a:r>
            <a:r>
              <a:rPr lang="en-US" dirty="0" err="1"/>
              <a:t>Nizozemsko</a:t>
            </a:r>
            <a:endParaRPr lang="en-US" dirty="0"/>
          </a:p>
          <a:p>
            <a:pPr algn="just"/>
            <a:r>
              <a:rPr lang="en-US" dirty="0"/>
              <a:t>3) </a:t>
            </a:r>
            <a:r>
              <a:rPr lang="en-US" dirty="0" err="1"/>
              <a:t>kapitalizační</a:t>
            </a:r>
            <a:r>
              <a:rPr lang="en-US" dirty="0"/>
              <a:t> </a:t>
            </a:r>
            <a:r>
              <a:rPr lang="en-US" dirty="0" err="1"/>
              <a:t>donucování</a:t>
            </a:r>
            <a:r>
              <a:rPr lang="en-US" dirty="0"/>
              <a:t>: </a:t>
            </a:r>
            <a:r>
              <a:rPr lang="en-US" dirty="0" err="1"/>
              <a:t>postupem</a:t>
            </a:r>
            <a:r>
              <a:rPr lang="en-US" dirty="0"/>
              <a:t> </a:t>
            </a:r>
            <a:r>
              <a:rPr lang="en-US" dirty="0" err="1"/>
              <a:t>času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, </a:t>
            </a:r>
            <a:r>
              <a:rPr lang="en-US" dirty="0" err="1"/>
              <a:t>zejména</a:t>
            </a:r>
            <a:r>
              <a:rPr lang="en-US" dirty="0"/>
              <a:t> Francie, </a:t>
            </a:r>
            <a:r>
              <a:rPr lang="en-US" dirty="0" err="1"/>
              <a:t>Velká</a:t>
            </a:r>
            <a:r>
              <a:rPr lang="en-US" dirty="0"/>
              <a:t> </a:t>
            </a:r>
            <a:r>
              <a:rPr lang="en-US" dirty="0" err="1"/>
              <a:t>Británie</a:t>
            </a:r>
            <a:r>
              <a:rPr lang="en-US" dirty="0"/>
              <a:t>, </a:t>
            </a:r>
            <a:r>
              <a:rPr lang="en-US" dirty="0" err="1"/>
              <a:t>Španělsko</a:t>
            </a:r>
            <a:r>
              <a:rPr lang="en-US" dirty="0"/>
              <a:t> a </a:t>
            </a:r>
            <a:r>
              <a:rPr lang="en-US" dirty="0" err="1"/>
              <a:t>Prusko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nakonec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musely</a:t>
            </a:r>
            <a:r>
              <a:rPr lang="en-US" dirty="0"/>
              <a:t> </a:t>
            </a:r>
            <a:r>
              <a:rPr lang="en-US" dirty="0" err="1"/>
              <a:t>zvolit</a:t>
            </a:r>
            <a:r>
              <a:rPr lang="en-US" dirty="0"/>
              <a:t> </a:t>
            </a:r>
            <a:r>
              <a:rPr lang="en-US" dirty="0" err="1"/>
              <a:t>třetí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vojensky</a:t>
            </a:r>
            <a:r>
              <a:rPr lang="en-US" dirty="0"/>
              <a:t> </a:t>
            </a:r>
            <a:r>
              <a:rPr lang="en-US" dirty="0" err="1"/>
              <a:t>výhodnější</a:t>
            </a:r>
            <a:r>
              <a:rPr lang="en-US" dirty="0"/>
              <a:t>,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jde</a:t>
            </a:r>
            <a:r>
              <a:rPr lang="en-US" dirty="0"/>
              <a:t> o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organizovat</a:t>
            </a:r>
            <a:r>
              <a:rPr lang="en-US" dirty="0"/>
              <a:t> a </a:t>
            </a:r>
            <a:r>
              <a:rPr lang="en-US" dirty="0" err="1"/>
              <a:t>udržovat</a:t>
            </a:r>
            <a:r>
              <a:rPr lang="en-US" dirty="0"/>
              <a:t> </a:t>
            </a:r>
            <a:r>
              <a:rPr lang="en-US" dirty="0" err="1"/>
              <a:t>stálou</a:t>
            </a:r>
            <a:r>
              <a:rPr lang="en-US" dirty="0"/>
              <a:t> </a:t>
            </a:r>
            <a:r>
              <a:rPr lang="en-US" dirty="0" err="1"/>
              <a:t>armádu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02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F7D9-07FA-2841-8DDB-6555C15E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6082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sk-SK" b="1" dirty="0" err="1"/>
              <a:t>Tři</a:t>
            </a:r>
            <a:r>
              <a:rPr lang="sk-SK" b="1" dirty="0"/>
              <a:t> cesty vzniku státu 2/2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AF163-D146-2A43-84C4-7327BEE88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995" y="1844802"/>
            <a:ext cx="8241175" cy="4683320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donucení</a:t>
            </a:r>
            <a:r>
              <a:rPr lang="en-US" dirty="0"/>
              <a:t> a </a:t>
            </a:r>
            <a:r>
              <a:rPr lang="en-US" dirty="0" err="1"/>
              <a:t>kapitál</a:t>
            </a:r>
            <a:r>
              <a:rPr lang="en-US" dirty="0"/>
              <a:t> se v </a:t>
            </a:r>
            <a:r>
              <a:rPr lang="en-US" dirty="0" err="1"/>
              <a:t>evropském</a:t>
            </a:r>
            <a:r>
              <a:rPr lang="en-US" dirty="0"/>
              <a:t> </a:t>
            </a:r>
            <a:r>
              <a:rPr lang="en-US" dirty="0" err="1"/>
              <a:t>prostoru</a:t>
            </a:r>
            <a:r>
              <a:rPr lang="en-US" dirty="0"/>
              <a:t> </a:t>
            </a:r>
            <a:r>
              <a:rPr lang="en-US" dirty="0" err="1"/>
              <a:t>vyskytovaly</a:t>
            </a:r>
            <a:r>
              <a:rPr lang="en-US" dirty="0"/>
              <a:t> v </a:t>
            </a:r>
            <a:r>
              <a:rPr lang="en-US" dirty="0" err="1"/>
              <a:t>různé</a:t>
            </a:r>
            <a:r>
              <a:rPr lang="en-US" dirty="0"/>
              <a:t> </a:t>
            </a:r>
            <a:r>
              <a:rPr lang="en-US" dirty="0" err="1"/>
              <a:t>míře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donucení</a:t>
            </a:r>
            <a:r>
              <a:rPr lang="en-US" dirty="0"/>
              <a:t> je </a:t>
            </a:r>
            <a:r>
              <a:rPr lang="en-US" dirty="0" err="1"/>
              <a:t>nejlépe</a:t>
            </a:r>
            <a:r>
              <a:rPr lang="en-US" dirty="0"/>
              <a:t> </a:t>
            </a:r>
            <a:r>
              <a:rPr lang="en-US" dirty="0" err="1"/>
              <a:t>nahlížet</a:t>
            </a:r>
            <a:r>
              <a:rPr lang="en-US" dirty="0"/>
              <a:t> z </a:t>
            </a:r>
            <a:r>
              <a:rPr lang="en-US" dirty="0" err="1"/>
              <a:t>pohledu</a:t>
            </a:r>
            <a:r>
              <a:rPr lang="en-US" dirty="0"/>
              <a:t> </a:t>
            </a:r>
            <a:r>
              <a:rPr lang="en-US" dirty="0" err="1"/>
              <a:t>shora</a:t>
            </a:r>
            <a:r>
              <a:rPr lang="en-US" dirty="0"/>
              <a:t> </a:t>
            </a:r>
            <a:r>
              <a:rPr lang="en-US" dirty="0" err="1"/>
              <a:t>dolů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konsolidaci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 </a:t>
            </a:r>
            <a:r>
              <a:rPr lang="en-US" dirty="0" err="1"/>
              <a:t>shora</a:t>
            </a:r>
            <a:r>
              <a:rPr lang="en-US" dirty="0"/>
              <a:t>,</a:t>
            </a:r>
          </a:p>
          <a:p>
            <a:pPr algn="just"/>
            <a:r>
              <a:rPr lang="en-US" dirty="0" err="1"/>
              <a:t>zatímco</a:t>
            </a:r>
            <a:r>
              <a:rPr lang="en-US" dirty="0"/>
              <a:t> </a:t>
            </a:r>
            <a:r>
              <a:rPr lang="en-US" dirty="0" err="1"/>
              <a:t>kapitál</a:t>
            </a:r>
            <a:r>
              <a:rPr lang="en-US" dirty="0"/>
              <a:t> </a:t>
            </a:r>
            <a:r>
              <a:rPr lang="en-US" dirty="0" err="1"/>
              <a:t>vyžaduje</a:t>
            </a:r>
            <a:r>
              <a:rPr lang="en-US" dirty="0"/>
              <a:t> </a:t>
            </a:r>
            <a:r>
              <a:rPr lang="en-US" dirty="0" err="1"/>
              <a:t>pohled</a:t>
            </a:r>
            <a:r>
              <a:rPr lang="en-US" dirty="0"/>
              <a:t> </a:t>
            </a:r>
            <a:r>
              <a:rPr lang="en-US" dirty="0" err="1"/>
              <a:t>zdola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vlivné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společnosti</a:t>
            </a:r>
            <a:r>
              <a:rPr lang="en-US" dirty="0"/>
              <a:t> a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 </a:t>
            </a:r>
            <a:r>
              <a:rPr lang="en-US" dirty="0" err="1"/>
              <a:t>donucení</a:t>
            </a:r>
            <a:r>
              <a:rPr lang="en-US" dirty="0"/>
              <a:t> vs. </a:t>
            </a:r>
            <a:r>
              <a:rPr lang="en-US" dirty="0" err="1"/>
              <a:t>kapitál</a:t>
            </a:r>
            <a:r>
              <a:rPr lang="en-US" dirty="0"/>
              <a:t> -----&gt; </a:t>
            </a:r>
            <a:r>
              <a:rPr lang="en-US" dirty="0" err="1"/>
              <a:t>načasování</a:t>
            </a:r>
            <a:r>
              <a:rPr lang="en-US" dirty="0"/>
              <a:t>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forem</a:t>
            </a:r>
            <a:r>
              <a:rPr lang="en-US" dirty="0"/>
              <a:t> </a:t>
            </a:r>
            <a:r>
              <a:rPr lang="en-US" dirty="0" err="1"/>
              <a:t>států</a:t>
            </a:r>
            <a:r>
              <a:rPr lang="en-US" dirty="0"/>
              <a:t> (</a:t>
            </a:r>
            <a:r>
              <a:rPr lang="en-US" dirty="0" err="1"/>
              <a:t>říše</a:t>
            </a:r>
            <a:r>
              <a:rPr lang="en-US" dirty="0"/>
              <a:t>, </a:t>
            </a:r>
            <a:r>
              <a:rPr lang="en-US" dirty="0" err="1"/>
              <a:t>městský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, </a:t>
            </a:r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(</a:t>
            </a:r>
            <a:r>
              <a:rPr lang="en-US" dirty="0" err="1"/>
              <a:t>příprava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válku</a:t>
            </a:r>
            <a:r>
              <a:rPr lang="en-US" dirty="0"/>
              <a:t> a </a:t>
            </a:r>
            <a:r>
              <a:rPr lang="en-US" dirty="0" err="1"/>
              <a:t>vyjednávání</a:t>
            </a:r>
            <a:r>
              <a:rPr lang="en-US" dirty="0"/>
              <a:t> o </a:t>
            </a:r>
            <a:r>
              <a:rPr lang="en-US" dirty="0" err="1"/>
              <a:t>daních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mechanismus</a:t>
            </a:r>
            <a:r>
              <a:rPr lang="en-US" dirty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53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2A6B-1C5E-7949-B66F-9ED35272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Význam</a:t>
            </a:r>
            <a:r>
              <a:rPr lang="en-US" b="1" dirty="0"/>
              <a:t> </a:t>
            </a:r>
            <a:r>
              <a:rPr lang="en-US" b="1" dirty="0" err="1"/>
              <a:t>kapitálu</a:t>
            </a:r>
            <a:r>
              <a:rPr lang="en-US" b="1" dirty="0"/>
              <a:t>/</a:t>
            </a:r>
            <a:r>
              <a:rPr lang="en-US" b="1" dirty="0" err="1"/>
              <a:t>měst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9683-D405-454E-9101-AC313AF60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56080"/>
            <a:ext cx="7729728" cy="3694176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i</a:t>
            </a:r>
            <a:r>
              <a:rPr lang="en-US" dirty="0"/>
              <a:t> po </a:t>
            </a:r>
            <a:r>
              <a:rPr lang="en-US" dirty="0" err="1"/>
              <a:t>konvergenci</a:t>
            </a:r>
            <a:r>
              <a:rPr lang="en-US" dirty="0"/>
              <a:t> k </a:t>
            </a:r>
            <a:r>
              <a:rPr lang="en-US" dirty="0" err="1"/>
              <a:t>národnímu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 </a:t>
            </a:r>
            <a:r>
              <a:rPr lang="en-US" dirty="0" err="1"/>
              <a:t>zachovaly</a:t>
            </a:r>
            <a:r>
              <a:rPr lang="en-US" dirty="0"/>
              <a:t> </a:t>
            </a:r>
            <a:r>
              <a:rPr lang="en-US" dirty="0" err="1"/>
              <a:t>předchozí</a:t>
            </a:r>
            <a:r>
              <a:rPr lang="en-US" dirty="0"/>
              <a:t> </a:t>
            </a:r>
            <a:r>
              <a:rPr lang="en-US" dirty="0" err="1"/>
              <a:t>charakteristiky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je </a:t>
            </a:r>
            <a:r>
              <a:rPr lang="en-US" dirty="0" err="1"/>
              <a:t>například</a:t>
            </a:r>
            <a:r>
              <a:rPr lang="en-US" dirty="0"/>
              <a:t> </a:t>
            </a:r>
            <a:r>
              <a:rPr lang="en-US" dirty="0" err="1"/>
              <a:t>povaha</a:t>
            </a:r>
            <a:r>
              <a:rPr lang="en-US" dirty="0"/>
              <a:t> </a:t>
            </a:r>
            <a:r>
              <a:rPr lang="en-US" dirty="0" err="1"/>
              <a:t>zastupitelských</a:t>
            </a:r>
            <a:r>
              <a:rPr lang="en-US" dirty="0"/>
              <a:t> </a:t>
            </a:r>
            <a:r>
              <a:rPr lang="en-US" dirty="0" err="1"/>
              <a:t>institucí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evropská</a:t>
            </a:r>
            <a:r>
              <a:rPr lang="en-US" dirty="0"/>
              <a:t> </a:t>
            </a:r>
            <a:r>
              <a:rPr lang="en-US" dirty="0" err="1"/>
              <a:t>jedinečnost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umožnila</a:t>
            </a:r>
            <a:r>
              <a:rPr lang="en-US" dirty="0"/>
              <a:t> </a:t>
            </a:r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národního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, </a:t>
            </a:r>
            <a:r>
              <a:rPr lang="en-US" dirty="0" err="1"/>
              <a:t>spočívá</a:t>
            </a:r>
            <a:r>
              <a:rPr lang="en-US" dirty="0"/>
              <a:t> v </a:t>
            </a:r>
            <a:r>
              <a:rPr lang="en-US" dirty="0" err="1"/>
              <a:t>kapitálu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přítomnost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nepřítomnost</a:t>
            </a:r>
            <a:r>
              <a:rPr lang="en-US" dirty="0"/>
              <a:t>, </a:t>
            </a:r>
            <a:r>
              <a:rPr lang="en-US" dirty="0" err="1"/>
              <a:t>obvykle</a:t>
            </a:r>
            <a:r>
              <a:rPr lang="en-US" dirty="0"/>
              <a:t> v </a:t>
            </a:r>
            <a:r>
              <a:rPr lang="en-US" dirty="0" err="1"/>
              <a:t>podobě</a:t>
            </a:r>
            <a:r>
              <a:rPr lang="en-US" dirty="0"/>
              <a:t> </a:t>
            </a:r>
            <a:r>
              <a:rPr lang="en-US" dirty="0" err="1"/>
              <a:t>bohatých</a:t>
            </a:r>
            <a:r>
              <a:rPr lang="en-US" dirty="0"/>
              <a:t> </a:t>
            </a:r>
            <a:r>
              <a:rPr lang="en-US" dirty="0" err="1"/>
              <a:t>měst</a:t>
            </a:r>
            <a:r>
              <a:rPr lang="en-US" dirty="0"/>
              <a:t>, </a:t>
            </a:r>
            <a:r>
              <a:rPr lang="en-US" dirty="0" err="1"/>
              <a:t>určovala</a:t>
            </a:r>
            <a:r>
              <a:rPr lang="en-US" dirty="0"/>
              <a:t>, </a:t>
            </a:r>
            <a:r>
              <a:rPr lang="en-US" dirty="0" err="1"/>
              <a:t>kterou</a:t>
            </a:r>
            <a:r>
              <a:rPr lang="en-US" dirty="0"/>
              <a:t> ze </a:t>
            </a:r>
            <a:r>
              <a:rPr lang="en-US" dirty="0" err="1"/>
              <a:t>tří</a:t>
            </a:r>
            <a:r>
              <a:rPr lang="en-US" dirty="0"/>
              <a:t> </a:t>
            </a:r>
            <a:r>
              <a:rPr lang="en-US" dirty="0" err="1"/>
              <a:t>cest</a:t>
            </a:r>
            <a:r>
              <a:rPr lang="en-US" dirty="0"/>
              <a:t> se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 </a:t>
            </a:r>
            <a:r>
              <a:rPr lang="en-US" dirty="0" err="1"/>
              <a:t>ubírat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použití</a:t>
            </a:r>
            <a:r>
              <a:rPr lang="en-US" dirty="0"/>
              <a:t> </a:t>
            </a:r>
            <a:r>
              <a:rPr lang="en-US" dirty="0" err="1"/>
              <a:t>donucovacích</a:t>
            </a:r>
            <a:r>
              <a:rPr lang="en-US" dirty="0"/>
              <a:t> </a:t>
            </a:r>
            <a:r>
              <a:rPr lang="en-US" dirty="0" err="1"/>
              <a:t>prostředků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538235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1703</Words>
  <Application>Microsoft Macintosh PowerPoint</Application>
  <PresentationFormat>Widescreen</PresentationFormat>
  <Paragraphs>113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Motív balíka Office</vt:lpstr>
      <vt:lpstr>Moderní státy</vt:lpstr>
      <vt:lpstr>Proč zkoumat stát? 1/2</vt:lpstr>
      <vt:lpstr>Proč zkoumat stát? 2/2</vt:lpstr>
      <vt:lpstr>Evropský prototyp?</vt:lpstr>
      <vt:lpstr>PowerPoint Presentation</vt:lpstr>
      <vt:lpstr>Různé typy států v Evropě</vt:lpstr>
      <vt:lpstr>Tři cesty vzniku státu 1/2</vt:lpstr>
      <vt:lpstr>Tři cesty vzniku státu 2/2</vt:lpstr>
      <vt:lpstr>Význam kapitálu/měst</vt:lpstr>
      <vt:lpstr>Jak široce použitelný je Tillyho evropský model?</vt:lpstr>
      <vt:lpstr>PowerPoint Presentation</vt:lpstr>
      <vt:lpstr>Několik málo výjimek</vt:lpstr>
      <vt:lpstr>Subsaharská Afrika</vt:lpstr>
      <vt:lpstr>Subsaharská Afrika</vt:lpstr>
      <vt:lpstr>PowerPoint Presentation</vt:lpstr>
      <vt:lpstr>Herbstův (2000) argument o Africe 1/4</vt:lpstr>
      <vt:lpstr>Herbstův (2000) argument o Africe 2/4</vt:lpstr>
      <vt:lpstr>Herbstův (2000) argument o Africe 3/4</vt:lpstr>
      <vt:lpstr>Herbstův (2000) argument o Africe 4/4</vt:lpstr>
      <vt:lpstr>PowerPoint Presentation</vt:lpstr>
      <vt:lpstr>Latinská Amerika</vt:lpstr>
      <vt:lpstr>Centenův (2003) argument o Latinské Americe 1/2</vt:lpstr>
      <vt:lpstr>Centenův (2003) argument o Latinské Americe 2/2</vt:lpstr>
      <vt:lpstr>Proč byla Latinská Amerika jiná?</vt:lpstr>
      <vt:lpstr>PowerPoint Presentation</vt:lpstr>
      <vt:lpstr>Latinskoamerické výjimky</vt:lpstr>
      <vt:lpstr>Latinskoamerické výjimky</vt:lpstr>
      <vt:lpstr>Definiční a metodologické otázky</vt:lpstr>
      <vt:lpstr>Tilly verzus Weber</vt:lpstr>
      <vt:lpstr>Legitimita jako novodobý fenomén</vt:lpstr>
      <vt:lpstr>Legitimita jako nezbytná podmínka 1/2</vt:lpstr>
      <vt:lpstr>Legitimita jako nezbytná podmínka 2/2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the modern states</dc:title>
  <dc:creator>Jana Rybarova</dc:creator>
  <cp:lastModifiedBy>Marek Rybar</cp:lastModifiedBy>
  <cp:revision>45</cp:revision>
  <dcterms:created xsi:type="dcterms:W3CDTF">2020-04-01T09:49:16Z</dcterms:created>
  <dcterms:modified xsi:type="dcterms:W3CDTF">2024-03-12T12:48:47Z</dcterms:modified>
</cp:coreProperties>
</file>