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18"/>
  </p:notesMasterIdLst>
  <p:sldIdLst>
    <p:sldId id="256" r:id="rId2"/>
    <p:sldId id="261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6" r:id="rId15"/>
    <p:sldId id="325" r:id="rId16"/>
    <p:sldId id="327" r:id="rId17"/>
  </p:sldIdLst>
  <p:sldSz cx="9144000" cy="5143500" type="screen16x9"/>
  <p:notesSz cx="6858000" cy="9144000"/>
  <p:embeddedFontLst>
    <p:embeddedFont>
      <p:font typeface="DM Sans" pitchFamily="2" charset="77"/>
      <p:regular r:id="rId19"/>
      <p:bold r:id="rId20"/>
      <p:italic r:id="rId21"/>
      <p:boldItalic r:id="rId22"/>
    </p:embeddedFont>
    <p:embeddedFont>
      <p:font typeface="PT Serif" panose="020A0603040505020204" pitchFamily="18" charset="77"/>
      <p:regular r:id="rId23"/>
      <p:bold r:id="rId24"/>
      <p:italic r:id="rId25"/>
      <p:boldItalic r:id="rId26"/>
    </p:embeddedFont>
    <p:embeddedFont>
      <p:font typeface="Roboto Condensed Light" panose="020F0302020204030204" pitchFamily="34" charset="0"/>
      <p:regular r:id="rId27"/>
      <p: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B5FAF2-5598-45C0-9894-E5D9C66463D4}">
  <a:tblStyle styleId="{E0B5FAF2-5598-45C0-9894-E5D9C66463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 snapToObjects="1">
      <p:cViewPr varScale="1">
        <p:scale>
          <a:sx n="140" d="100"/>
          <a:sy n="140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ec5b5d10f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ec5b5d10f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e902569a1a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e902569a1a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09650" y="1527538"/>
            <a:ext cx="51246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M Sans"/>
              <a:buNone/>
              <a:defRPr sz="6000"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92500" y="3939601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377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BLANK_1_1_1_1_2_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1"/>
          <p:cNvSpPr txBox="1">
            <a:spLocks noGrp="1"/>
          </p:cNvSpPr>
          <p:nvPr>
            <p:ph type="title"/>
          </p:nvPr>
        </p:nvSpPr>
        <p:spPr>
          <a:xfrm>
            <a:off x="3171450" y="1252250"/>
            <a:ext cx="1721400" cy="67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4" name="Google Shape;164;p31"/>
          <p:cNvSpPr txBox="1">
            <a:spLocks noGrp="1"/>
          </p:cNvSpPr>
          <p:nvPr>
            <p:ph type="subTitle" idx="1"/>
          </p:nvPr>
        </p:nvSpPr>
        <p:spPr>
          <a:xfrm>
            <a:off x="5045312" y="1252250"/>
            <a:ext cx="2228400" cy="67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1"/>
          <p:cNvSpPr txBox="1">
            <a:spLocks noGrp="1"/>
          </p:cNvSpPr>
          <p:nvPr>
            <p:ph type="title" idx="2"/>
          </p:nvPr>
        </p:nvSpPr>
        <p:spPr>
          <a:xfrm>
            <a:off x="3171450" y="2171067"/>
            <a:ext cx="1721400" cy="5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6" name="Google Shape;166;p31"/>
          <p:cNvSpPr txBox="1">
            <a:spLocks noGrp="1"/>
          </p:cNvSpPr>
          <p:nvPr>
            <p:ph type="subTitle" idx="3"/>
          </p:nvPr>
        </p:nvSpPr>
        <p:spPr>
          <a:xfrm>
            <a:off x="5045313" y="2171058"/>
            <a:ext cx="2228400" cy="5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title" idx="4"/>
          </p:nvPr>
        </p:nvSpPr>
        <p:spPr>
          <a:xfrm>
            <a:off x="3171450" y="2982484"/>
            <a:ext cx="1721400" cy="5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8" name="Google Shape;168;p31"/>
          <p:cNvSpPr txBox="1">
            <a:spLocks noGrp="1"/>
          </p:cNvSpPr>
          <p:nvPr>
            <p:ph type="subTitle" idx="5"/>
          </p:nvPr>
        </p:nvSpPr>
        <p:spPr>
          <a:xfrm>
            <a:off x="5045313" y="2982467"/>
            <a:ext cx="2228400" cy="5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1"/>
          <p:cNvSpPr txBox="1">
            <a:spLocks noGrp="1"/>
          </p:cNvSpPr>
          <p:nvPr>
            <p:ph type="title" idx="6"/>
          </p:nvPr>
        </p:nvSpPr>
        <p:spPr>
          <a:xfrm>
            <a:off x="3171450" y="3793901"/>
            <a:ext cx="1721400" cy="67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0" name="Google Shape;170;p31"/>
          <p:cNvSpPr txBox="1">
            <a:spLocks noGrp="1"/>
          </p:cNvSpPr>
          <p:nvPr>
            <p:ph type="subTitle" idx="7"/>
          </p:nvPr>
        </p:nvSpPr>
        <p:spPr>
          <a:xfrm>
            <a:off x="5045313" y="3793875"/>
            <a:ext cx="2228400" cy="67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1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erif"/>
              <a:buChar char="●"/>
              <a:defRPr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erif"/>
              <a:buChar char="○"/>
              <a:defRPr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erif"/>
              <a:buChar char="■"/>
              <a:defRPr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erif"/>
              <a:buChar char="●"/>
              <a:defRPr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erif"/>
              <a:buChar char="○"/>
              <a:defRPr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erif"/>
              <a:buChar char="■"/>
              <a:defRPr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erif"/>
              <a:buChar char="●"/>
              <a:defRPr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erif"/>
              <a:buChar char="○"/>
              <a:defRPr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T Serif"/>
              <a:buChar char="■"/>
              <a:defRPr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77" r:id="rId4"/>
    <p:sldLayoutId id="2147483683" r:id="rId5"/>
    <p:sldLayoutId id="2147483684" r:id="rId6"/>
    <p:sldLayoutId id="214748368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5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42"/>
          <p:cNvGrpSpPr/>
          <p:nvPr/>
        </p:nvGrpSpPr>
        <p:grpSpPr>
          <a:xfrm>
            <a:off x="2526900" y="3851098"/>
            <a:ext cx="4090200" cy="867205"/>
            <a:chOff x="2526900" y="3851099"/>
            <a:chExt cx="4090200" cy="586500"/>
          </a:xfrm>
        </p:grpSpPr>
        <p:sp>
          <p:nvSpPr>
            <p:cNvPr id="239" name="Google Shape;239;p42"/>
            <p:cNvSpPr/>
            <p:nvPr/>
          </p:nvSpPr>
          <p:spPr>
            <a:xfrm>
              <a:off x="2526900" y="3851099"/>
              <a:ext cx="4090200" cy="5865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34000">
                  <a:schemeClr val="accent1"/>
                </a:gs>
                <a:gs pos="63000">
                  <a:schemeClr val="accent3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2"/>
            <p:cNvSpPr/>
            <p:nvPr/>
          </p:nvSpPr>
          <p:spPr>
            <a:xfrm>
              <a:off x="2542050" y="3862799"/>
              <a:ext cx="4059900" cy="563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" name="Google Shape;241;p42"/>
          <p:cNvSpPr txBox="1">
            <a:spLocks noGrp="1"/>
          </p:cNvSpPr>
          <p:nvPr>
            <p:ph type="ctrTitle"/>
          </p:nvPr>
        </p:nvSpPr>
        <p:spPr>
          <a:xfrm>
            <a:off x="1746504" y="1380744"/>
            <a:ext cx="5925312" cy="23271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cs-CZ" sz="4800" b="1" dirty="0" err="1"/>
              <a:t>Paradigmy</a:t>
            </a:r>
            <a:r>
              <a:rPr lang="cs-CZ" sz="4800" b="1" dirty="0"/>
              <a:t> </a:t>
            </a:r>
            <a:br>
              <a:rPr lang="cs-CZ" sz="4800" b="1" dirty="0"/>
            </a:br>
            <a:r>
              <a:rPr lang="cs-CZ" sz="4800" b="1" dirty="0"/>
              <a:t>v </a:t>
            </a:r>
            <a:r>
              <a:rPr lang="cs-CZ" sz="4800" b="1" dirty="0" err="1"/>
              <a:t>komparatívnej</a:t>
            </a:r>
            <a:r>
              <a:rPr lang="cs-CZ" sz="4800" b="1" dirty="0"/>
              <a:t> </a:t>
            </a:r>
            <a:r>
              <a:rPr lang="cs-CZ" sz="4800" b="1" dirty="0" err="1"/>
              <a:t>politológii</a:t>
            </a:r>
            <a:endParaRPr sz="4800" b="1" dirty="0"/>
          </a:p>
        </p:txBody>
      </p:sp>
      <p:sp>
        <p:nvSpPr>
          <p:cNvPr id="242" name="Google Shape;242;p42"/>
          <p:cNvSpPr txBox="1">
            <a:spLocks noGrp="1"/>
          </p:cNvSpPr>
          <p:nvPr>
            <p:ph type="subTitle" idx="1"/>
          </p:nvPr>
        </p:nvSpPr>
        <p:spPr>
          <a:xfrm>
            <a:off x="2392500" y="3939600"/>
            <a:ext cx="4359000" cy="6688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sk-SK" dirty="0">
                <a:latin typeface="Arial" charset="0"/>
              </a:rPr>
              <a:t>Doc. Marek </a:t>
            </a:r>
            <a:r>
              <a:rPr lang="sk-SK" dirty="0" err="1">
                <a:latin typeface="Arial" charset="0"/>
              </a:rPr>
              <a:t>Rybář</a:t>
            </a:r>
            <a:r>
              <a:rPr lang="sk-SK" dirty="0">
                <a:latin typeface="Arial" charset="0"/>
              </a:rPr>
              <a:t>, PhD.</a:t>
            </a:r>
          </a:p>
          <a:p>
            <a:pPr>
              <a:lnSpc>
                <a:spcPct val="90000"/>
              </a:lnSpc>
            </a:pPr>
            <a:r>
              <a:rPr lang="sk-SK" b="1" dirty="0">
                <a:latin typeface="Arial" charset="0"/>
              </a:rPr>
              <a:t>POLn4002 </a:t>
            </a:r>
            <a:r>
              <a:rPr lang="sk-SK" b="1" dirty="0" err="1">
                <a:latin typeface="Arial" charset="0"/>
              </a:rPr>
              <a:t>Srovnávací</a:t>
            </a:r>
            <a:r>
              <a:rPr lang="sk-SK" b="1" dirty="0">
                <a:latin typeface="Arial" charset="0"/>
              </a:rPr>
              <a:t> analýza politiky</a:t>
            </a:r>
            <a:endParaRPr lang="en-US" b="1" dirty="0">
              <a:latin typeface="Arial" charset="0"/>
            </a:endParaRPr>
          </a:p>
        </p:txBody>
      </p:sp>
      <p:sp>
        <p:nvSpPr>
          <p:cNvPr id="243" name="Google Shape;243;p42"/>
          <p:cNvSpPr/>
          <p:nvPr/>
        </p:nvSpPr>
        <p:spPr>
          <a:xfrm>
            <a:off x="8181663" y="4133716"/>
            <a:ext cx="494472" cy="474780"/>
          </a:xfrm>
          <a:custGeom>
            <a:avLst/>
            <a:gdLst/>
            <a:ahLst/>
            <a:cxnLst/>
            <a:rect l="l" t="t" r="r" b="b"/>
            <a:pathLst>
              <a:path w="17766" h="17060" extrusionOk="0">
                <a:moveTo>
                  <a:pt x="9052" y="0"/>
                </a:moveTo>
                <a:cubicBezTo>
                  <a:pt x="9020" y="0"/>
                  <a:pt x="8987" y="1"/>
                  <a:pt x="8955" y="3"/>
                </a:cubicBezTo>
                <a:cubicBezTo>
                  <a:pt x="8026" y="50"/>
                  <a:pt x="7288" y="788"/>
                  <a:pt x="7216" y="1705"/>
                </a:cubicBezTo>
                <a:cubicBezTo>
                  <a:pt x="7169" y="2301"/>
                  <a:pt x="7431" y="2884"/>
                  <a:pt x="7895" y="3265"/>
                </a:cubicBezTo>
                <a:cubicBezTo>
                  <a:pt x="8252" y="3563"/>
                  <a:pt x="8467" y="4015"/>
                  <a:pt x="8455" y="4491"/>
                </a:cubicBezTo>
                <a:lnTo>
                  <a:pt x="8455" y="7623"/>
                </a:lnTo>
                <a:lnTo>
                  <a:pt x="5942" y="5611"/>
                </a:lnTo>
                <a:cubicBezTo>
                  <a:pt x="5573" y="5313"/>
                  <a:pt x="5359" y="4860"/>
                  <a:pt x="5359" y="4396"/>
                </a:cubicBezTo>
                <a:cubicBezTo>
                  <a:pt x="5337" y="3288"/>
                  <a:pt x="4434" y="2604"/>
                  <a:pt x="3512" y="2604"/>
                </a:cubicBezTo>
                <a:cubicBezTo>
                  <a:pt x="2968" y="2604"/>
                  <a:pt x="2417" y="2842"/>
                  <a:pt x="2037" y="3372"/>
                </a:cubicBezTo>
                <a:cubicBezTo>
                  <a:pt x="1144" y="4614"/>
                  <a:pt x="2085" y="6274"/>
                  <a:pt x="3509" y="6274"/>
                </a:cubicBezTo>
                <a:cubicBezTo>
                  <a:pt x="3642" y="6274"/>
                  <a:pt x="3779" y="6260"/>
                  <a:pt x="3918" y="6230"/>
                </a:cubicBezTo>
                <a:cubicBezTo>
                  <a:pt x="4024" y="6208"/>
                  <a:pt x="4130" y="6197"/>
                  <a:pt x="4236" y="6197"/>
                </a:cubicBezTo>
                <a:cubicBezTo>
                  <a:pt x="4598" y="6197"/>
                  <a:pt x="4955" y="6321"/>
                  <a:pt x="5240" y="6551"/>
                </a:cubicBezTo>
                <a:lnTo>
                  <a:pt x="7681" y="8504"/>
                </a:lnTo>
                <a:lnTo>
                  <a:pt x="4538" y="9218"/>
                </a:lnTo>
                <a:cubicBezTo>
                  <a:pt x="4427" y="9241"/>
                  <a:pt x="4315" y="9252"/>
                  <a:pt x="4205" y="9252"/>
                </a:cubicBezTo>
                <a:cubicBezTo>
                  <a:pt x="3852" y="9252"/>
                  <a:pt x="3509" y="9138"/>
                  <a:pt x="3228" y="8920"/>
                </a:cubicBezTo>
                <a:cubicBezTo>
                  <a:pt x="2878" y="8653"/>
                  <a:pt x="2494" y="8536"/>
                  <a:pt x="2123" y="8536"/>
                </a:cubicBezTo>
                <a:cubicBezTo>
                  <a:pt x="1006" y="8536"/>
                  <a:pt x="1" y="9604"/>
                  <a:pt x="358" y="10873"/>
                </a:cubicBezTo>
                <a:cubicBezTo>
                  <a:pt x="603" y="11749"/>
                  <a:pt x="1363" y="12210"/>
                  <a:pt x="2126" y="12210"/>
                </a:cubicBezTo>
                <a:cubicBezTo>
                  <a:pt x="2774" y="12210"/>
                  <a:pt x="3425" y="11877"/>
                  <a:pt x="3764" y="11183"/>
                </a:cubicBezTo>
                <a:cubicBezTo>
                  <a:pt x="3978" y="10754"/>
                  <a:pt x="4371" y="10456"/>
                  <a:pt x="4835" y="10361"/>
                </a:cubicBezTo>
                <a:lnTo>
                  <a:pt x="7883" y="9659"/>
                </a:lnTo>
                <a:lnTo>
                  <a:pt x="6478" y="12564"/>
                </a:lnTo>
                <a:cubicBezTo>
                  <a:pt x="6264" y="12980"/>
                  <a:pt x="5871" y="13290"/>
                  <a:pt x="5419" y="13397"/>
                </a:cubicBezTo>
                <a:cubicBezTo>
                  <a:pt x="3752" y="13814"/>
                  <a:pt x="3526" y="16100"/>
                  <a:pt x="5085" y="16826"/>
                </a:cubicBezTo>
                <a:cubicBezTo>
                  <a:pt x="5353" y="16953"/>
                  <a:pt x="5623" y="17010"/>
                  <a:pt x="5882" y="17010"/>
                </a:cubicBezTo>
                <a:cubicBezTo>
                  <a:pt x="7131" y="17010"/>
                  <a:pt x="8137" y="15677"/>
                  <a:pt x="7526" y="14385"/>
                </a:cubicBezTo>
                <a:cubicBezTo>
                  <a:pt x="7336" y="13957"/>
                  <a:pt x="7336" y="13457"/>
                  <a:pt x="7550" y="13040"/>
                </a:cubicBezTo>
                <a:lnTo>
                  <a:pt x="8907" y="10218"/>
                </a:lnTo>
                <a:lnTo>
                  <a:pt x="10300" y="13123"/>
                </a:lnTo>
                <a:cubicBezTo>
                  <a:pt x="10503" y="13552"/>
                  <a:pt x="10503" y="14040"/>
                  <a:pt x="10300" y="14469"/>
                </a:cubicBezTo>
                <a:cubicBezTo>
                  <a:pt x="9712" y="15760"/>
                  <a:pt x="10731" y="17059"/>
                  <a:pt x="11962" y="17059"/>
                </a:cubicBezTo>
                <a:cubicBezTo>
                  <a:pt x="12252" y="17059"/>
                  <a:pt x="12553" y="16987"/>
                  <a:pt x="12848" y="16826"/>
                </a:cubicBezTo>
                <a:cubicBezTo>
                  <a:pt x="13658" y="16386"/>
                  <a:pt x="14015" y="15397"/>
                  <a:pt x="13682" y="14540"/>
                </a:cubicBezTo>
                <a:cubicBezTo>
                  <a:pt x="13455" y="13981"/>
                  <a:pt x="12979" y="13576"/>
                  <a:pt x="12396" y="13433"/>
                </a:cubicBezTo>
                <a:cubicBezTo>
                  <a:pt x="11931" y="13314"/>
                  <a:pt x="11550" y="13004"/>
                  <a:pt x="11348" y="12576"/>
                </a:cubicBezTo>
                <a:lnTo>
                  <a:pt x="10003" y="9754"/>
                </a:lnTo>
                <a:lnTo>
                  <a:pt x="13134" y="10480"/>
                </a:lnTo>
                <a:cubicBezTo>
                  <a:pt x="13598" y="10587"/>
                  <a:pt x="13979" y="10897"/>
                  <a:pt x="14182" y="11314"/>
                </a:cubicBezTo>
                <a:cubicBezTo>
                  <a:pt x="14528" y="11997"/>
                  <a:pt x="15166" y="12316"/>
                  <a:pt x="15801" y="12316"/>
                </a:cubicBezTo>
                <a:cubicBezTo>
                  <a:pt x="16626" y="12316"/>
                  <a:pt x="17448" y="11777"/>
                  <a:pt x="17623" y="10802"/>
                </a:cubicBezTo>
                <a:cubicBezTo>
                  <a:pt x="17765" y="9897"/>
                  <a:pt x="17230" y="9004"/>
                  <a:pt x="16349" y="8730"/>
                </a:cubicBezTo>
                <a:cubicBezTo>
                  <a:pt x="16175" y="8679"/>
                  <a:pt x="15996" y="8654"/>
                  <a:pt x="15819" y="8654"/>
                </a:cubicBezTo>
                <a:cubicBezTo>
                  <a:pt x="15413" y="8654"/>
                  <a:pt x="15013" y="8786"/>
                  <a:pt x="14682" y="9051"/>
                </a:cubicBezTo>
                <a:cubicBezTo>
                  <a:pt x="14411" y="9261"/>
                  <a:pt x="14076" y="9368"/>
                  <a:pt x="13734" y="9368"/>
                </a:cubicBezTo>
                <a:cubicBezTo>
                  <a:pt x="13610" y="9368"/>
                  <a:pt x="13484" y="9354"/>
                  <a:pt x="13360" y="9325"/>
                </a:cubicBezTo>
                <a:lnTo>
                  <a:pt x="10312" y="8623"/>
                </a:lnTo>
                <a:lnTo>
                  <a:pt x="12836" y="6623"/>
                </a:lnTo>
                <a:cubicBezTo>
                  <a:pt x="13115" y="6407"/>
                  <a:pt x="13455" y="6286"/>
                  <a:pt x="13805" y="6286"/>
                </a:cubicBezTo>
                <a:cubicBezTo>
                  <a:pt x="13918" y="6286"/>
                  <a:pt x="14032" y="6299"/>
                  <a:pt x="14146" y="6325"/>
                </a:cubicBezTo>
                <a:cubicBezTo>
                  <a:pt x="14275" y="6350"/>
                  <a:pt x="14400" y="6363"/>
                  <a:pt x="14523" y="6363"/>
                </a:cubicBezTo>
                <a:cubicBezTo>
                  <a:pt x="15994" y="6363"/>
                  <a:pt x="16932" y="4603"/>
                  <a:pt x="15932" y="3372"/>
                </a:cubicBezTo>
                <a:cubicBezTo>
                  <a:pt x="15549" y="2901"/>
                  <a:pt x="15033" y="2690"/>
                  <a:pt x="14525" y="2690"/>
                </a:cubicBezTo>
                <a:cubicBezTo>
                  <a:pt x="13594" y="2690"/>
                  <a:pt x="12689" y="3398"/>
                  <a:pt x="12681" y="4515"/>
                </a:cubicBezTo>
                <a:cubicBezTo>
                  <a:pt x="12670" y="4991"/>
                  <a:pt x="12443" y="5432"/>
                  <a:pt x="12074" y="5718"/>
                </a:cubicBezTo>
                <a:lnTo>
                  <a:pt x="9622" y="7670"/>
                </a:lnTo>
                <a:lnTo>
                  <a:pt x="9622" y="4456"/>
                </a:lnTo>
                <a:cubicBezTo>
                  <a:pt x="9633" y="3979"/>
                  <a:pt x="9860" y="3539"/>
                  <a:pt x="10217" y="3241"/>
                </a:cubicBezTo>
                <a:cubicBezTo>
                  <a:pt x="11549" y="2131"/>
                  <a:pt x="10748" y="0"/>
                  <a:pt x="90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42"/>
          <p:cNvSpPr/>
          <p:nvPr/>
        </p:nvSpPr>
        <p:spPr>
          <a:xfrm>
            <a:off x="7949850" y="3793172"/>
            <a:ext cx="354654" cy="340560"/>
          </a:xfrm>
          <a:custGeom>
            <a:avLst/>
            <a:gdLst/>
            <a:ahLst/>
            <a:cxnLst/>
            <a:rect l="l" t="t" r="r" b="b"/>
            <a:pathLst>
              <a:path w="17766" h="17060" extrusionOk="0">
                <a:moveTo>
                  <a:pt x="9052" y="0"/>
                </a:moveTo>
                <a:cubicBezTo>
                  <a:pt x="9020" y="0"/>
                  <a:pt x="8987" y="1"/>
                  <a:pt x="8955" y="3"/>
                </a:cubicBezTo>
                <a:cubicBezTo>
                  <a:pt x="8026" y="50"/>
                  <a:pt x="7288" y="788"/>
                  <a:pt x="7216" y="1705"/>
                </a:cubicBezTo>
                <a:cubicBezTo>
                  <a:pt x="7169" y="2301"/>
                  <a:pt x="7431" y="2884"/>
                  <a:pt x="7895" y="3265"/>
                </a:cubicBezTo>
                <a:cubicBezTo>
                  <a:pt x="8252" y="3563"/>
                  <a:pt x="8467" y="4015"/>
                  <a:pt x="8455" y="4491"/>
                </a:cubicBezTo>
                <a:lnTo>
                  <a:pt x="8455" y="7623"/>
                </a:lnTo>
                <a:lnTo>
                  <a:pt x="5942" y="5611"/>
                </a:lnTo>
                <a:cubicBezTo>
                  <a:pt x="5573" y="5313"/>
                  <a:pt x="5359" y="4860"/>
                  <a:pt x="5359" y="4396"/>
                </a:cubicBezTo>
                <a:cubicBezTo>
                  <a:pt x="5337" y="3288"/>
                  <a:pt x="4434" y="2604"/>
                  <a:pt x="3512" y="2604"/>
                </a:cubicBezTo>
                <a:cubicBezTo>
                  <a:pt x="2968" y="2604"/>
                  <a:pt x="2417" y="2842"/>
                  <a:pt x="2037" y="3372"/>
                </a:cubicBezTo>
                <a:cubicBezTo>
                  <a:pt x="1144" y="4614"/>
                  <a:pt x="2085" y="6274"/>
                  <a:pt x="3509" y="6274"/>
                </a:cubicBezTo>
                <a:cubicBezTo>
                  <a:pt x="3642" y="6274"/>
                  <a:pt x="3779" y="6260"/>
                  <a:pt x="3918" y="6230"/>
                </a:cubicBezTo>
                <a:cubicBezTo>
                  <a:pt x="4024" y="6208"/>
                  <a:pt x="4130" y="6197"/>
                  <a:pt x="4236" y="6197"/>
                </a:cubicBezTo>
                <a:cubicBezTo>
                  <a:pt x="4598" y="6197"/>
                  <a:pt x="4955" y="6321"/>
                  <a:pt x="5240" y="6551"/>
                </a:cubicBezTo>
                <a:lnTo>
                  <a:pt x="7681" y="8504"/>
                </a:lnTo>
                <a:lnTo>
                  <a:pt x="4538" y="9218"/>
                </a:lnTo>
                <a:cubicBezTo>
                  <a:pt x="4427" y="9241"/>
                  <a:pt x="4315" y="9252"/>
                  <a:pt x="4205" y="9252"/>
                </a:cubicBezTo>
                <a:cubicBezTo>
                  <a:pt x="3852" y="9252"/>
                  <a:pt x="3509" y="9138"/>
                  <a:pt x="3228" y="8920"/>
                </a:cubicBezTo>
                <a:cubicBezTo>
                  <a:pt x="2878" y="8653"/>
                  <a:pt x="2494" y="8536"/>
                  <a:pt x="2123" y="8536"/>
                </a:cubicBezTo>
                <a:cubicBezTo>
                  <a:pt x="1006" y="8536"/>
                  <a:pt x="1" y="9604"/>
                  <a:pt x="358" y="10873"/>
                </a:cubicBezTo>
                <a:cubicBezTo>
                  <a:pt x="603" y="11749"/>
                  <a:pt x="1363" y="12210"/>
                  <a:pt x="2126" y="12210"/>
                </a:cubicBezTo>
                <a:cubicBezTo>
                  <a:pt x="2774" y="12210"/>
                  <a:pt x="3425" y="11877"/>
                  <a:pt x="3764" y="11183"/>
                </a:cubicBezTo>
                <a:cubicBezTo>
                  <a:pt x="3978" y="10754"/>
                  <a:pt x="4371" y="10456"/>
                  <a:pt x="4835" y="10361"/>
                </a:cubicBezTo>
                <a:lnTo>
                  <a:pt x="7883" y="9659"/>
                </a:lnTo>
                <a:lnTo>
                  <a:pt x="6478" y="12564"/>
                </a:lnTo>
                <a:cubicBezTo>
                  <a:pt x="6264" y="12980"/>
                  <a:pt x="5871" y="13290"/>
                  <a:pt x="5419" y="13397"/>
                </a:cubicBezTo>
                <a:cubicBezTo>
                  <a:pt x="3752" y="13814"/>
                  <a:pt x="3526" y="16100"/>
                  <a:pt x="5085" y="16826"/>
                </a:cubicBezTo>
                <a:cubicBezTo>
                  <a:pt x="5353" y="16953"/>
                  <a:pt x="5623" y="17010"/>
                  <a:pt x="5882" y="17010"/>
                </a:cubicBezTo>
                <a:cubicBezTo>
                  <a:pt x="7131" y="17010"/>
                  <a:pt x="8137" y="15677"/>
                  <a:pt x="7526" y="14385"/>
                </a:cubicBezTo>
                <a:cubicBezTo>
                  <a:pt x="7336" y="13957"/>
                  <a:pt x="7336" y="13457"/>
                  <a:pt x="7550" y="13040"/>
                </a:cubicBezTo>
                <a:lnTo>
                  <a:pt x="8907" y="10218"/>
                </a:lnTo>
                <a:lnTo>
                  <a:pt x="10300" y="13123"/>
                </a:lnTo>
                <a:cubicBezTo>
                  <a:pt x="10503" y="13552"/>
                  <a:pt x="10503" y="14040"/>
                  <a:pt x="10300" y="14469"/>
                </a:cubicBezTo>
                <a:cubicBezTo>
                  <a:pt x="9712" y="15760"/>
                  <a:pt x="10731" y="17059"/>
                  <a:pt x="11962" y="17059"/>
                </a:cubicBezTo>
                <a:cubicBezTo>
                  <a:pt x="12252" y="17059"/>
                  <a:pt x="12553" y="16987"/>
                  <a:pt x="12848" y="16826"/>
                </a:cubicBezTo>
                <a:cubicBezTo>
                  <a:pt x="13658" y="16386"/>
                  <a:pt x="14015" y="15397"/>
                  <a:pt x="13682" y="14540"/>
                </a:cubicBezTo>
                <a:cubicBezTo>
                  <a:pt x="13455" y="13981"/>
                  <a:pt x="12979" y="13576"/>
                  <a:pt x="12396" y="13433"/>
                </a:cubicBezTo>
                <a:cubicBezTo>
                  <a:pt x="11931" y="13314"/>
                  <a:pt x="11550" y="13004"/>
                  <a:pt x="11348" y="12576"/>
                </a:cubicBezTo>
                <a:lnTo>
                  <a:pt x="10003" y="9754"/>
                </a:lnTo>
                <a:lnTo>
                  <a:pt x="13134" y="10480"/>
                </a:lnTo>
                <a:cubicBezTo>
                  <a:pt x="13598" y="10587"/>
                  <a:pt x="13979" y="10897"/>
                  <a:pt x="14182" y="11314"/>
                </a:cubicBezTo>
                <a:cubicBezTo>
                  <a:pt x="14528" y="11997"/>
                  <a:pt x="15166" y="12316"/>
                  <a:pt x="15801" y="12316"/>
                </a:cubicBezTo>
                <a:cubicBezTo>
                  <a:pt x="16626" y="12316"/>
                  <a:pt x="17448" y="11777"/>
                  <a:pt x="17623" y="10802"/>
                </a:cubicBezTo>
                <a:cubicBezTo>
                  <a:pt x="17765" y="9897"/>
                  <a:pt x="17230" y="9004"/>
                  <a:pt x="16349" y="8730"/>
                </a:cubicBezTo>
                <a:cubicBezTo>
                  <a:pt x="16175" y="8679"/>
                  <a:pt x="15996" y="8654"/>
                  <a:pt x="15819" y="8654"/>
                </a:cubicBezTo>
                <a:cubicBezTo>
                  <a:pt x="15413" y="8654"/>
                  <a:pt x="15013" y="8786"/>
                  <a:pt x="14682" y="9051"/>
                </a:cubicBezTo>
                <a:cubicBezTo>
                  <a:pt x="14411" y="9261"/>
                  <a:pt x="14076" y="9368"/>
                  <a:pt x="13734" y="9368"/>
                </a:cubicBezTo>
                <a:cubicBezTo>
                  <a:pt x="13610" y="9368"/>
                  <a:pt x="13484" y="9354"/>
                  <a:pt x="13360" y="9325"/>
                </a:cubicBezTo>
                <a:lnTo>
                  <a:pt x="10312" y="8623"/>
                </a:lnTo>
                <a:lnTo>
                  <a:pt x="12836" y="6623"/>
                </a:lnTo>
                <a:cubicBezTo>
                  <a:pt x="13115" y="6407"/>
                  <a:pt x="13455" y="6286"/>
                  <a:pt x="13805" y="6286"/>
                </a:cubicBezTo>
                <a:cubicBezTo>
                  <a:pt x="13918" y="6286"/>
                  <a:pt x="14032" y="6299"/>
                  <a:pt x="14146" y="6325"/>
                </a:cubicBezTo>
                <a:cubicBezTo>
                  <a:pt x="14275" y="6350"/>
                  <a:pt x="14400" y="6363"/>
                  <a:pt x="14523" y="6363"/>
                </a:cubicBezTo>
                <a:cubicBezTo>
                  <a:pt x="15994" y="6363"/>
                  <a:pt x="16932" y="4603"/>
                  <a:pt x="15932" y="3372"/>
                </a:cubicBezTo>
                <a:cubicBezTo>
                  <a:pt x="15549" y="2901"/>
                  <a:pt x="15033" y="2690"/>
                  <a:pt x="14525" y="2690"/>
                </a:cubicBezTo>
                <a:cubicBezTo>
                  <a:pt x="13594" y="2690"/>
                  <a:pt x="12689" y="3398"/>
                  <a:pt x="12681" y="4515"/>
                </a:cubicBezTo>
                <a:cubicBezTo>
                  <a:pt x="12670" y="4991"/>
                  <a:pt x="12443" y="5432"/>
                  <a:pt x="12074" y="5718"/>
                </a:cubicBezTo>
                <a:lnTo>
                  <a:pt x="9622" y="7670"/>
                </a:lnTo>
                <a:lnTo>
                  <a:pt x="9622" y="4456"/>
                </a:lnTo>
                <a:cubicBezTo>
                  <a:pt x="9633" y="3979"/>
                  <a:pt x="9860" y="3539"/>
                  <a:pt x="10217" y="3241"/>
                </a:cubicBezTo>
                <a:cubicBezTo>
                  <a:pt x="11549" y="2131"/>
                  <a:pt x="10748" y="0"/>
                  <a:pt x="9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5" name="Google Shape;245;p42"/>
          <p:cNvGrpSpPr/>
          <p:nvPr/>
        </p:nvGrpSpPr>
        <p:grpSpPr>
          <a:xfrm>
            <a:off x="3799154" y="705922"/>
            <a:ext cx="1537032" cy="766834"/>
            <a:chOff x="3577857" y="352631"/>
            <a:chExt cx="1979946" cy="987806"/>
          </a:xfrm>
        </p:grpSpPr>
        <p:sp>
          <p:nvSpPr>
            <p:cNvPr id="246" name="Google Shape;246;p42"/>
            <p:cNvSpPr/>
            <p:nvPr/>
          </p:nvSpPr>
          <p:spPr>
            <a:xfrm flipH="1">
              <a:off x="4570025" y="1108527"/>
              <a:ext cx="987778" cy="231909"/>
            </a:xfrm>
            <a:custGeom>
              <a:avLst/>
              <a:gdLst/>
              <a:ahLst/>
              <a:cxnLst/>
              <a:rect l="l" t="t" r="r" b="b"/>
              <a:pathLst>
                <a:path w="20087" h="4716" extrusionOk="0">
                  <a:moveTo>
                    <a:pt x="10050" y="0"/>
                  </a:moveTo>
                  <a:cubicBezTo>
                    <a:pt x="4501" y="0"/>
                    <a:pt x="1" y="4715"/>
                    <a:pt x="1" y="4715"/>
                  </a:cubicBezTo>
                  <a:lnTo>
                    <a:pt x="20087" y="4715"/>
                  </a:lnTo>
                  <a:cubicBezTo>
                    <a:pt x="20087" y="4715"/>
                    <a:pt x="15598" y="0"/>
                    <a:pt x="10050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34000">
                  <a:schemeClr val="accent1"/>
                </a:gs>
                <a:gs pos="63000">
                  <a:schemeClr val="accent3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2"/>
            <p:cNvSpPr/>
            <p:nvPr/>
          </p:nvSpPr>
          <p:spPr>
            <a:xfrm flipH="1">
              <a:off x="4599647" y="1115826"/>
              <a:ext cx="928522" cy="215144"/>
            </a:xfrm>
            <a:custGeom>
              <a:avLst/>
              <a:gdLst/>
              <a:ahLst/>
              <a:cxnLst/>
              <a:rect l="l" t="t" r="r" b="b"/>
              <a:pathLst>
                <a:path w="20087" h="4716" extrusionOk="0">
                  <a:moveTo>
                    <a:pt x="10050" y="0"/>
                  </a:moveTo>
                  <a:cubicBezTo>
                    <a:pt x="4501" y="0"/>
                    <a:pt x="1" y="4715"/>
                    <a:pt x="1" y="4715"/>
                  </a:cubicBezTo>
                  <a:lnTo>
                    <a:pt x="20087" y="4715"/>
                  </a:lnTo>
                  <a:cubicBezTo>
                    <a:pt x="20087" y="4715"/>
                    <a:pt x="15598" y="0"/>
                    <a:pt x="100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2"/>
            <p:cNvSpPr/>
            <p:nvPr/>
          </p:nvSpPr>
          <p:spPr>
            <a:xfrm flipH="1">
              <a:off x="4561807" y="641847"/>
              <a:ext cx="714365" cy="698580"/>
            </a:xfrm>
            <a:custGeom>
              <a:avLst/>
              <a:gdLst/>
              <a:ahLst/>
              <a:cxnLst/>
              <a:rect l="l" t="t" r="r" b="b"/>
              <a:pathLst>
                <a:path w="14527" h="14206" extrusionOk="0">
                  <a:moveTo>
                    <a:pt x="257" y="0"/>
                  </a:moveTo>
                  <a:cubicBezTo>
                    <a:pt x="190" y="0"/>
                    <a:pt x="155" y="1"/>
                    <a:pt x="155" y="1"/>
                  </a:cubicBezTo>
                  <a:cubicBezTo>
                    <a:pt x="155" y="1"/>
                    <a:pt x="1" y="6514"/>
                    <a:pt x="3918" y="10443"/>
                  </a:cubicBezTo>
                  <a:cubicBezTo>
                    <a:pt x="7430" y="13955"/>
                    <a:pt x="13002" y="14193"/>
                    <a:pt x="14145" y="14205"/>
                  </a:cubicBezTo>
                  <a:lnTo>
                    <a:pt x="14360" y="14205"/>
                  </a:lnTo>
                  <a:cubicBezTo>
                    <a:pt x="14360" y="14205"/>
                    <a:pt x="14526" y="7692"/>
                    <a:pt x="10597" y="3763"/>
                  </a:cubicBezTo>
                  <a:cubicBezTo>
                    <a:pt x="6967" y="133"/>
                    <a:pt x="1097" y="0"/>
                    <a:pt x="257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34000">
                  <a:schemeClr val="accent1"/>
                </a:gs>
                <a:gs pos="63000">
                  <a:schemeClr val="accent3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2"/>
            <p:cNvSpPr/>
            <p:nvPr/>
          </p:nvSpPr>
          <p:spPr>
            <a:xfrm flipH="1">
              <a:off x="4579677" y="655212"/>
              <a:ext cx="678629" cy="671873"/>
            </a:xfrm>
            <a:custGeom>
              <a:avLst/>
              <a:gdLst/>
              <a:ahLst/>
              <a:cxnLst/>
              <a:rect l="l" t="t" r="r" b="b"/>
              <a:pathLst>
                <a:path w="14527" h="14206" extrusionOk="0">
                  <a:moveTo>
                    <a:pt x="257" y="0"/>
                  </a:moveTo>
                  <a:cubicBezTo>
                    <a:pt x="190" y="0"/>
                    <a:pt x="155" y="1"/>
                    <a:pt x="155" y="1"/>
                  </a:cubicBezTo>
                  <a:cubicBezTo>
                    <a:pt x="155" y="1"/>
                    <a:pt x="1" y="6514"/>
                    <a:pt x="3918" y="10443"/>
                  </a:cubicBezTo>
                  <a:cubicBezTo>
                    <a:pt x="7430" y="13955"/>
                    <a:pt x="13002" y="14193"/>
                    <a:pt x="14145" y="14205"/>
                  </a:cubicBezTo>
                  <a:lnTo>
                    <a:pt x="14360" y="14205"/>
                  </a:lnTo>
                  <a:cubicBezTo>
                    <a:pt x="14360" y="14205"/>
                    <a:pt x="14526" y="7692"/>
                    <a:pt x="10597" y="3763"/>
                  </a:cubicBezTo>
                  <a:cubicBezTo>
                    <a:pt x="6967" y="133"/>
                    <a:pt x="1097" y="0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2"/>
            <p:cNvSpPr/>
            <p:nvPr/>
          </p:nvSpPr>
          <p:spPr>
            <a:xfrm>
              <a:off x="4333741" y="352631"/>
              <a:ext cx="464360" cy="987778"/>
            </a:xfrm>
            <a:custGeom>
              <a:avLst/>
              <a:gdLst/>
              <a:ahLst/>
              <a:cxnLst/>
              <a:rect l="l" t="t" r="r" b="b"/>
              <a:pathLst>
                <a:path w="9443" h="20087" extrusionOk="0">
                  <a:moveTo>
                    <a:pt x="4716" y="0"/>
                  </a:moveTo>
                  <a:cubicBezTo>
                    <a:pt x="4716" y="0"/>
                    <a:pt x="1" y="4489"/>
                    <a:pt x="1" y="10037"/>
                  </a:cubicBezTo>
                  <a:cubicBezTo>
                    <a:pt x="1" y="15586"/>
                    <a:pt x="4716" y="20086"/>
                    <a:pt x="4716" y="20086"/>
                  </a:cubicBezTo>
                  <a:cubicBezTo>
                    <a:pt x="4716" y="20086"/>
                    <a:pt x="9442" y="15586"/>
                    <a:pt x="9442" y="10037"/>
                  </a:cubicBezTo>
                  <a:cubicBezTo>
                    <a:pt x="9442" y="4489"/>
                    <a:pt x="4716" y="0"/>
                    <a:pt x="4716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34000">
                  <a:schemeClr val="accent1"/>
                </a:gs>
                <a:gs pos="63000">
                  <a:schemeClr val="accent3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2"/>
            <p:cNvSpPr/>
            <p:nvPr/>
          </p:nvSpPr>
          <p:spPr>
            <a:xfrm>
              <a:off x="4342937" y="373245"/>
              <a:ext cx="445969" cy="946550"/>
            </a:xfrm>
            <a:custGeom>
              <a:avLst/>
              <a:gdLst/>
              <a:ahLst/>
              <a:cxnLst/>
              <a:rect l="l" t="t" r="r" b="b"/>
              <a:pathLst>
                <a:path w="9443" h="20087" extrusionOk="0">
                  <a:moveTo>
                    <a:pt x="4716" y="0"/>
                  </a:moveTo>
                  <a:cubicBezTo>
                    <a:pt x="4716" y="0"/>
                    <a:pt x="1" y="4489"/>
                    <a:pt x="1" y="10037"/>
                  </a:cubicBezTo>
                  <a:cubicBezTo>
                    <a:pt x="1" y="15586"/>
                    <a:pt x="4716" y="20086"/>
                    <a:pt x="4716" y="20086"/>
                  </a:cubicBezTo>
                  <a:cubicBezTo>
                    <a:pt x="4716" y="20086"/>
                    <a:pt x="9442" y="15586"/>
                    <a:pt x="9442" y="10037"/>
                  </a:cubicBezTo>
                  <a:cubicBezTo>
                    <a:pt x="9442" y="4489"/>
                    <a:pt x="4716" y="0"/>
                    <a:pt x="4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2"/>
            <p:cNvSpPr/>
            <p:nvPr/>
          </p:nvSpPr>
          <p:spPr>
            <a:xfrm>
              <a:off x="3859488" y="641835"/>
              <a:ext cx="714365" cy="698580"/>
            </a:xfrm>
            <a:custGeom>
              <a:avLst/>
              <a:gdLst/>
              <a:ahLst/>
              <a:cxnLst/>
              <a:rect l="l" t="t" r="r" b="b"/>
              <a:pathLst>
                <a:path w="14527" h="14206" extrusionOk="0">
                  <a:moveTo>
                    <a:pt x="257" y="0"/>
                  </a:moveTo>
                  <a:cubicBezTo>
                    <a:pt x="190" y="0"/>
                    <a:pt x="155" y="1"/>
                    <a:pt x="155" y="1"/>
                  </a:cubicBezTo>
                  <a:cubicBezTo>
                    <a:pt x="155" y="1"/>
                    <a:pt x="1" y="6514"/>
                    <a:pt x="3918" y="10443"/>
                  </a:cubicBezTo>
                  <a:cubicBezTo>
                    <a:pt x="7430" y="13955"/>
                    <a:pt x="13002" y="14193"/>
                    <a:pt x="14145" y="14205"/>
                  </a:cubicBezTo>
                  <a:lnTo>
                    <a:pt x="14360" y="14205"/>
                  </a:lnTo>
                  <a:cubicBezTo>
                    <a:pt x="14360" y="14205"/>
                    <a:pt x="14526" y="7692"/>
                    <a:pt x="10597" y="3763"/>
                  </a:cubicBezTo>
                  <a:cubicBezTo>
                    <a:pt x="6967" y="133"/>
                    <a:pt x="1097" y="0"/>
                    <a:pt x="257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34000">
                  <a:schemeClr val="accent1"/>
                </a:gs>
                <a:gs pos="63000">
                  <a:schemeClr val="accent3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2"/>
            <p:cNvSpPr/>
            <p:nvPr/>
          </p:nvSpPr>
          <p:spPr>
            <a:xfrm>
              <a:off x="3877355" y="655200"/>
              <a:ext cx="678629" cy="671873"/>
            </a:xfrm>
            <a:custGeom>
              <a:avLst/>
              <a:gdLst/>
              <a:ahLst/>
              <a:cxnLst/>
              <a:rect l="l" t="t" r="r" b="b"/>
              <a:pathLst>
                <a:path w="14527" h="14206" extrusionOk="0">
                  <a:moveTo>
                    <a:pt x="257" y="0"/>
                  </a:moveTo>
                  <a:cubicBezTo>
                    <a:pt x="190" y="0"/>
                    <a:pt x="155" y="1"/>
                    <a:pt x="155" y="1"/>
                  </a:cubicBezTo>
                  <a:cubicBezTo>
                    <a:pt x="155" y="1"/>
                    <a:pt x="1" y="6514"/>
                    <a:pt x="3918" y="10443"/>
                  </a:cubicBezTo>
                  <a:cubicBezTo>
                    <a:pt x="7430" y="13955"/>
                    <a:pt x="13002" y="14193"/>
                    <a:pt x="14145" y="14205"/>
                  </a:cubicBezTo>
                  <a:lnTo>
                    <a:pt x="14360" y="14205"/>
                  </a:lnTo>
                  <a:cubicBezTo>
                    <a:pt x="14360" y="14205"/>
                    <a:pt x="14526" y="7692"/>
                    <a:pt x="10597" y="3763"/>
                  </a:cubicBezTo>
                  <a:cubicBezTo>
                    <a:pt x="6967" y="133"/>
                    <a:pt x="1097" y="0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2"/>
            <p:cNvSpPr/>
            <p:nvPr/>
          </p:nvSpPr>
          <p:spPr>
            <a:xfrm>
              <a:off x="3577857" y="1108515"/>
              <a:ext cx="987778" cy="231909"/>
            </a:xfrm>
            <a:custGeom>
              <a:avLst/>
              <a:gdLst/>
              <a:ahLst/>
              <a:cxnLst/>
              <a:rect l="l" t="t" r="r" b="b"/>
              <a:pathLst>
                <a:path w="20087" h="4716" extrusionOk="0">
                  <a:moveTo>
                    <a:pt x="10050" y="0"/>
                  </a:moveTo>
                  <a:cubicBezTo>
                    <a:pt x="4501" y="0"/>
                    <a:pt x="1" y="4715"/>
                    <a:pt x="1" y="4715"/>
                  </a:cubicBezTo>
                  <a:lnTo>
                    <a:pt x="20087" y="4715"/>
                  </a:lnTo>
                  <a:cubicBezTo>
                    <a:pt x="20087" y="4715"/>
                    <a:pt x="15598" y="0"/>
                    <a:pt x="10050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34000">
                  <a:schemeClr val="accent1"/>
                </a:gs>
                <a:gs pos="63000">
                  <a:schemeClr val="accent3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2"/>
            <p:cNvSpPr/>
            <p:nvPr/>
          </p:nvSpPr>
          <p:spPr>
            <a:xfrm>
              <a:off x="3607492" y="1115813"/>
              <a:ext cx="928522" cy="215144"/>
            </a:xfrm>
            <a:custGeom>
              <a:avLst/>
              <a:gdLst/>
              <a:ahLst/>
              <a:cxnLst/>
              <a:rect l="l" t="t" r="r" b="b"/>
              <a:pathLst>
                <a:path w="20087" h="4716" extrusionOk="0">
                  <a:moveTo>
                    <a:pt x="10050" y="0"/>
                  </a:moveTo>
                  <a:cubicBezTo>
                    <a:pt x="4501" y="0"/>
                    <a:pt x="1" y="4715"/>
                    <a:pt x="1" y="4715"/>
                  </a:cubicBezTo>
                  <a:lnTo>
                    <a:pt x="20087" y="4715"/>
                  </a:lnTo>
                  <a:cubicBezTo>
                    <a:pt x="20087" y="4715"/>
                    <a:pt x="15598" y="0"/>
                    <a:pt x="100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FFEA5-905E-544B-855D-017FD2258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 dirty="0" err="1"/>
              <a:t>Štrukturalizmus</a:t>
            </a:r>
            <a:r>
              <a:rPr lang="cs-CZ" sz="3600" b="1" dirty="0"/>
              <a:t>: relations 1/4</a:t>
            </a:r>
            <a:endParaRPr lang="en-US" sz="36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D316-81F8-7844-83E5-8D3667398B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 algn="just">
              <a:buNone/>
            </a:pPr>
            <a:r>
              <a:rPr lang="cs-CZ" sz="2740" dirty="0" err="1"/>
              <a:t>Ontológia</a:t>
            </a:r>
            <a:r>
              <a:rPr lang="cs-CZ" sz="2740" dirty="0"/>
              <a:t>:</a:t>
            </a:r>
          </a:p>
          <a:p>
            <a:pPr algn="just"/>
            <a:r>
              <a:rPr lang="cs-CZ" sz="2740" dirty="0" err="1"/>
              <a:t>ako</a:t>
            </a:r>
            <a:r>
              <a:rPr lang="cs-CZ" sz="2740" dirty="0"/>
              <a:t> </a:t>
            </a:r>
            <a:r>
              <a:rPr lang="cs-CZ" sz="2740" dirty="0" err="1"/>
              <a:t>kulturalisti</a:t>
            </a:r>
            <a:r>
              <a:rPr lang="cs-CZ" sz="2740" dirty="0"/>
              <a:t>, </a:t>
            </a:r>
            <a:r>
              <a:rPr lang="cs-CZ" sz="2740" dirty="0" err="1"/>
              <a:t>tiež</a:t>
            </a:r>
            <a:r>
              <a:rPr lang="cs-CZ" sz="2740" dirty="0"/>
              <a:t> </a:t>
            </a:r>
            <a:r>
              <a:rPr lang="cs-CZ" sz="2740" dirty="0" err="1"/>
              <a:t>volia</a:t>
            </a:r>
            <a:r>
              <a:rPr lang="cs-CZ" sz="2740" dirty="0"/>
              <a:t> holistický </a:t>
            </a:r>
            <a:r>
              <a:rPr lang="cs-CZ" sz="2740" dirty="0" err="1"/>
              <a:t>prístup</a:t>
            </a:r>
            <a:r>
              <a:rPr lang="cs-CZ" sz="2740" dirty="0"/>
              <a:t>:</a:t>
            </a:r>
            <a:endParaRPr lang="sk-SK" sz="2740" dirty="0"/>
          </a:p>
          <a:p>
            <a:pPr algn="just"/>
            <a:r>
              <a:rPr lang="cs-CZ" sz="2740" dirty="0" err="1"/>
              <a:t>študujú</a:t>
            </a:r>
            <a:r>
              <a:rPr lang="cs-CZ" sz="2740" dirty="0"/>
              <a:t> </a:t>
            </a:r>
            <a:r>
              <a:rPr lang="cs-CZ" sz="2740" dirty="0" err="1"/>
              <a:t>siete</a:t>
            </a:r>
            <a:r>
              <a:rPr lang="cs-CZ" sz="2740" dirty="0"/>
              <a:t>, </a:t>
            </a:r>
            <a:r>
              <a:rPr lang="cs-CZ" sz="2740" dirty="0" err="1"/>
              <a:t>prepojenia</a:t>
            </a:r>
            <a:r>
              <a:rPr lang="cs-CZ" sz="2740" dirty="0"/>
              <a:t>, </a:t>
            </a:r>
            <a:r>
              <a:rPr lang="cs-CZ" sz="2740" dirty="0" err="1"/>
              <a:t>vzájomné</a:t>
            </a:r>
            <a:r>
              <a:rPr lang="cs-CZ" sz="2740" dirty="0"/>
              <a:t> závislosti</a:t>
            </a:r>
          </a:p>
          <a:p>
            <a:pPr algn="just"/>
            <a:r>
              <a:rPr lang="cs-CZ" sz="2740" dirty="0" err="1"/>
              <a:t>sociálne</a:t>
            </a:r>
            <a:r>
              <a:rPr lang="cs-CZ" sz="2740" dirty="0"/>
              <a:t> </a:t>
            </a:r>
            <a:r>
              <a:rPr lang="cs-CZ" sz="2740" dirty="0" err="1"/>
              <a:t>javy</a:t>
            </a:r>
            <a:r>
              <a:rPr lang="cs-CZ" sz="2740" dirty="0"/>
              <a:t> dokážeme </a:t>
            </a:r>
            <a:r>
              <a:rPr lang="cs-CZ" sz="2740" dirty="0" err="1"/>
              <a:t>pochopiť</a:t>
            </a:r>
            <a:r>
              <a:rPr lang="cs-CZ" sz="2740" dirty="0"/>
              <a:t>  </a:t>
            </a:r>
            <a:r>
              <a:rPr lang="cs-CZ" sz="2740" dirty="0" err="1"/>
              <a:t>iba</a:t>
            </a:r>
            <a:r>
              <a:rPr lang="cs-CZ" sz="2740" dirty="0"/>
              <a:t> </a:t>
            </a:r>
            <a:r>
              <a:rPr lang="cs-CZ" sz="2740" dirty="0" err="1"/>
              <a:t>vo</a:t>
            </a:r>
            <a:r>
              <a:rPr lang="cs-CZ" sz="2740" dirty="0"/>
              <a:t> </a:t>
            </a:r>
            <a:r>
              <a:rPr lang="cs-CZ" sz="2740" dirty="0" err="1"/>
              <a:t>vzťahu</a:t>
            </a:r>
            <a:r>
              <a:rPr lang="cs-CZ" sz="2740" dirty="0"/>
              <a:t> k </a:t>
            </a:r>
            <a:r>
              <a:rPr lang="cs-CZ" sz="2740" dirty="0" err="1"/>
              <a:t>ostatným</a:t>
            </a:r>
            <a:r>
              <a:rPr lang="cs-CZ" sz="2740" dirty="0"/>
              <a:t> </a:t>
            </a:r>
            <a:r>
              <a:rPr lang="cs-CZ" sz="2740" dirty="0" err="1"/>
              <a:t>javom</a:t>
            </a:r>
            <a:endParaRPr lang="sk-SK" sz="2740" dirty="0"/>
          </a:p>
          <a:p>
            <a:pPr algn="just"/>
            <a:r>
              <a:rPr lang="cs-CZ" sz="2740" dirty="0" err="1"/>
              <a:t>sociálne</a:t>
            </a:r>
            <a:r>
              <a:rPr lang="cs-CZ" sz="2740" dirty="0"/>
              <a:t> entity </a:t>
            </a:r>
            <a:r>
              <a:rPr lang="cs-CZ" sz="2740" dirty="0" err="1"/>
              <a:t>nie</a:t>
            </a:r>
            <a:r>
              <a:rPr lang="cs-CZ" sz="2740" dirty="0"/>
              <a:t> sú definované samé </a:t>
            </a:r>
            <a:r>
              <a:rPr lang="cs-CZ" sz="2740" dirty="0" err="1"/>
              <a:t>osebe</a:t>
            </a:r>
            <a:r>
              <a:rPr lang="cs-CZ" sz="2740" dirty="0"/>
              <a:t>, ale vždy </a:t>
            </a:r>
            <a:r>
              <a:rPr lang="cs-CZ" sz="2740" dirty="0" err="1"/>
              <a:t>vo</a:t>
            </a:r>
            <a:r>
              <a:rPr lang="cs-CZ" sz="2740" dirty="0"/>
              <a:t> </a:t>
            </a:r>
            <a:r>
              <a:rPr lang="cs-CZ" sz="2740" dirty="0" err="1"/>
              <a:t>vzťahu</a:t>
            </a:r>
            <a:r>
              <a:rPr lang="cs-CZ" sz="2740" dirty="0"/>
              <a:t> k </a:t>
            </a:r>
            <a:r>
              <a:rPr lang="cs-CZ" sz="2740" dirty="0" err="1"/>
              <a:t>iným</a:t>
            </a:r>
            <a:r>
              <a:rPr lang="cs-CZ" sz="2740" dirty="0"/>
              <a:t> </a:t>
            </a:r>
            <a:r>
              <a:rPr lang="cs-CZ" sz="2740" dirty="0" err="1"/>
              <a:t>sociálnam</a:t>
            </a:r>
            <a:r>
              <a:rPr lang="cs-CZ" sz="2740" dirty="0"/>
              <a:t> entitám</a:t>
            </a:r>
          </a:p>
        </p:txBody>
      </p:sp>
    </p:spTree>
    <p:extLst>
      <p:ext uri="{BB962C8B-B14F-4D97-AF65-F5344CB8AC3E}">
        <p14:creationId xmlns:p14="http://schemas.microsoft.com/office/powerpoint/2010/main" val="3374998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FFEA5-905E-544B-855D-017FD2258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 err="1"/>
              <a:t>Štrukturalizmus</a:t>
            </a:r>
            <a:r>
              <a:rPr lang="cs-CZ" sz="3200" b="1" dirty="0"/>
              <a:t>: relations 2/4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D316-81F8-7844-83E5-8D3667398B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sz="2800" dirty="0" err="1"/>
              <a:t>aktéri</a:t>
            </a:r>
            <a:r>
              <a:rPr lang="cs-CZ" sz="2800" dirty="0"/>
              <a:t> samotní </a:t>
            </a:r>
            <a:r>
              <a:rPr lang="cs-CZ" sz="2800" dirty="0" err="1"/>
              <a:t>nie</a:t>
            </a:r>
            <a:r>
              <a:rPr lang="cs-CZ" sz="2800" dirty="0"/>
              <a:t> sú </a:t>
            </a:r>
            <a:r>
              <a:rPr lang="cs-CZ" sz="2800" dirty="0" err="1"/>
              <a:t>rozhodujúci</a:t>
            </a:r>
            <a:r>
              <a:rPr lang="cs-CZ" sz="2800" dirty="0"/>
              <a:t>, v </a:t>
            </a:r>
            <a:r>
              <a:rPr lang="cs-CZ" sz="2800" dirty="0" err="1"/>
              <a:t>zásade</a:t>
            </a:r>
            <a:r>
              <a:rPr lang="cs-CZ" sz="2800" dirty="0"/>
              <a:t> sú len </a:t>
            </a:r>
            <a:r>
              <a:rPr lang="cs-CZ" sz="2800" dirty="0" err="1"/>
              <a:t>nositeľmi</a:t>
            </a:r>
            <a:r>
              <a:rPr lang="cs-CZ" sz="2800" dirty="0"/>
              <a:t> </a:t>
            </a:r>
            <a:r>
              <a:rPr lang="cs-CZ" sz="2800" dirty="0" err="1"/>
              <a:t>štrukturálnych</a:t>
            </a:r>
            <a:r>
              <a:rPr lang="cs-CZ" sz="2800" dirty="0"/>
              <a:t> </a:t>
            </a:r>
            <a:r>
              <a:rPr lang="cs-CZ" sz="2800" dirty="0" err="1"/>
              <a:t>znakov</a:t>
            </a:r>
            <a:endParaRPr lang="sk-SK" sz="2800" dirty="0"/>
          </a:p>
          <a:p>
            <a:pPr algn="just"/>
            <a:r>
              <a:rPr lang="cs-CZ" sz="2800" dirty="0"/>
              <a:t>nestačí </a:t>
            </a:r>
            <a:r>
              <a:rPr lang="cs-CZ" sz="2800" dirty="0" err="1"/>
              <a:t>sa</a:t>
            </a:r>
            <a:r>
              <a:rPr lang="cs-CZ" sz="2800" dirty="0"/>
              <a:t> </a:t>
            </a:r>
            <a:r>
              <a:rPr lang="cs-CZ" sz="2800" dirty="0" err="1"/>
              <a:t>zaoberať</a:t>
            </a:r>
            <a:r>
              <a:rPr lang="cs-CZ" sz="2800" dirty="0"/>
              <a:t> len </a:t>
            </a:r>
            <a:r>
              <a:rPr lang="cs-CZ" sz="2800" dirty="0" err="1"/>
              <a:t>aktérmi</a:t>
            </a:r>
            <a:r>
              <a:rPr lang="cs-CZ" sz="2800" dirty="0"/>
              <a:t> a </a:t>
            </a:r>
            <a:r>
              <a:rPr lang="cs-CZ" sz="2800" dirty="0" err="1"/>
              <a:t>ich</a:t>
            </a:r>
            <a:r>
              <a:rPr lang="cs-CZ" sz="2800" dirty="0"/>
              <a:t> </a:t>
            </a:r>
            <a:r>
              <a:rPr lang="cs-CZ" sz="2800" dirty="0" err="1"/>
              <a:t>motiváciami</a:t>
            </a:r>
            <a:endParaRPr lang="cs-CZ" sz="2800" dirty="0"/>
          </a:p>
          <a:p>
            <a:pPr algn="just"/>
            <a:r>
              <a:rPr lang="cs-CZ" sz="2800" dirty="0" err="1"/>
              <a:t>zdôrazňovanie</a:t>
            </a:r>
            <a:r>
              <a:rPr lang="cs-CZ" sz="2800" dirty="0"/>
              <a:t> </a:t>
            </a:r>
            <a:r>
              <a:rPr lang="cs-CZ" sz="2800" dirty="0" err="1"/>
              <a:t>štrukturálnych</a:t>
            </a:r>
            <a:r>
              <a:rPr lang="cs-CZ" sz="2800" dirty="0"/>
              <a:t> </a:t>
            </a:r>
            <a:r>
              <a:rPr lang="cs-CZ" sz="2800" dirty="0" err="1"/>
              <a:t>podmienok</a:t>
            </a:r>
            <a:r>
              <a:rPr lang="cs-CZ" sz="2800" dirty="0"/>
              <a:t> a sociálno-politických </a:t>
            </a:r>
            <a:r>
              <a:rPr lang="cs-CZ" sz="2800" dirty="0" err="1"/>
              <a:t>aktivít</a:t>
            </a:r>
            <a:r>
              <a:rPr lang="cs-CZ" sz="2800" dirty="0"/>
              <a:t>, </a:t>
            </a:r>
            <a:r>
              <a:rPr lang="cs-CZ" sz="2800" dirty="0" err="1"/>
              <a:t>ktoré</a:t>
            </a:r>
            <a:r>
              <a:rPr lang="cs-CZ" sz="2800" dirty="0"/>
              <a:t> </a:t>
            </a:r>
            <a:r>
              <a:rPr lang="cs-CZ" sz="2800" dirty="0" err="1"/>
              <a:t>nie</a:t>
            </a:r>
            <a:r>
              <a:rPr lang="cs-CZ" sz="2800" dirty="0"/>
              <a:t> sú v rukách </a:t>
            </a:r>
            <a:r>
              <a:rPr lang="cs-CZ" sz="2800" dirty="0" err="1"/>
              <a:t>aktérov</a:t>
            </a:r>
            <a:r>
              <a:rPr lang="cs-CZ" sz="2800" dirty="0"/>
              <a:t>, ale </a:t>
            </a:r>
            <a:r>
              <a:rPr lang="cs-CZ" sz="2800" dirty="0" err="1"/>
              <a:t>ktoré</a:t>
            </a:r>
            <a:r>
              <a:rPr lang="cs-CZ" sz="2800" dirty="0"/>
              <a:t> </a:t>
            </a:r>
            <a:r>
              <a:rPr lang="cs-CZ" sz="2800" dirty="0" err="1"/>
              <a:t>týchto</a:t>
            </a:r>
            <a:r>
              <a:rPr lang="cs-CZ" sz="2800" dirty="0"/>
              <a:t> </a:t>
            </a:r>
            <a:r>
              <a:rPr lang="cs-CZ" sz="2800" dirty="0" err="1"/>
              <a:t>aktérov</a:t>
            </a:r>
            <a:r>
              <a:rPr lang="cs-CZ" sz="2800" dirty="0"/>
              <a:t> </a:t>
            </a:r>
            <a:r>
              <a:rPr lang="cs-CZ" sz="2800" dirty="0" err="1"/>
              <a:t>ovplyvňujú</a:t>
            </a:r>
            <a:r>
              <a:rPr lang="cs-CZ" sz="2800" dirty="0"/>
              <a:t> </a:t>
            </a:r>
            <a:r>
              <a:rPr lang="cs-CZ" sz="2800" dirty="0" err="1"/>
              <a:t>alebo</a:t>
            </a:r>
            <a:r>
              <a:rPr lang="cs-CZ" sz="2800" dirty="0"/>
              <a:t> </a:t>
            </a:r>
            <a:r>
              <a:rPr lang="cs-CZ" sz="2800" dirty="0" err="1"/>
              <a:t>dokonca</a:t>
            </a:r>
            <a:r>
              <a:rPr lang="cs-CZ" sz="2800" dirty="0"/>
              <a:t> </a:t>
            </a:r>
            <a:r>
              <a:rPr lang="cs-CZ" sz="2800" dirty="0" err="1"/>
              <a:t>determinujú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1808555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FFEA5-905E-544B-855D-017FD2258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 err="1"/>
              <a:t>Štrukturalizmus</a:t>
            </a:r>
            <a:r>
              <a:rPr lang="cs-CZ" sz="3200" b="1" dirty="0"/>
              <a:t>: relations 3/4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D316-81F8-7844-83E5-8D3667398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152474"/>
            <a:ext cx="7704000" cy="3648125"/>
          </a:xfrm>
        </p:spPr>
        <p:txBody>
          <a:bodyPr/>
          <a:lstStyle/>
          <a:p>
            <a:pPr marL="152400" indent="0" algn="just">
              <a:buNone/>
            </a:pPr>
            <a:r>
              <a:rPr lang="cs-CZ" sz="2600" dirty="0" err="1"/>
              <a:t>Metodológia</a:t>
            </a:r>
            <a:r>
              <a:rPr lang="cs-CZ" sz="2600" dirty="0"/>
              <a:t>:</a:t>
            </a:r>
          </a:p>
          <a:p>
            <a:pPr algn="just"/>
            <a:r>
              <a:rPr lang="cs-CZ" sz="2600" dirty="0"/>
              <a:t>Objekty a </a:t>
            </a:r>
            <a:r>
              <a:rPr lang="cs-CZ" sz="2600" dirty="0" err="1"/>
              <a:t>štruktúry</a:t>
            </a:r>
            <a:r>
              <a:rPr lang="cs-CZ" sz="2600" dirty="0"/>
              <a:t> </a:t>
            </a:r>
            <a:r>
              <a:rPr lang="cs-CZ" sz="2600" dirty="0" err="1"/>
              <a:t>reálne</a:t>
            </a:r>
            <a:r>
              <a:rPr lang="cs-CZ" sz="2600" dirty="0"/>
              <a:t> </a:t>
            </a:r>
            <a:r>
              <a:rPr lang="cs-CZ" sz="2600" dirty="0" err="1"/>
              <a:t>existujú</a:t>
            </a:r>
            <a:r>
              <a:rPr lang="cs-CZ" sz="2600" dirty="0"/>
              <a:t>, </a:t>
            </a:r>
            <a:r>
              <a:rPr lang="cs-CZ" sz="2600" dirty="0" err="1"/>
              <a:t>napr</a:t>
            </a:r>
            <a:r>
              <a:rPr lang="cs-CZ" sz="2600" dirty="0"/>
              <a:t>. </a:t>
            </a:r>
            <a:r>
              <a:rPr lang="cs-CZ" sz="2600" dirty="0" err="1"/>
              <a:t>medzinárodný</a:t>
            </a:r>
            <a:r>
              <a:rPr lang="cs-CZ" sz="2600" dirty="0"/>
              <a:t> systém </a:t>
            </a:r>
            <a:r>
              <a:rPr lang="cs-CZ" sz="2600" dirty="0" err="1"/>
              <a:t>reálne</a:t>
            </a:r>
            <a:r>
              <a:rPr lang="cs-CZ" sz="2600" dirty="0"/>
              <a:t> existuje (a nemá len podobu OSN), </a:t>
            </a:r>
            <a:r>
              <a:rPr lang="cs-CZ" sz="2600" dirty="0" err="1"/>
              <a:t>štát</a:t>
            </a:r>
            <a:r>
              <a:rPr lang="cs-CZ" sz="2600" dirty="0"/>
              <a:t> </a:t>
            </a:r>
            <a:r>
              <a:rPr lang="cs-CZ" sz="2600" dirty="0" err="1"/>
              <a:t>reálne</a:t>
            </a:r>
            <a:r>
              <a:rPr lang="cs-CZ" sz="2600" dirty="0"/>
              <a:t> existuje a </a:t>
            </a:r>
            <a:r>
              <a:rPr lang="cs-CZ" sz="2600" dirty="0" err="1"/>
              <a:t>nie</a:t>
            </a:r>
            <a:r>
              <a:rPr lang="cs-CZ" sz="2600" dirty="0"/>
              <a:t> je to len </a:t>
            </a:r>
            <a:r>
              <a:rPr lang="cs-CZ" sz="2600" dirty="0" err="1"/>
              <a:t>polícia</a:t>
            </a:r>
            <a:endParaRPr lang="cs-CZ" sz="2600" dirty="0"/>
          </a:p>
          <a:p>
            <a:pPr algn="just"/>
            <a:r>
              <a:rPr lang="cs-CZ" sz="2600" dirty="0" err="1"/>
              <a:t>Sociálne</a:t>
            </a:r>
            <a:r>
              <a:rPr lang="cs-CZ" sz="2600" dirty="0"/>
              <a:t> </a:t>
            </a:r>
            <a:r>
              <a:rPr lang="cs-CZ" sz="2600" dirty="0" err="1"/>
              <a:t>štruktúry</a:t>
            </a:r>
            <a:r>
              <a:rPr lang="cs-CZ" sz="2600" dirty="0"/>
              <a:t> sú </a:t>
            </a:r>
            <a:r>
              <a:rPr lang="cs-CZ" sz="2600" dirty="0" err="1"/>
              <a:t>reálne</a:t>
            </a:r>
            <a:r>
              <a:rPr lang="cs-CZ" sz="2600" dirty="0"/>
              <a:t> a </a:t>
            </a:r>
            <a:r>
              <a:rPr lang="cs-CZ" sz="2600" dirty="0" err="1"/>
              <a:t>sociálni</a:t>
            </a:r>
            <a:r>
              <a:rPr lang="cs-CZ" sz="2600" dirty="0"/>
              <a:t> </a:t>
            </a:r>
            <a:r>
              <a:rPr lang="cs-CZ" sz="2600" dirty="0" err="1"/>
              <a:t>vedci</a:t>
            </a:r>
            <a:r>
              <a:rPr lang="cs-CZ" sz="2600" dirty="0"/>
              <a:t> </a:t>
            </a:r>
            <a:r>
              <a:rPr lang="cs-CZ" sz="2600" dirty="0" err="1"/>
              <a:t>majú</a:t>
            </a:r>
            <a:r>
              <a:rPr lang="cs-CZ" sz="2600" dirty="0"/>
              <a:t> </a:t>
            </a:r>
            <a:r>
              <a:rPr lang="cs-CZ" sz="2600" dirty="0" err="1"/>
              <a:t>objavovať</a:t>
            </a:r>
            <a:r>
              <a:rPr lang="cs-CZ" sz="2600" dirty="0"/>
              <a:t> „</a:t>
            </a:r>
            <a:r>
              <a:rPr lang="cs-CZ" sz="2600" dirty="0" err="1"/>
              <a:t>sociálne</a:t>
            </a:r>
            <a:r>
              <a:rPr lang="cs-CZ" sz="2600" dirty="0"/>
              <a:t> druhy“ (</a:t>
            </a:r>
            <a:r>
              <a:rPr lang="cs-CZ" sz="2600" i="1" dirty="0" err="1"/>
              <a:t>social</a:t>
            </a:r>
            <a:r>
              <a:rPr lang="cs-CZ" sz="2600" i="1" dirty="0"/>
              <a:t> </a:t>
            </a:r>
            <a:r>
              <a:rPr lang="cs-CZ" sz="2600" i="1" dirty="0" err="1"/>
              <a:t>kinds</a:t>
            </a:r>
            <a:r>
              <a:rPr lang="cs-CZ" sz="2600" dirty="0"/>
              <a:t>), </a:t>
            </a:r>
            <a:r>
              <a:rPr lang="cs-CZ" sz="2600" dirty="0" err="1"/>
              <a:t>ako</a:t>
            </a:r>
            <a:r>
              <a:rPr lang="cs-CZ" sz="2600" dirty="0"/>
              <a:t> sú </a:t>
            </a:r>
            <a:r>
              <a:rPr lang="cs-CZ" sz="2600" dirty="0" err="1"/>
              <a:t>revolúcia</a:t>
            </a:r>
            <a:r>
              <a:rPr lang="cs-CZ" sz="2600" dirty="0"/>
              <a:t>, </a:t>
            </a:r>
            <a:r>
              <a:rPr lang="cs-CZ" sz="2600" dirty="0" err="1"/>
              <a:t>spoločenská</a:t>
            </a:r>
            <a:r>
              <a:rPr lang="cs-CZ" sz="2600" dirty="0"/>
              <a:t> </a:t>
            </a:r>
            <a:r>
              <a:rPr lang="cs-CZ" sz="2600" dirty="0" err="1"/>
              <a:t>trieda</a:t>
            </a:r>
            <a:r>
              <a:rPr lang="cs-CZ" sz="2600" dirty="0"/>
              <a:t>, politická strana, </a:t>
            </a:r>
            <a:r>
              <a:rPr lang="cs-CZ" sz="2600" dirty="0" err="1"/>
              <a:t>sociálne</a:t>
            </a:r>
            <a:r>
              <a:rPr lang="cs-CZ" sz="2600" dirty="0"/>
              <a:t> </a:t>
            </a:r>
            <a:r>
              <a:rPr lang="cs-CZ" sz="2600" dirty="0" err="1"/>
              <a:t>hnutie</a:t>
            </a:r>
            <a:r>
              <a:rPr lang="cs-CZ" sz="2600" dirty="0"/>
              <a:t> apod.</a:t>
            </a:r>
          </a:p>
          <a:p>
            <a:pPr marL="152400" indent="0" algn="just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10738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FFEA5-905E-544B-855D-017FD2258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 err="1"/>
              <a:t>Štrukturalizmus</a:t>
            </a:r>
            <a:r>
              <a:rPr lang="cs-CZ" sz="3200" b="1" dirty="0"/>
              <a:t>: relations 4/4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D316-81F8-7844-83E5-8D3667398B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 algn="just">
              <a:buNone/>
            </a:pPr>
            <a:r>
              <a:rPr lang="cs-CZ" sz="2300" dirty="0" err="1"/>
              <a:t>Komparácia</a:t>
            </a:r>
            <a:r>
              <a:rPr lang="cs-CZ" sz="2300" dirty="0"/>
              <a:t>:</a:t>
            </a:r>
          </a:p>
          <a:p>
            <a:pPr algn="just"/>
            <a:r>
              <a:rPr lang="cs-CZ" sz="2300" dirty="0" err="1"/>
              <a:t>Prípady</a:t>
            </a:r>
            <a:r>
              <a:rPr lang="cs-CZ" sz="2300" dirty="0"/>
              <a:t> </a:t>
            </a:r>
            <a:r>
              <a:rPr lang="cs-CZ" sz="2300" dirty="0" err="1"/>
              <a:t>triedia</a:t>
            </a:r>
            <a:r>
              <a:rPr lang="cs-CZ" sz="2300" dirty="0"/>
              <a:t> do </a:t>
            </a:r>
            <a:r>
              <a:rPr lang="cs-CZ" sz="2300" dirty="0" err="1"/>
              <a:t>kategórií</a:t>
            </a:r>
            <a:r>
              <a:rPr lang="cs-CZ" sz="2300" dirty="0"/>
              <a:t> a </a:t>
            </a:r>
            <a:r>
              <a:rPr lang="cs-CZ" sz="2300" dirty="0" err="1"/>
              <a:t>skúmajú</a:t>
            </a:r>
            <a:r>
              <a:rPr lang="cs-CZ" sz="2300" dirty="0"/>
              <a:t> </a:t>
            </a:r>
            <a:r>
              <a:rPr lang="cs-CZ" sz="2300" dirty="0" err="1"/>
              <a:t>historickú</a:t>
            </a:r>
            <a:r>
              <a:rPr lang="cs-CZ" sz="2300" dirty="0"/>
              <a:t> dynamiku </a:t>
            </a:r>
            <a:r>
              <a:rPr lang="cs-CZ" sz="2300" dirty="0" err="1"/>
              <a:t>každej</a:t>
            </a:r>
            <a:r>
              <a:rPr lang="cs-CZ" sz="2300" dirty="0"/>
              <a:t> z </a:t>
            </a:r>
            <a:r>
              <a:rPr lang="cs-CZ" sz="2300" dirty="0" err="1"/>
              <a:t>týchto</a:t>
            </a:r>
            <a:r>
              <a:rPr lang="cs-CZ" sz="2300" dirty="0"/>
              <a:t> </a:t>
            </a:r>
            <a:r>
              <a:rPr lang="cs-CZ" sz="2300" dirty="0" err="1"/>
              <a:t>kategórií</a:t>
            </a:r>
            <a:endParaRPr lang="cs-CZ" sz="2300" dirty="0"/>
          </a:p>
          <a:p>
            <a:pPr algn="just"/>
            <a:r>
              <a:rPr lang="cs-CZ" sz="2300" dirty="0"/>
              <a:t>Podobné procesy a </a:t>
            </a:r>
            <a:r>
              <a:rPr lang="cs-CZ" sz="2300" dirty="0" err="1"/>
              <a:t>ich</a:t>
            </a:r>
            <a:r>
              <a:rPr lang="cs-CZ" sz="2300" dirty="0"/>
              <a:t> </a:t>
            </a:r>
            <a:r>
              <a:rPr lang="cs-CZ" sz="2300" dirty="0" err="1"/>
              <a:t>následnosť</a:t>
            </a:r>
            <a:r>
              <a:rPr lang="cs-CZ" sz="2300" dirty="0"/>
              <a:t> </a:t>
            </a:r>
            <a:r>
              <a:rPr lang="cs-CZ" sz="2300" dirty="0" err="1"/>
              <a:t>sa</a:t>
            </a:r>
            <a:r>
              <a:rPr lang="cs-CZ" sz="2300" dirty="0"/>
              <a:t> </a:t>
            </a:r>
            <a:r>
              <a:rPr lang="cs-CZ" sz="2300" dirty="0" err="1"/>
              <a:t>prejavujú</a:t>
            </a:r>
            <a:r>
              <a:rPr lang="cs-CZ" sz="2300" dirty="0"/>
              <a:t> v podobných </a:t>
            </a:r>
            <a:r>
              <a:rPr lang="cs-CZ" sz="2300" dirty="0" err="1"/>
              <a:t>štruktúrach</a:t>
            </a:r>
            <a:endParaRPr lang="cs-CZ" sz="2300" dirty="0"/>
          </a:p>
          <a:p>
            <a:pPr algn="just"/>
            <a:r>
              <a:rPr lang="cs-CZ" sz="2300" dirty="0" err="1"/>
              <a:t>Štrukturalistické</a:t>
            </a:r>
            <a:r>
              <a:rPr lang="cs-CZ" sz="2300" dirty="0"/>
              <a:t> </a:t>
            </a:r>
            <a:r>
              <a:rPr lang="cs-CZ" sz="2300" dirty="0" err="1"/>
              <a:t>zovšeobecnenia</a:t>
            </a:r>
            <a:r>
              <a:rPr lang="cs-CZ" sz="2300" dirty="0"/>
              <a:t> („zákonitosti“) </a:t>
            </a:r>
            <a:r>
              <a:rPr lang="cs-CZ" sz="2300" dirty="0" err="1"/>
              <a:t>sa</a:t>
            </a:r>
            <a:r>
              <a:rPr lang="cs-CZ" sz="2300" dirty="0"/>
              <a:t> </a:t>
            </a:r>
            <a:r>
              <a:rPr lang="cs-CZ" sz="2300" dirty="0" err="1"/>
              <a:t>netýkajú</a:t>
            </a:r>
            <a:r>
              <a:rPr lang="cs-CZ" sz="2300" dirty="0"/>
              <a:t> </a:t>
            </a:r>
            <a:r>
              <a:rPr lang="cs-CZ" sz="2300" dirty="0" err="1"/>
              <a:t>všetkých</a:t>
            </a:r>
            <a:r>
              <a:rPr lang="cs-CZ" sz="2300" dirty="0"/>
              <a:t> možných </a:t>
            </a:r>
            <a:r>
              <a:rPr lang="cs-CZ" sz="2300" dirty="0" err="1"/>
              <a:t>prípadov</a:t>
            </a:r>
            <a:r>
              <a:rPr lang="cs-CZ" sz="2300" dirty="0"/>
              <a:t>, ale vždy len jednej </a:t>
            </a:r>
            <a:r>
              <a:rPr lang="cs-CZ" sz="2300" dirty="0" err="1"/>
              <a:t>kategórie</a:t>
            </a:r>
            <a:r>
              <a:rPr lang="cs-CZ" sz="2300" dirty="0"/>
              <a:t> </a:t>
            </a:r>
            <a:r>
              <a:rPr lang="cs-CZ" sz="2300" dirty="0" err="1"/>
              <a:t>prípadov</a:t>
            </a:r>
            <a:r>
              <a:rPr lang="cs-CZ" sz="2300" dirty="0"/>
              <a:t>, </a:t>
            </a:r>
            <a:r>
              <a:rPr lang="cs-CZ" sz="2300" dirty="0" err="1"/>
              <a:t>ktorá</a:t>
            </a:r>
            <a:r>
              <a:rPr lang="cs-CZ" sz="2300" dirty="0"/>
              <a:t> mala </a:t>
            </a:r>
            <a:r>
              <a:rPr lang="cs-CZ" sz="2300" dirty="0" err="1"/>
              <a:t>veľmi</a:t>
            </a:r>
            <a:r>
              <a:rPr lang="cs-CZ" sz="2300" dirty="0"/>
              <a:t> podobné </a:t>
            </a:r>
            <a:r>
              <a:rPr lang="cs-CZ" sz="2300" dirty="0" err="1"/>
              <a:t>prípady</a:t>
            </a:r>
            <a:r>
              <a:rPr lang="cs-CZ" sz="2300" dirty="0"/>
              <a:t> s podobnými vývojovými </a:t>
            </a:r>
            <a:r>
              <a:rPr lang="cs-CZ" sz="2300" dirty="0" err="1"/>
              <a:t>trajektóriami</a:t>
            </a:r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2290348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FFEA5-905E-544B-855D-017FD2258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err="1"/>
              <a:t>Simulácia</a:t>
            </a:r>
            <a:r>
              <a:rPr lang="en-US" sz="3600" b="1" dirty="0"/>
              <a:t> 1: </a:t>
            </a:r>
            <a:r>
              <a:rPr lang="en-US" sz="3600" b="1" dirty="0" err="1"/>
              <a:t>Basketbal</a:t>
            </a:r>
            <a:endParaRPr lang="en-US" sz="36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D316-81F8-7844-83E5-8D3667398B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 algn="just">
              <a:buNone/>
            </a:pPr>
            <a:r>
              <a:rPr lang="en-US" sz="2800" b="1" dirty="0" err="1"/>
              <a:t>Otázky</a:t>
            </a:r>
            <a:r>
              <a:rPr lang="en-US" sz="2800" b="1" dirty="0"/>
              <a:t> </a:t>
            </a:r>
            <a:r>
              <a:rPr lang="en-US" sz="2800" b="1" dirty="0" err="1"/>
              <a:t>na</a:t>
            </a:r>
            <a:r>
              <a:rPr lang="en-US" sz="2800" b="1" dirty="0"/>
              <a:t> </a:t>
            </a:r>
            <a:r>
              <a:rPr lang="en-US" sz="2800" b="1" dirty="0" err="1"/>
              <a:t>diskusiu</a:t>
            </a:r>
            <a:r>
              <a:rPr lang="en-US" sz="2800" b="1" dirty="0"/>
              <a:t>:</a:t>
            </a:r>
            <a:endParaRPr lang="sk-SK" sz="2800" dirty="0"/>
          </a:p>
          <a:p>
            <a:pPr marL="0" indent="0" algn="just">
              <a:buNone/>
            </a:pPr>
            <a:r>
              <a:rPr lang="en-US" sz="2800" dirty="0"/>
              <a:t>1. </a:t>
            </a:r>
            <a:r>
              <a:rPr lang="en-US" sz="2800" dirty="0" err="1"/>
              <a:t>Čo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v </a:t>
            </a:r>
            <a:r>
              <a:rPr lang="en-US" sz="2800" dirty="0" err="1"/>
              <a:t>tejto</a:t>
            </a:r>
            <a:r>
              <a:rPr lang="en-US" sz="2800" dirty="0"/>
              <a:t> </a:t>
            </a:r>
            <a:r>
              <a:rPr lang="en-US" sz="2800" dirty="0" err="1"/>
              <a:t>hre</a:t>
            </a:r>
            <a:r>
              <a:rPr lang="en-US" sz="2800" dirty="0"/>
              <a:t> </a:t>
            </a:r>
            <a:r>
              <a:rPr lang="en-US" sz="2800" dirty="0" err="1"/>
              <a:t>stalo</a:t>
            </a:r>
            <a:r>
              <a:rPr lang="en-US" sz="2800" dirty="0"/>
              <a:t> ?</a:t>
            </a:r>
            <a:endParaRPr lang="sk-SK" sz="2800" dirty="0"/>
          </a:p>
          <a:p>
            <a:pPr marL="0" indent="0" algn="just">
              <a:buNone/>
            </a:pPr>
            <a:r>
              <a:rPr lang="en-US" sz="2800" dirty="0"/>
              <a:t>2. Je </a:t>
            </a:r>
            <a:r>
              <a:rPr lang="en-US" sz="2800" dirty="0" err="1"/>
              <a:t>hra</a:t>
            </a:r>
            <a:r>
              <a:rPr lang="en-US" sz="2800" dirty="0"/>
              <a:t> </a:t>
            </a:r>
            <a:r>
              <a:rPr lang="en-US" sz="2800" dirty="0" err="1"/>
              <a:t>férová</a:t>
            </a:r>
            <a:r>
              <a:rPr lang="en-US" sz="2800" dirty="0"/>
              <a:t>?</a:t>
            </a:r>
            <a:endParaRPr lang="sk-SK" sz="2800" dirty="0"/>
          </a:p>
          <a:p>
            <a:pPr marL="0" indent="0" algn="just">
              <a:buNone/>
            </a:pPr>
            <a:r>
              <a:rPr lang="en-US" sz="2800" dirty="0"/>
              <a:t>3. </a:t>
            </a:r>
            <a:r>
              <a:rPr lang="en-US" sz="2800" dirty="0" err="1"/>
              <a:t>Hrali</a:t>
            </a:r>
            <a:r>
              <a:rPr lang="en-US" sz="2800" dirty="0"/>
              <a:t> </a:t>
            </a:r>
            <a:r>
              <a:rPr lang="en-US" sz="2800" dirty="0" err="1"/>
              <a:t>individuálne</a:t>
            </a:r>
            <a:r>
              <a:rPr lang="en-US" sz="2800" dirty="0"/>
              <a:t> </a:t>
            </a:r>
            <a:r>
              <a:rPr lang="en-US" sz="2800" dirty="0" err="1"/>
              <a:t>schopnosti</a:t>
            </a:r>
            <a:r>
              <a:rPr lang="en-US" sz="2800" dirty="0"/>
              <a:t> </a:t>
            </a:r>
            <a:r>
              <a:rPr lang="en-US" sz="2800" dirty="0" err="1"/>
              <a:t>hráčov</a:t>
            </a:r>
            <a:r>
              <a:rPr lang="en-US" sz="2800" dirty="0"/>
              <a:t> </a:t>
            </a:r>
            <a:r>
              <a:rPr lang="en-US" sz="2800" dirty="0" err="1"/>
              <a:t>rozhodujúcu</a:t>
            </a:r>
            <a:r>
              <a:rPr lang="en-US" sz="2800" dirty="0"/>
              <a:t> </a:t>
            </a:r>
            <a:r>
              <a:rPr lang="en-US" sz="2800" dirty="0" err="1"/>
              <a:t>úlohu</a:t>
            </a:r>
            <a:r>
              <a:rPr lang="en-US" sz="2800" dirty="0"/>
              <a:t>? </a:t>
            </a:r>
            <a:r>
              <a:rPr lang="en-US" sz="2800" dirty="0" err="1"/>
              <a:t>Prečo</a:t>
            </a:r>
            <a:r>
              <a:rPr lang="en-US" sz="2800" dirty="0"/>
              <a:t>? </a:t>
            </a:r>
            <a:r>
              <a:rPr lang="en-US" sz="2800" dirty="0" err="1"/>
              <a:t>Prečo</a:t>
            </a:r>
            <a:r>
              <a:rPr lang="en-US" sz="2800" dirty="0"/>
              <a:t> </a:t>
            </a:r>
            <a:r>
              <a:rPr lang="en-US" sz="2800" dirty="0" err="1"/>
              <a:t>nie</a:t>
            </a:r>
            <a:r>
              <a:rPr lang="en-US" sz="2800" dirty="0"/>
              <a:t>?</a:t>
            </a:r>
            <a:endParaRPr lang="sk-SK" sz="2800" dirty="0"/>
          </a:p>
          <a:p>
            <a:pPr marL="0" indent="0" algn="just">
              <a:buNone/>
            </a:pPr>
            <a:r>
              <a:rPr lang="en-US" sz="2800" dirty="0"/>
              <a:t>4. </a:t>
            </a:r>
            <a:r>
              <a:rPr lang="en-US" sz="2800" dirty="0" err="1"/>
              <a:t>Ktorá</a:t>
            </a:r>
            <a:r>
              <a:rPr lang="en-US" sz="2800" dirty="0"/>
              <a:t> </a:t>
            </a:r>
            <a:r>
              <a:rPr lang="en-US" sz="2800" dirty="0" err="1"/>
              <a:t>paradigma</a:t>
            </a:r>
            <a:r>
              <a:rPr lang="en-US" sz="2800" dirty="0"/>
              <a:t> </a:t>
            </a:r>
            <a:r>
              <a:rPr lang="en-US" sz="2800" dirty="0" err="1"/>
              <a:t>najlepšie</a:t>
            </a:r>
            <a:r>
              <a:rPr lang="en-US" sz="2800" dirty="0"/>
              <a:t> </a:t>
            </a:r>
            <a:r>
              <a:rPr lang="en-US" sz="2800" dirty="0" err="1"/>
              <a:t>vysvetlí</a:t>
            </a:r>
            <a:r>
              <a:rPr lang="en-US" sz="2800" dirty="0"/>
              <a:t> </a:t>
            </a:r>
            <a:r>
              <a:rPr lang="en-US" sz="2800" dirty="0" err="1"/>
              <a:t>dianie</a:t>
            </a:r>
            <a:r>
              <a:rPr lang="en-US" sz="2800" dirty="0"/>
              <a:t> v </a:t>
            </a:r>
            <a:r>
              <a:rPr lang="en-US" sz="2800" dirty="0" err="1"/>
              <a:t>tejto</a:t>
            </a:r>
            <a:r>
              <a:rPr lang="en-US" sz="2800" dirty="0"/>
              <a:t> </a:t>
            </a:r>
            <a:r>
              <a:rPr lang="en-US" sz="2800" dirty="0" err="1"/>
              <a:t>hre</a:t>
            </a:r>
            <a:r>
              <a:rPr lang="en-US" sz="2800" dirty="0"/>
              <a:t>? </a:t>
            </a:r>
            <a:r>
              <a:rPr lang="en-US" sz="2800" dirty="0" err="1"/>
              <a:t>Prečo</a:t>
            </a:r>
            <a:r>
              <a:rPr lang="en-US" sz="2800" dirty="0"/>
              <a:t>?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1224832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FFEA5-905E-544B-855D-017FD2258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err="1"/>
              <a:t>Simulácia</a:t>
            </a:r>
            <a:r>
              <a:rPr lang="en-US" sz="3600" b="1" dirty="0"/>
              <a:t> 2: </a:t>
            </a:r>
            <a:r>
              <a:rPr lang="en-US" sz="3600" b="1" dirty="0" err="1"/>
              <a:t>Ultimátum</a:t>
            </a:r>
            <a:endParaRPr lang="en-US" sz="36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D316-81F8-7844-83E5-8D3667398B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en-US" sz="2800" b="1" dirty="0" err="1"/>
              <a:t>Otázky</a:t>
            </a:r>
            <a:r>
              <a:rPr lang="en-US" sz="2800" b="1" dirty="0"/>
              <a:t> </a:t>
            </a:r>
            <a:r>
              <a:rPr lang="en-US" sz="2800" b="1" dirty="0" err="1"/>
              <a:t>na</a:t>
            </a:r>
            <a:r>
              <a:rPr lang="en-US" sz="2800" b="1" dirty="0"/>
              <a:t> </a:t>
            </a:r>
            <a:r>
              <a:rPr lang="en-US" sz="2800" b="1" dirty="0" err="1"/>
              <a:t>diskusiu</a:t>
            </a:r>
            <a:r>
              <a:rPr lang="en-US" sz="2800" b="1" dirty="0"/>
              <a:t>:</a:t>
            </a:r>
            <a:endParaRPr lang="sk-SK" sz="2800" dirty="0"/>
          </a:p>
          <a:p>
            <a:r>
              <a:rPr lang="en-US" sz="2800" dirty="0" err="1"/>
              <a:t>Prijali</a:t>
            </a:r>
            <a:r>
              <a:rPr lang="en-US" sz="2800" dirty="0"/>
              <a:t> by </a:t>
            </a:r>
            <a:r>
              <a:rPr lang="en-US" sz="2800" dirty="0" err="1"/>
              <a:t>ste</a:t>
            </a:r>
            <a:r>
              <a:rPr lang="en-US" sz="2800" dirty="0"/>
              <a:t> </a:t>
            </a:r>
            <a:r>
              <a:rPr lang="en-US" sz="2800" dirty="0" err="1"/>
              <a:t>návrh</a:t>
            </a:r>
            <a:r>
              <a:rPr lang="en-US" sz="2800" dirty="0"/>
              <a:t> XX pre YY?</a:t>
            </a:r>
            <a:endParaRPr lang="sk-SK" sz="2800" dirty="0"/>
          </a:p>
          <a:p>
            <a:r>
              <a:rPr lang="en-US" sz="2800" dirty="0" err="1"/>
              <a:t>Prečo</a:t>
            </a:r>
            <a:r>
              <a:rPr lang="en-US" sz="2800" dirty="0"/>
              <a:t>? </a:t>
            </a:r>
            <a:r>
              <a:rPr lang="en-US" sz="2800" dirty="0" err="1"/>
              <a:t>Prečo</a:t>
            </a:r>
            <a:r>
              <a:rPr lang="en-US" sz="2800" dirty="0"/>
              <a:t> </a:t>
            </a:r>
            <a:r>
              <a:rPr lang="en-US" sz="2800" dirty="0" err="1"/>
              <a:t>nie</a:t>
            </a:r>
            <a:r>
              <a:rPr lang="en-US" sz="2800" dirty="0"/>
              <a:t>?</a:t>
            </a:r>
            <a:endParaRPr lang="sk-SK" sz="2800" dirty="0"/>
          </a:p>
          <a:p>
            <a:r>
              <a:rPr lang="en-US" sz="2800" dirty="0" err="1"/>
              <a:t>Aké</a:t>
            </a:r>
            <a:r>
              <a:rPr lang="en-US" sz="2800" dirty="0"/>
              <a:t> </a:t>
            </a:r>
            <a:r>
              <a:rPr lang="en-US" sz="2800" dirty="0" err="1"/>
              <a:t>sú</a:t>
            </a:r>
            <a:r>
              <a:rPr lang="en-US" sz="2800" dirty="0"/>
              <a:t> </a:t>
            </a:r>
            <a:r>
              <a:rPr lang="en-US" sz="2800" dirty="0" err="1"/>
              <a:t>motívy</a:t>
            </a:r>
            <a:r>
              <a:rPr lang="en-US" sz="2800" dirty="0"/>
              <a:t> </a:t>
            </a:r>
            <a:r>
              <a:rPr lang="en-US" sz="2800" dirty="0" err="1"/>
              <a:t>prvého</a:t>
            </a:r>
            <a:r>
              <a:rPr lang="en-US" sz="2800" dirty="0"/>
              <a:t> </a:t>
            </a:r>
            <a:r>
              <a:rPr lang="en-US" sz="2800" dirty="0" err="1"/>
              <a:t>hráča</a:t>
            </a:r>
            <a:r>
              <a:rPr lang="en-US" sz="2800" dirty="0"/>
              <a:t>?</a:t>
            </a:r>
            <a:endParaRPr lang="sk-SK" sz="2800" dirty="0"/>
          </a:p>
          <a:p>
            <a:r>
              <a:rPr lang="en-US" sz="2800" dirty="0" err="1"/>
              <a:t>Aké</a:t>
            </a:r>
            <a:r>
              <a:rPr lang="en-US" sz="2800" dirty="0"/>
              <a:t> </a:t>
            </a:r>
            <a:r>
              <a:rPr lang="en-US" sz="2800" dirty="0" err="1"/>
              <a:t>sú</a:t>
            </a:r>
            <a:r>
              <a:rPr lang="en-US" sz="2800" dirty="0"/>
              <a:t> </a:t>
            </a:r>
            <a:r>
              <a:rPr lang="en-US" sz="2800" dirty="0" err="1"/>
              <a:t>motívy</a:t>
            </a:r>
            <a:r>
              <a:rPr lang="en-US" sz="2800" dirty="0"/>
              <a:t> </a:t>
            </a:r>
            <a:r>
              <a:rPr lang="en-US" sz="2800" dirty="0" err="1"/>
              <a:t>druhého</a:t>
            </a:r>
            <a:r>
              <a:rPr lang="en-US" sz="2800" dirty="0"/>
              <a:t> </a:t>
            </a:r>
            <a:r>
              <a:rPr lang="en-US" sz="2800" dirty="0" err="1"/>
              <a:t>hráča</a:t>
            </a:r>
            <a:r>
              <a:rPr lang="en-US" sz="2800" dirty="0"/>
              <a:t> </a:t>
            </a:r>
            <a:r>
              <a:rPr lang="en-US" sz="2800" dirty="0" err="1"/>
              <a:t>prijať</a:t>
            </a:r>
            <a:r>
              <a:rPr lang="en-US" sz="2800" dirty="0"/>
              <a:t> resp. </a:t>
            </a:r>
            <a:r>
              <a:rPr lang="en-US" sz="2800" dirty="0" err="1"/>
              <a:t>odmietnuť</a:t>
            </a:r>
            <a:r>
              <a:rPr lang="en-US" sz="2800" dirty="0"/>
              <a:t>?</a:t>
            </a:r>
            <a:endParaRPr lang="sk-SK" sz="2800" dirty="0"/>
          </a:p>
          <a:p>
            <a:r>
              <a:rPr lang="en-US" sz="2800" dirty="0" err="1"/>
              <a:t>Ktorá</a:t>
            </a:r>
            <a:r>
              <a:rPr lang="en-US" sz="2800" dirty="0"/>
              <a:t> </a:t>
            </a:r>
            <a:r>
              <a:rPr lang="en-US" sz="2800" dirty="0" err="1"/>
              <a:t>paradigma</a:t>
            </a:r>
            <a:r>
              <a:rPr lang="en-US" sz="2800" dirty="0"/>
              <a:t> </a:t>
            </a:r>
            <a:r>
              <a:rPr lang="en-US" sz="2800" dirty="0" err="1"/>
              <a:t>najlepšie</a:t>
            </a:r>
            <a:r>
              <a:rPr lang="en-US" sz="2800" dirty="0"/>
              <a:t> </a:t>
            </a:r>
            <a:r>
              <a:rPr lang="en-US" sz="2800" dirty="0" err="1"/>
              <a:t>vysvetlí</a:t>
            </a:r>
            <a:r>
              <a:rPr lang="en-US" sz="2800" dirty="0"/>
              <a:t> 	</a:t>
            </a:r>
            <a:r>
              <a:rPr lang="en-US" sz="2800" dirty="0" err="1"/>
              <a:t>dianie</a:t>
            </a:r>
            <a:r>
              <a:rPr lang="en-US" sz="2800" dirty="0"/>
              <a:t> v </a:t>
            </a:r>
            <a:r>
              <a:rPr lang="en-US" sz="2800" dirty="0" err="1"/>
              <a:t>tejto</a:t>
            </a:r>
            <a:r>
              <a:rPr lang="en-US" sz="2800" dirty="0"/>
              <a:t> </a:t>
            </a:r>
            <a:r>
              <a:rPr lang="en-US" sz="2800" dirty="0" err="1"/>
              <a:t>hre</a:t>
            </a:r>
            <a:r>
              <a:rPr lang="en-US" sz="2800" dirty="0"/>
              <a:t>? </a:t>
            </a:r>
            <a:r>
              <a:rPr lang="en-US" sz="2800" dirty="0" err="1"/>
              <a:t>Prečo</a:t>
            </a:r>
            <a:r>
              <a:rPr lang="en-US" sz="2800" dirty="0"/>
              <a:t>?</a:t>
            </a:r>
            <a:endParaRPr lang="sk-SK" sz="2800" dirty="0"/>
          </a:p>
          <a:p>
            <a:pPr marL="15240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4935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FFEA5-905E-544B-855D-017FD2258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err="1"/>
              <a:t>Simulácia</a:t>
            </a:r>
            <a:r>
              <a:rPr lang="en-US" sz="3600" b="1" dirty="0"/>
              <a:t> 3: </a:t>
            </a:r>
            <a:r>
              <a:rPr lang="en-US" sz="3600" b="1" dirty="0" err="1"/>
              <a:t>Peniaze</a:t>
            </a:r>
            <a:r>
              <a:rPr lang="en-US" sz="3600" b="1" dirty="0"/>
              <a:t> </a:t>
            </a:r>
            <a:r>
              <a:rPr lang="en-US" sz="3600" b="1" dirty="0" err="1"/>
              <a:t>alebo</a:t>
            </a:r>
            <a:r>
              <a:rPr lang="en-US" sz="3600" b="1" dirty="0"/>
              <a:t> </a:t>
            </a:r>
            <a:r>
              <a:rPr lang="en-US" sz="3600" b="1" dirty="0" err="1"/>
              <a:t>život</a:t>
            </a:r>
            <a:endParaRPr lang="en-US" sz="36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D316-81F8-7844-83E5-8D3667398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152474"/>
            <a:ext cx="7704000" cy="3648125"/>
          </a:xfrm>
        </p:spPr>
        <p:txBody>
          <a:bodyPr/>
          <a:lstStyle/>
          <a:p>
            <a:pPr algn="just"/>
            <a:r>
              <a:rPr lang="en-US" sz="2600" dirty="0" err="1"/>
              <a:t>Sú</a:t>
            </a:r>
            <a:r>
              <a:rPr lang="en-US" sz="2600" dirty="0"/>
              <a:t> </a:t>
            </a:r>
            <a:r>
              <a:rPr lang="en-US" sz="2600" dirty="0" err="1"/>
              <a:t>hráči</a:t>
            </a:r>
            <a:r>
              <a:rPr lang="en-US" sz="2600" dirty="0"/>
              <a:t> </a:t>
            </a:r>
            <a:r>
              <a:rPr lang="en-US" sz="2600" dirty="0" err="1"/>
              <a:t>skutočne</a:t>
            </a:r>
            <a:r>
              <a:rPr lang="en-US" sz="2600" dirty="0"/>
              <a:t> </a:t>
            </a:r>
            <a:r>
              <a:rPr lang="en-US" sz="2600" dirty="0" err="1"/>
              <a:t>racionálni</a:t>
            </a:r>
            <a:r>
              <a:rPr lang="en-US" sz="2600" dirty="0"/>
              <a:t> </a:t>
            </a:r>
            <a:r>
              <a:rPr lang="en-US" sz="2600" dirty="0" err="1"/>
              <a:t>aktéri</a:t>
            </a:r>
            <a:r>
              <a:rPr lang="en-US" sz="2600" dirty="0"/>
              <a:t>? </a:t>
            </a:r>
            <a:r>
              <a:rPr lang="en-US" sz="2600" dirty="0" err="1"/>
              <a:t>Volili</a:t>
            </a:r>
            <a:r>
              <a:rPr lang="en-US" sz="2600" dirty="0"/>
              <a:t> </a:t>
            </a:r>
            <a:r>
              <a:rPr lang="en-US" sz="2600" dirty="0" err="1"/>
              <a:t>vždy</a:t>
            </a:r>
            <a:r>
              <a:rPr lang="en-US" sz="2600" dirty="0"/>
              <a:t> </a:t>
            </a:r>
            <a:r>
              <a:rPr lang="en-US" sz="2600" dirty="0" err="1"/>
              <a:t>rozhodnutie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základe</a:t>
            </a:r>
            <a:r>
              <a:rPr lang="en-US" sz="2600" dirty="0"/>
              <a:t> </a:t>
            </a:r>
            <a:r>
              <a:rPr lang="en-US" sz="2600" dirty="0" err="1"/>
              <a:t>porovnania</a:t>
            </a:r>
            <a:r>
              <a:rPr lang="en-US" sz="2600" dirty="0"/>
              <a:t> </a:t>
            </a:r>
            <a:r>
              <a:rPr lang="en-US" sz="2600" dirty="0" err="1"/>
              <a:t>nákladov</a:t>
            </a:r>
            <a:r>
              <a:rPr lang="en-US" sz="2600" dirty="0"/>
              <a:t> a </a:t>
            </a:r>
            <a:r>
              <a:rPr lang="en-US" sz="2600" dirty="0" err="1"/>
              <a:t>ziskov</a:t>
            </a:r>
            <a:r>
              <a:rPr lang="en-US" sz="2600" dirty="0"/>
              <a:t>?</a:t>
            </a:r>
            <a:endParaRPr lang="sk-SK" sz="2600" dirty="0"/>
          </a:p>
          <a:p>
            <a:pPr algn="just"/>
            <a:r>
              <a:rPr lang="en-US" sz="2600" dirty="0" err="1"/>
              <a:t>Ako</a:t>
            </a:r>
            <a:r>
              <a:rPr lang="en-US" sz="2600" dirty="0"/>
              <a:t> </a:t>
            </a:r>
            <a:r>
              <a:rPr lang="en-US" sz="2600" dirty="0" err="1"/>
              <a:t>asi</a:t>
            </a:r>
            <a:r>
              <a:rPr lang="en-US" sz="2600" dirty="0"/>
              <a:t> </a:t>
            </a:r>
            <a:r>
              <a:rPr lang="en-US" sz="2600" dirty="0" err="1"/>
              <a:t>vyzeral</a:t>
            </a:r>
            <a:r>
              <a:rPr lang="en-US" sz="2600" dirty="0"/>
              <a:t> </a:t>
            </a:r>
            <a:r>
              <a:rPr lang="en-US" sz="2600" dirty="0" err="1"/>
              <a:t>proces</a:t>
            </a:r>
            <a:r>
              <a:rPr lang="en-US" sz="2600" dirty="0"/>
              <a:t> </a:t>
            </a:r>
            <a:r>
              <a:rPr lang="en-US" sz="2600" dirty="0" err="1"/>
              <a:t>porovnávania</a:t>
            </a:r>
            <a:r>
              <a:rPr lang="en-US" sz="2600" dirty="0"/>
              <a:t> </a:t>
            </a:r>
            <a:r>
              <a:rPr lang="en-US" sz="2600" dirty="0" err="1"/>
              <a:t>ziskov</a:t>
            </a:r>
            <a:r>
              <a:rPr lang="en-US" sz="2600" dirty="0"/>
              <a:t> a </a:t>
            </a:r>
            <a:r>
              <a:rPr lang="en-US" sz="2600" dirty="0" err="1"/>
              <a:t>nákladov</a:t>
            </a:r>
            <a:r>
              <a:rPr lang="en-US" sz="2600" dirty="0"/>
              <a:t> v </a:t>
            </a:r>
            <a:r>
              <a:rPr lang="en-US" sz="2600" dirty="0" err="1"/>
              <a:t>jednotlivých</a:t>
            </a:r>
            <a:r>
              <a:rPr lang="en-US" sz="2600" dirty="0"/>
              <a:t> </a:t>
            </a:r>
            <a:r>
              <a:rPr lang="en-US" sz="2600" dirty="0" err="1"/>
              <a:t>prípadoch</a:t>
            </a:r>
            <a:r>
              <a:rPr lang="en-US" sz="2600" dirty="0"/>
              <a:t>?</a:t>
            </a:r>
            <a:endParaRPr lang="sk-SK" sz="2600" dirty="0"/>
          </a:p>
          <a:p>
            <a:pPr algn="just"/>
            <a:r>
              <a:rPr lang="en-US" sz="2600" dirty="0" err="1"/>
              <a:t>Akú</a:t>
            </a:r>
            <a:r>
              <a:rPr lang="en-US" sz="2600" dirty="0"/>
              <a:t> </a:t>
            </a:r>
            <a:r>
              <a:rPr lang="en-US" sz="2600" dirty="0" err="1"/>
              <a:t>úlohu</a:t>
            </a:r>
            <a:r>
              <a:rPr lang="en-US" sz="2600" dirty="0"/>
              <a:t> v ich </a:t>
            </a:r>
            <a:r>
              <a:rPr lang="en-US" sz="2600" dirty="0" err="1"/>
              <a:t>uvažovaní</a:t>
            </a:r>
            <a:r>
              <a:rPr lang="en-US" sz="2600" dirty="0"/>
              <a:t> </a:t>
            </a:r>
            <a:r>
              <a:rPr lang="en-US" sz="2600" dirty="0" err="1"/>
              <a:t>zohrávali</a:t>
            </a:r>
            <a:r>
              <a:rPr lang="en-US" sz="2600" dirty="0"/>
              <a:t> </a:t>
            </a:r>
            <a:r>
              <a:rPr lang="en-US" sz="2600" dirty="0" err="1"/>
              <a:t>nemateriálne</a:t>
            </a:r>
            <a:r>
              <a:rPr lang="en-US" sz="2600" dirty="0"/>
              <a:t> </a:t>
            </a:r>
            <a:r>
              <a:rPr lang="en-US" sz="2600" dirty="0" err="1"/>
              <a:t>faktory</a:t>
            </a:r>
            <a:r>
              <a:rPr lang="en-US" sz="2600" dirty="0"/>
              <a:t>?</a:t>
            </a:r>
            <a:endParaRPr lang="sk-SK" sz="2600" dirty="0"/>
          </a:p>
          <a:p>
            <a:pPr algn="just"/>
            <a:r>
              <a:rPr lang="en-US" sz="2600" dirty="0" err="1"/>
              <a:t>Ktorá</a:t>
            </a:r>
            <a:r>
              <a:rPr lang="en-US" sz="2600" dirty="0"/>
              <a:t> </a:t>
            </a:r>
            <a:r>
              <a:rPr lang="en-US" sz="2600" dirty="0" err="1"/>
              <a:t>paradigma</a:t>
            </a:r>
            <a:r>
              <a:rPr lang="en-US" sz="2600" dirty="0"/>
              <a:t> </a:t>
            </a:r>
            <a:r>
              <a:rPr lang="en-US" sz="2600" dirty="0" err="1"/>
              <a:t>najlepšie</a:t>
            </a:r>
            <a:r>
              <a:rPr lang="en-US" sz="2600" dirty="0"/>
              <a:t> </a:t>
            </a:r>
            <a:r>
              <a:rPr lang="en-US" sz="2600" dirty="0" err="1"/>
              <a:t>vysvetlí</a:t>
            </a:r>
            <a:r>
              <a:rPr lang="en-US" sz="2600" dirty="0"/>
              <a:t> </a:t>
            </a:r>
            <a:r>
              <a:rPr lang="en-US" sz="2600" dirty="0" err="1"/>
              <a:t>dianie</a:t>
            </a:r>
            <a:r>
              <a:rPr lang="en-US" sz="2600" dirty="0"/>
              <a:t> v </a:t>
            </a:r>
            <a:r>
              <a:rPr lang="en-US" sz="2600" dirty="0" err="1"/>
              <a:t>tejto</a:t>
            </a:r>
            <a:r>
              <a:rPr lang="en-US" sz="2600" dirty="0"/>
              <a:t> </a:t>
            </a:r>
            <a:r>
              <a:rPr lang="en-US" sz="2600" dirty="0" err="1"/>
              <a:t>hre</a:t>
            </a:r>
            <a:r>
              <a:rPr lang="en-US" sz="2600" dirty="0"/>
              <a:t>? </a:t>
            </a:r>
            <a:r>
              <a:rPr lang="en-US" sz="2600" dirty="0" err="1"/>
              <a:t>Prečo</a:t>
            </a:r>
            <a:r>
              <a:rPr lang="en-US" sz="2600" dirty="0"/>
              <a:t>?</a:t>
            </a:r>
            <a:endParaRPr lang="sk-SK" sz="2600" dirty="0"/>
          </a:p>
        </p:txBody>
      </p:sp>
    </p:spTree>
    <p:extLst>
      <p:ext uri="{BB962C8B-B14F-4D97-AF65-F5344CB8AC3E}">
        <p14:creationId xmlns:p14="http://schemas.microsoft.com/office/powerpoint/2010/main" val="1450269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7"/>
          <p:cNvSpPr txBox="1">
            <a:spLocks noGrp="1"/>
          </p:cNvSpPr>
          <p:nvPr>
            <p:ph type="title"/>
          </p:nvPr>
        </p:nvSpPr>
        <p:spPr>
          <a:xfrm>
            <a:off x="2752344" y="1252250"/>
            <a:ext cx="2228400" cy="67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racionalistická</a:t>
            </a:r>
            <a:endParaRPr dirty="0"/>
          </a:p>
        </p:txBody>
      </p:sp>
      <p:sp>
        <p:nvSpPr>
          <p:cNvPr id="312" name="Google Shape;312;p47"/>
          <p:cNvSpPr txBox="1">
            <a:spLocks noGrp="1"/>
          </p:cNvSpPr>
          <p:nvPr>
            <p:ph type="subTitle" idx="1"/>
          </p:nvPr>
        </p:nvSpPr>
        <p:spPr>
          <a:xfrm>
            <a:off x="5045312" y="1252250"/>
            <a:ext cx="2228400" cy="67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“reasons”</a:t>
            </a:r>
            <a:endParaRPr sz="2400" dirty="0"/>
          </a:p>
        </p:txBody>
      </p:sp>
      <p:sp>
        <p:nvSpPr>
          <p:cNvPr id="313" name="Google Shape;313;p47"/>
          <p:cNvSpPr txBox="1">
            <a:spLocks noGrp="1"/>
          </p:cNvSpPr>
          <p:nvPr>
            <p:ph type="title" idx="2"/>
          </p:nvPr>
        </p:nvSpPr>
        <p:spPr>
          <a:xfrm>
            <a:off x="2816352" y="2171067"/>
            <a:ext cx="2164392" cy="5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kulturalistická</a:t>
            </a:r>
            <a:endParaRPr dirty="0"/>
          </a:p>
        </p:txBody>
      </p:sp>
      <p:sp>
        <p:nvSpPr>
          <p:cNvPr id="314" name="Google Shape;314;p47"/>
          <p:cNvSpPr txBox="1">
            <a:spLocks noGrp="1"/>
          </p:cNvSpPr>
          <p:nvPr>
            <p:ph type="subTitle" idx="3"/>
          </p:nvPr>
        </p:nvSpPr>
        <p:spPr>
          <a:xfrm>
            <a:off x="5045313" y="2171058"/>
            <a:ext cx="2228400" cy="5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“rules”</a:t>
            </a:r>
            <a:endParaRPr sz="2400" dirty="0"/>
          </a:p>
        </p:txBody>
      </p:sp>
      <p:sp>
        <p:nvSpPr>
          <p:cNvPr id="315" name="Google Shape;315;p47"/>
          <p:cNvSpPr txBox="1">
            <a:spLocks noGrp="1"/>
          </p:cNvSpPr>
          <p:nvPr>
            <p:ph type="title" idx="4"/>
          </p:nvPr>
        </p:nvSpPr>
        <p:spPr>
          <a:xfrm>
            <a:off x="2752344" y="2982484"/>
            <a:ext cx="2292968" cy="5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err="1"/>
              <a:t>štrukturalistická</a:t>
            </a:r>
            <a:endParaRPr sz="2200" dirty="0"/>
          </a:p>
        </p:txBody>
      </p:sp>
      <p:sp>
        <p:nvSpPr>
          <p:cNvPr id="316" name="Google Shape;316;p47"/>
          <p:cNvSpPr txBox="1">
            <a:spLocks noGrp="1"/>
          </p:cNvSpPr>
          <p:nvPr>
            <p:ph type="subTitle" idx="5"/>
          </p:nvPr>
        </p:nvSpPr>
        <p:spPr>
          <a:xfrm>
            <a:off x="5045313" y="2982467"/>
            <a:ext cx="2228400" cy="5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“relations”</a:t>
            </a:r>
            <a:endParaRPr sz="2400" dirty="0"/>
          </a:p>
        </p:txBody>
      </p:sp>
      <p:sp>
        <p:nvSpPr>
          <p:cNvPr id="319" name="Google Shape;319;p47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err="1"/>
              <a:t>Dominantné</a:t>
            </a:r>
            <a:r>
              <a:rPr lang="en" sz="3600" b="1" dirty="0"/>
              <a:t> </a:t>
            </a:r>
            <a:r>
              <a:rPr lang="en" sz="3600" b="1" dirty="0" err="1"/>
              <a:t>paradigmy</a:t>
            </a:r>
            <a:endParaRPr sz="3600" b="1" dirty="0"/>
          </a:p>
        </p:txBody>
      </p:sp>
      <p:sp>
        <p:nvSpPr>
          <p:cNvPr id="320" name="Google Shape;320;p47"/>
          <p:cNvSpPr/>
          <p:nvPr/>
        </p:nvSpPr>
        <p:spPr>
          <a:xfrm>
            <a:off x="1870288" y="1323961"/>
            <a:ext cx="726608" cy="5277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1.</a:t>
            </a:r>
            <a:endParaRPr sz="1500" dirty="0"/>
          </a:p>
        </p:txBody>
      </p:sp>
      <p:sp>
        <p:nvSpPr>
          <p:cNvPr id="321" name="Google Shape;321;p47"/>
          <p:cNvSpPr/>
          <p:nvPr/>
        </p:nvSpPr>
        <p:spPr>
          <a:xfrm>
            <a:off x="1870288" y="2171177"/>
            <a:ext cx="726608" cy="5277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2.</a:t>
            </a:r>
            <a:endParaRPr sz="1500" dirty="0">
              <a:solidFill>
                <a:schemeClr val="dk2"/>
              </a:solidFill>
            </a:endParaRPr>
          </a:p>
        </p:txBody>
      </p:sp>
      <p:sp>
        <p:nvSpPr>
          <p:cNvPr id="322" name="Google Shape;322;p47"/>
          <p:cNvSpPr/>
          <p:nvPr/>
        </p:nvSpPr>
        <p:spPr>
          <a:xfrm>
            <a:off x="1870288" y="3018394"/>
            <a:ext cx="726608" cy="5277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3.</a:t>
            </a:r>
            <a:endParaRPr sz="1500" dirty="0">
              <a:solidFill>
                <a:schemeClr val="accent1"/>
              </a:solidFill>
            </a:endParaRPr>
          </a:p>
        </p:txBody>
      </p:sp>
      <p:sp>
        <p:nvSpPr>
          <p:cNvPr id="324" name="Google Shape;324;p47"/>
          <p:cNvSpPr/>
          <p:nvPr/>
        </p:nvSpPr>
        <p:spPr>
          <a:xfrm>
            <a:off x="8181663" y="4346304"/>
            <a:ext cx="494472" cy="474780"/>
          </a:xfrm>
          <a:custGeom>
            <a:avLst/>
            <a:gdLst/>
            <a:ahLst/>
            <a:cxnLst/>
            <a:rect l="l" t="t" r="r" b="b"/>
            <a:pathLst>
              <a:path w="17766" h="17060" extrusionOk="0">
                <a:moveTo>
                  <a:pt x="9052" y="0"/>
                </a:moveTo>
                <a:cubicBezTo>
                  <a:pt x="9020" y="0"/>
                  <a:pt x="8987" y="1"/>
                  <a:pt x="8955" y="3"/>
                </a:cubicBezTo>
                <a:cubicBezTo>
                  <a:pt x="8026" y="50"/>
                  <a:pt x="7288" y="788"/>
                  <a:pt x="7216" y="1705"/>
                </a:cubicBezTo>
                <a:cubicBezTo>
                  <a:pt x="7169" y="2301"/>
                  <a:pt x="7431" y="2884"/>
                  <a:pt x="7895" y="3265"/>
                </a:cubicBezTo>
                <a:cubicBezTo>
                  <a:pt x="8252" y="3563"/>
                  <a:pt x="8467" y="4015"/>
                  <a:pt x="8455" y="4491"/>
                </a:cubicBezTo>
                <a:lnTo>
                  <a:pt x="8455" y="7623"/>
                </a:lnTo>
                <a:lnTo>
                  <a:pt x="5942" y="5611"/>
                </a:lnTo>
                <a:cubicBezTo>
                  <a:pt x="5573" y="5313"/>
                  <a:pt x="5359" y="4860"/>
                  <a:pt x="5359" y="4396"/>
                </a:cubicBezTo>
                <a:cubicBezTo>
                  <a:pt x="5337" y="3288"/>
                  <a:pt x="4434" y="2604"/>
                  <a:pt x="3512" y="2604"/>
                </a:cubicBezTo>
                <a:cubicBezTo>
                  <a:pt x="2968" y="2604"/>
                  <a:pt x="2417" y="2842"/>
                  <a:pt x="2037" y="3372"/>
                </a:cubicBezTo>
                <a:cubicBezTo>
                  <a:pt x="1144" y="4614"/>
                  <a:pt x="2085" y="6274"/>
                  <a:pt x="3509" y="6274"/>
                </a:cubicBezTo>
                <a:cubicBezTo>
                  <a:pt x="3642" y="6274"/>
                  <a:pt x="3779" y="6260"/>
                  <a:pt x="3918" y="6230"/>
                </a:cubicBezTo>
                <a:cubicBezTo>
                  <a:pt x="4024" y="6208"/>
                  <a:pt x="4130" y="6197"/>
                  <a:pt x="4236" y="6197"/>
                </a:cubicBezTo>
                <a:cubicBezTo>
                  <a:pt x="4598" y="6197"/>
                  <a:pt x="4955" y="6321"/>
                  <a:pt x="5240" y="6551"/>
                </a:cubicBezTo>
                <a:lnTo>
                  <a:pt x="7681" y="8504"/>
                </a:lnTo>
                <a:lnTo>
                  <a:pt x="4538" y="9218"/>
                </a:lnTo>
                <a:cubicBezTo>
                  <a:pt x="4427" y="9241"/>
                  <a:pt x="4315" y="9252"/>
                  <a:pt x="4205" y="9252"/>
                </a:cubicBezTo>
                <a:cubicBezTo>
                  <a:pt x="3852" y="9252"/>
                  <a:pt x="3509" y="9138"/>
                  <a:pt x="3228" y="8920"/>
                </a:cubicBezTo>
                <a:cubicBezTo>
                  <a:pt x="2878" y="8653"/>
                  <a:pt x="2494" y="8536"/>
                  <a:pt x="2123" y="8536"/>
                </a:cubicBezTo>
                <a:cubicBezTo>
                  <a:pt x="1006" y="8536"/>
                  <a:pt x="1" y="9604"/>
                  <a:pt x="358" y="10873"/>
                </a:cubicBezTo>
                <a:cubicBezTo>
                  <a:pt x="603" y="11749"/>
                  <a:pt x="1363" y="12210"/>
                  <a:pt x="2126" y="12210"/>
                </a:cubicBezTo>
                <a:cubicBezTo>
                  <a:pt x="2774" y="12210"/>
                  <a:pt x="3425" y="11877"/>
                  <a:pt x="3764" y="11183"/>
                </a:cubicBezTo>
                <a:cubicBezTo>
                  <a:pt x="3978" y="10754"/>
                  <a:pt x="4371" y="10456"/>
                  <a:pt x="4835" y="10361"/>
                </a:cubicBezTo>
                <a:lnTo>
                  <a:pt x="7883" y="9659"/>
                </a:lnTo>
                <a:lnTo>
                  <a:pt x="6478" y="12564"/>
                </a:lnTo>
                <a:cubicBezTo>
                  <a:pt x="6264" y="12980"/>
                  <a:pt x="5871" y="13290"/>
                  <a:pt x="5419" y="13397"/>
                </a:cubicBezTo>
                <a:cubicBezTo>
                  <a:pt x="3752" y="13814"/>
                  <a:pt x="3526" y="16100"/>
                  <a:pt x="5085" y="16826"/>
                </a:cubicBezTo>
                <a:cubicBezTo>
                  <a:pt x="5353" y="16953"/>
                  <a:pt x="5623" y="17010"/>
                  <a:pt x="5882" y="17010"/>
                </a:cubicBezTo>
                <a:cubicBezTo>
                  <a:pt x="7131" y="17010"/>
                  <a:pt x="8137" y="15677"/>
                  <a:pt x="7526" y="14385"/>
                </a:cubicBezTo>
                <a:cubicBezTo>
                  <a:pt x="7336" y="13957"/>
                  <a:pt x="7336" y="13457"/>
                  <a:pt x="7550" y="13040"/>
                </a:cubicBezTo>
                <a:lnTo>
                  <a:pt x="8907" y="10218"/>
                </a:lnTo>
                <a:lnTo>
                  <a:pt x="10300" y="13123"/>
                </a:lnTo>
                <a:cubicBezTo>
                  <a:pt x="10503" y="13552"/>
                  <a:pt x="10503" y="14040"/>
                  <a:pt x="10300" y="14469"/>
                </a:cubicBezTo>
                <a:cubicBezTo>
                  <a:pt x="9712" y="15760"/>
                  <a:pt x="10731" y="17059"/>
                  <a:pt x="11962" y="17059"/>
                </a:cubicBezTo>
                <a:cubicBezTo>
                  <a:pt x="12252" y="17059"/>
                  <a:pt x="12553" y="16987"/>
                  <a:pt x="12848" y="16826"/>
                </a:cubicBezTo>
                <a:cubicBezTo>
                  <a:pt x="13658" y="16386"/>
                  <a:pt x="14015" y="15397"/>
                  <a:pt x="13682" y="14540"/>
                </a:cubicBezTo>
                <a:cubicBezTo>
                  <a:pt x="13455" y="13981"/>
                  <a:pt x="12979" y="13576"/>
                  <a:pt x="12396" y="13433"/>
                </a:cubicBezTo>
                <a:cubicBezTo>
                  <a:pt x="11931" y="13314"/>
                  <a:pt x="11550" y="13004"/>
                  <a:pt x="11348" y="12576"/>
                </a:cubicBezTo>
                <a:lnTo>
                  <a:pt x="10003" y="9754"/>
                </a:lnTo>
                <a:lnTo>
                  <a:pt x="13134" y="10480"/>
                </a:lnTo>
                <a:cubicBezTo>
                  <a:pt x="13598" y="10587"/>
                  <a:pt x="13979" y="10897"/>
                  <a:pt x="14182" y="11314"/>
                </a:cubicBezTo>
                <a:cubicBezTo>
                  <a:pt x="14528" y="11997"/>
                  <a:pt x="15166" y="12316"/>
                  <a:pt x="15801" y="12316"/>
                </a:cubicBezTo>
                <a:cubicBezTo>
                  <a:pt x="16626" y="12316"/>
                  <a:pt x="17448" y="11777"/>
                  <a:pt x="17623" y="10802"/>
                </a:cubicBezTo>
                <a:cubicBezTo>
                  <a:pt x="17765" y="9897"/>
                  <a:pt x="17230" y="9004"/>
                  <a:pt x="16349" y="8730"/>
                </a:cubicBezTo>
                <a:cubicBezTo>
                  <a:pt x="16175" y="8679"/>
                  <a:pt x="15996" y="8654"/>
                  <a:pt x="15819" y="8654"/>
                </a:cubicBezTo>
                <a:cubicBezTo>
                  <a:pt x="15413" y="8654"/>
                  <a:pt x="15013" y="8786"/>
                  <a:pt x="14682" y="9051"/>
                </a:cubicBezTo>
                <a:cubicBezTo>
                  <a:pt x="14411" y="9261"/>
                  <a:pt x="14076" y="9368"/>
                  <a:pt x="13734" y="9368"/>
                </a:cubicBezTo>
                <a:cubicBezTo>
                  <a:pt x="13610" y="9368"/>
                  <a:pt x="13484" y="9354"/>
                  <a:pt x="13360" y="9325"/>
                </a:cubicBezTo>
                <a:lnTo>
                  <a:pt x="10312" y="8623"/>
                </a:lnTo>
                <a:lnTo>
                  <a:pt x="12836" y="6623"/>
                </a:lnTo>
                <a:cubicBezTo>
                  <a:pt x="13115" y="6407"/>
                  <a:pt x="13455" y="6286"/>
                  <a:pt x="13805" y="6286"/>
                </a:cubicBezTo>
                <a:cubicBezTo>
                  <a:pt x="13918" y="6286"/>
                  <a:pt x="14032" y="6299"/>
                  <a:pt x="14146" y="6325"/>
                </a:cubicBezTo>
                <a:cubicBezTo>
                  <a:pt x="14275" y="6350"/>
                  <a:pt x="14400" y="6363"/>
                  <a:pt x="14523" y="6363"/>
                </a:cubicBezTo>
                <a:cubicBezTo>
                  <a:pt x="15994" y="6363"/>
                  <a:pt x="16932" y="4603"/>
                  <a:pt x="15932" y="3372"/>
                </a:cubicBezTo>
                <a:cubicBezTo>
                  <a:pt x="15549" y="2901"/>
                  <a:pt x="15033" y="2690"/>
                  <a:pt x="14525" y="2690"/>
                </a:cubicBezTo>
                <a:cubicBezTo>
                  <a:pt x="13594" y="2690"/>
                  <a:pt x="12689" y="3398"/>
                  <a:pt x="12681" y="4515"/>
                </a:cubicBezTo>
                <a:cubicBezTo>
                  <a:pt x="12670" y="4991"/>
                  <a:pt x="12443" y="5432"/>
                  <a:pt x="12074" y="5718"/>
                </a:cubicBezTo>
                <a:lnTo>
                  <a:pt x="9622" y="7670"/>
                </a:lnTo>
                <a:lnTo>
                  <a:pt x="9622" y="4456"/>
                </a:lnTo>
                <a:cubicBezTo>
                  <a:pt x="9633" y="3979"/>
                  <a:pt x="9860" y="3539"/>
                  <a:pt x="10217" y="3241"/>
                </a:cubicBezTo>
                <a:cubicBezTo>
                  <a:pt x="11549" y="2131"/>
                  <a:pt x="10748" y="0"/>
                  <a:pt x="90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7"/>
          <p:cNvSpPr/>
          <p:nvPr/>
        </p:nvSpPr>
        <p:spPr>
          <a:xfrm>
            <a:off x="8676125" y="4052735"/>
            <a:ext cx="354654" cy="340560"/>
          </a:xfrm>
          <a:custGeom>
            <a:avLst/>
            <a:gdLst/>
            <a:ahLst/>
            <a:cxnLst/>
            <a:rect l="l" t="t" r="r" b="b"/>
            <a:pathLst>
              <a:path w="17766" h="17060" extrusionOk="0">
                <a:moveTo>
                  <a:pt x="9052" y="0"/>
                </a:moveTo>
                <a:cubicBezTo>
                  <a:pt x="9020" y="0"/>
                  <a:pt x="8987" y="1"/>
                  <a:pt x="8955" y="3"/>
                </a:cubicBezTo>
                <a:cubicBezTo>
                  <a:pt x="8026" y="50"/>
                  <a:pt x="7288" y="788"/>
                  <a:pt x="7216" y="1705"/>
                </a:cubicBezTo>
                <a:cubicBezTo>
                  <a:pt x="7169" y="2301"/>
                  <a:pt x="7431" y="2884"/>
                  <a:pt x="7895" y="3265"/>
                </a:cubicBezTo>
                <a:cubicBezTo>
                  <a:pt x="8252" y="3563"/>
                  <a:pt x="8467" y="4015"/>
                  <a:pt x="8455" y="4491"/>
                </a:cubicBezTo>
                <a:lnTo>
                  <a:pt x="8455" y="7623"/>
                </a:lnTo>
                <a:lnTo>
                  <a:pt x="5942" y="5611"/>
                </a:lnTo>
                <a:cubicBezTo>
                  <a:pt x="5573" y="5313"/>
                  <a:pt x="5359" y="4860"/>
                  <a:pt x="5359" y="4396"/>
                </a:cubicBezTo>
                <a:cubicBezTo>
                  <a:pt x="5337" y="3288"/>
                  <a:pt x="4434" y="2604"/>
                  <a:pt x="3512" y="2604"/>
                </a:cubicBezTo>
                <a:cubicBezTo>
                  <a:pt x="2968" y="2604"/>
                  <a:pt x="2417" y="2842"/>
                  <a:pt x="2037" y="3372"/>
                </a:cubicBezTo>
                <a:cubicBezTo>
                  <a:pt x="1144" y="4614"/>
                  <a:pt x="2085" y="6274"/>
                  <a:pt x="3509" y="6274"/>
                </a:cubicBezTo>
                <a:cubicBezTo>
                  <a:pt x="3642" y="6274"/>
                  <a:pt x="3779" y="6260"/>
                  <a:pt x="3918" y="6230"/>
                </a:cubicBezTo>
                <a:cubicBezTo>
                  <a:pt x="4024" y="6208"/>
                  <a:pt x="4130" y="6197"/>
                  <a:pt x="4236" y="6197"/>
                </a:cubicBezTo>
                <a:cubicBezTo>
                  <a:pt x="4598" y="6197"/>
                  <a:pt x="4955" y="6321"/>
                  <a:pt x="5240" y="6551"/>
                </a:cubicBezTo>
                <a:lnTo>
                  <a:pt x="7681" y="8504"/>
                </a:lnTo>
                <a:lnTo>
                  <a:pt x="4538" y="9218"/>
                </a:lnTo>
                <a:cubicBezTo>
                  <a:pt x="4427" y="9241"/>
                  <a:pt x="4315" y="9252"/>
                  <a:pt x="4205" y="9252"/>
                </a:cubicBezTo>
                <a:cubicBezTo>
                  <a:pt x="3852" y="9252"/>
                  <a:pt x="3509" y="9138"/>
                  <a:pt x="3228" y="8920"/>
                </a:cubicBezTo>
                <a:cubicBezTo>
                  <a:pt x="2878" y="8653"/>
                  <a:pt x="2494" y="8536"/>
                  <a:pt x="2123" y="8536"/>
                </a:cubicBezTo>
                <a:cubicBezTo>
                  <a:pt x="1006" y="8536"/>
                  <a:pt x="1" y="9604"/>
                  <a:pt x="358" y="10873"/>
                </a:cubicBezTo>
                <a:cubicBezTo>
                  <a:pt x="603" y="11749"/>
                  <a:pt x="1363" y="12210"/>
                  <a:pt x="2126" y="12210"/>
                </a:cubicBezTo>
                <a:cubicBezTo>
                  <a:pt x="2774" y="12210"/>
                  <a:pt x="3425" y="11877"/>
                  <a:pt x="3764" y="11183"/>
                </a:cubicBezTo>
                <a:cubicBezTo>
                  <a:pt x="3978" y="10754"/>
                  <a:pt x="4371" y="10456"/>
                  <a:pt x="4835" y="10361"/>
                </a:cubicBezTo>
                <a:lnTo>
                  <a:pt x="7883" y="9659"/>
                </a:lnTo>
                <a:lnTo>
                  <a:pt x="6478" y="12564"/>
                </a:lnTo>
                <a:cubicBezTo>
                  <a:pt x="6264" y="12980"/>
                  <a:pt x="5871" y="13290"/>
                  <a:pt x="5419" y="13397"/>
                </a:cubicBezTo>
                <a:cubicBezTo>
                  <a:pt x="3752" y="13814"/>
                  <a:pt x="3526" y="16100"/>
                  <a:pt x="5085" y="16826"/>
                </a:cubicBezTo>
                <a:cubicBezTo>
                  <a:pt x="5353" y="16953"/>
                  <a:pt x="5623" y="17010"/>
                  <a:pt x="5882" y="17010"/>
                </a:cubicBezTo>
                <a:cubicBezTo>
                  <a:pt x="7131" y="17010"/>
                  <a:pt x="8137" y="15677"/>
                  <a:pt x="7526" y="14385"/>
                </a:cubicBezTo>
                <a:cubicBezTo>
                  <a:pt x="7336" y="13957"/>
                  <a:pt x="7336" y="13457"/>
                  <a:pt x="7550" y="13040"/>
                </a:cubicBezTo>
                <a:lnTo>
                  <a:pt x="8907" y="10218"/>
                </a:lnTo>
                <a:lnTo>
                  <a:pt x="10300" y="13123"/>
                </a:lnTo>
                <a:cubicBezTo>
                  <a:pt x="10503" y="13552"/>
                  <a:pt x="10503" y="14040"/>
                  <a:pt x="10300" y="14469"/>
                </a:cubicBezTo>
                <a:cubicBezTo>
                  <a:pt x="9712" y="15760"/>
                  <a:pt x="10731" y="17059"/>
                  <a:pt x="11962" y="17059"/>
                </a:cubicBezTo>
                <a:cubicBezTo>
                  <a:pt x="12252" y="17059"/>
                  <a:pt x="12553" y="16987"/>
                  <a:pt x="12848" y="16826"/>
                </a:cubicBezTo>
                <a:cubicBezTo>
                  <a:pt x="13658" y="16386"/>
                  <a:pt x="14015" y="15397"/>
                  <a:pt x="13682" y="14540"/>
                </a:cubicBezTo>
                <a:cubicBezTo>
                  <a:pt x="13455" y="13981"/>
                  <a:pt x="12979" y="13576"/>
                  <a:pt x="12396" y="13433"/>
                </a:cubicBezTo>
                <a:cubicBezTo>
                  <a:pt x="11931" y="13314"/>
                  <a:pt x="11550" y="13004"/>
                  <a:pt x="11348" y="12576"/>
                </a:cubicBezTo>
                <a:lnTo>
                  <a:pt x="10003" y="9754"/>
                </a:lnTo>
                <a:lnTo>
                  <a:pt x="13134" y="10480"/>
                </a:lnTo>
                <a:cubicBezTo>
                  <a:pt x="13598" y="10587"/>
                  <a:pt x="13979" y="10897"/>
                  <a:pt x="14182" y="11314"/>
                </a:cubicBezTo>
                <a:cubicBezTo>
                  <a:pt x="14528" y="11997"/>
                  <a:pt x="15166" y="12316"/>
                  <a:pt x="15801" y="12316"/>
                </a:cubicBezTo>
                <a:cubicBezTo>
                  <a:pt x="16626" y="12316"/>
                  <a:pt x="17448" y="11777"/>
                  <a:pt x="17623" y="10802"/>
                </a:cubicBezTo>
                <a:cubicBezTo>
                  <a:pt x="17765" y="9897"/>
                  <a:pt x="17230" y="9004"/>
                  <a:pt x="16349" y="8730"/>
                </a:cubicBezTo>
                <a:cubicBezTo>
                  <a:pt x="16175" y="8679"/>
                  <a:pt x="15996" y="8654"/>
                  <a:pt x="15819" y="8654"/>
                </a:cubicBezTo>
                <a:cubicBezTo>
                  <a:pt x="15413" y="8654"/>
                  <a:pt x="15013" y="8786"/>
                  <a:pt x="14682" y="9051"/>
                </a:cubicBezTo>
                <a:cubicBezTo>
                  <a:pt x="14411" y="9261"/>
                  <a:pt x="14076" y="9368"/>
                  <a:pt x="13734" y="9368"/>
                </a:cubicBezTo>
                <a:cubicBezTo>
                  <a:pt x="13610" y="9368"/>
                  <a:pt x="13484" y="9354"/>
                  <a:pt x="13360" y="9325"/>
                </a:cubicBezTo>
                <a:lnTo>
                  <a:pt x="10312" y="8623"/>
                </a:lnTo>
                <a:lnTo>
                  <a:pt x="12836" y="6623"/>
                </a:lnTo>
                <a:cubicBezTo>
                  <a:pt x="13115" y="6407"/>
                  <a:pt x="13455" y="6286"/>
                  <a:pt x="13805" y="6286"/>
                </a:cubicBezTo>
                <a:cubicBezTo>
                  <a:pt x="13918" y="6286"/>
                  <a:pt x="14032" y="6299"/>
                  <a:pt x="14146" y="6325"/>
                </a:cubicBezTo>
                <a:cubicBezTo>
                  <a:pt x="14275" y="6350"/>
                  <a:pt x="14400" y="6363"/>
                  <a:pt x="14523" y="6363"/>
                </a:cubicBezTo>
                <a:cubicBezTo>
                  <a:pt x="15994" y="6363"/>
                  <a:pt x="16932" y="4603"/>
                  <a:pt x="15932" y="3372"/>
                </a:cubicBezTo>
                <a:cubicBezTo>
                  <a:pt x="15549" y="2901"/>
                  <a:pt x="15033" y="2690"/>
                  <a:pt x="14525" y="2690"/>
                </a:cubicBezTo>
                <a:cubicBezTo>
                  <a:pt x="13594" y="2690"/>
                  <a:pt x="12689" y="3398"/>
                  <a:pt x="12681" y="4515"/>
                </a:cubicBezTo>
                <a:cubicBezTo>
                  <a:pt x="12670" y="4991"/>
                  <a:pt x="12443" y="5432"/>
                  <a:pt x="12074" y="5718"/>
                </a:cubicBezTo>
                <a:lnTo>
                  <a:pt x="9622" y="7670"/>
                </a:lnTo>
                <a:lnTo>
                  <a:pt x="9622" y="4456"/>
                </a:lnTo>
                <a:cubicBezTo>
                  <a:pt x="9633" y="3979"/>
                  <a:pt x="9860" y="3539"/>
                  <a:pt x="10217" y="3241"/>
                </a:cubicBezTo>
                <a:cubicBezTo>
                  <a:pt x="11549" y="2131"/>
                  <a:pt x="10748" y="0"/>
                  <a:pt x="9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FFEA5-905E-544B-855D-017FD2258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 dirty="0"/>
              <a:t>Racionalizmus: </a:t>
            </a:r>
            <a:r>
              <a:rPr lang="cs-CZ" sz="3600" b="1" dirty="0" err="1"/>
              <a:t>reasons</a:t>
            </a:r>
            <a:r>
              <a:rPr lang="cs-CZ" sz="3600" b="1" dirty="0"/>
              <a:t> 1/3</a:t>
            </a:r>
            <a:endParaRPr lang="en-US" sz="36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D316-81F8-7844-83E5-8D3667398B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 algn="just">
              <a:buNone/>
            </a:pPr>
            <a:r>
              <a:rPr lang="cs-CZ" sz="2800" b="1" dirty="0" err="1"/>
              <a:t>Ontológia</a:t>
            </a:r>
            <a:r>
              <a:rPr lang="cs-CZ" sz="2800" dirty="0"/>
              <a:t>:</a:t>
            </a:r>
          </a:p>
          <a:p>
            <a:pPr marL="152400" indent="0" algn="just">
              <a:buNone/>
            </a:pPr>
            <a:endParaRPr lang="cs-CZ" sz="2800" dirty="0"/>
          </a:p>
          <a:p>
            <a:pPr algn="just"/>
            <a:r>
              <a:rPr lang="cs-CZ" sz="2800" dirty="0"/>
              <a:t>metodologický individualizmus</a:t>
            </a:r>
          </a:p>
          <a:p>
            <a:pPr algn="just"/>
            <a:r>
              <a:rPr lang="cs-CZ" sz="2800" dirty="0" err="1"/>
              <a:t>základom</a:t>
            </a:r>
            <a:r>
              <a:rPr lang="cs-CZ" sz="2800" dirty="0"/>
              <a:t> </a:t>
            </a:r>
            <a:r>
              <a:rPr lang="cs-CZ" sz="2800" dirty="0" err="1"/>
              <a:t>sveta</a:t>
            </a:r>
            <a:r>
              <a:rPr lang="cs-CZ" sz="2800" dirty="0"/>
              <a:t> sú jednotlivci, </a:t>
            </a:r>
            <a:r>
              <a:rPr lang="cs-CZ" sz="2800" dirty="0" err="1"/>
              <a:t>aktéri</a:t>
            </a:r>
            <a:r>
              <a:rPr lang="cs-CZ" sz="2800" dirty="0"/>
              <a:t>, </a:t>
            </a:r>
            <a:r>
              <a:rPr lang="cs-CZ" sz="2800" dirty="0" err="1"/>
              <a:t>ktorí</a:t>
            </a:r>
            <a:r>
              <a:rPr lang="cs-CZ" sz="2800" dirty="0"/>
              <a:t> jediní </a:t>
            </a:r>
            <a:r>
              <a:rPr lang="cs-CZ" sz="2800" dirty="0" err="1"/>
              <a:t>konajú</a:t>
            </a:r>
            <a:r>
              <a:rPr lang="cs-CZ" sz="2800" dirty="0"/>
              <a:t>, </a:t>
            </a:r>
            <a:r>
              <a:rPr lang="cs-CZ" sz="2800" dirty="0" err="1"/>
              <a:t>preferujú</a:t>
            </a:r>
            <a:r>
              <a:rPr lang="cs-CZ" sz="2800" dirty="0"/>
              <a:t>, </a:t>
            </a:r>
            <a:r>
              <a:rPr lang="cs-CZ" sz="2800" dirty="0" err="1"/>
              <a:t>rozhodujú</a:t>
            </a:r>
            <a:r>
              <a:rPr lang="cs-CZ" sz="2800" dirty="0"/>
              <a:t>, a pod.</a:t>
            </a:r>
          </a:p>
          <a:p>
            <a:pPr algn="just"/>
            <a:r>
              <a:rPr lang="cs-CZ" sz="2800" dirty="0"/>
              <a:t>aktivity si </a:t>
            </a:r>
            <a:r>
              <a:rPr lang="cs-CZ" sz="2800" dirty="0" err="1"/>
              <a:t>zvolia</a:t>
            </a:r>
            <a:r>
              <a:rPr lang="cs-CZ" sz="2800" dirty="0"/>
              <a:t> s jasným </a:t>
            </a:r>
            <a:r>
              <a:rPr lang="cs-CZ" sz="2800" dirty="0" err="1"/>
              <a:t>zámerom</a:t>
            </a:r>
            <a:r>
              <a:rPr lang="cs-CZ" sz="2800" dirty="0"/>
              <a:t>: </a:t>
            </a:r>
          </a:p>
          <a:p>
            <a:pPr algn="just"/>
            <a:r>
              <a:rPr lang="cs-CZ" sz="2800" dirty="0" err="1"/>
              <a:t>optimálne</a:t>
            </a:r>
            <a:r>
              <a:rPr lang="cs-CZ" sz="2800" dirty="0"/>
              <a:t> </a:t>
            </a:r>
            <a:r>
              <a:rPr lang="cs-CZ" sz="2800" dirty="0" err="1"/>
              <a:t>stratégie</a:t>
            </a:r>
            <a:r>
              <a:rPr lang="cs-CZ" sz="2800" dirty="0"/>
              <a:t> </a:t>
            </a:r>
            <a:r>
              <a:rPr lang="cs-CZ" sz="2800" dirty="0" err="1"/>
              <a:t>dosahovania</a:t>
            </a:r>
            <a:r>
              <a:rPr lang="cs-CZ" sz="2800" dirty="0"/>
              <a:t> </a:t>
            </a:r>
            <a:r>
              <a:rPr lang="cs-CZ" sz="2800" dirty="0" err="1"/>
              <a:t>cieľov</a:t>
            </a:r>
            <a:r>
              <a:rPr lang="cs-CZ" sz="2800" dirty="0"/>
              <a:t> (</a:t>
            </a:r>
            <a:r>
              <a:rPr lang="cs-CZ" sz="2800" dirty="0" err="1"/>
              <a:t>maximalizáciu</a:t>
            </a:r>
            <a:r>
              <a:rPr lang="cs-CZ" sz="2800" dirty="0"/>
              <a:t> zisku)</a:t>
            </a:r>
            <a:r>
              <a:rPr lang="sk-SK" sz="2800" dirty="0"/>
              <a:t>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57382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FFEA5-905E-544B-855D-017FD2258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 dirty="0"/>
              <a:t>Racionalizmus: </a:t>
            </a:r>
            <a:r>
              <a:rPr lang="cs-CZ" sz="3600" b="1" dirty="0" err="1"/>
              <a:t>reasons</a:t>
            </a:r>
            <a:r>
              <a:rPr lang="cs-CZ" sz="3600" b="1" dirty="0"/>
              <a:t> 2/3</a:t>
            </a:r>
            <a:endParaRPr lang="en-US" sz="36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D316-81F8-7844-83E5-8D3667398B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sz="2800" dirty="0" err="1"/>
              <a:t>skúmanie</a:t>
            </a:r>
            <a:r>
              <a:rPr lang="cs-CZ" sz="2800" dirty="0"/>
              <a:t> </a:t>
            </a:r>
            <a:r>
              <a:rPr lang="cs-CZ" sz="2800" dirty="0" err="1"/>
              <a:t>kolektívnych</a:t>
            </a:r>
            <a:r>
              <a:rPr lang="cs-CZ" sz="2800" dirty="0"/>
              <a:t> </a:t>
            </a:r>
            <a:r>
              <a:rPr lang="cs-CZ" sz="2800" dirty="0" err="1"/>
              <a:t>procesov</a:t>
            </a:r>
            <a:r>
              <a:rPr lang="cs-CZ" sz="2800" dirty="0"/>
              <a:t> a </a:t>
            </a:r>
            <a:r>
              <a:rPr lang="cs-CZ" sz="2800" dirty="0" err="1"/>
              <a:t>aktivít</a:t>
            </a:r>
            <a:r>
              <a:rPr lang="cs-CZ" sz="2800" dirty="0"/>
              <a:t>, </a:t>
            </a:r>
            <a:r>
              <a:rPr lang="cs-CZ" sz="2800" dirty="0" err="1"/>
              <a:t>ktoré</a:t>
            </a:r>
            <a:r>
              <a:rPr lang="cs-CZ" sz="2800" dirty="0"/>
              <a:t> sú </a:t>
            </a:r>
            <a:r>
              <a:rPr lang="cs-CZ" sz="2800" dirty="0" err="1"/>
              <a:t>zámerné</a:t>
            </a:r>
            <a:r>
              <a:rPr lang="cs-CZ" sz="2800" dirty="0"/>
              <a:t>, </a:t>
            </a:r>
            <a:r>
              <a:rPr lang="cs-CZ" sz="2800" dirty="0" err="1"/>
              <a:t>premyslené</a:t>
            </a:r>
            <a:endParaRPr lang="cs-CZ" sz="2800" dirty="0"/>
          </a:p>
          <a:p>
            <a:pPr algn="just"/>
            <a:r>
              <a:rPr lang="cs-CZ" sz="2800" dirty="0"/>
              <a:t>t.j. sú </a:t>
            </a:r>
            <a:r>
              <a:rPr lang="cs-CZ" sz="2800" dirty="0" err="1"/>
              <a:t>výsledkom</a:t>
            </a:r>
            <a:r>
              <a:rPr lang="cs-CZ" sz="2800" dirty="0"/>
              <a:t> </a:t>
            </a:r>
            <a:r>
              <a:rPr lang="cs-CZ" sz="2800" dirty="0" err="1"/>
              <a:t>racionálneho</a:t>
            </a:r>
            <a:r>
              <a:rPr lang="cs-CZ" sz="2800" dirty="0"/>
              <a:t> </a:t>
            </a:r>
            <a:r>
              <a:rPr lang="cs-CZ" sz="2800" dirty="0" err="1"/>
              <a:t>rozhodnutia</a:t>
            </a:r>
            <a:r>
              <a:rPr lang="cs-CZ" sz="2800" dirty="0"/>
              <a:t> (</a:t>
            </a:r>
            <a:r>
              <a:rPr lang="cs-CZ" sz="2800" dirty="0" err="1"/>
              <a:t>kalkulácie</a:t>
            </a:r>
            <a:r>
              <a:rPr lang="cs-CZ" sz="2800" dirty="0"/>
              <a:t>) </a:t>
            </a:r>
            <a:r>
              <a:rPr lang="cs-CZ" sz="2800" dirty="0" err="1"/>
              <a:t>jednotlivcov</a:t>
            </a:r>
            <a:r>
              <a:rPr lang="sk-SK" sz="2800" dirty="0"/>
              <a:t> </a:t>
            </a:r>
          </a:p>
          <a:p>
            <a:pPr algn="just"/>
            <a:r>
              <a:rPr lang="cs-CZ" sz="2800" dirty="0"/>
              <a:t>PARADOX: </a:t>
            </a:r>
            <a:r>
              <a:rPr lang="cs-CZ" sz="2800" dirty="0" err="1"/>
              <a:t>individuálna</a:t>
            </a:r>
            <a:r>
              <a:rPr lang="cs-CZ" sz="2800" dirty="0"/>
              <a:t> racionalita často </a:t>
            </a:r>
            <a:r>
              <a:rPr lang="cs-CZ" sz="2800" dirty="0" err="1"/>
              <a:t>vedie</a:t>
            </a:r>
            <a:r>
              <a:rPr lang="cs-CZ" sz="2800" dirty="0"/>
              <a:t> ku </a:t>
            </a:r>
            <a:r>
              <a:rPr lang="cs-CZ" sz="2800" dirty="0" err="1"/>
              <a:t>kolektívne</a:t>
            </a:r>
            <a:r>
              <a:rPr lang="cs-CZ" sz="2800" dirty="0"/>
              <a:t> </a:t>
            </a:r>
            <a:r>
              <a:rPr lang="cs-CZ" sz="2800" dirty="0" err="1"/>
              <a:t>suboptimálnym</a:t>
            </a:r>
            <a:r>
              <a:rPr lang="cs-CZ" sz="2800" dirty="0"/>
              <a:t> </a:t>
            </a:r>
            <a:r>
              <a:rPr lang="cs-CZ" sz="2800" dirty="0" err="1"/>
              <a:t>výsledkom</a:t>
            </a:r>
            <a:r>
              <a:rPr lang="sk-SK" sz="2800" dirty="0"/>
              <a:t> </a:t>
            </a: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1549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FFEA5-905E-544B-855D-017FD2258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 dirty="0"/>
              <a:t>Racionalizmus: </a:t>
            </a:r>
            <a:r>
              <a:rPr lang="cs-CZ" sz="3600" b="1" dirty="0" err="1"/>
              <a:t>reasons</a:t>
            </a:r>
            <a:r>
              <a:rPr lang="cs-CZ" sz="3600" b="1" dirty="0"/>
              <a:t> 3/3</a:t>
            </a:r>
            <a:endParaRPr lang="en-US" sz="36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D316-81F8-7844-83E5-8D3667398B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 algn="just">
              <a:buNone/>
            </a:pPr>
            <a:r>
              <a:rPr lang="cs-CZ" sz="2800" b="1" dirty="0" err="1"/>
              <a:t>Metodológia</a:t>
            </a:r>
            <a:r>
              <a:rPr lang="cs-CZ" sz="2800" dirty="0"/>
              <a:t>:</a:t>
            </a:r>
          </a:p>
          <a:p>
            <a:pPr algn="just"/>
            <a:r>
              <a:rPr lang="cs-CZ" sz="2800" dirty="0" err="1"/>
              <a:t>aktéri</a:t>
            </a:r>
            <a:r>
              <a:rPr lang="cs-CZ" sz="2800" dirty="0"/>
              <a:t> </a:t>
            </a:r>
            <a:r>
              <a:rPr lang="cs-CZ" sz="2800" dirty="0" err="1"/>
              <a:t>menia</a:t>
            </a:r>
            <a:r>
              <a:rPr lang="cs-CZ" sz="2800" dirty="0"/>
              <a:t> svoje </a:t>
            </a:r>
            <a:r>
              <a:rPr lang="cs-CZ" sz="2800" dirty="0" err="1"/>
              <a:t>rozhodnutia</a:t>
            </a:r>
            <a:r>
              <a:rPr lang="cs-CZ" sz="2800" dirty="0"/>
              <a:t> pod </a:t>
            </a:r>
            <a:r>
              <a:rPr lang="cs-CZ" sz="2800" dirty="0" err="1"/>
              <a:t>vplyvom</a:t>
            </a:r>
            <a:r>
              <a:rPr lang="cs-CZ" sz="2800" dirty="0"/>
              <a:t> </a:t>
            </a:r>
            <a:r>
              <a:rPr lang="cs-CZ" sz="2800" dirty="0" err="1"/>
              <a:t>meniaceho</a:t>
            </a:r>
            <a:r>
              <a:rPr lang="cs-CZ" sz="2800" dirty="0"/>
              <a:t> </a:t>
            </a:r>
            <a:r>
              <a:rPr lang="cs-CZ" sz="2800" dirty="0" err="1"/>
              <a:t>sa</a:t>
            </a:r>
            <a:r>
              <a:rPr lang="cs-CZ" sz="2800" dirty="0"/>
              <a:t> </a:t>
            </a:r>
            <a:r>
              <a:rPr lang="cs-CZ" sz="2800" dirty="0" err="1"/>
              <a:t>materiálneho</a:t>
            </a:r>
            <a:r>
              <a:rPr lang="cs-CZ" sz="2800" dirty="0"/>
              <a:t> a </a:t>
            </a:r>
            <a:r>
              <a:rPr lang="cs-CZ" sz="2800" dirty="0" err="1"/>
              <a:t>objektívne</a:t>
            </a:r>
            <a:r>
              <a:rPr lang="cs-CZ" sz="2800" dirty="0"/>
              <a:t> </a:t>
            </a:r>
            <a:r>
              <a:rPr lang="cs-CZ" sz="2800" dirty="0" err="1"/>
              <a:t>existujúceho</a:t>
            </a:r>
            <a:r>
              <a:rPr lang="cs-CZ" sz="2800" dirty="0"/>
              <a:t> </a:t>
            </a:r>
            <a:r>
              <a:rPr lang="cs-CZ" sz="2800" dirty="0" err="1"/>
              <a:t>externého</a:t>
            </a:r>
            <a:r>
              <a:rPr lang="cs-CZ" sz="2800" dirty="0"/>
              <a:t> </a:t>
            </a:r>
            <a:r>
              <a:rPr lang="cs-CZ" sz="2800" dirty="0" err="1"/>
              <a:t>prostredia</a:t>
            </a:r>
            <a:endParaRPr lang="cs-CZ" sz="2800" dirty="0"/>
          </a:p>
          <a:p>
            <a:pPr algn="just"/>
            <a:r>
              <a:rPr lang="cs-CZ" sz="2800" dirty="0" err="1"/>
              <a:t>Komparácia</a:t>
            </a:r>
            <a:r>
              <a:rPr lang="cs-CZ" sz="2800" dirty="0"/>
              <a:t>:</a:t>
            </a:r>
          </a:p>
          <a:p>
            <a:pPr algn="just"/>
            <a:r>
              <a:rPr lang="cs-CZ" sz="2800" dirty="0" err="1"/>
              <a:t>zmyslom</a:t>
            </a:r>
            <a:r>
              <a:rPr lang="cs-CZ" sz="2800" dirty="0"/>
              <a:t> je </a:t>
            </a:r>
            <a:r>
              <a:rPr lang="cs-CZ" sz="2800" dirty="0" err="1"/>
              <a:t>formulovanie</a:t>
            </a:r>
            <a:r>
              <a:rPr lang="cs-CZ" sz="2800" dirty="0"/>
              <a:t> </a:t>
            </a:r>
            <a:r>
              <a:rPr lang="cs-CZ" sz="2800" dirty="0" err="1"/>
              <a:t>všeobecne</a:t>
            </a:r>
            <a:r>
              <a:rPr lang="cs-CZ" sz="2800" dirty="0"/>
              <a:t> platných zákonitostí (</a:t>
            </a:r>
            <a:r>
              <a:rPr lang="cs-CZ" sz="2800" dirty="0" err="1"/>
              <a:t>zovšeobecnení</a:t>
            </a:r>
            <a:r>
              <a:rPr lang="cs-CZ" sz="2800" dirty="0"/>
              <a:t>), často za pomoci </a:t>
            </a:r>
            <a:r>
              <a:rPr lang="cs-CZ" sz="2800" dirty="0" err="1"/>
              <a:t>kvantitatívnych</a:t>
            </a:r>
            <a:r>
              <a:rPr lang="cs-CZ" sz="2800" dirty="0"/>
              <a:t> </a:t>
            </a:r>
            <a:r>
              <a:rPr lang="cs-CZ" sz="2800" dirty="0" err="1"/>
              <a:t>metód</a:t>
            </a:r>
            <a:endParaRPr lang="cs-CZ" sz="2800" dirty="0"/>
          </a:p>
          <a:p>
            <a:pPr marL="152400" indent="0" algn="just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9569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FFEA5-905E-544B-855D-017FD2258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 dirty="0"/>
              <a:t>Kulturalizmus: </a:t>
            </a:r>
            <a:r>
              <a:rPr lang="cs-CZ" sz="3600" b="1" dirty="0" err="1"/>
              <a:t>rules</a:t>
            </a:r>
            <a:r>
              <a:rPr lang="cs-CZ" sz="3600" b="1" dirty="0"/>
              <a:t> 1/4</a:t>
            </a:r>
            <a:endParaRPr lang="en-US" sz="36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D316-81F8-7844-83E5-8D3667398B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 algn="just">
              <a:buNone/>
            </a:pPr>
            <a:r>
              <a:rPr lang="cs-CZ" sz="2800" b="1" dirty="0" err="1"/>
              <a:t>Ontológia</a:t>
            </a:r>
            <a:r>
              <a:rPr lang="cs-CZ" sz="2800" dirty="0"/>
              <a:t>:</a:t>
            </a:r>
          </a:p>
          <a:p>
            <a:pPr algn="just"/>
            <a:r>
              <a:rPr lang="cs-CZ" sz="2800" dirty="0"/>
              <a:t>jednotlivci sú </a:t>
            </a:r>
            <a:r>
              <a:rPr lang="cs-CZ" sz="2800" dirty="0" err="1"/>
              <a:t>pevne</a:t>
            </a:r>
            <a:r>
              <a:rPr lang="cs-CZ" sz="2800" dirty="0"/>
              <a:t> ukotvení v </a:t>
            </a:r>
            <a:r>
              <a:rPr lang="cs-CZ" sz="2800" dirty="0" err="1"/>
              <a:t>jedinečnej</a:t>
            </a:r>
            <a:r>
              <a:rPr lang="cs-CZ" sz="2800" dirty="0"/>
              <a:t> </a:t>
            </a:r>
            <a:r>
              <a:rPr lang="cs-CZ" sz="2800" dirty="0" err="1"/>
              <a:t>kultúre</a:t>
            </a:r>
            <a:r>
              <a:rPr lang="cs-CZ" sz="2800" dirty="0"/>
              <a:t> </a:t>
            </a:r>
          </a:p>
          <a:p>
            <a:pPr algn="just"/>
            <a:r>
              <a:rPr lang="cs-CZ" sz="2800" dirty="0" err="1"/>
              <a:t>nasledujú</a:t>
            </a:r>
            <a:r>
              <a:rPr lang="cs-CZ" sz="2800" dirty="0"/>
              <a:t> </a:t>
            </a:r>
            <a:r>
              <a:rPr lang="cs-CZ" sz="2800" dirty="0" err="1"/>
              <a:t>sociálne</a:t>
            </a:r>
            <a:r>
              <a:rPr lang="cs-CZ" sz="2800" dirty="0"/>
              <a:t> </a:t>
            </a:r>
            <a:r>
              <a:rPr lang="cs-CZ" sz="2800" dirty="0" err="1"/>
              <a:t>pravidlá</a:t>
            </a:r>
            <a:r>
              <a:rPr lang="cs-CZ" sz="2800" dirty="0"/>
              <a:t>, </a:t>
            </a:r>
            <a:r>
              <a:rPr lang="cs-CZ" sz="2800" dirty="0" err="1"/>
              <a:t>ktoré</a:t>
            </a:r>
            <a:r>
              <a:rPr lang="cs-CZ" sz="2800" dirty="0"/>
              <a:t> </a:t>
            </a:r>
            <a:r>
              <a:rPr lang="cs-CZ" sz="2800" dirty="0" err="1"/>
              <a:t>vytvárajú</a:t>
            </a:r>
            <a:r>
              <a:rPr lang="cs-CZ" sz="2800" dirty="0"/>
              <a:t> </a:t>
            </a:r>
            <a:r>
              <a:rPr lang="cs-CZ" sz="2800" dirty="0" err="1"/>
              <a:t>ich</a:t>
            </a:r>
            <a:r>
              <a:rPr lang="cs-CZ" sz="2800" dirty="0"/>
              <a:t> </a:t>
            </a:r>
            <a:r>
              <a:rPr lang="cs-CZ" sz="2800" dirty="0" err="1"/>
              <a:t>individulálne</a:t>
            </a:r>
            <a:r>
              <a:rPr lang="cs-CZ" sz="2800" dirty="0"/>
              <a:t> a </a:t>
            </a:r>
            <a:r>
              <a:rPr lang="cs-CZ" sz="2800" dirty="0" err="1"/>
              <a:t>kolektívne</a:t>
            </a:r>
            <a:r>
              <a:rPr lang="cs-CZ" sz="2800" dirty="0"/>
              <a:t> identity</a:t>
            </a:r>
          </a:p>
          <a:p>
            <a:pPr algn="just"/>
            <a:r>
              <a:rPr lang="cs-CZ" sz="2800" dirty="0"/>
              <a:t>určitá skupina </a:t>
            </a:r>
            <a:r>
              <a:rPr lang="cs-CZ" sz="2800" dirty="0" err="1"/>
              <a:t>ľudí</a:t>
            </a:r>
            <a:r>
              <a:rPr lang="cs-CZ" sz="2800" dirty="0"/>
              <a:t> interpretuje </a:t>
            </a:r>
            <a:r>
              <a:rPr lang="cs-CZ" sz="2800" dirty="0" err="1"/>
              <a:t>svet</a:t>
            </a:r>
            <a:r>
              <a:rPr lang="cs-CZ" sz="2800" dirty="0"/>
              <a:t> okolo </a:t>
            </a:r>
            <a:r>
              <a:rPr lang="cs-CZ" sz="2800" dirty="0" err="1"/>
              <a:t>seba</a:t>
            </a:r>
            <a:r>
              <a:rPr lang="cs-CZ" sz="2800" dirty="0"/>
              <a:t> na základe </a:t>
            </a:r>
            <a:r>
              <a:rPr lang="cs-CZ" sz="2800" i="1" dirty="0" err="1"/>
              <a:t>symbolov</a:t>
            </a:r>
            <a:r>
              <a:rPr lang="cs-CZ" sz="2800" i="1" dirty="0"/>
              <a:t>, </a:t>
            </a:r>
            <a:r>
              <a:rPr lang="cs-CZ" sz="2800" i="1" dirty="0" err="1"/>
              <a:t>noriem</a:t>
            </a:r>
            <a:r>
              <a:rPr lang="cs-CZ" sz="2800" i="1" dirty="0"/>
              <a:t>, </a:t>
            </a:r>
            <a:r>
              <a:rPr lang="cs-CZ" sz="2800" i="1" dirty="0" err="1"/>
              <a:t>hodnôt</a:t>
            </a:r>
            <a:r>
              <a:rPr lang="cs-CZ" sz="2800" i="1" dirty="0"/>
              <a:t> a </a:t>
            </a:r>
            <a:r>
              <a:rPr lang="cs-CZ" sz="2800" i="1" dirty="0" err="1"/>
              <a:t>vzorov</a:t>
            </a:r>
            <a:r>
              <a:rPr lang="cs-CZ" sz="2800" i="1" dirty="0"/>
              <a:t> </a:t>
            </a:r>
            <a:r>
              <a:rPr lang="cs-CZ" sz="2800" i="1" dirty="0" err="1"/>
              <a:t>správania</a:t>
            </a:r>
            <a:r>
              <a:rPr lang="cs-CZ" sz="28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619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FFEA5-905E-544B-855D-017FD2258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 dirty="0"/>
              <a:t>Kulturalizmus: </a:t>
            </a:r>
            <a:r>
              <a:rPr lang="cs-CZ" sz="3600" b="1" dirty="0" err="1"/>
              <a:t>rules</a:t>
            </a:r>
            <a:r>
              <a:rPr lang="cs-CZ" sz="3600" b="1" dirty="0"/>
              <a:t> 2/4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D316-81F8-7844-83E5-8D3667398B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sz="2800" dirty="0" err="1"/>
              <a:t>vnímanie</a:t>
            </a:r>
            <a:r>
              <a:rPr lang="cs-CZ" sz="2800" dirty="0"/>
              <a:t>/</a:t>
            </a:r>
            <a:r>
              <a:rPr lang="cs-CZ" sz="2800" dirty="0" err="1"/>
              <a:t>percepcia</a:t>
            </a:r>
            <a:r>
              <a:rPr lang="cs-CZ" sz="2800" dirty="0"/>
              <a:t> je </a:t>
            </a:r>
            <a:r>
              <a:rPr lang="cs-CZ" sz="2800" dirty="0" err="1"/>
              <a:t>dôležitejšie</a:t>
            </a:r>
            <a:r>
              <a:rPr lang="cs-CZ" sz="2800" dirty="0"/>
              <a:t> než </a:t>
            </a:r>
            <a:r>
              <a:rPr lang="cs-CZ" sz="2800" dirty="0" err="1"/>
              <a:t>objektívne</a:t>
            </a:r>
            <a:r>
              <a:rPr lang="cs-CZ" sz="2800" dirty="0"/>
              <a:t> </a:t>
            </a:r>
            <a:r>
              <a:rPr lang="cs-CZ" sz="2800" dirty="0" err="1"/>
              <a:t>materiálne</a:t>
            </a:r>
            <a:r>
              <a:rPr lang="cs-CZ" sz="2800" dirty="0"/>
              <a:t> </a:t>
            </a:r>
            <a:r>
              <a:rPr lang="cs-CZ" sz="2800" dirty="0" err="1"/>
              <a:t>podmienky</a:t>
            </a:r>
            <a:endParaRPr lang="cs-CZ" sz="2800" dirty="0"/>
          </a:p>
          <a:p>
            <a:pPr algn="just"/>
            <a:r>
              <a:rPr lang="cs-CZ" sz="2800" dirty="0" err="1"/>
              <a:t>záujmy</a:t>
            </a:r>
            <a:r>
              <a:rPr lang="cs-CZ" sz="2800" dirty="0"/>
              <a:t> </a:t>
            </a:r>
            <a:r>
              <a:rPr lang="cs-CZ" sz="2800" dirty="0" err="1"/>
              <a:t>nie</a:t>
            </a:r>
            <a:r>
              <a:rPr lang="cs-CZ" sz="2800" dirty="0"/>
              <a:t> sú </a:t>
            </a:r>
            <a:r>
              <a:rPr lang="cs-CZ" sz="2800" dirty="0" err="1"/>
              <a:t>jednotlivcom</a:t>
            </a:r>
            <a:r>
              <a:rPr lang="cs-CZ" sz="2800" dirty="0"/>
              <a:t> </a:t>
            </a:r>
            <a:r>
              <a:rPr lang="cs-CZ" sz="2800" dirty="0" err="1"/>
              <a:t>vopred</a:t>
            </a:r>
            <a:r>
              <a:rPr lang="cs-CZ" sz="2800" dirty="0"/>
              <a:t> dané</a:t>
            </a:r>
          </a:p>
          <a:p>
            <a:pPr algn="just"/>
            <a:r>
              <a:rPr lang="cs-CZ" sz="2800" dirty="0"/>
              <a:t>racionalita </a:t>
            </a:r>
            <a:r>
              <a:rPr lang="cs-CZ" sz="2800" dirty="0" err="1"/>
              <a:t>nie</a:t>
            </a:r>
            <a:r>
              <a:rPr lang="cs-CZ" sz="2800" dirty="0"/>
              <a:t> je ani </a:t>
            </a:r>
            <a:r>
              <a:rPr lang="cs-CZ" sz="2800" dirty="0" err="1"/>
              <a:t>univerzálne</a:t>
            </a:r>
            <a:r>
              <a:rPr lang="cs-CZ" sz="2800" dirty="0"/>
              <a:t> platná ani nevyhnutná</a:t>
            </a:r>
          </a:p>
          <a:p>
            <a:pPr algn="just"/>
            <a:r>
              <a:rPr lang="cs-CZ" sz="2800" dirty="0"/>
              <a:t>je </a:t>
            </a:r>
            <a:r>
              <a:rPr lang="cs-CZ" sz="2800" dirty="0" err="1"/>
              <a:t>skôr</a:t>
            </a:r>
            <a:r>
              <a:rPr lang="cs-CZ" sz="2800" dirty="0"/>
              <a:t> </a:t>
            </a:r>
            <a:r>
              <a:rPr lang="cs-CZ" sz="2800" dirty="0" err="1"/>
              <a:t>podmienená</a:t>
            </a:r>
            <a:r>
              <a:rPr lang="cs-CZ" sz="2800" dirty="0"/>
              <a:t> a náhodná, variuje v závislosti od </a:t>
            </a:r>
            <a:r>
              <a:rPr lang="cs-CZ" sz="2800" dirty="0" err="1"/>
              <a:t>dominantnej</a:t>
            </a:r>
            <a:r>
              <a:rPr lang="cs-CZ" sz="2800" dirty="0"/>
              <a:t> </a:t>
            </a:r>
            <a:r>
              <a:rPr lang="cs-CZ" sz="2800" dirty="0" err="1"/>
              <a:t>kultúry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186283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FFEA5-905E-544B-855D-017FD2258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 dirty="0"/>
              <a:t>Kulturalizmus: </a:t>
            </a:r>
            <a:r>
              <a:rPr lang="cs-CZ" sz="3600" b="1" dirty="0" err="1"/>
              <a:t>rules</a:t>
            </a:r>
            <a:r>
              <a:rPr lang="cs-CZ" sz="3600" b="1" dirty="0"/>
              <a:t> 3/4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D316-81F8-7844-83E5-8D3667398B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 algn="just">
              <a:buNone/>
            </a:pPr>
            <a:r>
              <a:rPr lang="cs-CZ" sz="2800" b="1" dirty="0" err="1"/>
              <a:t>Kultúra</a:t>
            </a:r>
            <a:r>
              <a:rPr lang="cs-CZ" sz="2800" dirty="0"/>
              <a:t>: systém </a:t>
            </a:r>
            <a:r>
              <a:rPr lang="cs-CZ" sz="2800" dirty="0" err="1"/>
              <a:t>významov</a:t>
            </a:r>
            <a:r>
              <a:rPr lang="cs-CZ" sz="2800" dirty="0"/>
              <a:t> a </a:t>
            </a:r>
            <a:r>
              <a:rPr lang="cs-CZ" sz="2800" dirty="0" err="1"/>
              <a:t>identít</a:t>
            </a:r>
            <a:r>
              <a:rPr lang="cs-CZ" sz="2800" dirty="0"/>
              <a:t>, </a:t>
            </a:r>
            <a:r>
              <a:rPr lang="cs-CZ" sz="2800" dirty="0" err="1"/>
              <a:t>ktorý</a:t>
            </a:r>
            <a:r>
              <a:rPr lang="cs-CZ" sz="2800" dirty="0"/>
              <a:t> </a:t>
            </a:r>
            <a:r>
              <a:rPr lang="cs-CZ" sz="2800" dirty="0" err="1"/>
              <a:t>vysvetľuje</a:t>
            </a:r>
            <a:r>
              <a:rPr lang="cs-CZ" sz="2800" dirty="0"/>
              <a:t>, </a:t>
            </a:r>
            <a:r>
              <a:rPr lang="cs-CZ" sz="2800" dirty="0" err="1"/>
              <a:t>ako</a:t>
            </a:r>
            <a:r>
              <a:rPr lang="cs-CZ" sz="2800" dirty="0"/>
              <a:t> a </a:t>
            </a:r>
            <a:r>
              <a:rPr lang="cs-CZ" sz="2800" dirty="0" err="1"/>
              <a:t>prečo</a:t>
            </a:r>
            <a:r>
              <a:rPr lang="cs-CZ" sz="2800" dirty="0"/>
              <a:t> </a:t>
            </a:r>
            <a:r>
              <a:rPr lang="cs-CZ" sz="2800" dirty="0" err="1"/>
              <a:t>ľudia</a:t>
            </a:r>
            <a:r>
              <a:rPr lang="cs-CZ" sz="2800" dirty="0"/>
              <a:t> </a:t>
            </a:r>
            <a:r>
              <a:rPr lang="cs-CZ" sz="2800" dirty="0" err="1"/>
              <a:t>konajú</a:t>
            </a:r>
            <a:r>
              <a:rPr lang="cs-CZ" sz="2800" dirty="0"/>
              <a:t> </a:t>
            </a:r>
            <a:r>
              <a:rPr lang="cs-CZ" sz="2800" dirty="0" err="1"/>
              <a:t>práve</a:t>
            </a:r>
            <a:r>
              <a:rPr lang="cs-CZ" sz="2800" dirty="0"/>
              <a:t> tak, </a:t>
            </a:r>
            <a:r>
              <a:rPr lang="cs-CZ" sz="2800" dirty="0" err="1"/>
              <a:t>ako</a:t>
            </a:r>
            <a:r>
              <a:rPr lang="cs-CZ" sz="2800" dirty="0"/>
              <a:t> </a:t>
            </a:r>
            <a:r>
              <a:rPr lang="cs-CZ" sz="2800" dirty="0" err="1"/>
              <a:t>konajú</a:t>
            </a:r>
            <a:endParaRPr lang="sk-SK" sz="2800" dirty="0"/>
          </a:p>
          <a:p>
            <a:pPr marL="152400" indent="0" algn="just">
              <a:buNone/>
            </a:pPr>
            <a:r>
              <a:rPr lang="cs-CZ" sz="2800" b="1" dirty="0" err="1"/>
              <a:t>Metodológia</a:t>
            </a:r>
            <a:r>
              <a:rPr lang="cs-CZ" sz="2800" dirty="0"/>
              <a:t>: </a:t>
            </a:r>
          </a:p>
          <a:p>
            <a:pPr algn="just"/>
            <a:r>
              <a:rPr lang="cs-CZ" sz="2800" dirty="0" err="1"/>
              <a:t>cieľom</a:t>
            </a:r>
            <a:r>
              <a:rPr lang="cs-CZ" sz="2800" dirty="0"/>
              <a:t> je </a:t>
            </a:r>
            <a:r>
              <a:rPr lang="cs-CZ" sz="2800" dirty="0" err="1"/>
              <a:t>porozumenie</a:t>
            </a:r>
            <a:r>
              <a:rPr lang="cs-CZ" sz="2800" dirty="0"/>
              <a:t>, </a:t>
            </a:r>
            <a:r>
              <a:rPr lang="cs-CZ" sz="2800" dirty="0" err="1"/>
              <a:t>nie</a:t>
            </a:r>
            <a:r>
              <a:rPr lang="cs-CZ" sz="2800" dirty="0"/>
              <a:t> </a:t>
            </a:r>
            <a:r>
              <a:rPr lang="cs-CZ" sz="2800" dirty="0" err="1"/>
              <a:t>vysvetlenie</a:t>
            </a:r>
            <a:endParaRPr lang="cs-CZ" sz="2800" dirty="0"/>
          </a:p>
          <a:p>
            <a:pPr algn="just"/>
            <a:r>
              <a:rPr lang="cs-CZ" sz="2800" dirty="0"/>
              <a:t>Musíte </a:t>
            </a:r>
            <a:r>
              <a:rPr lang="cs-CZ" sz="2800" dirty="0" err="1"/>
              <a:t>hľadať</a:t>
            </a:r>
            <a:r>
              <a:rPr lang="cs-CZ" sz="2800" dirty="0"/>
              <a:t> „za“ </a:t>
            </a:r>
            <a:r>
              <a:rPr lang="cs-CZ" sz="2800" dirty="0" err="1"/>
              <a:t>materiálnymi</a:t>
            </a:r>
            <a:r>
              <a:rPr lang="cs-CZ" sz="2800" dirty="0"/>
              <a:t> </a:t>
            </a:r>
            <a:r>
              <a:rPr lang="cs-CZ" sz="2800" dirty="0" err="1"/>
              <a:t>kauzálnymi</a:t>
            </a:r>
            <a:r>
              <a:rPr lang="cs-CZ" sz="2800" dirty="0"/>
              <a:t> </a:t>
            </a:r>
            <a:r>
              <a:rPr lang="cs-CZ" sz="2800" dirty="0" err="1"/>
              <a:t>vzťahmi</a:t>
            </a:r>
            <a:r>
              <a:rPr lang="cs-CZ" sz="2800" dirty="0"/>
              <a:t>, a </a:t>
            </a:r>
            <a:r>
              <a:rPr lang="cs-CZ" sz="2800" dirty="0" err="1"/>
              <a:t>hľadať</a:t>
            </a:r>
            <a:r>
              <a:rPr lang="cs-CZ" sz="2800" dirty="0"/>
              <a:t> </a:t>
            </a:r>
            <a:r>
              <a:rPr lang="cs-CZ" sz="2800" dirty="0" err="1"/>
              <a:t>vnútorný</a:t>
            </a:r>
            <a:r>
              <a:rPr lang="cs-CZ" sz="2800" dirty="0"/>
              <a:t> </a:t>
            </a:r>
            <a:r>
              <a:rPr lang="cs-CZ" sz="2800" dirty="0" err="1"/>
              <a:t>zmysel</a:t>
            </a:r>
            <a:r>
              <a:rPr lang="cs-CZ" sz="2800" dirty="0"/>
              <a:t> rozhodnutí </a:t>
            </a:r>
            <a:r>
              <a:rPr lang="cs-CZ" sz="2800" dirty="0" err="1"/>
              <a:t>aktérov</a:t>
            </a:r>
            <a:endParaRPr lang="cs-CZ" sz="2800" dirty="0"/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9386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FFEA5-905E-544B-855D-017FD2258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 dirty="0"/>
              <a:t>Kulturalizmus: </a:t>
            </a:r>
            <a:r>
              <a:rPr lang="cs-CZ" sz="3600" b="1" dirty="0" err="1"/>
              <a:t>rules</a:t>
            </a:r>
            <a:r>
              <a:rPr lang="cs-CZ" sz="3600" b="1" dirty="0"/>
              <a:t> 4/4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D316-81F8-7844-83E5-8D3667398B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 algn="just">
              <a:buNone/>
            </a:pPr>
            <a:r>
              <a:rPr lang="cs-CZ" sz="2800" b="1" dirty="0" err="1"/>
              <a:t>Komparácia</a:t>
            </a:r>
            <a:r>
              <a:rPr lang="cs-CZ" sz="2800" b="1" dirty="0"/>
              <a:t>?</a:t>
            </a:r>
          </a:p>
          <a:p>
            <a:pPr algn="just"/>
            <a:r>
              <a:rPr lang="cs-CZ" sz="2800" dirty="0" err="1"/>
              <a:t>uprednostňované</a:t>
            </a:r>
            <a:r>
              <a:rPr lang="cs-CZ" sz="2800" dirty="0"/>
              <a:t> sú </a:t>
            </a:r>
            <a:r>
              <a:rPr lang="cs-CZ" sz="2800" dirty="0" err="1"/>
              <a:t>prípadové</a:t>
            </a:r>
            <a:r>
              <a:rPr lang="cs-CZ" sz="2800" dirty="0"/>
              <a:t> </a:t>
            </a:r>
            <a:r>
              <a:rPr lang="cs-CZ" sz="2800" dirty="0" err="1"/>
              <a:t>štúdie</a:t>
            </a:r>
            <a:r>
              <a:rPr lang="cs-CZ" sz="2800" dirty="0"/>
              <a:t>, zvýrazňuje </a:t>
            </a:r>
            <a:r>
              <a:rPr lang="cs-CZ" sz="2800" dirty="0" err="1"/>
              <a:t>sa</a:t>
            </a:r>
            <a:r>
              <a:rPr lang="cs-CZ" sz="2800" dirty="0"/>
              <a:t> </a:t>
            </a:r>
            <a:r>
              <a:rPr lang="cs-CZ" sz="2800" dirty="0" err="1"/>
              <a:t>ich</a:t>
            </a:r>
            <a:r>
              <a:rPr lang="cs-CZ" sz="2800" dirty="0"/>
              <a:t> </a:t>
            </a:r>
            <a:r>
              <a:rPr lang="cs-CZ" sz="2800" dirty="0" err="1"/>
              <a:t>jedinečnosť</a:t>
            </a:r>
            <a:endParaRPr lang="cs-CZ" sz="2800" dirty="0"/>
          </a:p>
          <a:p>
            <a:pPr algn="just"/>
            <a:r>
              <a:rPr lang="cs-CZ" sz="2800" dirty="0" err="1"/>
              <a:t>dôraz</a:t>
            </a:r>
            <a:r>
              <a:rPr lang="cs-CZ" sz="2800" dirty="0"/>
              <a:t> na </a:t>
            </a:r>
            <a:r>
              <a:rPr lang="cs-CZ" sz="2800" dirty="0" err="1"/>
              <a:t>rozdiely</a:t>
            </a:r>
            <a:r>
              <a:rPr lang="cs-CZ" sz="2800" dirty="0"/>
              <a:t> </a:t>
            </a:r>
            <a:r>
              <a:rPr lang="cs-CZ" sz="2800" dirty="0" err="1"/>
              <a:t>medzi</a:t>
            </a:r>
            <a:r>
              <a:rPr lang="cs-CZ" sz="2800" dirty="0"/>
              <a:t> jedinečnými cestami </a:t>
            </a:r>
            <a:r>
              <a:rPr lang="cs-CZ" sz="2800" dirty="0" err="1"/>
              <a:t>vývoja</a:t>
            </a:r>
            <a:r>
              <a:rPr lang="cs-CZ" sz="2800" dirty="0"/>
              <a:t> </a:t>
            </a:r>
            <a:r>
              <a:rPr lang="cs-CZ" sz="2800" dirty="0" err="1"/>
              <a:t>spoločnosti</a:t>
            </a:r>
            <a:endParaRPr lang="cs-CZ" sz="2800" dirty="0"/>
          </a:p>
          <a:p>
            <a:pPr algn="just"/>
            <a:r>
              <a:rPr lang="cs-CZ" sz="2800" dirty="0" err="1"/>
              <a:t>sociálne</a:t>
            </a:r>
            <a:r>
              <a:rPr lang="cs-CZ" sz="2800" dirty="0"/>
              <a:t> </a:t>
            </a:r>
            <a:r>
              <a:rPr lang="cs-CZ" sz="2800" dirty="0" err="1"/>
              <a:t>javy</a:t>
            </a:r>
            <a:r>
              <a:rPr lang="cs-CZ" sz="2800" dirty="0"/>
              <a:t> </a:t>
            </a:r>
            <a:r>
              <a:rPr lang="cs-CZ" sz="2800" dirty="0" err="1"/>
              <a:t>sa</a:t>
            </a:r>
            <a:r>
              <a:rPr lang="cs-CZ" sz="2800" dirty="0"/>
              <a:t> </a:t>
            </a:r>
            <a:r>
              <a:rPr lang="cs-CZ" sz="2800" dirty="0" err="1"/>
              <a:t>študujú</a:t>
            </a:r>
            <a:r>
              <a:rPr lang="cs-CZ" sz="2800" dirty="0"/>
              <a:t> v </a:t>
            </a:r>
            <a:r>
              <a:rPr lang="cs-CZ" sz="2800" dirty="0" err="1"/>
              <a:t>ich</a:t>
            </a:r>
            <a:r>
              <a:rPr lang="cs-CZ" sz="2800" dirty="0"/>
              <a:t> </a:t>
            </a:r>
            <a:r>
              <a:rPr lang="cs-CZ" sz="2800" dirty="0" err="1"/>
              <a:t>lokálnych</a:t>
            </a:r>
            <a:r>
              <a:rPr lang="cs-CZ" sz="2800" dirty="0"/>
              <a:t> a </a:t>
            </a:r>
            <a:r>
              <a:rPr lang="cs-CZ" sz="2800" dirty="0" err="1"/>
              <a:t>konkrétnych</a:t>
            </a:r>
            <a:r>
              <a:rPr lang="cs-CZ" sz="2800" dirty="0"/>
              <a:t> historických </a:t>
            </a:r>
            <a:r>
              <a:rPr lang="cs-CZ" sz="2800" dirty="0" err="1"/>
              <a:t>kontextoch</a:t>
            </a:r>
            <a:endParaRPr lang="cs-CZ" sz="2800" dirty="0"/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84971064"/>
      </p:ext>
    </p:extLst>
  </p:cSld>
  <p:clrMapOvr>
    <a:masterClrMapping/>
  </p:clrMapOvr>
</p:sld>
</file>

<file path=ppt/theme/theme1.xml><?xml version="1.0" encoding="utf-8"?>
<a:theme xmlns:a="http://schemas.openxmlformats.org/drawingml/2006/main" name="Film Industry Analysis by Slidesgo">
  <a:themeElements>
    <a:clrScheme name="Simple Light">
      <a:dk1>
        <a:srgbClr val="000000"/>
      </a:dk1>
      <a:lt1>
        <a:srgbClr val="FFFCF5"/>
      </a:lt1>
      <a:dk2>
        <a:srgbClr val="B0CD3D"/>
      </a:dk2>
      <a:lt2>
        <a:srgbClr val="ED6749"/>
      </a:lt2>
      <a:accent1>
        <a:srgbClr val="FAAE62"/>
      </a:accent1>
      <a:accent2>
        <a:srgbClr val="DE9576"/>
      </a:accent2>
      <a:accent3>
        <a:srgbClr val="EFD048"/>
      </a:accent3>
      <a:accent4>
        <a:srgbClr val="D9B991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678</Words>
  <Application>Microsoft Macintosh PowerPoint</Application>
  <PresentationFormat>On-screen Show (16:9)</PresentationFormat>
  <Paragraphs>86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Roboto Condensed Light</vt:lpstr>
      <vt:lpstr>DM Sans</vt:lpstr>
      <vt:lpstr>PT Serif</vt:lpstr>
      <vt:lpstr>Anaheim</vt:lpstr>
      <vt:lpstr>Arial</vt:lpstr>
      <vt:lpstr>Film Industry Analysis by Slidesgo</vt:lpstr>
      <vt:lpstr>Paradigmy  v komparatívnej politológii</vt:lpstr>
      <vt:lpstr>racionalistická</vt:lpstr>
      <vt:lpstr>Racionalizmus: reasons 1/3</vt:lpstr>
      <vt:lpstr>Racionalizmus: reasons 2/3</vt:lpstr>
      <vt:lpstr>Racionalizmus: reasons 3/3</vt:lpstr>
      <vt:lpstr>Kulturalizmus: rules 1/4</vt:lpstr>
      <vt:lpstr>Kulturalizmus: rules 2/4</vt:lpstr>
      <vt:lpstr>Kulturalizmus: rules 3/4</vt:lpstr>
      <vt:lpstr>Kulturalizmus: rules 4/4</vt:lpstr>
      <vt:lpstr>Štrukturalizmus: relations 1/4</vt:lpstr>
      <vt:lpstr>Štrukturalizmus: relations 2/4</vt:lpstr>
      <vt:lpstr>Štrukturalizmus: relations 3/4</vt:lpstr>
      <vt:lpstr>Štrukturalizmus: relations 4/4</vt:lpstr>
      <vt:lpstr>Simulácia 1: Basketbal</vt:lpstr>
      <vt:lpstr>Simulácia 2: Ultimátum</vt:lpstr>
      <vt:lpstr>Simulácia 3: Peniaze alebo život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Film Industry Analysis</dc:title>
  <cp:lastModifiedBy>Marek Rybar</cp:lastModifiedBy>
  <cp:revision>28</cp:revision>
  <dcterms:modified xsi:type="dcterms:W3CDTF">2024-02-20T07:31:30Z</dcterms:modified>
</cp:coreProperties>
</file>