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337" r:id="rId3"/>
    <p:sldId id="291" r:id="rId4"/>
    <p:sldId id="334" r:id="rId5"/>
    <p:sldId id="335" r:id="rId6"/>
    <p:sldId id="294" r:id="rId7"/>
    <p:sldId id="293" r:id="rId8"/>
    <p:sldId id="270" r:id="rId9"/>
    <p:sldId id="258" r:id="rId10"/>
    <p:sldId id="259" r:id="rId11"/>
    <p:sldId id="260" r:id="rId12"/>
    <p:sldId id="261" r:id="rId13"/>
    <p:sldId id="262" r:id="rId14"/>
    <p:sldId id="263" r:id="rId15"/>
    <p:sldId id="311" r:id="rId16"/>
    <p:sldId id="305" r:id="rId17"/>
    <p:sldId id="304" r:id="rId18"/>
    <p:sldId id="326" r:id="rId19"/>
    <p:sldId id="327" r:id="rId20"/>
    <p:sldId id="317" r:id="rId21"/>
    <p:sldId id="318" r:id="rId22"/>
    <p:sldId id="328" r:id="rId23"/>
    <p:sldId id="330" r:id="rId24"/>
    <p:sldId id="331" r:id="rId25"/>
    <p:sldId id="332" r:id="rId26"/>
    <p:sldId id="379" r:id="rId27"/>
    <p:sldId id="380" r:id="rId28"/>
    <p:sldId id="313" r:id="rId29"/>
    <p:sldId id="325" r:id="rId30"/>
    <p:sldId id="324" r:id="rId31"/>
    <p:sldId id="336" r:id="rId32"/>
    <p:sldId id="333" r:id="rId33"/>
    <p:sldId id="280" r:id="rId34"/>
    <p:sldId id="348" r:id="rId35"/>
    <p:sldId id="349" r:id="rId36"/>
    <p:sldId id="350" r:id="rId37"/>
    <p:sldId id="353" r:id="rId38"/>
    <p:sldId id="355" r:id="rId39"/>
    <p:sldId id="361" r:id="rId40"/>
    <p:sldId id="367" r:id="rId41"/>
    <p:sldId id="368" r:id="rId42"/>
    <p:sldId id="370" r:id="rId43"/>
    <p:sldId id="371" r:id="rId44"/>
    <p:sldId id="372" r:id="rId45"/>
    <p:sldId id="375" r:id="rId46"/>
    <p:sldId id="373" r:id="rId47"/>
    <p:sldId id="374" r:id="rId48"/>
    <p:sldId id="376" r:id="rId49"/>
    <p:sldId id="377" r:id="rId50"/>
    <p:sldId id="37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k Rybář" initials="MR" lastIdx="1" clrIdx="0">
    <p:extLst>
      <p:ext uri="{19B8F6BF-5375-455C-9EA6-DF929625EA0E}">
        <p15:presenceInfo xmlns:p15="http://schemas.microsoft.com/office/powerpoint/2012/main" userId="S-1-5-21-271893136-264475109-1824216404-1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66B4E-E451-4110-8F6E-B016629E9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5FFFC5-3057-47BF-B065-29A543341586}">
      <dgm:prSet custT="1"/>
      <dgm:spPr/>
      <dgm:t>
        <a:bodyPr/>
        <a:lstStyle/>
        <a:p>
          <a:r>
            <a:rPr lang="en-GB" sz="2800" dirty="0" err="1"/>
            <a:t>Lührmann</a:t>
          </a:r>
          <a:r>
            <a:rPr lang="en-GB" sz="2800" dirty="0"/>
            <a:t> &amp; Lindberg (2019) </a:t>
          </a:r>
          <a:r>
            <a:rPr lang="en-GB" sz="2800" dirty="0" err="1"/>
            <a:t>rozlišujú</a:t>
          </a:r>
          <a:r>
            <a:rPr lang="en-GB" sz="2800" dirty="0"/>
            <a:t> </a:t>
          </a:r>
          <a:r>
            <a:rPr lang="en-GB" sz="2800" dirty="0" err="1"/>
            <a:t>medzi</a:t>
          </a:r>
          <a:r>
            <a:rPr lang="en-GB" sz="2800" dirty="0"/>
            <a:t> democratic breakdown, democratic backsliding and </a:t>
          </a:r>
          <a:r>
            <a:rPr lang="en-GB" sz="2800" dirty="0" err="1"/>
            <a:t>autocratization</a:t>
          </a:r>
          <a:endParaRPr lang="en-US" sz="2800" dirty="0"/>
        </a:p>
      </dgm:t>
    </dgm:pt>
    <dgm:pt modelId="{2019C93E-6B84-4478-AAB2-E0E6FD495B8C}" type="parTrans" cxnId="{699C6655-A1F5-4207-9F2F-37E2995FF35C}">
      <dgm:prSet/>
      <dgm:spPr/>
      <dgm:t>
        <a:bodyPr/>
        <a:lstStyle/>
        <a:p>
          <a:endParaRPr lang="en-US"/>
        </a:p>
      </dgm:t>
    </dgm:pt>
    <dgm:pt modelId="{88653808-3653-4F4E-9854-84740AF72D12}" type="sibTrans" cxnId="{699C6655-A1F5-4207-9F2F-37E2995FF35C}">
      <dgm:prSet/>
      <dgm:spPr/>
      <dgm:t>
        <a:bodyPr/>
        <a:lstStyle/>
        <a:p>
          <a:endParaRPr lang="en-US"/>
        </a:p>
      </dgm:t>
    </dgm:pt>
    <dgm:pt modelId="{E7ABD850-95E4-4966-B912-45671863D9F1}">
      <dgm:prSet custT="1"/>
      <dgm:spPr/>
      <dgm:t>
        <a:bodyPr/>
        <a:lstStyle/>
        <a:p>
          <a:r>
            <a:rPr lang="en-GB" sz="2800" dirty="0" err="1"/>
            <a:t>prvé</a:t>
          </a:r>
          <a:r>
            <a:rPr lang="en-GB" sz="2800" dirty="0"/>
            <a:t> z </a:t>
          </a:r>
          <a:r>
            <a:rPr lang="en-GB" sz="2800" dirty="0" err="1"/>
            <a:t>nich</a:t>
          </a:r>
          <a:r>
            <a:rPr lang="en-GB" sz="2800" dirty="0"/>
            <a:t> </a:t>
          </a:r>
          <a:r>
            <a:rPr lang="en-GB" sz="2800" dirty="0" err="1"/>
            <a:t>sa</a:t>
          </a:r>
          <a:r>
            <a:rPr lang="en-GB" sz="2800" dirty="0"/>
            <a:t> </a:t>
          </a:r>
          <a:r>
            <a:rPr lang="en-GB" sz="2800" dirty="0" err="1"/>
            <a:t>vzťahujú</a:t>
          </a:r>
          <a:r>
            <a:rPr lang="en-GB" sz="2800" dirty="0"/>
            <a:t> </a:t>
          </a:r>
          <a:r>
            <a:rPr lang="en-GB" sz="2800" dirty="0" err="1"/>
            <a:t>na</a:t>
          </a:r>
          <a:r>
            <a:rPr lang="en-GB" sz="2800" dirty="0"/>
            <a:t> </a:t>
          </a:r>
          <a:r>
            <a:rPr lang="en-GB" sz="2800" dirty="0" err="1"/>
            <a:t>úplný</a:t>
          </a:r>
          <a:r>
            <a:rPr lang="en-GB" sz="2800" dirty="0"/>
            <a:t> </a:t>
          </a:r>
          <a:r>
            <a:rPr lang="en-GB" sz="2800" dirty="0" err="1"/>
            <a:t>zánik</a:t>
          </a:r>
          <a:r>
            <a:rPr lang="en-GB" sz="2800" dirty="0"/>
            <a:t> </a:t>
          </a:r>
          <a:r>
            <a:rPr lang="en-GB" sz="2800" dirty="0" err="1"/>
            <a:t>demokracie</a:t>
          </a:r>
          <a:r>
            <a:rPr lang="en-GB" sz="2800" dirty="0"/>
            <a:t>, </a:t>
          </a:r>
          <a:r>
            <a:rPr lang="en-GB" sz="2800" dirty="0" err="1"/>
            <a:t>druhé</a:t>
          </a:r>
          <a:r>
            <a:rPr lang="en-GB" sz="2800" dirty="0"/>
            <a:t> </a:t>
          </a:r>
          <a:r>
            <a:rPr lang="en-GB" sz="2800" dirty="0" err="1"/>
            <a:t>na</a:t>
          </a:r>
          <a:r>
            <a:rPr lang="en-GB" sz="2800" dirty="0"/>
            <a:t> </a:t>
          </a:r>
          <a:r>
            <a:rPr lang="en-GB" sz="2800" dirty="0" err="1"/>
            <a:t>oslabovanie</a:t>
          </a:r>
          <a:r>
            <a:rPr lang="en-GB" sz="2800" dirty="0"/>
            <a:t> </a:t>
          </a:r>
          <a:r>
            <a:rPr lang="en-GB" sz="2800" dirty="0" err="1"/>
            <a:t>demokratického</a:t>
          </a:r>
          <a:r>
            <a:rPr lang="en-GB" sz="2800" dirty="0"/>
            <a:t> </a:t>
          </a:r>
          <a:r>
            <a:rPr lang="en-GB" sz="2800" dirty="0" err="1"/>
            <a:t>režimu</a:t>
          </a:r>
          <a:r>
            <a:rPr lang="en-GB" sz="2800" dirty="0"/>
            <a:t>, </a:t>
          </a:r>
          <a:r>
            <a:rPr lang="en-GB" sz="2800" dirty="0" err="1"/>
            <a:t>autokratizácia</a:t>
          </a:r>
          <a:r>
            <a:rPr lang="en-GB" sz="2800" dirty="0"/>
            <a:t> </a:t>
          </a:r>
          <a:r>
            <a:rPr lang="en-GB" sz="2800" dirty="0" err="1"/>
            <a:t>sa</a:t>
          </a:r>
          <a:r>
            <a:rPr lang="en-GB" sz="2800" dirty="0"/>
            <a:t> </a:t>
          </a:r>
          <a:r>
            <a:rPr lang="en-GB" sz="2800" dirty="0" err="1"/>
            <a:t>považuje</a:t>
          </a:r>
          <a:r>
            <a:rPr lang="en-GB" sz="2800" dirty="0"/>
            <a:t> za </a:t>
          </a:r>
          <a:r>
            <a:rPr lang="en-GB" sz="2800" dirty="0" err="1"/>
            <a:t>zrkadlový</a:t>
          </a:r>
          <a:r>
            <a:rPr lang="en-GB" sz="2800" dirty="0"/>
            <a:t> </a:t>
          </a:r>
          <a:r>
            <a:rPr lang="en-GB" sz="2800" dirty="0" err="1"/>
            <a:t>opak</a:t>
          </a:r>
          <a:r>
            <a:rPr lang="en-GB" sz="2800" dirty="0"/>
            <a:t> </a:t>
          </a:r>
          <a:r>
            <a:rPr lang="en-GB" sz="2800" dirty="0" err="1"/>
            <a:t>demokratizácie</a:t>
          </a:r>
          <a:r>
            <a:rPr lang="en-GB" sz="2800" dirty="0"/>
            <a:t>, </a:t>
          </a:r>
          <a:r>
            <a:rPr lang="en-GB" sz="2800" dirty="0" err="1"/>
            <a:t>čo</a:t>
          </a:r>
          <a:r>
            <a:rPr lang="en-GB" sz="2800" dirty="0"/>
            <a:t> </a:t>
          </a:r>
          <a:r>
            <a:rPr lang="en-GB" sz="2800" dirty="0" err="1"/>
            <a:t>znamená</a:t>
          </a:r>
          <a:r>
            <a:rPr lang="en-GB" sz="2800" dirty="0"/>
            <a:t> "</a:t>
          </a:r>
          <a:r>
            <a:rPr lang="en-GB" sz="2800" dirty="0" err="1"/>
            <a:t>úpadok</a:t>
          </a:r>
          <a:r>
            <a:rPr lang="en-GB" sz="2800" dirty="0"/>
            <a:t> </a:t>
          </a:r>
          <a:r>
            <a:rPr lang="en-GB" sz="2800" dirty="0" err="1"/>
            <a:t>atribútov</a:t>
          </a:r>
          <a:r>
            <a:rPr lang="en-GB" sz="2800" dirty="0"/>
            <a:t> </a:t>
          </a:r>
          <a:r>
            <a:rPr lang="en-GB" sz="2800" dirty="0" err="1"/>
            <a:t>demokratického</a:t>
          </a:r>
          <a:r>
            <a:rPr lang="en-GB" sz="2800" dirty="0"/>
            <a:t> </a:t>
          </a:r>
          <a:r>
            <a:rPr lang="en-GB" sz="2800" dirty="0" err="1"/>
            <a:t>režimu</a:t>
          </a:r>
          <a:r>
            <a:rPr lang="en-GB" sz="2800" dirty="0"/>
            <a:t>"</a:t>
          </a:r>
          <a:endParaRPr lang="en-US" sz="2800" dirty="0"/>
        </a:p>
      </dgm:t>
    </dgm:pt>
    <dgm:pt modelId="{2BA7B473-B514-467B-B8A6-298FF4049F22}" type="parTrans" cxnId="{8070F62D-3765-4EB9-8DE1-574393D539DB}">
      <dgm:prSet/>
      <dgm:spPr/>
      <dgm:t>
        <a:bodyPr/>
        <a:lstStyle/>
        <a:p>
          <a:endParaRPr lang="en-US"/>
        </a:p>
      </dgm:t>
    </dgm:pt>
    <dgm:pt modelId="{EF40443D-DCD5-4B8C-A91C-9F4259BF44FE}" type="sibTrans" cxnId="{8070F62D-3765-4EB9-8DE1-574393D539DB}">
      <dgm:prSet/>
      <dgm:spPr/>
      <dgm:t>
        <a:bodyPr/>
        <a:lstStyle/>
        <a:p>
          <a:endParaRPr lang="en-US"/>
        </a:p>
      </dgm:t>
    </dgm:pt>
    <dgm:pt modelId="{606E93C2-2FB4-45BD-A157-581905BC894D}">
      <dgm:prSet custT="1"/>
      <dgm:spPr/>
      <dgm:t>
        <a:bodyPr/>
        <a:lstStyle/>
        <a:p>
          <a:r>
            <a:rPr lang="en-GB" sz="2800" dirty="0" err="1"/>
            <a:t>takýto</a:t>
          </a:r>
          <a:r>
            <a:rPr lang="en-GB" sz="2800" dirty="0"/>
            <a:t> </a:t>
          </a:r>
          <a:r>
            <a:rPr lang="en-GB" sz="2800" dirty="0" err="1"/>
            <a:t>úpadok</a:t>
          </a:r>
          <a:r>
            <a:rPr lang="en-GB" sz="2800" dirty="0"/>
            <a:t> </a:t>
          </a:r>
          <a:r>
            <a:rPr lang="en-GB" sz="2800" dirty="0" err="1"/>
            <a:t>môže</a:t>
          </a:r>
          <a:r>
            <a:rPr lang="en-GB" sz="2800" dirty="0"/>
            <a:t> </a:t>
          </a:r>
          <a:r>
            <a:rPr lang="en-GB" sz="2800" dirty="0" err="1"/>
            <a:t>nastať</a:t>
          </a:r>
          <a:r>
            <a:rPr lang="en-GB" sz="2800" dirty="0"/>
            <a:t> v </a:t>
          </a:r>
          <a:r>
            <a:rPr lang="en-GB" sz="2800" dirty="0" err="1"/>
            <a:t>akomkoľvek</a:t>
          </a:r>
          <a:r>
            <a:rPr lang="en-GB" sz="2800" dirty="0"/>
            <a:t> type </a:t>
          </a:r>
          <a:r>
            <a:rPr lang="en-GB" sz="2800" dirty="0" err="1"/>
            <a:t>politického</a:t>
          </a:r>
          <a:r>
            <a:rPr lang="en-GB" sz="2800" dirty="0"/>
            <a:t> </a:t>
          </a:r>
          <a:r>
            <a:rPr lang="en-GB" sz="2800" dirty="0" err="1"/>
            <a:t>režimu</a:t>
          </a:r>
          <a:endParaRPr lang="en-US" sz="2800" dirty="0"/>
        </a:p>
      </dgm:t>
    </dgm:pt>
    <dgm:pt modelId="{EA8B6F09-EDE6-4568-AB2E-C4EDBEBCAC58}" type="parTrans" cxnId="{E486B57D-15F5-4B7C-A8FE-DDF9FC8CC162}">
      <dgm:prSet/>
      <dgm:spPr/>
      <dgm:t>
        <a:bodyPr/>
        <a:lstStyle/>
        <a:p>
          <a:endParaRPr lang="en-US"/>
        </a:p>
      </dgm:t>
    </dgm:pt>
    <dgm:pt modelId="{558CE38D-2157-4AFD-823F-5C3B18921695}" type="sibTrans" cxnId="{E486B57D-15F5-4B7C-A8FE-DDF9FC8CC162}">
      <dgm:prSet/>
      <dgm:spPr/>
      <dgm:t>
        <a:bodyPr/>
        <a:lstStyle/>
        <a:p>
          <a:endParaRPr lang="en-US"/>
        </a:p>
      </dgm:t>
    </dgm:pt>
    <dgm:pt modelId="{0211505D-DB8F-DB4F-BDCD-958115D5C6B3}" type="pres">
      <dgm:prSet presAssocID="{FCC66B4E-E451-4110-8F6E-B016629E9437}" presName="linear" presStyleCnt="0">
        <dgm:presLayoutVars>
          <dgm:animLvl val="lvl"/>
          <dgm:resizeHandles val="exact"/>
        </dgm:presLayoutVars>
      </dgm:prSet>
      <dgm:spPr/>
    </dgm:pt>
    <dgm:pt modelId="{681D1D2C-899D-EA4B-979F-FAF31BF45337}" type="pres">
      <dgm:prSet presAssocID="{485FFFC5-3057-47BF-B065-29A54334158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881DA90-3D3E-674F-A9F1-A386FB2B554F}" type="pres">
      <dgm:prSet presAssocID="{88653808-3653-4F4E-9854-84740AF72D12}" presName="spacer" presStyleCnt="0"/>
      <dgm:spPr/>
    </dgm:pt>
    <dgm:pt modelId="{6A9FDE9E-F2FA-D848-97F3-5F8D2A22DFF3}" type="pres">
      <dgm:prSet presAssocID="{E7ABD850-95E4-4966-B912-45671863D9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04B7AC-790D-7848-98A0-D1056934B44B}" type="pres">
      <dgm:prSet presAssocID="{EF40443D-DCD5-4B8C-A91C-9F4259BF44FE}" presName="spacer" presStyleCnt="0"/>
      <dgm:spPr/>
    </dgm:pt>
    <dgm:pt modelId="{562C52EE-D3F5-3C48-A662-C3AA429906B8}" type="pres">
      <dgm:prSet presAssocID="{606E93C2-2FB4-45BD-A157-581905BC894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306D812-0370-384E-9177-13E2D4E5D0A6}" type="presOf" srcId="{E7ABD850-95E4-4966-B912-45671863D9F1}" destId="{6A9FDE9E-F2FA-D848-97F3-5F8D2A22DFF3}" srcOrd="0" destOrd="0" presId="urn:microsoft.com/office/officeart/2005/8/layout/vList2"/>
    <dgm:cxn modelId="{D9AEDF22-8A73-624F-9347-41191B7284B5}" type="presOf" srcId="{485FFFC5-3057-47BF-B065-29A543341586}" destId="{681D1D2C-899D-EA4B-979F-FAF31BF45337}" srcOrd="0" destOrd="0" presId="urn:microsoft.com/office/officeart/2005/8/layout/vList2"/>
    <dgm:cxn modelId="{8070F62D-3765-4EB9-8DE1-574393D539DB}" srcId="{FCC66B4E-E451-4110-8F6E-B016629E9437}" destId="{E7ABD850-95E4-4966-B912-45671863D9F1}" srcOrd="1" destOrd="0" parTransId="{2BA7B473-B514-467B-B8A6-298FF4049F22}" sibTransId="{EF40443D-DCD5-4B8C-A91C-9F4259BF44FE}"/>
    <dgm:cxn modelId="{699C6655-A1F5-4207-9F2F-37E2995FF35C}" srcId="{FCC66B4E-E451-4110-8F6E-B016629E9437}" destId="{485FFFC5-3057-47BF-B065-29A543341586}" srcOrd="0" destOrd="0" parTransId="{2019C93E-6B84-4478-AAB2-E0E6FD495B8C}" sibTransId="{88653808-3653-4F4E-9854-84740AF72D12}"/>
    <dgm:cxn modelId="{E486B57D-15F5-4B7C-A8FE-DDF9FC8CC162}" srcId="{FCC66B4E-E451-4110-8F6E-B016629E9437}" destId="{606E93C2-2FB4-45BD-A157-581905BC894D}" srcOrd="2" destOrd="0" parTransId="{EA8B6F09-EDE6-4568-AB2E-C4EDBEBCAC58}" sibTransId="{558CE38D-2157-4AFD-823F-5C3B18921695}"/>
    <dgm:cxn modelId="{F97853D8-AAD5-8449-BCCC-271DD0ED2180}" type="presOf" srcId="{FCC66B4E-E451-4110-8F6E-B016629E9437}" destId="{0211505D-DB8F-DB4F-BDCD-958115D5C6B3}" srcOrd="0" destOrd="0" presId="urn:microsoft.com/office/officeart/2005/8/layout/vList2"/>
    <dgm:cxn modelId="{8BDBBCDD-22DC-3946-ABE9-EAA734EBB098}" type="presOf" srcId="{606E93C2-2FB4-45BD-A157-581905BC894D}" destId="{562C52EE-D3F5-3C48-A662-C3AA429906B8}" srcOrd="0" destOrd="0" presId="urn:microsoft.com/office/officeart/2005/8/layout/vList2"/>
    <dgm:cxn modelId="{B0BDF732-B635-624A-B2F9-DF6EF207AED7}" type="presParOf" srcId="{0211505D-DB8F-DB4F-BDCD-958115D5C6B3}" destId="{681D1D2C-899D-EA4B-979F-FAF31BF45337}" srcOrd="0" destOrd="0" presId="urn:microsoft.com/office/officeart/2005/8/layout/vList2"/>
    <dgm:cxn modelId="{448B97D9-9486-7E45-8531-5BA8487BD744}" type="presParOf" srcId="{0211505D-DB8F-DB4F-BDCD-958115D5C6B3}" destId="{E881DA90-3D3E-674F-A9F1-A386FB2B554F}" srcOrd="1" destOrd="0" presId="urn:microsoft.com/office/officeart/2005/8/layout/vList2"/>
    <dgm:cxn modelId="{A7B48F00-8AD5-8F46-8977-5D50081EBD11}" type="presParOf" srcId="{0211505D-DB8F-DB4F-BDCD-958115D5C6B3}" destId="{6A9FDE9E-F2FA-D848-97F3-5F8D2A22DFF3}" srcOrd="2" destOrd="0" presId="urn:microsoft.com/office/officeart/2005/8/layout/vList2"/>
    <dgm:cxn modelId="{2C5D3E49-F130-394F-B13E-3A85F88B2552}" type="presParOf" srcId="{0211505D-DB8F-DB4F-BDCD-958115D5C6B3}" destId="{B404B7AC-790D-7848-98A0-D1056934B44B}" srcOrd="3" destOrd="0" presId="urn:microsoft.com/office/officeart/2005/8/layout/vList2"/>
    <dgm:cxn modelId="{89246935-B824-DD4C-9783-C2546362BDB4}" type="presParOf" srcId="{0211505D-DB8F-DB4F-BDCD-958115D5C6B3}" destId="{562C52EE-D3F5-3C48-A662-C3AA429906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B9E5B7-7B0F-4E79-8E9B-F69AF176DEC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1590495-E6F0-40A8-A922-EDE16F0A9A7A}">
      <dgm:prSet/>
      <dgm:spPr/>
      <dgm:t>
        <a:bodyPr/>
        <a:lstStyle/>
        <a:p>
          <a:r>
            <a:rPr lang="en-GB"/>
            <a:t>skúmajú vlny autokratizácie medzi rokmi 1900 a 2017 a nachádzajú tri vlny</a:t>
          </a:r>
          <a:endParaRPr lang="en-US"/>
        </a:p>
      </dgm:t>
    </dgm:pt>
    <dgm:pt modelId="{78BEFE08-0D19-41A9-AD26-8D2034699356}" type="parTrans" cxnId="{493B4445-E4A8-4644-B3D6-2D52F3C7CB53}">
      <dgm:prSet/>
      <dgm:spPr/>
      <dgm:t>
        <a:bodyPr/>
        <a:lstStyle/>
        <a:p>
          <a:endParaRPr lang="en-US"/>
        </a:p>
      </dgm:t>
    </dgm:pt>
    <dgm:pt modelId="{83115038-B0F8-4C87-9B3A-6ABABA2AA9AD}" type="sibTrans" cxnId="{493B4445-E4A8-4644-B3D6-2D52F3C7CB53}">
      <dgm:prSet/>
      <dgm:spPr/>
      <dgm:t>
        <a:bodyPr/>
        <a:lstStyle/>
        <a:p>
          <a:endParaRPr lang="en-US"/>
        </a:p>
      </dgm:t>
    </dgm:pt>
    <dgm:pt modelId="{19A7E775-C6C9-4AE1-BF7A-C5A0672AB869}">
      <dgm:prSet/>
      <dgm:spPr/>
      <dgm:t>
        <a:bodyPr/>
        <a:lstStyle/>
        <a:p>
          <a:r>
            <a:rPr lang="en-GB"/>
            <a:t>približne dve tretiny epizód autokratizácie (N = 142, 65 %) sa uskutočnili v už autoritárskych štátoch</a:t>
          </a:r>
          <a:endParaRPr lang="en-US"/>
        </a:p>
      </dgm:t>
    </dgm:pt>
    <dgm:pt modelId="{F6CF46B6-3518-44AD-A879-B36FA94B07E6}" type="parTrans" cxnId="{62EAB0E6-A0A9-453F-9A1F-687BA50FC8B0}">
      <dgm:prSet/>
      <dgm:spPr/>
      <dgm:t>
        <a:bodyPr/>
        <a:lstStyle/>
        <a:p>
          <a:endParaRPr lang="en-US"/>
        </a:p>
      </dgm:t>
    </dgm:pt>
    <dgm:pt modelId="{37ABC11B-045B-4197-A69E-A132CCF2B4E6}" type="sibTrans" cxnId="{62EAB0E6-A0A9-453F-9A1F-687BA50FC8B0}">
      <dgm:prSet/>
      <dgm:spPr/>
      <dgm:t>
        <a:bodyPr/>
        <a:lstStyle/>
        <a:p>
          <a:endParaRPr lang="en-US"/>
        </a:p>
      </dgm:t>
    </dgm:pt>
    <dgm:pt modelId="{196EB0DC-7023-4F1F-A192-97015D6FBFA6}">
      <dgm:prSet/>
      <dgm:spPr/>
      <dgm:t>
        <a:bodyPr/>
        <a:lstStyle/>
        <a:p>
          <a:r>
            <a:rPr lang="en-GB"/>
            <a:t>približne tretina všetkých epizód autokratizácie (N = 75) sa začala v demokratických režimoch</a:t>
          </a:r>
          <a:endParaRPr lang="en-US"/>
        </a:p>
      </dgm:t>
    </dgm:pt>
    <dgm:pt modelId="{C78D1788-D7CC-4B4C-9CC5-75DA2956DF4A}" type="parTrans" cxnId="{5ECD7B1C-5D38-4D74-B380-D0835917A252}">
      <dgm:prSet/>
      <dgm:spPr/>
      <dgm:t>
        <a:bodyPr/>
        <a:lstStyle/>
        <a:p>
          <a:endParaRPr lang="en-US"/>
        </a:p>
      </dgm:t>
    </dgm:pt>
    <dgm:pt modelId="{75550150-47FC-4A38-836F-D613AEDA90C1}" type="sibTrans" cxnId="{5ECD7B1C-5D38-4D74-B380-D0835917A252}">
      <dgm:prSet/>
      <dgm:spPr/>
      <dgm:t>
        <a:bodyPr/>
        <a:lstStyle/>
        <a:p>
          <a:endParaRPr lang="en-US"/>
        </a:p>
      </dgm:t>
    </dgm:pt>
    <dgm:pt modelId="{5DAFBCF0-D67E-4291-98BE-6F9903A453BA}">
      <dgm:prSet/>
      <dgm:spPr/>
      <dgm:t>
        <a:bodyPr/>
        <a:lstStyle/>
        <a:p>
          <a:r>
            <a:rPr lang="en-GB"/>
            <a:t>takmer všetky (80 %) viedli k premene režimu na autokraciu</a:t>
          </a:r>
          <a:endParaRPr lang="en-US"/>
        </a:p>
      </dgm:t>
    </dgm:pt>
    <dgm:pt modelId="{12404B32-8FAB-4DD8-9107-DB0EEF9F03BE}" type="parTrans" cxnId="{96F0AF16-5B79-4C35-B5C3-020D59A7BC13}">
      <dgm:prSet/>
      <dgm:spPr/>
      <dgm:t>
        <a:bodyPr/>
        <a:lstStyle/>
        <a:p>
          <a:endParaRPr lang="en-US"/>
        </a:p>
      </dgm:t>
    </dgm:pt>
    <dgm:pt modelId="{EC5DA763-0D09-4AE4-9D1A-F694D035F85B}" type="sibTrans" cxnId="{96F0AF16-5B79-4C35-B5C3-020D59A7BC13}">
      <dgm:prSet/>
      <dgm:spPr/>
      <dgm:t>
        <a:bodyPr/>
        <a:lstStyle/>
        <a:p>
          <a:endParaRPr lang="en-US"/>
        </a:p>
      </dgm:t>
    </dgm:pt>
    <dgm:pt modelId="{C413829C-9CAE-054B-A907-B36F24802EEA}" type="pres">
      <dgm:prSet presAssocID="{A9B9E5B7-7B0F-4E79-8E9B-F69AF176DEC3}" presName="outerComposite" presStyleCnt="0">
        <dgm:presLayoutVars>
          <dgm:chMax val="5"/>
          <dgm:dir/>
          <dgm:resizeHandles val="exact"/>
        </dgm:presLayoutVars>
      </dgm:prSet>
      <dgm:spPr/>
    </dgm:pt>
    <dgm:pt modelId="{E8C52C11-BD6A-F34F-AEF8-A44B3CE0B0F9}" type="pres">
      <dgm:prSet presAssocID="{A9B9E5B7-7B0F-4E79-8E9B-F69AF176DEC3}" presName="dummyMaxCanvas" presStyleCnt="0">
        <dgm:presLayoutVars/>
      </dgm:prSet>
      <dgm:spPr/>
    </dgm:pt>
    <dgm:pt modelId="{C294FCB6-2373-BE42-88B3-9ECCB2E6CBBC}" type="pres">
      <dgm:prSet presAssocID="{A9B9E5B7-7B0F-4E79-8E9B-F69AF176DEC3}" presName="FourNodes_1" presStyleLbl="node1" presStyleIdx="0" presStyleCnt="4">
        <dgm:presLayoutVars>
          <dgm:bulletEnabled val="1"/>
        </dgm:presLayoutVars>
      </dgm:prSet>
      <dgm:spPr/>
    </dgm:pt>
    <dgm:pt modelId="{055FEAD1-D548-A444-8A4F-F87CAD8EB817}" type="pres">
      <dgm:prSet presAssocID="{A9B9E5B7-7B0F-4E79-8E9B-F69AF176DEC3}" presName="FourNodes_2" presStyleLbl="node1" presStyleIdx="1" presStyleCnt="4">
        <dgm:presLayoutVars>
          <dgm:bulletEnabled val="1"/>
        </dgm:presLayoutVars>
      </dgm:prSet>
      <dgm:spPr/>
    </dgm:pt>
    <dgm:pt modelId="{375F533B-CEA9-CE41-81A8-9569BF1CD7E5}" type="pres">
      <dgm:prSet presAssocID="{A9B9E5B7-7B0F-4E79-8E9B-F69AF176DEC3}" presName="FourNodes_3" presStyleLbl="node1" presStyleIdx="2" presStyleCnt="4">
        <dgm:presLayoutVars>
          <dgm:bulletEnabled val="1"/>
        </dgm:presLayoutVars>
      </dgm:prSet>
      <dgm:spPr/>
    </dgm:pt>
    <dgm:pt modelId="{137CC33A-CF80-DE46-8B17-03B95B2653A3}" type="pres">
      <dgm:prSet presAssocID="{A9B9E5B7-7B0F-4E79-8E9B-F69AF176DEC3}" presName="FourNodes_4" presStyleLbl="node1" presStyleIdx="3" presStyleCnt="4">
        <dgm:presLayoutVars>
          <dgm:bulletEnabled val="1"/>
        </dgm:presLayoutVars>
      </dgm:prSet>
      <dgm:spPr/>
    </dgm:pt>
    <dgm:pt modelId="{5A69F69D-7792-B245-9B43-14200F09E900}" type="pres">
      <dgm:prSet presAssocID="{A9B9E5B7-7B0F-4E79-8E9B-F69AF176DEC3}" presName="FourConn_1-2" presStyleLbl="fgAccFollowNode1" presStyleIdx="0" presStyleCnt="3">
        <dgm:presLayoutVars>
          <dgm:bulletEnabled val="1"/>
        </dgm:presLayoutVars>
      </dgm:prSet>
      <dgm:spPr/>
    </dgm:pt>
    <dgm:pt modelId="{B6190690-43A2-7748-879D-A0B912AEC60E}" type="pres">
      <dgm:prSet presAssocID="{A9B9E5B7-7B0F-4E79-8E9B-F69AF176DEC3}" presName="FourConn_2-3" presStyleLbl="fgAccFollowNode1" presStyleIdx="1" presStyleCnt="3">
        <dgm:presLayoutVars>
          <dgm:bulletEnabled val="1"/>
        </dgm:presLayoutVars>
      </dgm:prSet>
      <dgm:spPr/>
    </dgm:pt>
    <dgm:pt modelId="{45AC4AE8-6614-AB40-B785-F8434BAE1ECB}" type="pres">
      <dgm:prSet presAssocID="{A9B9E5B7-7B0F-4E79-8E9B-F69AF176DEC3}" presName="FourConn_3-4" presStyleLbl="fgAccFollowNode1" presStyleIdx="2" presStyleCnt="3">
        <dgm:presLayoutVars>
          <dgm:bulletEnabled val="1"/>
        </dgm:presLayoutVars>
      </dgm:prSet>
      <dgm:spPr/>
    </dgm:pt>
    <dgm:pt modelId="{9ADCB088-F0B1-B24D-8696-2A9DCCDFAD20}" type="pres">
      <dgm:prSet presAssocID="{A9B9E5B7-7B0F-4E79-8E9B-F69AF176DEC3}" presName="FourNodes_1_text" presStyleLbl="node1" presStyleIdx="3" presStyleCnt="4">
        <dgm:presLayoutVars>
          <dgm:bulletEnabled val="1"/>
        </dgm:presLayoutVars>
      </dgm:prSet>
      <dgm:spPr/>
    </dgm:pt>
    <dgm:pt modelId="{462BB2AD-C7E7-BC4F-BB01-67AF14602C1B}" type="pres">
      <dgm:prSet presAssocID="{A9B9E5B7-7B0F-4E79-8E9B-F69AF176DEC3}" presName="FourNodes_2_text" presStyleLbl="node1" presStyleIdx="3" presStyleCnt="4">
        <dgm:presLayoutVars>
          <dgm:bulletEnabled val="1"/>
        </dgm:presLayoutVars>
      </dgm:prSet>
      <dgm:spPr/>
    </dgm:pt>
    <dgm:pt modelId="{98069BCC-5A82-AB48-8083-6C50AE1F276A}" type="pres">
      <dgm:prSet presAssocID="{A9B9E5B7-7B0F-4E79-8E9B-F69AF176DEC3}" presName="FourNodes_3_text" presStyleLbl="node1" presStyleIdx="3" presStyleCnt="4">
        <dgm:presLayoutVars>
          <dgm:bulletEnabled val="1"/>
        </dgm:presLayoutVars>
      </dgm:prSet>
      <dgm:spPr/>
    </dgm:pt>
    <dgm:pt modelId="{D46CF1C2-4D13-B345-A31D-033DB693A1BB}" type="pres">
      <dgm:prSet presAssocID="{A9B9E5B7-7B0F-4E79-8E9B-F69AF176DEC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6F0AF16-5B79-4C35-B5C3-020D59A7BC13}" srcId="{A9B9E5B7-7B0F-4E79-8E9B-F69AF176DEC3}" destId="{5DAFBCF0-D67E-4291-98BE-6F9903A453BA}" srcOrd="3" destOrd="0" parTransId="{12404B32-8FAB-4DD8-9107-DB0EEF9F03BE}" sibTransId="{EC5DA763-0D09-4AE4-9D1A-F694D035F85B}"/>
    <dgm:cxn modelId="{5ECD7B1C-5D38-4D74-B380-D0835917A252}" srcId="{A9B9E5B7-7B0F-4E79-8E9B-F69AF176DEC3}" destId="{196EB0DC-7023-4F1F-A192-97015D6FBFA6}" srcOrd="2" destOrd="0" parTransId="{C78D1788-D7CC-4B4C-9CC5-75DA2956DF4A}" sibTransId="{75550150-47FC-4A38-836F-D613AEDA90C1}"/>
    <dgm:cxn modelId="{493B4445-E4A8-4644-B3D6-2D52F3C7CB53}" srcId="{A9B9E5B7-7B0F-4E79-8E9B-F69AF176DEC3}" destId="{F1590495-E6F0-40A8-A922-EDE16F0A9A7A}" srcOrd="0" destOrd="0" parTransId="{78BEFE08-0D19-41A9-AD26-8D2034699356}" sibTransId="{83115038-B0F8-4C87-9B3A-6ABABA2AA9AD}"/>
    <dgm:cxn modelId="{12F21546-DAB6-A543-804D-165A141A1D85}" type="presOf" srcId="{5DAFBCF0-D67E-4291-98BE-6F9903A453BA}" destId="{D46CF1C2-4D13-B345-A31D-033DB693A1BB}" srcOrd="1" destOrd="0" presId="urn:microsoft.com/office/officeart/2005/8/layout/vProcess5"/>
    <dgm:cxn modelId="{866B3861-0A83-D841-81AD-8AB849AC9ACF}" type="presOf" srcId="{196EB0DC-7023-4F1F-A192-97015D6FBFA6}" destId="{375F533B-CEA9-CE41-81A8-9569BF1CD7E5}" srcOrd="0" destOrd="0" presId="urn:microsoft.com/office/officeart/2005/8/layout/vProcess5"/>
    <dgm:cxn modelId="{4EBB0A6B-3960-6B4C-8331-7AB362E13CCD}" type="presOf" srcId="{19A7E775-C6C9-4AE1-BF7A-C5A0672AB869}" destId="{462BB2AD-C7E7-BC4F-BB01-67AF14602C1B}" srcOrd="1" destOrd="0" presId="urn:microsoft.com/office/officeart/2005/8/layout/vProcess5"/>
    <dgm:cxn modelId="{19794976-2E07-954E-8973-C215F9E2A6C2}" type="presOf" srcId="{A9B9E5B7-7B0F-4E79-8E9B-F69AF176DEC3}" destId="{C413829C-9CAE-054B-A907-B36F24802EEA}" srcOrd="0" destOrd="0" presId="urn:microsoft.com/office/officeart/2005/8/layout/vProcess5"/>
    <dgm:cxn modelId="{AC9E519A-A208-F540-B7A5-6FAA03BAF3E1}" type="presOf" srcId="{F1590495-E6F0-40A8-A922-EDE16F0A9A7A}" destId="{C294FCB6-2373-BE42-88B3-9ECCB2E6CBBC}" srcOrd="0" destOrd="0" presId="urn:microsoft.com/office/officeart/2005/8/layout/vProcess5"/>
    <dgm:cxn modelId="{F720A89A-00F0-5E48-A450-29C0699D2009}" type="presOf" srcId="{196EB0DC-7023-4F1F-A192-97015D6FBFA6}" destId="{98069BCC-5A82-AB48-8083-6C50AE1F276A}" srcOrd="1" destOrd="0" presId="urn:microsoft.com/office/officeart/2005/8/layout/vProcess5"/>
    <dgm:cxn modelId="{0D16469B-B40A-1249-8AC8-B72B45E3235C}" type="presOf" srcId="{83115038-B0F8-4C87-9B3A-6ABABA2AA9AD}" destId="{5A69F69D-7792-B245-9B43-14200F09E900}" srcOrd="0" destOrd="0" presId="urn:microsoft.com/office/officeart/2005/8/layout/vProcess5"/>
    <dgm:cxn modelId="{54DD76BF-2546-4F4D-B44D-37FDABFF8720}" type="presOf" srcId="{5DAFBCF0-D67E-4291-98BE-6F9903A453BA}" destId="{137CC33A-CF80-DE46-8B17-03B95B2653A3}" srcOrd="0" destOrd="0" presId="urn:microsoft.com/office/officeart/2005/8/layout/vProcess5"/>
    <dgm:cxn modelId="{D32897C8-C658-E44B-A00B-7030E00D63CF}" type="presOf" srcId="{37ABC11B-045B-4197-A69E-A132CCF2B4E6}" destId="{B6190690-43A2-7748-879D-A0B912AEC60E}" srcOrd="0" destOrd="0" presId="urn:microsoft.com/office/officeart/2005/8/layout/vProcess5"/>
    <dgm:cxn modelId="{75C61EDF-A8A0-FF4C-BFDB-008D2210CEEB}" type="presOf" srcId="{19A7E775-C6C9-4AE1-BF7A-C5A0672AB869}" destId="{055FEAD1-D548-A444-8A4F-F87CAD8EB817}" srcOrd="0" destOrd="0" presId="urn:microsoft.com/office/officeart/2005/8/layout/vProcess5"/>
    <dgm:cxn modelId="{62EAB0E6-A0A9-453F-9A1F-687BA50FC8B0}" srcId="{A9B9E5B7-7B0F-4E79-8E9B-F69AF176DEC3}" destId="{19A7E775-C6C9-4AE1-BF7A-C5A0672AB869}" srcOrd="1" destOrd="0" parTransId="{F6CF46B6-3518-44AD-A879-B36FA94B07E6}" sibTransId="{37ABC11B-045B-4197-A69E-A132CCF2B4E6}"/>
    <dgm:cxn modelId="{A918C8EF-E0A8-0B42-8D46-FFF67BBF7D42}" type="presOf" srcId="{F1590495-E6F0-40A8-A922-EDE16F0A9A7A}" destId="{9ADCB088-F0B1-B24D-8696-2A9DCCDFAD20}" srcOrd="1" destOrd="0" presId="urn:microsoft.com/office/officeart/2005/8/layout/vProcess5"/>
    <dgm:cxn modelId="{37AB9FF1-6F78-DE43-BD51-90C43C8BDC05}" type="presOf" srcId="{75550150-47FC-4A38-836F-D613AEDA90C1}" destId="{45AC4AE8-6614-AB40-B785-F8434BAE1ECB}" srcOrd="0" destOrd="0" presId="urn:microsoft.com/office/officeart/2005/8/layout/vProcess5"/>
    <dgm:cxn modelId="{26AE67F2-BBF7-8B48-96CA-A2581C445DE3}" type="presParOf" srcId="{C413829C-9CAE-054B-A907-B36F24802EEA}" destId="{E8C52C11-BD6A-F34F-AEF8-A44B3CE0B0F9}" srcOrd="0" destOrd="0" presId="urn:microsoft.com/office/officeart/2005/8/layout/vProcess5"/>
    <dgm:cxn modelId="{354BCD93-2EE9-AE4C-86EF-77838A3D8D5A}" type="presParOf" srcId="{C413829C-9CAE-054B-A907-B36F24802EEA}" destId="{C294FCB6-2373-BE42-88B3-9ECCB2E6CBBC}" srcOrd="1" destOrd="0" presId="urn:microsoft.com/office/officeart/2005/8/layout/vProcess5"/>
    <dgm:cxn modelId="{152FE4F7-F53D-AC44-91CA-5B7C6BA3FA7D}" type="presParOf" srcId="{C413829C-9CAE-054B-A907-B36F24802EEA}" destId="{055FEAD1-D548-A444-8A4F-F87CAD8EB817}" srcOrd="2" destOrd="0" presId="urn:microsoft.com/office/officeart/2005/8/layout/vProcess5"/>
    <dgm:cxn modelId="{5EF45C03-4BFD-D14A-A96E-1624C62F48C4}" type="presParOf" srcId="{C413829C-9CAE-054B-A907-B36F24802EEA}" destId="{375F533B-CEA9-CE41-81A8-9569BF1CD7E5}" srcOrd="3" destOrd="0" presId="urn:microsoft.com/office/officeart/2005/8/layout/vProcess5"/>
    <dgm:cxn modelId="{F70FECFF-B20C-CD4D-98FC-ED4EA3F334EE}" type="presParOf" srcId="{C413829C-9CAE-054B-A907-B36F24802EEA}" destId="{137CC33A-CF80-DE46-8B17-03B95B2653A3}" srcOrd="4" destOrd="0" presId="urn:microsoft.com/office/officeart/2005/8/layout/vProcess5"/>
    <dgm:cxn modelId="{A803550A-4836-B941-9DE5-DC593E1D8C56}" type="presParOf" srcId="{C413829C-9CAE-054B-A907-B36F24802EEA}" destId="{5A69F69D-7792-B245-9B43-14200F09E900}" srcOrd="5" destOrd="0" presId="urn:microsoft.com/office/officeart/2005/8/layout/vProcess5"/>
    <dgm:cxn modelId="{5D17AECA-C7B8-9246-9F4A-D0BAFC6EEB93}" type="presParOf" srcId="{C413829C-9CAE-054B-A907-B36F24802EEA}" destId="{B6190690-43A2-7748-879D-A0B912AEC60E}" srcOrd="6" destOrd="0" presId="urn:microsoft.com/office/officeart/2005/8/layout/vProcess5"/>
    <dgm:cxn modelId="{9312ADCC-75CB-4E46-A3D5-277B37FFF2A7}" type="presParOf" srcId="{C413829C-9CAE-054B-A907-B36F24802EEA}" destId="{45AC4AE8-6614-AB40-B785-F8434BAE1ECB}" srcOrd="7" destOrd="0" presId="urn:microsoft.com/office/officeart/2005/8/layout/vProcess5"/>
    <dgm:cxn modelId="{F2F8CE68-0B09-694B-8DF6-DE0771814036}" type="presParOf" srcId="{C413829C-9CAE-054B-A907-B36F24802EEA}" destId="{9ADCB088-F0B1-B24D-8696-2A9DCCDFAD20}" srcOrd="8" destOrd="0" presId="urn:microsoft.com/office/officeart/2005/8/layout/vProcess5"/>
    <dgm:cxn modelId="{0AE43680-9EC1-6142-8268-DF2A31C9713F}" type="presParOf" srcId="{C413829C-9CAE-054B-A907-B36F24802EEA}" destId="{462BB2AD-C7E7-BC4F-BB01-67AF14602C1B}" srcOrd="9" destOrd="0" presId="urn:microsoft.com/office/officeart/2005/8/layout/vProcess5"/>
    <dgm:cxn modelId="{7A5853F1-1DD3-6046-802A-C8D7BBD5C594}" type="presParOf" srcId="{C413829C-9CAE-054B-A907-B36F24802EEA}" destId="{98069BCC-5A82-AB48-8083-6C50AE1F276A}" srcOrd="10" destOrd="0" presId="urn:microsoft.com/office/officeart/2005/8/layout/vProcess5"/>
    <dgm:cxn modelId="{81FC5575-8B9D-7A4A-B056-C4BECB48A131}" type="presParOf" srcId="{C413829C-9CAE-054B-A907-B36F24802EEA}" destId="{D46CF1C2-4D13-B345-A31D-033DB693A1B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D1D2C-899D-EA4B-979F-FAF31BF45337}">
      <dsp:nvSpPr>
        <dsp:cNvPr id="0" name=""/>
        <dsp:cNvSpPr/>
      </dsp:nvSpPr>
      <dsp:spPr>
        <a:xfrm>
          <a:off x="0" y="2424"/>
          <a:ext cx="10515600" cy="1441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Lührmann</a:t>
          </a:r>
          <a:r>
            <a:rPr lang="en-GB" sz="2800" kern="1200" dirty="0"/>
            <a:t> &amp; Lindberg (2019) </a:t>
          </a:r>
          <a:r>
            <a:rPr lang="en-GB" sz="2800" kern="1200" dirty="0" err="1"/>
            <a:t>rozlišujú</a:t>
          </a:r>
          <a:r>
            <a:rPr lang="en-GB" sz="2800" kern="1200" dirty="0"/>
            <a:t> </a:t>
          </a:r>
          <a:r>
            <a:rPr lang="en-GB" sz="2800" kern="1200" dirty="0" err="1"/>
            <a:t>medzi</a:t>
          </a:r>
          <a:r>
            <a:rPr lang="en-GB" sz="2800" kern="1200" dirty="0"/>
            <a:t> democratic breakdown, democratic backsliding and </a:t>
          </a:r>
          <a:r>
            <a:rPr lang="en-GB" sz="2800" kern="1200" dirty="0" err="1"/>
            <a:t>autocratization</a:t>
          </a:r>
          <a:endParaRPr lang="en-US" sz="2800" kern="1200" dirty="0"/>
        </a:p>
      </dsp:txBody>
      <dsp:txXfrm>
        <a:off x="70388" y="72812"/>
        <a:ext cx="10374824" cy="1301134"/>
      </dsp:txXfrm>
    </dsp:sp>
    <dsp:sp modelId="{6A9FDE9E-F2FA-D848-97F3-5F8D2A22DFF3}">
      <dsp:nvSpPr>
        <dsp:cNvPr id="0" name=""/>
        <dsp:cNvSpPr/>
      </dsp:nvSpPr>
      <dsp:spPr>
        <a:xfrm>
          <a:off x="0" y="1454713"/>
          <a:ext cx="10515600" cy="144191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prvé</a:t>
          </a:r>
          <a:r>
            <a:rPr lang="en-GB" sz="2800" kern="1200" dirty="0"/>
            <a:t> z </a:t>
          </a:r>
          <a:r>
            <a:rPr lang="en-GB" sz="2800" kern="1200" dirty="0" err="1"/>
            <a:t>nich</a:t>
          </a:r>
          <a:r>
            <a:rPr lang="en-GB" sz="2800" kern="1200" dirty="0"/>
            <a:t> </a:t>
          </a:r>
          <a:r>
            <a:rPr lang="en-GB" sz="2800" kern="1200" dirty="0" err="1"/>
            <a:t>sa</a:t>
          </a:r>
          <a:r>
            <a:rPr lang="en-GB" sz="2800" kern="1200" dirty="0"/>
            <a:t> </a:t>
          </a:r>
          <a:r>
            <a:rPr lang="en-GB" sz="2800" kern="1200" dirty="0" err="1"/>
            <a:t>vzťahujú</a:t>
          </a:r>
          <a:r>
            <a:rPr lang="en-GB" sz="2800" kern="1200" dirty="0"/>
            <a:t> </a:t>
          </a:r>
          <a:r>
            <a:rPr lang="en-GB" sz="2800" kern="1200" dirty="0" err="1"/>
            <a:t>na</a:t>
          </a:r>
          <a:r>
            <a:rPr lang="en-GB" sz="2800" kern="1200" dirty="0"/>
            <a:t> </a:t>
          </a:r>
          <a:r>
            <a:rPr lang="en-GB" sz="2800" kern="1200" dirty="0" err="1"/>
            <a:t>úplný</a:t>
          </a:r>
          <a:r>
            <a:rPr lang="en-GB" sz="2800" kern="1200" dirty="0"/>
            <a:t> </a:t>
          </a:r>
          <a:r>
            <a:rPr lang="en-GB" sz="2800" kern="1200" dirty="0" err="1"/>
            <a:t>zánik</a:t>
          </a:r>
          <a:r>
            <a:rPr lang="en-GB" sz="2800" kern="1200" dirty="0"/>
            <a:t> </a:t>
          </a:r>
          <a:r>
            <a:rPr lang="en-GB" sz="2800" kern="1200" dirty="0" err="1"/>
            <a:t>demokracie</a:t>
          </a:r>
          <a:r>
            <a:rPr lang="en-GB" sz="2800" kern="1200" dirty="0"/>
            <a:t>, </a:t>
          </a:r>
          <a:r>
            <a:rPr lang="en-GB" sz="2800" kern="1200" dirty="0" err="1"/>
            <a:t>druhé</a:t>
          </a:r>
          <a:r>
            <a:rPr lang="en-GB" sz="2800" kern="1200" dirty="0"/>
            <a:t> </a:t>
          </a:r>
          <a:r>
            <a:rPr lang="en-GB" sz="2800" kern="1200" dirty="0" err="1"/>
            <a:t>na</a:t>
          </a:r>
          <a:r>
            <a:rPr lang="en-GB" sz="2800" kern="1200" dirty="0"/>
            <a:t> </a:t>
          </a:r>
          <a:r>
            <a:rPr lang="en-GB" sz="2800" kern="1200" dirty="0" err="1"/>
            <a:t>oslabovanie</a:t>
          </a:r>
          <a:r>
            <a:rPr lang="en-GB" sz="2800" kern="1200" dirty="0"/>
            <a:t> </a:t>
          </a:r>
          <a:r>
            <a:rPr lang="en-GB" sz="2800" kern="1200" dirty="0" err="1"/>
            <a:t>demokratického</a:t>
          </a:r>
          <a:r>
            <a:rPr lang="en-GB" sz="2800" kern="1200" dirty="0"/>
            <a:t> </a:t>
          </a:r>
          <a:r>
            <a:rPr lang="en-GB" sz="2800" kern="1200" dirty="0" err="1"/>
            <a:t>režimu</a:t>
          </a:r>
          <a:r>
            <a:rPr lang="en-GB" sz="2800" kern="1200" dirty="0"/>
            <a:t>, </a:t>
          </a:r>
          <a:r>
            <a:rPr lang="en-GB" sz="2800" kern="1200" dirty="0" err="1"/>
            <a:t>autokratizácia</a:t>
          </a:r>
          <a:r>
            <a:rPr lang="en-GB" sz="2800" kern="1200" dirty="0"/>
            <a:t> </a:t>
          </a:r>
          <a:r>
            <a:rPr lang="en-GB" sz="2800" kern="1200" dirty="0" err="1"/>
            <a:t>sa</a:t>
          </a:r>
          <a:r>
            <a:rPr lang="en-GB" sz="2800" kern="1200" dirty="0"/>
            <a:t> </a:t>
          </a:r>
          <a:r>
            <a:rPr lang="en-GB" sz="2800" kern="1200" dirty="0" err="1"/>
            <a:t>považuje</a:t>
          </a:r>
          <a:r>
            <a:rPr lang="en-GB" sz="2800" kern="1200" dirty="0"/>
            <a:t> za </a:t>
          </a:r>
          <a:r>
            <a:rPr lang="en-GB" sz="2800" kern="1200" dirty="0" err="1"/>
            <a:t>zrkadlový</a:t>
          </a:r>
          <a:r>
            <a:rPr lang="en-GB" sz="2800" kern="1200" dirty="0"/>
            <a:t> </a:t>
          </a:r>
          <a:r>
            <a:rPr lang="en-GB" sz="2800" kern="1200" dirty="0" err="1"/>
            <a:t>opak</a:t>
          </a:r>
          <a:r>
            <a:rPr lang="en-GB" sz="2800" kern="1200" dirty="0"/>
            <a:t> </a:t>
          </a:r>
          <a:r>
            <a:rPr lang="en-GB" sz="2800" kern="1200" dirty="0" err="1"/>
            <a:t>demokratizácie</a:t>
          </a:r>
          <a:r>
            <a:rPr lang="en-GB" sz="2800" kern="1200" dirty="0"/>
            <a:t>, </a:t>
          </a:r>
          <a:r>
            <a:rPr lang="en-GB" sz="2800" kern="1200" dirty="0" err="1"/>
            <a:t>čo</a:t>
          </a:r>
          <a:r>
            <a:rPr lang="en-GB" sz="2800" kern="1200" dirty="0"/>
            <a:t> </a:t>
          </a:r>
          <a:r>
            <a:rPr lang="en-GB" sz="2800" kern="1200" dirty="0" err="1"/>
            <a:t>znamená</a:t>
          </a:r>
          <a:r>
            <a:rPr lang="en-GB" sz="2800" kern="1200" dirty="0"/>
            <a:t> "</a:t>
          </a:r>
          <a:r>
            <a:rPr lang="en-GB" sz="2800" kern="1200" dirty="0" err="1"/>
            <a:t>úpadok</a:t>
          </a:r>
          <a:r>
            <a:rPr lang="en-GB" sz="2800" kern="1200" dirty="0"/>
            <a:t> </a:t>
          </a:r>
          <a:r>
            <a:rPr lang="en-GB" sz="2800" kern="1200" dirty="0" err="1"/>
            <a:t>atribútov</a:t>
          </a:r>
          <a:r>
            <a:rPr lang="en-GB" sz="2800" kern="1200" dirty="0"/>
            <a:t> </a:t>
          </a:r>
          <a:r>
            <a:rPr lang="en-GB" sz="2800" kern="1200" dirty="0" err="1"/>
            <a:t>demokratického</a:t>
          </a:r>
          <a:r>
            <a:rPr lang="en-GB" sz="2800" kern="1200" dirty="0"/>
            <a:t> </a:t>
          </a:r>
          <a:r>
            <a:rPr lang="en-GB" sz="2800" kern="1200" dirty="0" err="1"/>
            <a:t>režimu</a:t>
          </a:r>
          <a:r>
            <a:rPr lang="en-GB" sz="2800" kern="1200" dirty="0"/>
            <a:t>"</a:t>
          </a:r>
          <a:endParaRPr lang="en-US" sz="2800" kern="1200" dirty="0"/>
        </a:p>
      </dsp:txBody>
      <dsp:txXfrm>
        <a:off x="70388" y="1525101"/>
        <a:ext cx="10374824" cy="1301134"/>
      </dsp:txXfrm>
    </dsp:sp>
    <dsp:sp modelId="{562C52EE-D3F5-3C48-A662-C3AA429906B8}">
      <dsp:nvSpPr>
        <dsp:cNvPr id="0" name=""/>
        <dsp:cNvSpPr/>
      </dsp:nvSpPr>
      <dsp:spPr>
        <a:xfrm>
          <a:off x="0" y="2907002"/>
          <a:ext cx="10515600" cy="144191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takýto</a:t>
          </a:r>
          <a:r>
            <a:rPr lang="en-GB" sz="2800" kern="1200" dirty="0"/>
            <a:t> </a:t>
          </a:r>
          <a:r>
            <a:rPr lang="en-GB" sz="2800" kern="1200" dirty="0" err="1"/>
            <a:t>úpadok</a:t>
          </a:r>
          <a:r>
            <a:rPr lang="en-GB" sz="2800" kern="1200" dirty="0"/>
            <a:t> </a:t>
          </a:r>
          <a:r>
            <a:rPr lang="en-GB" sz="2800" kern="1200" dirty="0" err="1"/>
            <a:t>môže</a:t>
          </a:r>
          <a:r>
            <a:rPr lang="en-GB" sz="2800" kern="1200" dirty="0"/>
            <a:t> </a:t>
          </a:r>
          <a:r>
            <a:rPr lang="en-GB" sz="2800" kern="1200" dirty="0" err="1"/>
            <a:t>nastať</a:t>
          </a:r>
          <a:r>
            <a:rPr lang="en-GB" sz="2800" kern="1200" dirty="0"/>
            <a:t> v </a:t>
          </a:r>
          <a:r>
            <a:rPr lang="en-GB" sz="2800" kern="1200" dirty="0" err="1"/>
            <a:t>akomkoľvek</a:t>
          </a:r>
          <a:r>
            <a:rPr lang="en-GB" sz="2800" kern="1200" dirty="0"/>
            <a:t> type </a:t>
          </a:r>
          <a:r>
            <a:rPr lang="en-GB" sz="2800" kern="1200" dirty="0" err="1"/>
            <a:t>politického</a:t>
          </a:r>
          <a:r>
            <a:rPr lang="en-GB" sz="2800" kern="1200" dirty="0"/>
            <a:t> </a:t>
          </a:r>
          <a:r>
            <a:rPr lang="en-GB" sz="2800" kern="1200" dirty="0" err="1"/>
            <a:t>režimu</a:t>
          </a:r>
          <a:endParaRPr lang="en-US" sz="2800" kern="1200" dirty="0"/>
        </a:p>
      </dsp:txBody>
      <dsp:txXfrm>
        <a:off x="70388" y="2977390"/>
        <a:ext cx="10374824" cy="1301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4FCB6-2373-BE42-88B3-9ECCB2E6CBBC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skúmajú vlny autokratizácie medzi rokmi 1900 a 2017 a nachádzajú tri vlny</a:t>
          </a:r>
          <a:endParaRPr lang="en-US" sz="2400" kern="1200"/>
        </a:p>
      </dsp:txBody>
      <dsp:txXfrm>
        <a:off x="27017" y="27017"/>
        <a:ext cx="7668958" cy="868383"/>
      </dsp:txXfrm>
    </dsp:sp>
    <dsp:sp modelId="{055FEAD1-D548-A444-8A4F-F87CAD8EB817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približne dve tretiny epizód autokratizácie (N = 142, 65 %) sa uskutočnili v už autoritárskych štátoch</a:t>
          </a:r>
          <a:endParaRPr lang="en-US" sz="2400" kern="1200"/>
        </a:p>
      </dsp:txBody>
      <dsp:txXfrm>
        <a:off x="759181" y="1117146"/>
        <a:ext cx="7356493" cy="868383"/>
      </dsp:txXfrm>
    </dsp:sp>
    <dsp:sp modelId="{375F533B-CEA9-CE41-81A8-9569BF1CD7E5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približne tretina všetkých epizód autokratizácie (N = 75) sa začala v demokratických režimoch</a:t>
          </a:r>
          <a:endParaRPr lang="en-US" sz="2400" kern="1200"/>
        </a:p>
      </dsp:txBody>
      <dsp:txXfrm>
        <a:off x="1480418" y="2207275"/>
        <a:ext cx="7367421" cy="868383"/>
      </dsp:txXfrm>
    </dsp:sp>
    <dsp:sp modelId="{137CC33A-CF80-DE46-8B17-03B95B2653A3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takmer všetky (80 %) viedli k premene režimu na autokraciu</a:t>
          </a:r>
          <a:endParaRPr lang="en-US" sz="2400" kern="1200"/>
        </a:p>
      </dsp:txBody>
      <dsp:txXfrm>
        <a:off x="2212582" y="3297404"/>
        <a:ext cx="7356493" cy="868383"/>
      </dsp:txXfrm>
    </dsp:sp>
    <dsp:sp modelId="{5A69F69D-7792-B245-9B43-14200F09E900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B6190690-43A2-7748-879D-A0B912AEC60E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45AC4AE8-6614-AB40-B785-F8434BAE1ECB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989B7-B0C1-1C4E-802A-AC703BCA2C85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C702-B87D-774D-B523-C93719C68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9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7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0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5FD96-1E40-AD4B-B81D-554ADD133902}" type="datetimeFigureOut">
              <a:rPr lang="en-US" smtClean="0"/>
              <a:t>4/9/24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49FE-0B6E-2746-9983-67D7848F2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sk-SK" sz="8100" b="1" dirty="0"/>
              <a:t>Politické režimy: </a:t>
            </a:r>
            <a:br>
              <a:rPr lang="sk-SK" sz="8100" b="1" dirty="0"/>
            </a:br>
            <a:r>
              <a:rPr lang="sk-SK" sz="8100" b="1" dirty="0"/>
              <a:t>Definície a meranie</a:t>
            </a:r>
            <a:br>
              <a:rPr lang="sk-SK" sz="8100" b="1" dirty="0"/>
            </a:br>
            <a:r>
              <a:rPr lang="sk-SK" sz="8100" b="1" dirty="0"/>
              <a:t>Korene a pôvod</a:t>
            </a:r>
            <a:r>
              <a:rPr lang="en-SK" sz="8100" b="1" dirty="0"/>
              <a:t> </a:t>
            </a:r>
            <a:endParaRPr lang="en-US" sz="8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sk-SK" sz="2200" dirty="0" err="1"/>
              <a:t>Srovnávací</a:t>
            </a:r>
            <a:r>
              <a:rPr lang="sk-SK" sz="2200" dirty="0"/>
              <a:t> analýza politiky</a:t>
            </a:r>
            <a:endParaRPr lang="en-US" sz="2200" dirty="0"/>
          </a:p>
          <a:p>
            <a:pPr algn="l"/>
            <a:r>
              <a:rPr lang="sk-SK" sz="2200"/>
              <a:t>jaro 2024</a:t>
            </a:r>
            <a:endParaRPr lang="en-US" sz="2200" dirty="0"/>
          </a:p>
          <a:p>
            <a:pPr algn="l"/>
            <a:r>
              <a:rPr lang="en-US" sz="2200" dirty="0"/>
              <a:t>Doc. Marek </a:t>
            </a:r>
            <a:r>
              <a:rPr lang="en-US" sz="2200" dirty="0" err="1"/>
              <a:t>Rybář</a:t>
            </a:r>
            <a:r>
              <a:rPr lang="en-US" sz="2200" dirty="0"/>
              <a:t>, PhD.</a:t>
            </a:r>
          </a:p>
        </p:txBody>
      </p:sp>
    </p:spTree>
    <p:extLst>
      <p:ext uri="{BB962C8B-B14F-4D97-AF65-F5344CB8AC3E}">
        <p14:creationId xmlns:p14="http://schemas.microsoft.com/office/powerpoint/2010/main" val="199860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2/4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48690" y="1863090"/>
            <a:ext cx="10126979" cy="3901102"/>
          </a:xfrm>
        </p:spPr>
        <p:txBody>
          <a:bodyPr>
            <a:normAutofit/>
          </a:bodyPr>
          <a:lstStyle/>
          <a:p>
            <a:pPr algn="just"/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FRA, GER, SWI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všeobecné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mužov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od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roku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1848, USA 1870</a:t>
            </a:r>
          </a:p>
          <a:p>
            <a:pPr algn="just"/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žien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šírilo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pomaly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Nový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Zéland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1883,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Austrália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1902,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Fínsko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1907,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Švajčiarsko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1971</a:t>
            </a:r>
          </a:p>
          <a:p>
            <a:pPr algn="just"/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vek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zvyčajne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od 25 do 21 a 18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v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niektorých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krajinách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16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rokov</a:t>
            </a:r>
            <a:endParaRPr lang="en-US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0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3/4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95446" y="1690688"/>
            <a:ext cx="7119816" cy="464066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0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2. </a:t>
            </a:r>
            <a:r>
              <a:rPr lang="en-US" sz="3000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zastúpenie</a:t>
            </a:r>
            <a:r>
              <a:rPr lang="en-US" sz="3000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vytvárať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organizácie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 a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získať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parlamentné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zastúpenie</a:t>
            </a:r>
            <a:endParaRPr lang="en-US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mnohých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krajinách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podstate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to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isté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zavedenie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cs-CZ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proporčných</a:t>
            </a:r>
            <a:r>
              <a:rPr lang="cs-CZ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volebných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systémov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endParaRPr lang="cs-CZ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zvyčajne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zavádzali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preto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lebo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skupiny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voličov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/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ktoré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nemali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hlasovať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časom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stali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silnejšími</a:t>
            </a:r>
            <a:endParaRPr lang="en-US" sz="30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Fínsko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1907,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Holandsko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1917, </a:t>
            </a:r>
            <a:r>
              <a:rPr lang="en-US" sz="3000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Nemecko</a:t>
            </a:r>
            <a:r>
              <a:rPr lang="en-US" sz="3000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1918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F87C37-D2B4-4E64-9CB2-65B9F9C3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61" y="2401888"/>
            <a:ext cx="4056185" cy="25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3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4/4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267200" y="1771651"/>
            <a:ext cx="7166708" cy="442080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3.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úspech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organizovanej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opozície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situácie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všetky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dôležité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akceptované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legitímna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alternatíva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vládnutia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proxy -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socialisti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vláde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nikdy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USA,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Kanade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Luxembursku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prvý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socialistický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prielom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Austrálii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1904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socialisti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Európe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získali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moc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medzivojnovom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období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Rakúsko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Nemecko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Veľká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Británia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Fínsko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Nórsko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EAA6915-EB76-4B1E-9257-1042670D3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" y="2352431"/>
            <a:ext cx="3434862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Nové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transformácie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40130" y="1657352"/>
            <a:ext cx="9932669" cy="4083692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občania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nespokojní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s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niektorými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aspektmi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fungovania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občianska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participácia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klesá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klesá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účasť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voľbách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oslabuje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identifikácia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so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stranami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klesá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miera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členstva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stranách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zaujímajú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politiku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=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zvyšuje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počet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"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"/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odborných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riešení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problémov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verejnej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politiky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6284"/>
          </a:xfrm>
        </p:spPr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Nové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transformácie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43000" y="1321409"/>
            <a:ext cx="10210800" cy="5430474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nezávislé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agentúry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regulačné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orgány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centrálne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banky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externé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subjekty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Európska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únia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status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politikov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fungovanie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inštitúcií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stalo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predmetom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súťaže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väčšie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slovo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dostali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voliči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referendá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participatívne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rozhodovanie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nestranické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inštitúcie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regulačné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orgány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agentúry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EÚ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atď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.)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voľby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strany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stávajú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dôležitými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kedykoľvek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predtým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80D1E59-622E-4F8D-A882-8F2AB8932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307" y="4873256"/>
            <a:ext cx="3944815" cy="18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35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Autokratické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režimy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590" y="1841340"/>
            <a:ext cx="9852660" cy="39344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nedemokratický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autokratický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označenie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všetkých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režimov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ktoré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demokratické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líšia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vlastnosťami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svojich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vládcov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legitimitou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nárokujú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GB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prostriedkami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ktorými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kontrolujú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veľmi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rôznorodá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kategória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cenzúra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represie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pravdepodobne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jedinými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spoločnými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charakteristikami</a:t>
            </a: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Totalitný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vs.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autoritársky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1"/>
            <a:ext cx="6625590" cy="4943473"/>
          </a:xfrm>
        </p:spPr>
        <p:txBody>
          <a:bodyPr>
            <a:noAutofit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rozdiely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rozpracoval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Juan J. Linz (1970)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obmedzený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pluralizmus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chýbajúca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dobre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rozvinutá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ideológia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ospravedlňujúca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absencia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mobilizácie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vedenie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malá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skupina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jeden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vodca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aktivity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všeobecnosti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predvídateľné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obmedzené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svojvoľné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neobmedzené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760F06-FEF8-473C-A79C-5A2697B72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338" y="1549401"/>
            <a:ext cx="3663462" cy="225338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4003B11-0D62-418F-87FB-DC3A5B082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97" y="4067541"/>
            <a:ext cx="3635403" cy="24253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Posttotalitné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sultánske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režimy</a:t>
            </a:r>
            <a:endParaRPr lang="en-US" b="1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>
          <a:xfrm>
            <a:off x="4017108" y="1825625"/>
            <a:ext cx="7549660" cy="385754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Linz a Stepan (1996)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identifikovali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oslabený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posttotalitný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nebol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schopný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plniť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svoje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vlastné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ciele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okrem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toho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vyčlenili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absolutistické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personálne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diktatúry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-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sultánske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režimy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chýbajúca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ideologická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angažovanosti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totalitných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vodcov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just"/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strach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chamtivosť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hlavné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motivácie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ich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stúpencov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C53C38-AEAB-4935-AA7B-24BD7B51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32" y="1825625"/>
            <a:ext cx="2766645" cy="21431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2494B91-E404-46EE-B5B9-DD88E39A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2" y="4245585"/>
            <a:ext cx="2766645" cy="175797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58039-8646-3B49-81DC-963E81FC2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Typy</a:t>
            </a:r>
            <a:r>
              <a:rPr lang="en-US" b="1" dirty="0"/>
              <a:t> </a:t>
            </a:r>
            <a:r>
              <a:rPr lang="en-US" b="1" dirty="0" err="1"/>
              <a:t>autoritárskych</a:t>
            </a:r>
            <a:r>
              <a:rPr lang="en-US" b="1" dirty="0"/>
              <a:t> </a:t>
            </a:r>
            <a:r>
              <a:rPr lang="en-US" b="1" dirty="0" err="1"/>
              <a:t>režimov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E725D-1CE6-8246-BFA1-0C8C788BF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64489"/>
            <a:ext cx="10104120" cy="4379168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A) </a:t>
            </a:r>
            <a:r>
              <a:rPr lang="en-US" b="1" dirty="0" err="1"/>
              <a:t>Absolútne</a:t>
            </a:r>
            <a:r>
              <a:rPr lang="en-US" b="1" dirty="0"/>
              <a:t> (</a:t>
            </a:r>
            <a:r>
              <a:rPr lang="en-US" b="1" dirty="0" err="1"/>
              <a:t>vládnuce</a:t>
            </a:r>
            <a:r>
              <a:rPr lang="en-US" b="1" dirty="0"/>
              <a:t>) </a:t>
            </a:r>
            <a:r>
              <a:rPr lang="en-US" b="1" dirty="0" err="1"/>
              <a:t>monarchie</a:t>
            </a:r>
            <a:r>
              <a:rPr lang="en-US" b="1" dirty="0"/>
              <a:t> </a:t>
            </a:r>
          </a:p>
          <a:p>
            <a:pPr algn="just"/>
            <a:r>
              <a:rPr lang="en-US" dirty="0" err="1"/>
              <a:t>Saudská</a:t>
            </a:r>
            <a:r>
              <a:rPr lang="en-US" dirty="0"/>
              <a:t> </a:t>
            </a:r>
            <a:r>
              <a:rPr lang="en-US" dirty="0" err="1"/>
              <a:t>Arábia</a:t>
            </a:r>
            <a:r>
              <a:rPr lang="en-US" dirty="0"/>
              <a:t>, SAE, </a:t>
            </a:r>
            <a:r>
              <a:rPr lang="en-US" dirty="0" err="1"/>
              <a:t>Omán</a:t>
            </a:r>
            <a:r>
              <a:rPr lang="en-US" dirty="0"/>
              <a:t>, </a:t>
            </a:r>
            <a:r>
              <a:rPr lang="en-US" dirty="0" err="1"/>
              <a:t>Katar</a:t>
            </a:r>
            <a:r>
              <a:rPr lang="en-US" dirty="0"/>
              <a:t>, </a:t>
            </a:r>
            <a:r>
              <a:rPr lang="en-US" dirty="0" err="1"/>
              <a:t>Brunej</a:t>
            </a:r>
            <a:r>
              <a:rPr lang="en-US" dirty="0"/>
              <a:t>  </a:t>
            </a:r>
          </a:p>
          <a:p>
            <a:pPr algn="just"/>
            <a:r>
              <a:rPr lang="en-US" dirty="0" err="1"/>
              <a:t>Dynastie</a:t>
            </a:r>
            <a:r>
              <a:rPr lang="en-US" dirty="0"/>
              <a:t>, </a:t>
            </a:r>
            <a:r>
              <a:rPr lang="en-US" dirty="0" err="1"/>
              <a:t>rentiérske</a:t>
            </a:r>
            <a:r>
              <a:rPr lang="en-US" dirty="0"/>
              <a:t> </a:t>
            </a:r>
            <a:r>
              <a:rPr lang="en-US" dirty="0" err="1"/>
              <a:t>štáty</a:t>
            </a:r>
            <a:r>
              <a:rPr lang="en-US" dirty="0"/>
              <a:t> (</a:t>
            </a:r>
            <a:r>
              <a:rPr lang="en-US" dirty="0" err="1"/>
              <a:t>ropa</a:t>
            </a:r>
            <a:r>
              <a:rPr lang="en-US" dirty="0"/>
              <a:t>), </a:t>
            </a:r>
            <a:r>
              <a:rPr lang="en-US" dirty="0" err="1"/>
              <a:t>koloniálne</a:t>
            </a:r>
            <a:r>
              <a:rPr lang="en-US" dirty="0"/>
              <a:t> </a:t>
            </a:r>
            <a:r>
              <a:rPr lang="en-US" dirty="0" err="1"/>
              <a:t>dedičstvo</a:t>
            </a:r>
            <a:r>
              <a:rPr lang="en-US" dirty="0"/>
              <a:t> </a:t>
            </a:r>
          </a:p>
          <a:p>
            <a:pPr algn="just"/>
            <a:r>
              <a:rPr lang="en-US" b="1" dirty="0"/>
              <a:t>B) </a:t>
            </a:r>
            <a:r>
              <a:rPr lang="en-US" b="1" dirty="0" err="1"/>
              <a:t>Osobní</a:t>
            </a:r>
            <a:r>
              <a:rPr lang="en-US" b="1" dirty="0"/>
              <a:t> </a:t>
            </a:r>
            <a:r>
              <a:rPr lang="en-US" b="1" dirty="0" err="1"/>
              <a:t>diktátori</a:t>
            </a:r>
            <a:r>
              <a:rPr lang="en-US" b="1" dirty="0"/>
              <a:t> a </a:t>
            </a:r>
            <a:r>
              <a:rPr lang="en-US" b="1" dirty="0" err="1"/>
              <a:t>silní</a:t>
            </a:r>
            <a:r>
              <a:rPr lang="en-US" b="1" dirty="0"/>
              <a:t> </a:t>
            </a:r>
            <a:r>
              <a:rPr lang="en-US" b="1" dirty="0" err="1"/>
              <a:t>vládcovia</a:t>
            </a:r>
            <a:r>
              <a:rPr lang="en-US" b="1" dirty="0"/>
              <a:t> </a:t>
            </a:r>
          </a:p>
          <a:p>
            <a:pPr algn="just"/>
            <a:r>
              <a:rPr lang="en-US" dirty="0"/>
              <a:t>Putin v </a:t>
            </a:r>
            <a:r>
              <a:rPr lang="en-US" dirty="0" err="1"/>
              <a:t>Rusku</a:t>
            </a:r>
            <a:r>
              <a:rPr lang="en-US" dirty="0"/>
              <a:t>, Suharto v </a:t>
            </a:r>
            <a:r>
              <a:rPr lang="en-US" dirty="0" err="1"/>
              <a:t>Indonézii</a:t>
            </a:r>
            <a:r>
              <a:rPr lang="en-US" dirty="0"/>
              <a:t>, Pinochet v </a:t>
            </a:r>
            <a:r>
              <a:rPr lang="en-US" dirty="0" err="1"/>
              <a:t>Čile</a:t>
            </a:r>
            <a:r>
              <a:rPr lang="en-US" dirty="0"/>
              <a:t>, Kim </a:t>
            </a:r>
            <a:r>
              <a:rPr lang="en-US" dirty="0" err="1"/>
              <a:t>Čong</a:t>
            </a:r>
            <a:r>
              <a:rPr lang="en-US" dirty="0"/>
              <a:t>-un v </a:t>
            </a:r>
            <a:r>
              <a:rPr lang="en-US" dirty="0" err="1"/>
              <a:t>Severnej</a:t>
            </a:r>
            <a:r>
              <a:rPr lang="en-US" dirty="0"/>
              <a:t> </a:t>
            </a:r>
            <a:r>
              <a:rPr lang="en-US" dirty="0" err="1"/>
              <a:t>Kórei</a:t>
            </a:r>
            <a:endParaRPr lang="en-US" dirty="0"/>
          </a:p>
          <a:p>
            <a:pPr algn="just"/>
            <a:r>
              <a:rPr lang="en-US" dirty="0" err="1"/>
              <a:t>Populistické</a:t>
            </a:r>
            <a:r>
              <a:rPr lang="en-US" dirty="0"/>
              <a:t> </a:t>
            </a:r>
            <a:r>
              <a:rPr lang="en-US" dirty="0" err="1"/>
              <a:t>voľby</a:t>
            </a:r>
            <a:r>
              <a:rPr lang="en-US" dirty="0"/>
              <a:t>, </a:t>
            </a:r>
            <a:r>
              <a:rPr lang="en-US" dirty="0" err="1"/>
              <a:t>vojenské</a:t>
            </a:r>
            <a:r>
              <a:rPr lang="en-US" dirty="0"/>
              <a:t> </a:t>
            </a:r>
            <a:r>
              <a:rPr lang="en-US" dirty="0" err="1"/>
              <a:t>prevraty</a:t>
            </a:r>
            <a:r>
              <a:rPr lang="en-US" dirty="0"/>
              <a:t>, </a:t>
            </a:r>
            <a:r>
              <a:rPr lang="en-US" dirty="0" err="1"/>
              <a:t>štáty</a:t>
            </a:r>
            <a:r>
              <a:rPr lang="en-US" dirty="0"/>
              <a:t> </a:t>
            </a:r>
            <a:r>
              <a:rPr lang="en-US" dirty="0" err="1"/>
              <a:t>jednej</a:t>
            </a:r>
            <a:r>
              <a:rPr lang="en-US" dirty="0"/>
              <a:t> </a:t>
            </a:r>
            <a:r>
              <a:rPr lang="en-US" dirty="0" err="1"/>
              <a:t>strany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9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9E22-63B6-1F4C-991C-E20AAA44F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Typy</a:t>
            </a:r>
            <a:r>
              <a:rPr lang="en-US" b="1" dirty="0"/>
              <a:t> </a:t>
            </a:r>
            <a:r>
              <a:rPr lang="en-US" b="1" dirty="0" err="1"/>
              <a:t>autoritárskych</a:t>
            </a:r>
            <a:r>
              <a:rPr lang="en-US" b="1" dirty="0"/>
              <a:t> </a:t>
            </a:r>
            <a:r>
              <a:rPr lang="en-US" b="1" dirty="0" err="1"/>
              <a:t>režimov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30FC-B1E1-7E4F-887F-D8DB2865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3628" y="1695328"/>
            <a:ext cx="4089326" cy="4351338"/>
          </a:xfrm>
        </p:spPr>
        <p:txBody>
          <a:bodyPr/>
          <a:lstStyle/>
          <a:p>
            <a:r>
              <a:rPr lang="en-US" b="1" dirty="0"/>
              <a:t>C) </a:t>
            </a:r>
            <a:r>
              <a:rPr lang="en-US" b="1" dirty="0" err="1"/>
              <a:t>Vojenská</a:t>
            </a:r>
            <a:r>
              <a:rPr lang="en-US" b="1" dirty="0"/>
              <a:t> </a:t>
            </a:r>
            <a:r>
              <a:rPr lang="en-US" b="1" dirty="0" err="1"/>
              <a:t>vláda</a:t>
            </a:r>
            <a:r>
              <a:rPr lang="en-US" b="1" dirty="0"/>
              <a:t> </a:t>
            </a:r>
          </a:p>
          <a:p>
            <a:r>
              <a:rPr lang="en-US" dirty="0" err="1"/>
              <a:t>Kolektívna</a:t>
            </a:r>
            <a:r>
              <a:rPr lang="en-US" dirty="0"/>
              <a:t>, </a:t>
            </a:r>
            <a:r>
              <a:rPr lang="en-US" dirty="0" err="1"/>
              <a:t>otvorená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skrytá</a:t>
            </a:r>
            <a:r>
              <a:rPr lang="en-US" dirty="0"/>
              <a:t>, </a:t>
            </a:r>
            <a:r>
              <a:rPr lang="en-US" dirty="0" err="1"/>
              <a:t>trvalá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prerušovaná</a:t>
            </a:r>
            <a:r>
              <a:rPr lang="en-US" dirty="0"/>
              <a:t> </a:t>
            </a:r>
          </a:p>
          <a:p>
            <a:r>
              <a:rPr lang="en-US" dirty="0" err="1"/>
              <a:t>Barma</a:t>
            </a:r>
            <a:r>
              <a:rPr lang="en-US" dirty="0"/>
              <a:t>, </a:t>
            </a:r>
            <a:r>
              <a:rPr lang="en-US" dirty="0" err="1"/>
              <a:t>Thajsko</a:t>
            </a:r>
            <a:r>
              <a:rPr lang="en-US" dirty="0"/>
              <a:t> </a:t>
            </a:r>
          </a:p>
          <a:p>
            <a:r>
              <a:rPr lang="en-US" b="1" dirty="0"/>
              <a:t>D) </a:t>
            </a:r>
            <a:r>
              <a:rPr lang="en-US" b="1" dirty="0" err="1"/>
              <a:t>Teokracie</a:t>
            </a:r>
            <a:r>
              <a:rPr lang="en-US" b="1" dirty="0"/>
              <a:t> </a:t>
            </a:r>
          </a:p>
          <a:p>
            <a:r>
              <a:rPr lang="en-US" dirty="0" err="1"/>
              <a:t>Iránska</a:t>
            </a:r>
            <a:r>
              <a:rPr lang="en-US" dirty="0"/>
              <a:t> Rada </a:t>
            </a:r>
            <a:r>
              <a:rPr lang="en-US" dirty="0" err="1"/>
              <a:t>strážcov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6C30E9E-85AD-4D07-9E22-419D0D4E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63" y="2328985"/>
            <a:ext cx="3447218" cy="234461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020E120-AD80-4E18-AD8B-D071954EB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24" y="2328985"/>
            <a:ext cx="378350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E9AFD4-B201-4ECA-91A9-82BB8FB3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9715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92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Prečo</a:t>
            </a:r>
            <a:r>
              <a:rPr lang="en-AU" b="1" dirty="0"/>
              <a:t> </a:t>
            </a:r>
            <a:r>
              <a:rPr lang="en-AU" b="1" dirty="0" err="1"/>
              <a:t>autoritárske</a:t>
            </a:r>
            <a:r>
              <a:rPr lang="en-AU" b="1" dirty="0"/>
              <a:t> </a:t>
            </a:r>
            <a:r>
              <a:rPr lang="en-AU" b="1" dirty="0" err="1"/>
              <a:t>režimy</a:t>
            </a:r>
            <a:r>
              <a:rPr lang="en-AU" b="1" dirty="0"/>
              <a:t> </a:t>
            </a:r>
            <a:r>
              <a:rPr lang="en-AU" b="1" dirty="0" err="1"/>
              <a:t>pretrvávajú</a:t>
            </a:r>
            <a:r>
              <a:rPr lang="en-AU" b="1" dirty="0"/>
              <a:t> 1/2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990" y="1690688"/>
            <a:ext cx="10290809" cy="4379168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autoritárske</a:t>
            </a:r>
            <a:r>
              <a:rPr lang="en-US" dirty="0"/>
              <a:t> </a:t>
            </a:r>
            <a:r>
              <a:rPr lang="en-US" dirty="0" err="1"/>
              <a:t>režimy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Blízkom</a:t>
            </a:r>
            <a:r>
              <a:rPr lang="en-US" dirty="0"/>
              <a:t> </a:t>
            </a:r>
            <a:r>
              <a:rPr lang="en-US" dirty="0" err="1"/>
              <a:t>východe</a:t>
            </a:r>
            <a:r>
              <a:rPr lang="en-US" dirty="0"/>
              <a:t> - </a:t>
            </a:r>
            <a:r>
              <a:rPr lang="en-US" dirty="0" err="1"/>
              <a:t>nepriaznivá</a:t>
            </a:r>
            <a:r>
              <a:rPr lang="en-US" dirty="0"/>
              <a:t> ("</a:t>
            </a:r>
            <a:r>
              <a:rPr lang="en-US" dirty="0" err="1"/>
              <a:t>islamská</a:t>
            </a:r>
            <a:r>
              <a:rPr lang="en-US" dirty="0"/>
              <a:t>") </a:t>
            </a:r>
            <a:r>
              <a:rPr lang="en-US" b="1" dirty="0" err="1"/>
              <a:t>politická</a:t>
            </a:r>
            <a:r>
              <a:rPr lang="en-US" b="1" dirty="0"/>
              <a:t> </a:t>
            </a:r>
            <a:r>
              <a:rPr lang="en-US" b="1" dirty="0" err="1"/>
              <a:t>kultúra</a:t>
            </a:r>
            <a:r>
              <a:rPr lang="en-US" b="1" dirty="0"/>
              <a:t> </a:t>
            </a:r>
          </a:p>
          <a:p>
            <a:pPr algn="just"/>
            <a:r>
              <a:rPr lang="en-US" b="1" dirty="0" err="1"/>
              <a:t>geografická</a:t>
            </a:r>
            <a:r>
              <a:rPr lang="en-US" b="1" dirty="0"/>
              <a:t> </a:t>
            </a:r>
            <a:r>
              <a:rPr lang="en-US" b="1" dirty="0" err="1"/>
              <a:t>izolácia</a:t>
            </a:r>
            <a:r>
              <a:rPr lang="en-US" b="1" dirty="0"/>
              <a:t> </a:t>
            </a:r>
            <a:r>
              <a:rPr lang="en-US" dirty="0"/>
              <a:t>od </a:t>
            </a:r>
            <a:r>
              <a:rPr lang="en-US" dirty="0" err="1"/>
              <a:t>centier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(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málo</a:t>
            </a:r>
            <a:r>
              <a:rPr lang="en-US" dirty="0"/>
              <a:t> </a:t>
            </a:r>
            <a:r>
              <a:rPr lang="en-US" dirty="0" err="1"/>
              <a:t>krajín</a:t>
            </a:r>
            <a:r>
              <a:rPr lang="en-US" dirty="0"/>
              <a:t> </a:t>
            </a:r>
            <a:r>
              <a:rPr lang="en-US" dirty="0" err="1"/>
              <a:t>hraničí</a:t>
            </a:r>
            <a:r>
              <a:rPr lang="en-US" dirty="0"/>
              <a:t> </a:t>
            </a:r>
            <a:r>
              <a:rPr lang="en-US" dirty="0" err="1"/>
              <a:t>priamo</a:t>
            </a:r>
            <a:r>
              <a:rPr lang="en-US" dirty="0"/>
              <a:t> s </a:t>
            </a:r>
            <a:r>
              <a:rPr lang="en-US" dirty="0" err="1"/>
              <a:t>úspešnými</a:t>
            </a:r>
            <a:r>
              <a:rPr lang="en-US" dirty="0"/>
              <a:t> </a:t>
            </a:r>
            <a:r>
              <a:rPr lang="en-US" dirty="0" err="1"/>
              <a:t>modelmi</a:t>
            </a:r>
            <a:r>
              <a:rPr lang="en-US" dirty="0"/>
              <a:t> </a:t>
            </a:r>
            <a:r>
              <a:rPr lang="en-US" dirty="0" err="1"/>
              <a:t>demokratického</a:t>
            </a:r>
            <a:r>
              <a:rPr lang="en-US" dirty="0"/>
              <a:t> </a:t>
            </a:r>
            <a:r>
              <a:rPr lang="en-US" dirty="0" err="1"/>
              <a:t>vládnutia</a:t>
            </a:r>
            <a:r>
              <a:rPr lang="en-US" dirty="0"/>
              <a:t>)  </a:t>
            </a:r>
          </a:p>
          <a:p>
            <a:pPr algn="just"/>
            <a:r>
              <a:rPr lang="en-US" dirty="0" err="1"/>
              <a:t>Blízky</a:t>
            </a:r>
            <a:r>
              <a:rPr lang="en-US" dirty="0"/>
              <a:t> </a:t>
            </a:r>
            <a:r>
              <a:rPr lang="en-US" dirty="0" err="1"/>
              <a:t>východ</a:t>
            </a:r>
            <a:r>
              <a:rPr lang="en-US" dirty="0"/>
              <a:t> a </a:t>
            </a:r>
            <a:r>
              <a:rPr lang="en-US" dirty="0" err="1"/>
              <a:t>severná</a:t>
            </a:r>
            <a:r>
              <a:rPr lang="en-US" dirty="0"/>
              <a:t> Afrika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jedinečné</a:t>
            </a:r>
            <a:r>
              <a:rPr lang="en-US" dirty="0"/>
              <a:t>, </a:t>
            </a:r>
            <a:r>
              <a:rPr lang="en-US" dirty="0" err="1"/>
              <a:t>pokiaľ</a:t>
            </a:r>
            <a:r>
              <a:rPr lang="en-US" dirty="0"/>
              <a:t> ide o ich </a:t>
            </a:r>
            <a:r>
              <a:rPr lang="en-US" dirty="0" err="1"/>
              <a:t>slabú</a:t>
            </a:r>
            <a:r>
              <a:rPr lang="en-US" dirty="0"/>
              <a:t> </a:t>
            </a:r>
            <a:r>
              <a:rPr lang="en-US" dirty="0" err="1"/>
              <a:t>vybavenosť</a:t>
            </a:r>
            <a:r>
              <a:rPr lang="en-US" dirty="0"/>
              <a:t> </a:t>
            </a:r>
            <a:r>
              <a:rPr lang="en-US" dirty="0" err="1"/>
              <a:t>predpokladmi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  <a:p>
            <a:pPr algn="just"/>
            <a:r>
              <a:rPr lang="en-US" dirty="0" err="1"/>
              <a:t>Iné</a:t>
            </a:r>
            <a:r>
              <a:rPr lang="en-US" dirty="0"/>
              <a:t> </a:t>
            </a:r>
            <a:r>
              <a:rPr lang="en-US" dirty="0" err="1"/>
              <a:t>podobne</a:t>
            </a:r>
            <a:r>
              <a:rPr lang="en-US" dirty="0"/>
              <a:t> </a:t>
            </a:r>
            <a:r>
              <a:rPr lang="en-US" dirty="0" err="1"/>
              <a:t>znevýhodnené</a:t>
            </a:r>
            <a:r>
              <a:rPr lang="en-US" dirty="0"/>
              <a:t> </a:t>
            </a:r>
            <a:r>
              <a:rPr lang="en-US" dirty="0" err="1"/>
              <a:t>regióny</a:t>
            </a:r>
            <a:r>
              <a:rPr lang="en-US" dirty="0"/>
              <a:t> </a:t>
            </a:r>
            <a:r>
              <a:rPr lang="en-US" dirty="0" err="1"/>
              <a:t>dokázali</a:t>
            </a:r>
            <a:r>
              <a:rPr lang="en-US" dirty="0"/>
              <a:t> </a:t>
            </a:r>
            <a:r>
              <a:rPr lang="en-US" dirty="0" err="1"/>
              <a:t>uskutočniť</a:t>
            </a:r>
            <a:r>
              <a:rPr lang="en-US" dirty="0"/>
              <a:t> </a:t>
            </a:r>
            <a:r>
              <a:rPr lang="en-US" dirty="0" err="1"/>
              <a:t>prechod</a:t>
            </a:r>
            <a:r>
              <a:rPr lang="en-US" dirty="0"/>
              <a:t> k </a:t>
            </a:r>
            <a:r>
              <a:rPr lang="en-US" dirty="0" err="1"/>
              <a:t>demokracii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129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err="1"/>
              <a:t>Prečo</a:t>
            </a:r>
            <a:r>
              <a:rPr lang="en-AU" b="1" dirty="0"/>
              <a:t> </a:t>
            </a:r>
            <a:r>
              <a:rPr lang="en-AU" b="1" dirty="0" err="1"/>
              <a:t>autoritárske</a:t>
            </a:r>
            <a:r>
              <a:rPr lang="en-AU" b="1" dirty="0"/>
              <a:t> </a:t>
            </a:r>
            <a:r>
              <a:rPr lang="en-AU" b="1" dirty="0" err="1"/>
              <a:t>režimy</a:t>
            </a:r>
            <a:r>
              <a:rPr lang="en-AU" b="1" dirty="0"/>
              <a:t> </a:t>
            </a:r>
            <a:r>
              <a:rPr lang="en-AU" b="1" dirty="0" err="1"/>
              <a:t>pretrvávajú</a:t>
            </a:r>
            <a:r>
              <a:rPr lang="en-AU" b="1" dirty="0"/>
              <a:t> 2/2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430" y="1690688"/>
            <a:ext cx="9909810" cy="4379168"/>
          </a:xfrm>
        </p:spPr>
        <p:txBody>
          <a:bodyPr>
            <a:normAutofit/>
          </a:bodyPr>
          <a:lstStyle/>
          <a:p>
            <a:r>
              <a:rPr lang="en-US" dirty="0"/>
              <a:t>Bellin: </a:t>
            </a:r>
            <a:r>
              <a:rPr lang="en-US" dirty="0" err="1"/>
              <a:t>Robustnosť</a:t>
            </a:r>
            <a:r>
              <a:rPr lang="en-US" dirty="0"/>
              <a:t> </a:t>
            </a:r>
            <a:r>
              <a:rPr lang="en-US" dirty="0" err="1"/>
              <a:t>donucovacieho</a:t>
            </a:r>
            <a:r>
              <a:rPr lang="en-US" dirty="0"/>
              <a:t> </a:t>
            </a:r>
            <a:r>
              <a:rPr lang="en-US" dirty="0" err="1"/>
              <a:t>aparátu</a:t>
            </a:r>
            <a:r>
              <a:rPr lang="en-US" dirty="0"/>
              <a:t> je </a:t>
            </a:r>
            <a:r>
              <a:rPr lang="en-US" dirty="0" err="1"/>
              <a:t>kľúčovou</a:t>
            </a:r>
            <a:r>
              <a:rPr lang="en-US" dirty="0"/>
              <a:t> </a:t>
            </a:r>
            <a:r>
              <a:rPr lang="en-US" dirty="0" err="1"/>
              <a:t>premennou</a:t>
            </a:r>
            <a:r>
              <a:rPr lang="en-US" dirty="0"/>
              <a:t>; </a:t>
            </a:r>
            <a:r>
              <a:rPr lang="en-US" dirty="0" err="1"/>
              <a:t>závisí</a:t>
            </a:r>
            <a:r>
              <a:rPr lang="en-US" dirty="0"/>
              <a:t> od</a:t>
            </a:r>
          </a:p>
          <a:p>
            <a:r>
              <a:rPr lang="en-US" b="1" dirty="0" err="1"/>
              <a:t>fiškálneho</a:t>
            </a:r>
            <a:r>
              <a:rPr lang="en-US" b="1" dirty="0"/>
              <a:t> </a:t>
            </a:r>
            <a:r>
              <a:rPr lang="en-US" b="1" dirty="0" err="1"/>
              <a:t>zdravia</a:t>
            </a:r>
            <a:r>
              <a:rPr lang="en-US" dirty="0"/>
              <a:t>: </a:t>
            </a:r>
            <a:r>
              <a:rPr lang="en-US" dirty="0" err="1"/>
              <a:t>Bezpečnostný</a:t>
            </a:r>
            <a:r>
              <a:rPr lang="en-US" dirty="0"/>
              <a:t> </a:t>
            </a:r>
            <a:r>
              <a:rPr lang="en-US" dirty="0" err="1"/>
              <a:t>establišment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lojálny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je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financovanie</a:t>
            </a:r>
            <a:r>
              <a:rPr lang="en-US" dirty="0"/>
              <a:t> </a:t>
            </a:r>
            <a:r>
              <a:rPr lang="en-US" dirty="0" err="1"/>
              <a:t>vážne</a:t>
            </a:r>
            <a:r>
              <a:rPr lang="en-US" dirty="0"/>
              <a:t> </a:t>
            </a:r>
            <a:r>
              <a:rPr lang="en-US" dirty="0" err="1"/>
              <a:t>ohrozené</a:t>
            </a:r>
            <a:r>
              <a:rPr lang="en-US" dirty="0"/>
              <a:t> </a:t>
            </a:r>
          </a:p>
          <a:p>
            <a:r>
              <a:rPr lang="en-US" dirty="0" err="1"/>
              <a:t>medzinárodných</a:t>
            </a:r>
            <a:r>
              <a:rPr lang="en-US" dirty="0"/>
              <a:t> </a:t>
            </a:r>
            <a:r>
              <a:rPr lang="en-US" b="1" dirty="0" err="1"/>
              <a:t>podporných</a:t>
            </a:r>
            <a:r>
              <a:rPr lang="en-US" b="1" dirty="0"/>
              <a:t> </a:t>
            </a:r>
            <a:r>
              <a:rPr lang="en-US" b="1" dirty="0" err="1"/>
              <a:t>sietí</a:t>
            </a:r>
            <a:endParaRPr lang="en-US" b="1" dirty="0"/>
          </a:p>
          <a:p>
            <a:r>
              <a:rPr lang="en-US" dirty="0" err="1"/>
              <a:t>robustnosť</a:t>
            </a:r>
            <a:r>
              <a:rPr lang="en-US" dirty="0"/>
              <a:t> je </a:t>
            </a:r>
            <a:r>
              <a:rPr lang="en-US" dirty="0" err="1"/>
              <a:t>nepriamo</a:t>
            </a:r>
            <a:r>
              <a:rPr lang="en-US" dirty="0"/>
              <a:t> </a:t>
            </a:r>
            <a:r>
              <a:rPr lang="en-US" dirty="0" err="1"/>
              <a:t>úmerná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inštitucionalizácie</a:t>
            </a:r>
            <a:endParaRPr lang="en-US" dirty="0"/>
          </a:p>
          <a:p>
            <a:r>
              <a:rPr lang="en-US" b="1" dirty="0" err="1"/>
              <a:t>miery</a:t>
            </a:r>
            <a:r>
              <a:rPr lang="en-US" dirty="0"/>
              <a:t>, do </a:t>
            </a:r>
            <a:r>
              <a:rPr lang="en-US" dirty="0" err="1"/>
              <a:t>akej</a:t>
            </a:r>
            <a:r>
              <a:rPr lang="en-US" dirty="0"/>
              <a:t> </a:t>
            </a:r>
            <a:r>
              <a:rPr lang="en-US" dirty="0" err="1"/>
              <a:t>čelí</a:t>
            </a:r>
            <a:r>
              <a:rPr lang="en-US" dirty="0"/>
              <a:t> </a:t>
            </a:r>
            <a:r>
              <a:rPr lang="en-US" dirty="0" err="1"/>
              <a:t>vysokej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mobilizácie</a:t>
            </a:r>
            <a:r>
              <a:rPr lang="en-US" dirty="0"/>
              <a:t> </a:t>
            </a:r>
            <a:r>
              <a:rPr lang="en-US" dirty="0" err="1"/>
              <a:t>obyvateľstva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70297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A318-2B0E-2348-8A3C-D8D02724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fungujú</a:t>
            </a:r>
            <a:r>
              <a:rPr lang="en-US" b="1" dirty="0"/>
              <a:t> </a:t>
            </a:r>
            <a:r>
              <a:rPr lang="en-US" b="1" dirty="0" err="1"/>
              <a:t>diktatúry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BEA5-F5D1-9145-BF4E-4047B0B3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046" y="1825625"/>
            <a:ext cx="7604568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 dirty="0" err="1"/>
              <a:t>Geddes</a:t>
            </a:r>
            <a:r>
              <a:rPr lang="sk-SK" dirty="0"/>
              <a:t> a </a:t>
            </a:r>
            <a:r>
              <a:rPr lang="sk-SK" dirty="0" err="1"/>
              <a:t>kol</a:t>
            </a:r>
            <a:r>
              <a:rPr lang="sk-SK" dirty="0"/>
              <a:t> (2018): 280 v rokoch 1945 až 2010</a:t>
            </a:r>
          </a:p>
          <a:p>
            <a:pPr algn="just"/>
            <a:r>
              <a:rPr lang="sk-SK" dirty="0"/>
              <a:t>45 % autoritárskych režimov v tomto období bolo výsledkom prevratov</a:t>
            </a:r>
          </a:p>
          <a:p>
            <a:pPr algn="just"/>
            <a:r>
              <a:rPr lang="sk-SK" dirty="0"/>
              <a:t>armády a politické strany sú skupinami, ktoré najčastejšie preberajú moc</a:t>
            </a:r>
          </a:p>
          <a:p>
            <a:pPr algn="just"/>
            <a:r>
              <a:rPr lang="sk-SK" dirty="0"/>
              <a:t>mnohé prevraty vyrastajú zo sťažností vojenských dôstojníkov, zvyčajne tých, ktorí boli vylúčení z povýšenia (napr. pre svoj etnický pôvod)</a:t>
            </a:r>
          </a:p>
          <a:p>
            <a:pPr algn="just"/>
            <a:r>
              <a:rPr lang="sk-SK" dirty="0"/>
              <a:t>keď sa autokrati dostanú k moci, musia spolupracovať s podriadenými, aby si vytvorili politickú základňu, ale zároveň si chcú udržať lojalitu svojich podporovateľov</a:t>
            </a:r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 err="1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EF7C9E-B0FD-407F-A29B-64156EC14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545" y="1825625"/>
            <a:ext cx="3769701" cy="240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F162-8469-9446-B3EB-A7327831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Diktátorova dilema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84CD1-8EF6-604F-989A-9179E2B5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27" y="1690688"/>
            <a:ext cx="9902333" cy="4163144"/>
          </a:xfrm>
        </p:spPr>
        <p:txBody>
          <a:bodyPr/>
          <a:lstStyle/>
          <a:p>
            <a:pPr algn="just"/>
            <a:r>
              <a:rPr lang="sk-SK" dirty="0"/>
              <a:t>musia poskytnúť svojim priaznivcom dostatok výhod, aby si zabezpečili ich lojalitu. </a:t>
            </a:r>
          </a:p>
          <a:p>
            <a:pPr algn="just"/>
            <a:r>
              <a:rPr lang="sk-SK" dirty="0"/>
              <a:t>ale nie toľko, aby sa niektorý z nich mohol stať vyzývateľom</a:t>
            </a:r>
          </a:p>
          <a:p>
            <a:pPr algn="just"/>
            <a:r>
              <a:rPr lang="sk-SK" dirty="0"/>
              <a:t>poskytovať nepretržitý tok výhod, pretože samotné sľuby nemôžu stačiť </a:t>
            </a:r>
          </a:p>
          <a:p>
            <a:pPr algn="just"/>
            <a:r>
              <a:rPr lang="sk-SK" dirty="0"/>
              <a:t>autokrati prežívajú vďaka delegovaniu právomocí a </a:t>
            </a:r>
            <a:r>
              <a:rPr lang="sk-SK" dirty="0" err="1"/>
              <a:t>patronáži</a:t>
            </a:r>
            <a:r>
              <a:rPr lang="sk-SK" dirty="0"/>
              <a:t> alebo prerozdeľovaniu pôdy a iných zdrojov</a:t>
            </a:r>
          </a:p>
        </p:txBody>
      </p:sp>
    </p:spTree>
    <p:extLst>
      <p:ext uri="{BB962C8B-B14F-4D97-AF65-F5344CB8AC3E}">
        <p14:creationId xmlns:p14="http://schemas.microsoft.com/office/powerpoint/2010/main" val="1752188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39A5D-7E56-7A43-B78B-F43DF1B20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Rola</a:t>
            </a:r>
            <a:r>
              <a:rPr lang="en-US" b="1" dirty="0"/>
              <a:t> </a:t>
            </a:r>
            <a:r>
              <a:rPr lang="en-US" b="1" dirty="0" err="1"/>
              <a:t>straníckych</a:t>
            </a:r>
            <a:r>
              <a:rPr lang="en-US" b="1" dirty="0"/>
              <a:t> </a:t>
            </a:r>
            <a:r>
              <a:rPr lang="en-US" b="1" dirty="0" err="1"/>
              <a:t>organizácií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8B034-2895-B342-9EF2-31C72F3C2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322" y="1825625"/>
            <a:ext cx="6682154" cy="4351338"/>
          </a:xfrm>
        </p:spPr>
        <p:txBody>
          <a:bodyPr/>
          <a:lstStyle/>
          <a:p>
            <a:pPr algn="just"/>
            <a:endParaRPr lang="en-US" dirty="0"/>
          </a:p>
          <a:p>
            <a:pPr algn="just"/>
            <a:r>
              <a:rPr lang="en-US" dirty="0" err="1"/>
              <a:t>autokracie</a:t>
            </a:r>
            <a:r>
              <a:rPr lang="en-US" dirty="0"/>
              <a:t> </a:t>
            </a:r>
            <a:r>
              <a:rPr lang="en-US" dirty="0" err="1"/>
              <a:t>založené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stranách</a:t>
            </a:r>
            <a:r>
              <a:rPr lang="en-US" dirty="0"/>
              <a:t>: </a:t>
            </a:r>
            <a:r>
              <a:rPr lang="en-US" dirty="0" err="1"/>
              <a:t>Strany</a:t>
            </a:r>
            <a:r>
              <a:rPr lang="en-US" dirty="0"/>
              <a:t> </a:t>
            </a:r>
            <a:r>
              <a:rPr lang="en-US" dirty="0" err="1"/>
              <a:t>mobilizujú</a:t>
            </a:r>
            <a:r>
              <a:rPr lang="en-US" dirty="0"/>
              <a:t> </a:t>
            </a:r>
            <a:r>
              <a:rPr lang="en-US" dirty="0" err="1"/>
              <a:t>spoločnosť</a:t>
            </a:r>
            <a:r>
              <a:rPr lang="en-US" dirty="0"/>
              <a:t> a </a:t>
            </a:r>
            <a:r>
              <a:rPr lang="en-US" dirty="0" err="1"/>
              <a:t>poskytujú</a:t>
            </a:r>
            <a:r>
              <a:rPr lang="en-US" dirty="0"/>
              <a:t> </a:t>
            </a:r>
            <a:r>
              <a:rPr lang="en-US" dirty="0" err="1"/>
              <a:t>občanom</a:t>
            </a:r>
            <a:r>
              <a:rPr lang="en-US" dirty="0"/>
              <a:t> </a:t>
            </a:r>
            <a:r>
              <a:rPr lang="en-US" dirty="0" err="1"/>
              <a:t>výhody</a:t>
            </a:r>
            <a:r>
              <a:rPr lang="en-US" dirty="0"/>
              <a:t>,</a:t>
            </a:r>
          </a:p>
          <a:p>
            <a:pPr algn="just"/>
            <a:r>
              <a:rPr lang="en-US" dirty="0"/>
              <a:t>t. j. </a:t>
            </a:r>
            <a:r>
              <a:rPr lang="en-US" dirty="0" err="1"/>
              <a:t>vytvárajú</a:t>
            </a:r>
            <a:r>
              <a:rPr lang="en-US" dirty="0"/>
              <a:t> </a:t>
            </a:r>
            <a:r>
              <a:rPr lang="en-US" dirty="0" err="1"/>
              <a:t>závislosť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zabezpečuje</a:t>
            </a:r>
            <a:r>
              <a:rPr lang="en-US" dirty="0"/>
              <a:t> </a:t>
            </a:r>
            <a:r>
              <a:rPr lang="en-US" dirty="0" err="1"/>
              <a:t>podporu</a:t>
            </a:r>
            <a:r>
              <a:rPr lang="en-US" dirty="0"/>
              <a:t> a </a:t>
            </a:r>
            <a:r>
              <a:rPr lang="en-US" dirty="0" err="1"/>
              <a:t>spoluúčasť</a:t>
            </a:r>
            <a:r>
              <a:rPr lang="en-US" dirty="0"/>
              <a:t> </a:t>
            </a:r>
            <a:r>
              <a:rPr lang="en-US" dirty="0" err="1"/>
              <a:t>obyvateľstva</a:t>
            </a:r>
            <a:endParaRPr lang="en-US" dirty="0"/>
          </a:p>
          <a:p>
            <a:pPr algn="just"/>
            <a:r>
              <a:rPr lang="en-US" dirty="0" err="1"/>
              <a:t>autokracie</a:t>
            </a:r>
            <a:r>
              <a:rPr lang="en-US" dirty="0"/>
              <a:t> </a:t>
            </a:r>
            <a:r>
              <a:rPr lang="en-US" dirty="0" err="1"/>
              <a:t>riadené</a:t>
            </a:r>
            <a:r>
              <a:rPr lang="en-US" dirty="0"/>
              <a:t> </a:t>
            </a:r>
            <a:r>
              <a:rPr lang="en-US" dirty="0" err="1"/>
              <a:t>hegemonickými</a:t>
            </a:r>
            <a:r>
              <a:rPr lang="en-US" dirty="0"/>
              <a:t> </a:t>
            </a:r>
            <a:r>
              <a:rPr lang="en-US" dirty="0" err="1"/>
              <a:t>politickými</a:t>
            </a:r>
            <a:r>
              <a:rPr lang="en-US" dirty="0"/>
              <a:t> </a:t>
            </a:r>
            <a:r>
              <a:rPr lang="en-US" dirty="0" err="1"/>
              <a:t>stranami</a:t>
            </a:r>
            <a:r>
              <a:rPr lang="en-US" dirty="0"/>
              <a:t> </a:t>
            </a:r>
            <a:r>
              <a:rPr lang="en-US" dirty="0" err="1"/>
              <a:t>trvajú</a:t>
            </a:r>
            <a:r>
              <a:rPr lang="en-US" dirty="0"/>
              <a:t> </a:t>
            </a:r>
            <a:r>
              <a:rPr lang="en-US" dirty="0" err="1"/>
              <a:t>dvakrát</a:t>
            </a:r>
            <a:r>
              <a:rPr lang="en-US" dirty="0"/>
              <a:t> </a:t>
            </a:r>
            <a:r>
              <a:rPr lang="en-US" dirty="0" err="1"/>
              <a:t>dlhšie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autokracie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ich </a:t>
            </a:r>
            <a:r>
              <a:rPr lang="en-US" dirty="0" err="1"/>
              <a:t>nemajú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AFF692E-1544-4B9F-8194-D7B51903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1" y="2556607"/>
            <a:ext cx="4149970" cy="31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9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0B11-2A26-6340-9FF8-2EC6DA07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Voľby</a:t>
            </a:r>
            <a:r>
              <a:rPr lang="en-US" b="1" dirty="0"/>
              <a:t> a </a:t>
            </a:r>
            <a:r>
              <a:rPr lang="en-US" b="1" dirty="0" err="1"/>
              <a:t>parlamenty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67AAF-3415-5648-9363-61DFD8AB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1690688"/>
            <a:ext cx="9669780" cy="4307160"/>
          </a:xfrm>
        </p:spPr>
        <p:txBody>
          <a:bodyPr>
            <a:noAutofit/>
          </a:bodyPr>
          <a:lstStyle/>
          <a:p>
            <a:pPr algn="just"/>
            <a:r>
              <a:rPr lang="sk-SK" dirty="0"/>
              <a:t>podvodné voľby a slabé zákonodarné orgány sú pre autokratov užitočné: </a:t>
            </a:r>
          </a:p>
          <a:p>
            <a:pPr algn="just"/>
            <a:r>
              <a:rPr lang="sk-SK" dirty="0"/>
              <a:t>ponúkajú diktátorom spôsob, ako kontrolovať svoje vlastné režimy</a:t>
            </a:r>
          </a:p>
          <a:p>
            <a:pPr algn="just"/>
            <a:r>
              <a:rPr lang="sk-SK" dirty="0"/>
              <a:t>miestne voľby odhaľujú kompetencie nižších straníckych funkcionárov (nízka účasť = nízka schopnosť)</a:t>
            </a:r>
          </a:p>
          <a:p>
            <a:pPr algn="just"/>
            <a:r>
              <a:rPr lang="sk-SK" dirty="0"/>
              <a:t>celoštátne voľby signalizujú silu vlády potenciálnym vyzývateľom</a:t>
            </a:r>
          </a:p>
          <a:p>
            <a:pPr algn="just"/>
            <a:r>
              <a:rPr lang="sk-SK" dirty="0"/>
              <a:t>Parlamenty: na rozdelenie opozície prostredníctvom strategického prerozdelenia materiálnych výhod</a:t>
            </a:r>
          </a:p>
        </p:txBody>
      </p:sp>
    </p:spTree>
    <p:extLst>
      <p:ext uri="{BB962C8B-B14F-4D97-AF65-F5344CB8AC3E}">
        <p14:creationId xmlns:p14="http://schemas.microsoft.com/office/powerpoint/2010/main" val="185212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8A08-8D1A-5F88-5CD3-36818521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Putinovy</a:t>
            </a:r>
            <a:r>
              <a:rPr lang="en-US" b="1" dirty="0"/>
              <a:t> </a:t>
            </a:r>
            <a:r>
              <a:rPr lang="en-US" b="1" dirty="0" err="1"/>
              <a:t>volby</a:t>
            </a:r>
            <a:r>
              <a:rPr lang="en-US" b="1" dirty="0"/>
              <a:t> v </a:t>
            </a:r>
            <a:r>
              <a:rPr lang="en-US" b="1" dirty="0" err="1"/>
              <a:t>roce</a:t>
            </a:r>
            <a:r>
              <a:rPr lang="en-US" b="1" dirty="0"/>
              <a:t> 2024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A10E6-B952-88D2-8C2D-16A7C678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Je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omyl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myslet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že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pro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autoritářské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režimy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je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snazší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uspořádat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volby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než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pro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demokracie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," </a:t>
            </a:r>
          </a:p>
          <a:p>
            <a:pPr algn="just"/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"Pro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Putina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je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velmi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důležité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ukázat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své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politické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elitě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že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ho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podporuje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naprostá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většina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Rusů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.</a:t>
            </a:r>
          </a:p>
          <a:p>
            <a:pPr algn="just"/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"Proto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chce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Kreml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předvést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velmi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dobré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výsledky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a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také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se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vyhnout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jakýmkoli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skandálům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."</a:t>
            </a:r>
          </a:p>
          <a:p>
            <a:pPr algn="just"/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 zemi,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kde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každý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předpokládá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že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výsledek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je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daný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může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být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těžké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přesvědčit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lidi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aby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šli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volit</a:t>
            </a:r>
            <a:r>
              <a:rPr lang="en-GB" dirty="0">
                <a:solidFill>
                  <a:srgbClr val="000821"/>
                </a:solidFill>
                <a:highlight>
                  <a:srgbClr val="FFFFFF"/>
                </a:highlight>
                <a:latin typeface="Pangea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48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1FAE-D54D-ABAA-A0DF-E6A8C272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Putinovy</a:t>
            </a:r>
            <a:r>
              <a:rPr lang="en-US" b="1" dirty="0"/>
              <a:t> </a:t>
            </a:r>
            <a:r>
              <a:rPr lang="en-US" b="1" dirty="0" err="1"/>
              <a:t>volby</a:t>
            </a:r>
            <a:r>
              <a:rPr lang="en-US" b="1" dirty="0"/>
              <a:t> v </a:t>
            </a:r>
            <a:r>
              <a:rPr lang="en-US" b="1" dirty="0" err="1"/>
              <a:t>roce</a:t>
            </a:r>
            <a:r>
              <a:rPr lang="en-US" b="1"/>
              <a:t> 2024 2/2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D6D40-8CE3-39D5-83AB-342B30106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Ruské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úřady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přijímají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opatření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aby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prezidentské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volby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vypadaly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co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nejlegitimněji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.</a:t>
            </a:r>
          </a:p>
          <a:p>
            <a:pPr algn="just"/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Cílem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byla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80%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volební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účast</a:t>
            </a:r>
            <a:endParaRPr lang="en-GB" b="0" i="0" dirty="0">
              <a:solidFill>
                <a:srgbClr val="000821"/>
              </a:solidFill>
              <a:effectLst/>
              <a:highlight>
                <a:srgbClr val="FFFFFF"/>
              </a:highlight>
              <a:latin typeface="Pangea"/>
            </a:endParaRPr>
          </a:p>
          <a:p>
            <a:pPr algn="just"/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toho se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dosáhne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mobilizací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voličů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závislých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na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vládě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: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zaměstnanců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veřejného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sektoru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zaměstnanců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státních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korporací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a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velkých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podniků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loajálních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vládě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a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také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jejich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příbuzných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a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přátel</a:t>
            </a:r>
            <a:endParaRPr lang="en-GB" b="0" i="0" dirty="0">
              <a:solidFill>
                <a:srgbClr val="000821"/>
              </a:solidFill>
              <a:effectLst/>
              <a:highlight>
                <a:srgbClr val="FFFFFF"/>
              </a:highlight>
              <a:latin typeface="Pangea"/>
            </a:endParaRPr>
          </a:p>
          <a:p>
            <a:pPr algn="just"/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Členové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Putinovy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vlastní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strany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Jednotné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Rusko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jsou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vyzýváni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aby s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sebou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do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volebních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místností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přivedli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alespoň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deset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lidí</a:t>
            </a:r>
            <a:endParaRPr lang="en-GB" b="0" i="0" dirty="0">
              <a:solidFill>
                <a:srgbClr val="000821"/>
              </a:solidFill>
              <a:effectLst/>
              <a:highlight>
                <a:srgbClr val="FFFFFF"/>
              </a:highlight>
              <a:latin typeface="Pangea"/>
            </a:endParaRPr>
          </a:p>
          <a:p>
            <a:pPr algn="just"/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Vládní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a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straničtí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úředníci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mohou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přesně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vidět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kdo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se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dostaví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k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volbám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, a to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díky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elektronickému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hlasování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nebo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digitálním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kódům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používaným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k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identifikaci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 </a:t>
            </a:r>
            <a:r>
              <a:rPr lang="en-GB" b="0" i="0" dirty="0" err="1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voličů</a:t>
            </a:r>
            <a:r>
              <a:rPr lang="en-GB" b="0" i="0" dirty="0">
                <a:solidFill>
                  <a:srgbClr val="000821"/>
                </a:solidFill>
                <a:effectLst/>
                <a:highlight>
                  <a:srgbClr val="FFFFFF"/>
                </a:highlight>
                <a:latin typeface="Pang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39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Nové</a:t>
            </a:r>
            <a:r>
              <a:rPr lang="en-US" b="1" dirty="0"/>
              <a:t> </a:t>
            </a:r>
            <a:r>
              <a:rPr lang="en-US" b="1" dirty="0" err="1"/>
              <a:t>formy</a:t>
            </a:r>
            <a:r>
              <a:rPr lang="en-US" b="1" dirty="0"/>
              <a:t> </a:t>
            </a:r>
            <a:r>
              <a:rPr lang="en-US" b="1" dirty="0" err="1"/>
              <a:t>autokracie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478" y="1574158"/>
            <a:ext cx="8634713" cy="437523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err="1"/>
              <a:t>manipulácia</a:t>
            </a:r>
            <a:r>
              <a:rPr lang="en-US" dirty="0"/>
              <a:t> </a:t>
            </a:r>
            <a:r>
              <a:rPr lang="en-US" dirty="0" err="1"/>
              <a:t>kľúčových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inštitúcií</a:t>
            </a:r>
            <a:r>
              <a:rPr lang="en-US" dirty="0"/>
              <a:t>:</a:t>
            </a:r>
          </a:p>
          <a:p>
            <a:pPr algn="just"/>
            <a:r>
              <a:rPr lang="en-US" b="1" dirty="0" err="1"/>
              <a:t>parlamenty</a:t>
            </a:r>
            <a:r>
              <a:rPr lang="en-US" dirty="0"/>
              <a:t>: </a:t>
            </a:r>
            <a:r>
              <a:rPr lang="en-US" dirty="0" err="1"/>
              <a:t>obmedzené</a:t>
            </a:r>
            <a:r>
              <a:rPr lang="en-US" dirty="0"/>
              <a:t> </a:t>
            </a:r>
            <a:r>
              <a:rPr lang="en-US" dirty="0" err="1"/>
              <a:t>právomoci</a:t>
            </a:r>
            <a:r>
              <a:rPr lang="en-US" dirty="0"/>
              <a:t>, </a:t>
            </a:r>
            <a:r>
              <a:rPr lang="en-US" dirty="0" err="1"/>
              <a:t>manipulované</a:t>
            </a:r>
            <a:r>
              <a:rPr lang="en-US" dirty="0"/>
              <a:t> </a:t>
            </a:r>
            <a:r>
              <a:rPr lang="en-US" dirty="0" err="1"/>
              <a:t>zloženie</a:t>
            </a:r>
            <a:r>
              <a:rPr lang="en-US" dirty="0"/>
              <a:t>, </a:t>
            </a:r>
            <a:r>
              <a:rPr lang="en-US" dirty="0" err="1"/>
              <a:t>fragmentácia</a:t>
            </a:r>
            <a:endParaRPr lang="en-US" dirty="0"/>
          </a:p>
          <a:p>
            <a:pPr algn="just"/>
            <a:r>
              <a:rPr lang="en-US" b="1" dirty="0" err="1"/>
              <a:t>voľby</a:t>
            </a:r>
            <a:r>
              <a:rPr lang="en-US" dirty="0"/>
              <a:t>: </a:t>
            </a:r>
            <a:r>
              <a:rPr lang="en-US" dirty="0" err="1"/>
              <a:t>obmedzenia</a:t>
            </a:r>
            <a:r>
              <a:rPr lang="en-US" dirty="0"/>
              <a:t> </a:t>
            </a:r>
            <a:r>
              <a:rPr lang="en-US" dirty="0" err="1"/>
              <a:t>slobodných</a:t>
            </a:r>
            <a:r>
              <a:rPr lang="en-US" dirty="0"/>
              <a:t> </a:t>
            </a:r>
            <a:r>
              <a:rPr lang="en-US" dirty="0" err="1"/>
              <a:t>volieb</a:t>
            </a:r>
            <a:r>
              <a:rPr lang="en-US" dirty="0"/>
              <a:t>: </a:t>
            </a:r>
            <a:r>
              <a:rPr lang="en-US" dirty="0" err="1"/>
              <a:t>mnohí</a:t>
            </a:r>
            <a:r>
              <a:rPr lang="en-US" dirty="0"/>
              <a:t> </a:t>
            </a:r>
            <a:r>
              <a:rPr lang="en-US" dirty="0" err="1"/>
              <a:t>opoziční</a:t>
            </a:r>
            <a:r>
              <a:rPr lang="en-US" dirty="0"/>
              <a:t> </a:t>
            </a:r>
            <a:r>
              <a:rPr lang="en-US" dirty="0" err="1"/>
              <a:t>kandidáti</a:t>
            </a:r>
            <a:r>
              <a:rPr lang="en-US" dirty="0"/>
              <a:t> </a:t>
            </a:r>
            <a:r>
              <a:rPr lang="en-US" dirty="0" err="1"/>
              <a:t>nemajú</a:t>
            </a:r>
            <a:r>
              <a:rPr lang="en-US" dirty="0"/>
              <a:t> </a:t>
            </a:r>
            <a:r>
              <a:rPr lang="en-US" dirty="0" err="1"/>
              <a:t>právo</a:t>
            </a:r>
            <a:r>
              <a:rPr lang="en-US" dirty="0"/>
              <a:t> </a:t>
            </a:r>
            <a:r>
              <a:rPr lang="en-US" dirty="0" err="1"/>
              <a:t>kandidovať</a:t>
            </a:r>
            <a:r>
              <a:rPr lang="en-US" dirty="0"/>
              <a:t>, </a:t>
            </a:r>
            <a:r>
              <a:rPr lang="en-US" dirty="0" err="1"/>
              <a:t>výsledky</a:t>
            </a:r>
            <a:r>
              <a:rPr lang="en-US" dirty="0"/>
              <a:t> </a:t>
            </a:r>
            <a:r>
              <a:rPr lang="en-US" dirty="0" err="1"/>
              <a:t>volieb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zmanipulované</a:t>
            </a:r>
            <a:r>
              <a:rPr lang="en-US" dirty="0"/>
              <a:t>, </a:t>
            </a:r>
            <a:r>
              <a:rPr lang="en-US" dirty="0" err="1"/>
              <a:t>obmedzenia</a:t>
            </a:r>
            <a:r>
              <a:rPr lang="en-US" dirty="0"/>
              <a:t> </a:t>
            </a:r>
            <a:r>
              <a:rPr lang="en-US" dirty="0" err="1"/>
              <a:t>opozičných</a:t>
            </a:r>
            <a:r>
              <a:rPr lang="en-US" dirty="0"/>
              <a:t> </a:t>
            </a:r>
            <a:r>
              <a:rPr lang="en-US" dirty="0" err="1"/>
              <a:t>kampaní</a:t>
            </a:r>
            <a:r>
              <a:rPr lang="en-US" dirty="0"/>
              <a:t> </a:t>
            </a:r>
            <a:r>
              <a:rPr lang="en-US" dirty="0" err="1"/>
              <a:t>atď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médiá</a:t>
            </a:r>
            <a:r>
              <a:rPr lang="en-US" dirty="0"/>
              <a:t>: </a:t>
            </a:r>
            <a:r>
              <a:rPr lang="en-US" dirty="0" err="1"/>
              <a:t>štátny</a:t>
            </a:r>
            <a:r>
              <a:rPr lang="en-US" dirty="0"/>
              <a:t> </a:t>
            </a:r>
            <a:r>
              <a:rPr lang="en-US" dirty="0" err="1"/>
              <a:t>monopol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tlačové</a:t>
            </a:r>
            <a:r>
              <a:rPr lang="en-US" dirty="0"/>
              <a:t> </a:t>
            </a:r>
            <a:r>
              <a:rPr lang="en-US" dirty="0" err="1"/>
              <a:t>kapacity</a:t>
            </a:r>
            <a:r>
              <a:rPr lang="en-US" dirty="0"/>
              <a:t> v </a:t>
            </a:r>
            <a:r>
              <a:rPr lang="en-US" dirty="0" err="1"/>
              <a:t>krajine</a:t>
            </a:r>
            <a:r>
              <a:rPr lang="en-US" dirty="0"/>
              <a:t>, </a:t>
            </a:r>
            <a:r>
              <a:rPr lang="en-US" dirty="0" err="1"/>
              <a:t>štátom</a:t>
            </a:r>
            <a:r>
              <a:rPr lang="en-US" dirty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reklamy</a:t>
            </a:r>
            <a:r>
              <a:rPr lang="en-US" dirty="0"/>
              <a:t>, </a:t>
            </a:r>
            <a:r>
              <a:rPr lang="en-US" dirty="0" err="1"/>
              <a:t>fingované</a:t>
            </a:r>
            <a:r>
              <a:rPr lang="en-US" dirty="0"/>
              <a:t> </a:t>
            </a:r>
            <a:r>
              <a:rPr lang="en-US" dirty="0" err="1"/>
              <a:t>daňové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 </a:t>
            </a:r>
            <a:r>
              <a:rPr lang="en-US" dirty="0" err="1"/>
              <a:t>atď</a:t>
            </a:r>
            <a:r>
              <a:rPr lang="en-US" dirty="0"/>
              <a:t>.</a:t>
            </a:r>
          </a:p>
          <a:p>
            <a:pPr algn="just"/>
            <a:r>
              <a:rPr lang="en-US" b="1" dirty="0" err="1"/>
              <a:t>Dilemy</a:t>
            </a:r>
            <a:r>
              <a:rPr lang="en-US" b="1" dirty="0"/>
              <a:t> pre </a:t>
            </a:r>
            <a:r>
              <a:rPr lang="en-US" b="1" dirty="0" err="1"/>
              <a:t>opozíciu</a:t>
            </a:r>
            <a:r>
              <a:rPr lang="en-US" dirty="0"/>
              <a:t>: </a:t>
            </a:r>
            <a:r>
              <a:rPr lang="en-US" dirty="0" err="1"/>
              <a:t>zúčastniť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voľbách</a:t>
            </a:r>
            <a:r>
              <a:rPr lang="en-US" dirty="0"/>
              <a:t>, a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legitimizovať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, </a:t>
            </a:r>
            <a:r>
              <a:rPr lang="en-US" dirty="0" err="1"/>
              <a:t>alebo</a:t>
            </a:r>
            <a:r>
              <a:rPr lang="en-US" dirty="0"/>
              <a:t> ich </a:t>
            </a:r>
            <a:r>
              <a:rPr lang="en-US" dirty="0" err="1"/>
              <a:t>bojkotovať</a:t>
            </a:r>
            <a:r>
              <a:rPr lang="en-US" dirty="0"/>
              <a:t>, a </a:t>
            </a:r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stratiť</a:t>
            </a:r>
            <a:r>
              <a:rPr lang="en-US" dirty="0"/>
              <a:t> </a:t>
            </a:r>
            <a:r>
              <a:rPr lang="en-US" dirty="0" err="1"/>
              <a:t>akúkoľvek</a:t>
            </a:r>
            <a:r>
              <a:rPr lang="en-US" dirty="0"/>
              <a:t> </a:t>
            </a:r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ovplyvniť</a:t>
            </a:r>
            <a:r>
              <a:rPr lang="en-US" dirty="0"/>
              <a:t> ho?</a:t>
            </a:r>
          </a:p>
          <a:p>
            <a:pPr algn="just"/>
            <a:r>
              <a:rPr lang="en-US" b="1" dirty="0" err="1"/>
              <a:t>riziká</a:t>
            </a:r>
            <a:r>
              <a:rPr lang="en-US" b="1" dirty="0"/>
              <a:t> pre </a:t>
            </a:r>
            <a:r>
              <a:rPr lang="en-US" b="1" dirty="0" err="1"/>
              <a:t>režim</a:t>
            </a:r>
            <a:r>
              <a:rPr lang="en-US" dirty="0"/>
              <a:t>: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povoliť</a:t>
            </a:r>
            <a:r>
              <a:rPr lang="en-US" dirty="0"/>
              <a:t> </a:t>
            </a:r>
            <a:r>
              <a:rPr lang="en-US" dirty="0" err="1"/>
              <a:t>autonómne</a:t>
            </a:r>
            <a:r>
              <a:rPr lang="en-US" dirty="0"/>
              <a:t> </a:t>
            </a:r>
            <a:r>
              <a:rPr lang="en-US" dirty="0" err="1"/>
              <a:t>inštitúcie</a:t>
            </a:r>
            <a:r>
              <a:rPr lang="en-US" dirty="0"/>
              <a:t> A </a:t>
            </a:r>
            <a:r>
              <a:rPr lang="en-US" dirty="0" err="1"/>
              <a:t>úplne</a:t>
            </a:r>
            <a:r>
              <a:rPr lang="en-US" dirty="0"/>
              <a:t> </a:t>
            </a:r>
            <a:r>
              <a:rPr lang="en-US" dirty="0" err="1"/>
              <a:t>vylúčiť</a:t>
            </a:r>
            <a:r>
              <a:rPr lang="en-US" dirty="0"/>
              <a:t> </a:t>
            </a:r>
            <a:r>
              <a:rPr lang="en-US" dirty="0" err="1"/>
              <a:t>možnosť</a:t>
            </a:r>
            <a:r>
              <a:rPr lang="en-US" dirty="0"/>
              <a:t> </a:t>
            </a:r>
            <a:r>
              <a:rPr lang="en-US" dirty="0" err="1"/>
              <a:t>opozície</a:t>
            </a:r>
            <a:r>
              <a:rPr lang="en-US" dirty="0"/>
              <a:t> </a:t>
            </a:r>
            <a:r>
              <a:rPr lang="en-US" dirty="0" err="1"/>
              <a:t>prevziať</a:t>
            </a:r>
            <a:r>
              <a:rPr lang="en-US" dirty="0"/>
              <a:t> </a:t>
            </a:r>
            <a:r>
              <a:rPr lang="en-US" dirty="0" err="1"/>
              <a:t>moc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84F57F-C273-384D-BBFC-20DBEFB5B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141059" cy="67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3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0B18-9E5C-B940-8CFE-DA0C1B3C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Ako</a:t>
            </a:r>
            <a:r>
              <a:rPr lang="en-US" b="1" dirty="0"/>
              <a:t> </a:t>
            </a:r>
            <a:r>
              <a:rPr lang="en-US" b="1" dirty="0" err="1"/>
              <a:t>chápať</a:t>
            </a:r>
            <a:r>
              <a:rPr lang="en-US" b="1" dirty="0"/>
              <a:t> </a:t>
            </a:r>
            <a:r>
              <a:rPr lang="en-US" b="1" dirty="0" err="1"/>
              <a:t>demokraciu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14E10-C305-DE4D-86BE-746E80BE8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1690688"/>
            <a:ext cx="9361170" cy="448627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/>
              <a:t>demokracia</a:t>
            </a:r>
            <a:r>
              <a:rPr lang="en-US" dirty="0"/>
              <a:t> je ”z </a:t>
            </a:r>
            <a:r>
              <a:rPr lang="en-US" dirty="0" err="1"/>
              <a:t>podstaty</a:t>
            </a:r>
            <a:r>
              <a:rPr lang="en-US" dirty="0"/>
              <a:t> </a:t>
            </a:r>
            <a:r>
              <a:rPr lang="en-US" dirty="0" err="1"/>
              <a:t>sporný</a:t>
            </a:r>
            <a:r>
              <a:rPr lang="en-US" dirty="0"/>
              <a:t> </a:t>
            </a:r>
            <a:r>
              <a:rPr lang="en-US" dirty="0" err="1"/>
              <a:t>pojem</a:t>
            </a:r>
            <a:r>
              <a:rPr lang="en-US" dirty="0"/>
              <a:t>” (essentially contested concept), t. j. </a:t>
            </a:r>
            <a:r>
              <a:rPr lang="en-US" dirty="0" err="1"/>
              <a:t>pojem</a:t>
            </a:r>
            <a:r>
              <a:rPr lang="en-US" dirty="0"/>
              <a:t> s </a:t>
            </a:r>
            <a:r>
              <a:rPr lang="en-US" dirty="0" err="1"/>
              <a:t>mnohými</a:t>
            </a:r>
            <a:r>
              <a:rPr lang="en-US" dirty="0"/>
              <a:t> </a:t>
            </a:r>
            <a:r>
              <a:rPr lang="en-US" dirty="0" err="1"/>
              <a:t>definíciami</a:t>
            </a:r>
            <a:r>
              <a:rPr lang="en-US" dirty="0"/>
              <a:t>;</a:t>
            </a:r>
            <a:endParaRPr lang="cs-CZ" dirty="0"/>
          </a:p>
          <a:p>
            <a:pPr algn="just"/>
            <a:r>
              <a:rPr lang="cs-CZ" dirty="0"/>
              <a:t>Daný </a:t>
            </a:r>
            <a:r>
              <a:rPr lang="cs-CZ" dirty="0" err="1"/>
              <a:t>jav</a:t>
            </a:r>
            <a:r>
              <a:rPr lang="cs-CZ" dirty="0"/>
              <a:t> je </a:t>
            </a:r>
            <a:r>
              <a:rPr lang="cs-CZ" dirty="0" err="1"/>
              <a:t>vnútorne</a:t>
            </a:r>
            <a:r>
              <a:rPr lang="cs-CZ" dirty="0"/>
              <a:t> </a:t>
            </a:r>
            <a:r>
              <a:rPr lang="cs-CZ" b="1" dirty="0" err="1"/>
              <a:t>zložitý</a:t>
            </a:r>
            <a:r>
              <a:rPr lang="cs-CZ" dirty="0"/>
              <a:t>, má </a:t>
            </a:r>
            <a:r>
              <a:rPr lang="cs-CZ" dirty="0" err="1"/>
              <a:t>viacero</a:t>
            </a:r>
            <a:r>
              <a:rPr lang="cs-CZ" dirty="0"/>
              <a:t> </a:t>
            </a:r>
            <a:r>
              <a:rPr lang="cs-CZ" b="1" dirty="0" err="1"/>
              <a:t>dimenzií</a:t>
            </a:r>
            <a:r>
              <a:rPr lang="cs-CZ" dirty="0"/>
              <a:t> a jeho </a:t>
            </a:r>
            <a:r>
              <a:rPr lang="cs-CZ" b="1" dirty="0" err="1"/>
              <a:t>definičné</a:t>
            </a:r>
            <a:r>
              <a:rPr lang="cs-CZ" b="1" dirty="0"/>
              <a:t> znaky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dajú</a:t>
            </a:r>
            <a:r>
              <a:rPr lang="cs-CZ" dirty="0"/>
              <a:t> </a:t>
            </a:r>
            <a:r>
              <a:rPr lang="cs-CZ" dirty="0" err="1"/>
              <a:t>vykladať</a:t>
            </a:r>
            <a:r>
              <a:rPr lang="cs-CZ" dirty="0"/>
              <a:t> </a:t>
            </a:r>
            <a:r>
              <a:rPr lang="cs-CZ" dirty="0" err="1"/>
              <a:t>rozlične</a:t>
            </a:r>
            <a:r>
              <a:rPr lang="cs-CZ" dirty="0"/>
              <a:t> </a:t>
            </a:r>
          </a:p>
          <a:p>
            <a:pPr algn="just"/>
            <a:r>
              <a:rPr lang="cs-CZ" dirty="0" err="1"/>
              <a:t>naša</a:t>
            </a:r>
            <a:r>
              <a:rPr lang="cs-CZ" dirty="0"/>
              <a:t> </a:t>
            </a:r>
            <a:r>
              <a:rPr lang="cs-CZ" dirty="0" err="1"/>
              <a:t>neschopnosť</a:t>
            </a:r>
            <a:r>
              <a:rPr lang="cs-CZ" dirty="0"/>
              <a:t> </a:t>
            </a:r>
            <a:r>
              <a:rPr lang="cs-CZ" dirty="0" err="1"/>
              <a:t>zachytiť</a:t>
            </a:r>
            <a:r>
              <a:rPr lang="cs-CZ" dirty="0"/>
              <a:t> tento pojem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všeobecne</a:t>
            </a:r>
            <a:r>
              <a:rPr lang="cs-CZ" dirty="0"/>
              <a:t> </a:t>
            </a:r>
            <a:r>
              <a:rPr lang="cs-CZ" dirty="0" err="1"/>
              <a:t>uznanej</a:t>
            </a:r>
            <a:r>
              <a:rPr lang="cs-CZ" dirty="0"/>
              <a:t> </a:t>
            </a:r>
            <a:r>
              <a:rPr lang="cs-CZ" dirty="0" err="1"/>
              <a:t>definícii</a:t>
            </a:r>
            <a:r>
              <a:rPr lang="cs-CZ" dirty="0"/>
              <a:t> je </a:t>
            </a:r>
            <a:r>
              <a:rPr lang="cs-CZ" dirty="0" err="1"/>
              <a:t>dôsledkom</a:t>
            </a:r>
            <a:r>
              <a:rPr lang="cs-CZ" dirty="0"/>
              <a:t> povahy samotného pojmu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diskusie</a:t>
            </a:r>
            <a:r>
              <a:rPr lang="en-US" dirty="0"/>
              <a:t> o tom,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definovať</a:t>
            </a:r>
            <a:r>
              <a:rPr lang="en-US" dirty="0"/>
              <a:t> </a:t>
            </a:r>
            <a:r>
              <a:rPr lang="en-US" dirty="0" err="1"/>
              <a:t>demokraciu</a:t>
            </a:r>
            <a:r>
              <a:rPr lang="en-US" dirty="0"/>
              <a:t>,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dôležitou</a:t>
            </a:r>
            <a:r>
              <a:rPr lang="en-US" dirty="0"/>
              <a:t> </a:t>
            </a:r>
            <a:r>
              <a:rPr lang="en-US" dirty="0" err="1"/>
              <a:t>súčasťou</a:t>
            </a:r>
            <a:r>
              <a:rPr lang="en-US" dirty="0"/>
              <a:t> </a:t>
            </a:r>
            <a:r>
              <a:rPr lang="en-US" dirty="0" err="1"/>
              <a:t>vedeckej</a:t>
            </a:r>
            <a:r>
              <a:rPr lang="en-US" dirty="0"/>
              <a:t> </a:t>
            </a:r>
            <a:r>
              <a:rPr lang="en-US" dirty="0" err="1"/>
              <a:t>diskusie</a:t>
            </a:r>
            <a:r>
              <a:rPr lang="en-US" dirty="0"/>
              <a:t> o </a:t>
            </a:r>
            <a:r>
              <a:rPr lang="en-US" dirty="0" err="1"/>
              <a:t>fungovaní</a:t>
            </a:r>
            <a:r>
              <a:rPr lang="en-US" dirty="0"/>
              <a:t> </a:t>
            </a:r>
            <a:r>
              <a:rPr lang="en-US" dirty="0" err="1"/>
              <a:t>demokratických</a:t>
            </a:r>
            <a:r>
              <a:rPr lang="en-US" dirty="0"/>
              <a:t> </a:t>
            </a:r>
            <a:r>
              <a:rPr lang="en-US" dirty="0" err="1"/>
              <a:t>režimov</a:t>
            </a:r>
            <a:endParaRPr lang="en-US" dirty="0"/>
          </a:p>
          <a:p>
            <a:pPr algn="just"/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autorov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zhoduje</a:t>
            </a:r>
            <a:r>
              <a:rPr lang="en-US" dirty="0"/>
              <a:t> v tom,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politické</a:t>
            </a:r>
            <a:r>
              <a:rPr lang="en-US" b="1" dirty="0"/>
              <a:t> </a:t>
            </a:r>
            <a:r>
              <a:rPr lang="en-US" b="1" dirty="0" err="1"/>
              <a:t>práva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voľby</a:t>
            </a:r>
            <a:r>
              <a:rPr lang="en-US" dirty="0"/>
              <a:t>) a </a:t>
            </a:r>
            <a:r>
              <a:rPr lang="en-US" b="1" dirty="0" err="1"/>
              <a:t>základné</a:t>
            </a:r>
            <a:r>
              <a:rPr lang="en-US" b="1" dirty="0"/>
              <a:t> </a:t>
            </a:r>
            <a:r>
              <a:rPr lang="en-US" b="1" dirty="0" err="1"/>
              <a:t>slobody</a:t>
            </a:r>
            <a:r>
              <a:rPr lang="en-US" b="1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neoddeliteľnou</a:t>
            </a:r>
            <a:r>
              <a:rPr lang="en-US" dirty="0"/>
              <a:t> </a:t>
            </a:r>
            <a:r>
              <a:rPr lang="en-US" dirty="0" err="1"/>
              <a:t>súčasťou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46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CC24-953E-7948-97C7-A95E31DF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Konsolidácia</a:t>
            </a:r>
            <a:r>
              <a:rPr lang="en-US" b="1" dirty="0"/>
              <a:t> a </a:t>
            </a:r>
            <a:r>
              <a:rPr lang="en-US" b="1" dirty="0" err="1"/>
              <a:t>dekonsolidácia</a:t>
            </a:r>
            <a:r>
              <a:rPr lang="en-US" b="1" dirty="0"/>
              <a:t> </a:t>
            </a:r>
            <a:r>
              <a:rPr lang="en-US" b="1" dirty="0" err="1"/>
              <a:t>demokracií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05148-BCCF-F44D-A084-F52F79A2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690688"/>
            <a:ext cx="6150707" cy="4802187"/>
          </a:xfrm>
        </p:spPr>
        <p:txBody>
          <a:bodyPr>
            <a:noAutofit/>
          </a:bodyPr>
          <a:lstStyle/>
          <a:p>
            <a:r>
              <a:rPr lang="en-US" dirty="0" err="1"/>
              <a:t>vedú</a:t>
            </a:r>
            <a:r>
              <a:rPr lang="en-US" dirty="0"/>
              <a:t> </a:t>
            </a:r>
            <a:r>
              <a:rPr lang="en-US" dirty="0" err="1"/>
              <a:t>postojové</a:t>
            </a:r>
            <a:r>
              <a:rPr lang="en-US" dirty="0"/>
              <a:t> </a:t>
            </a:r>
            <a:r>
              <a:rPr lang="en-US" dirty="0" err="1"/>
              <a:t>zmeny</a:t>
            </a:r>
            <a:r>
              <a:rPr lang="en-US" dirty="0"/>
              <a:t> k </a:t>
            </a:r>
            <a:r>
              <a:rPr lang="en-US" dirty="0" err="1"/>
              <a:t>inštitucionálnym</a:t>
            </a:r>
            <a:r>
              <a:rPr lang="en-US" dirty="0"/>
              <a:t> </a:t>
            </a:r>
            <a:r>
              <a:rPr lang="en-US" dirty="0" err="1"/>
              <a:t>zmenám</a:t>
            </a:r>
            <a:r>
              <a:rPr lang="en-US" dirty="0"/>
              <a:t>?</a:t>
            </a:r>
          </a:p>
          <a:p>
            <a:r>
              <a:rPr lang="en-US" dirty="0"/>
              <a:t>je </a:t>
            </a:r>
            <a:r>
              <a:rPr lang="en-US" dirty="0" err="1"/>
              <a:t>demokracia</a:t>
            </a:r>
            <a:r>
              <a:rPr lang="en-US" dirty="0"/>
              <a:t> </a:t>
            </a:r>
            <a:r>
              <a:rPr lang="en-US" dirty="0" err="1"/>
              <a:t>bezpečná</a:t>
            </a:r>
            <a:r>
              <a:rPr lang="en-US" dirty="0"/>
              <a:t> po </a:t>
            </a:r>
            <a:r>
              <a:rPr lang="en-US" dirty="0" err="1"/>
              <a:t>dosiahnutí</a:t>
            </a:r>
            <a:r>
              <a:rPr lang="en-US" dirty="0"/>
              <a:t> </a:t>
            </a:r>
            <a:r>
              <a:rPr lang="en-US" dirty="0" err="1"/>
              <a:t>konsolidácie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?</a:t>
            </a:r>
          </a:p>
          <a:p>
            <a:r>
              <a:rPr lang="en-US" dirty="0"/>
              <a:t>ÁNO: Huntington: test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výmen</a:t>
            </a:r>
            <a:r>
              <a:rPr lang="en-US" dirty="0"/>
              <a:t> </a:t>
            </a:r>
            <a:r>
              <a:rPr lang="en-US" dirty="0" err="1"/>
              <a:t>vlád</a:t>
            </a:r>
            <a:endParaRPr lang="en-US" dirty="0"/>
          </a:p>
          <a:p>
            <a:r>
              <a:rPr lang="en-US" dirty="0"/>
              <a:t>ÁNO: Linz a Stepan: </a:t>
            </a:r>
            <a:r>
              <a:rPr lang="en-US" dirty="0" err="1"/>
              <a:t>postojová</a:t>
            </a:r>
            <a:r>
              <a:rPr lang="en-US" dirty="0"/>
              <a:t>, </a:t>
            </a:r>
            <a:r>
              <a:rPr lang="en-US" dirty="0" err="1"/>
              <a:t>ústavná</a:t>
            </a:r>
            <a:r>
              <a:rPr lang="en-US" dirty="0"/>
              <a:t> a </a:t>
            </a:r>
            <a:r>
              <a:rPr lang="en-US" dirty="0" err="1"/>
              <a:t>behaviorálna</a:t>
            </a:r>
            <a:r>
              <a:rPr lang="en-US" dirty="0"/>
              <a:t> </a:t>
            </a:r>
            <a:r>
              <a:rPr lang="en-US" dirty="0" err="1"/>
              <a:t>dimenzia</a:t>
            </a:r>
            <a:r>
              <a:rPr lang="en-US" dirty="0"/>
              <a:t> </a:t>
            </a:r>
            <a:r>
              <a:rPr lang="en-US" dirty="0" err="1"/>
              <a:t>konsolidácie</a:t>
            </a:r>
            <a:r>
              <a:rPr lang="en-US" dirty="0"/>
              <a:t> </a:t>
            </a:r>
            <a:r>
              <a:rPr lang="en-US" dirty="0" err="1"/>
              <a:t>režimu</a:t>
            </a:r>
            <a:endParaRPr lang="en-US" dirty="0"/>
          </a:p>
          <a:p>
            <a:r>
              <a:rPr lang="en-US" dirty="0" err="1"/>
              <a:t>Skóre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Freedom House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znižuje</a:t>
            </a:r>
            <a:r>
              <a:rPr lang="en-US" dirty="0"/>
              <a:t> </a:t>
            </a:r>
            <a:r>
              <a:rPr lang="en-US" dirty="0" err="1"/>
              <a:t>kvôli</a:t>
            </a:r>
            <a:r>
              <a:rPr lang="en-US" dirty="0"/>
              <a:t> </a:t>
            </a:r>
            <a:r>
              <a:rPr lang="en-US" dirty="0" err="1"/>
              <a:t>hybridným</a:t>
            </a:r>
            <a:r>
              <a:rPr lang="en-US" dirty="0"/>
              <a:t> </a:t>
            </a:r>
            <a:r>
              <a:rPr lang="en-US" dirty="0" err="1"/>
              <a:t>režimom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078CEC-3C61-4A85-8470-4AFE1D2D7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9" y="1950222"/>
            <a:ext cx="4426012" cy="331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26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1858AA-6A98-4D76-A725-2628DEEEF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00" y="1381513"/>
            <a:ext cx="10728600" cy="50356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68B7322-274F-4459-A198-89EC1E384DB5}"/>
              </a:ext>
            </a:extLst>
          </p:cNvPr>
          <p:cNvSpPr/>
          <p:nvPr/>
        </p:nvSpPr>
        <p:spPr>
          <a:xfrm>
            <a:off x="5447323" y="4407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https://stockholmcf.org/turkey-among-top-3-countries-with-steepest-decline-in-liberal-democracy-index-report/</a:t>
            </a:r>
          </a:p>
        </p:txBody>
      </p:sp>
    </p:spTree>
    <p:extLst>
      <p:ext uri="{BB962C8B-B14F-4D97-AF65-F5344CB8AC3E}">
        <p14:creationId xmlns:p14="http://schemas.microsoft.com/office/powerpoint/2010/main" val="1392039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192E2-494E-DA42-B380-86F9B99F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Rozklad demokracie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D212-4B61-8441-A08A-B0A0BF614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795040"/>
            <a:ext cx="7018216" cy="3783957"/>
          </a:xfrm>
        </p:spPr>
        <p:txBody>
          <a:bodyPr>
            <a:noAutofit/>
          </a:bodyPr>
          <a:lstStyle/>
          <a:p>
            <a:pPr algn="just"/>
            <a:r>
              <a:rPr lang="en-US" dirty="0"/>
              <a:t> </a:t>
            </a:r>
            <a:r>
              <a:rPr lang="en-US" dirty="0" err="1"/>
              <a:t>pomalé</a:t>
            </a:r>
            <a:r>
              <a:rPr lang="en-US" dirty="0"/>
              <a:t>, ale </a:t>
            </a:r>
            <a:r>
              <a:rPr lang="en-US" dirty="0" err="1"/>
              <a:t>sústavné</a:t>
            </a:r>
            <a:r>
              <a:rPr lang="en-US" dirty="0"/>
              <a:t> </a:t>
            </a:r>
            <a:r>
              <a:rPr lang="en-US" dirty="0" err="1"/>
              <a:t>podkopávanie</a:t>
            </a:r>
            <a:r>
              <a:rPr lang="en-US" dirty="0"/>
              <a:t> </a:t>
            </a:r>
            <a:r>
              <a:rPr lang="en-US" dirty="0" err="1"/>
              <a:t>noriem</a:t>
            </a:r>
            <a:r>
              <a:rPr lang="en-US" dirty="0"/>
              <a:t> a </a:t>
            </a:r>
            <a:r>
              <a:rPr lang="en-US" dirty="0" err="1"/>
              <a:t>inštitúcií</a:t>
            </a:r>
            <a:r>
              <a:rPr lang="en-US" dirty="0"/>
              <a:t> </a:t>
            </a:r>
            <a:r>
              <a:rPr lang="en-US" dirty="0" err="1"/>
              <a:t>predstavuje</a:t>
            </a:r>
            <a:r>
              <a:rPr lang="en-US" dirty="0"/>
              <a:t> </a:t>
            </a:r>
            <a:r>
              <a:rPr lang="en-US" dirty="0" err="1"/>
              <a:t>väčšiu</a:t>
            </a:r>
            <a:r>
              <a:rPr lang="en-US" dirty="0"/>
              <a:t> </a:t>
            </a:r>
            <a:r>
              <a:rPr lang="en-US" dirty="0" err="1"/>
              <a:t>hrozbu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náhle</a:t>
            </a:r>
            <a:r>
              <a:rPr lang="en-US" dirty="0"/>
              <a:t> </a:t>
            </a:r>
            <a:r>
              <a:rPr lang="en-US" dirty="0" err="1"/>
              <a:t>prevraty</a:t>
            </a:r>
            <a:endParaRPr lang="en-US" dirty="0"/>
          </a:p>
          <a:p>
            <a:pPr algn="just"/>
            <a:r>
              <a:rPr lang="en-US" dirty="0" err="1"/>
              <a:t>široká</a:t>
            </a:r>
            <a:r>
              <a:rPr lang="en-US" dirty="0"/>
              <a:t> </a:t>
            </a:r>
            <a:r>
              <a:rPr lang="en-US" dirty="0" err="1"/>
              <a:t>škála</a:t>
            </a:r>
            <a:r>
              <a:rPr lang="en-US" dirty="0"/>
              <a:t> </a:t>
            </a:r>
            <a:r>
              <a:rPr lang="en-US" dirty="0" err="1"/>
              <a:t>aktérov</a:t>
            </a:r>
            <a:r>
              <a:rPr lang="en-US" dirty="0"/>
              <a:t> </a:t>
            </a:r>
            <a:r>
              <a:rPr lang="en-US" dirty="0" err="1"/>
              <a:t>môže</a:t>
            </a:r>
            <a:r>
              <a:rPr lang="en-US" dirty="0"/>
              <a:t> </a:t>
            </a:r>
            <a:r>
              <a:rPr lang="en-US" dirty="0" err="1"/>
              <a:t>postupne</a:t>
            </a:r>
            <a:r>
              <a:rPr lang="en-US" dirty="0"/>
              <a:t> </a:t>
            </a:r>
            <a:r>
              <a:rPr lang="en-US" dirty="0" err="1"/>
              <a:t>podkopávať</a:t>
            </a:r>
            <a:r>
              <a:rPr lang="en-US" dirty="0"/>
              <a:t> </a:t>
            </a:r>
            <a:r>
              <a:rPr lang="en-US" dirty="0" err="1"/>
              <a:t>demokraciu</a:t>
            </a:r>
            <a:r>
              <a:rPr lang="en-US" dirty="0"/>
              <a:t> pod </a:t>
            </a:r>
            <a:r>
              <a:rPr lang="en-US" dirty="0" err="1"/>
              <a:t>rúškom</a:t>
            </a:r>
            <a:r>
              <a:rPr lang="en-US" dirty="0"/>
              <a:t> </a:t>
            </a:r>
            <a:r>
              <a:rPr lang="en-US" dirty="0" err="1"/>
              <a:t>zákonnosti</a:t>
            </a:r>
            <a:endParaRPr lang="en-US" dirty="0"/>
          </a:p>
          <a:p>
            <a:pPr algn="just"/>
            <a:r>
              <a:rPr lang="en-US" dirty="0" err="1"/>
              <a:t>potenciálni</a:t>
            </a:r>
            <a:r>
              <a:rPr lang="en-US" dirty="0"/>
              <a:t> </a:t>
            </a:r>
            <a:r>
              <a:rPr lang="en-US" dirty="0" err="1"/>
              <a:t>diktátori</a:t>
            </a:r>
            <a:r>
              <a:rPr lang="en-US" dirty="0"/>
              <a:t> </a:t>
            </a:r>
            <a:r>
              <a:rPr lang="en-US" dirty="0" err="1"/>
              <a:t>útočia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súdy</a:t>
            </a:r>
            <a:r>
              <a:rPr lang="en-US" dirty="0"/>
              <a:t>, </a:t>
            </a:r>
            <a:r>
              <a:rPr lang="en-US" dirty="0" err="1"/>
              <a:t>zastrašujú</a:t>
            </a:r>
            <a:r>
              <a:rPr lang="en-US" dirty="0"/>
              <a:t> </a:t>
            </a:r>
            <a:r>
              <a:rPr lang="en-US" dirty="0" err="1"/>
              <a:t>tlač</a:t>
            </a:r>
            <a:r>
              <a:rPr lang="en-US" dirty="0"/>
              <a:t>, </a:t>
            </a:r>
            <a:r>
              <a:rPr lang="en-US" dirty="0" err="1"/>
              <a:t>obmedzujú</a:t>
            </a:r>
            <a:r>
              <a:rPr lang="en-US" dirty="0"/>
              <a:t> </a:t>
            </a:r>
            <a:r>
              <a:rPr lang="en-US" dirty="0" err="1"/>
              <a:t>občiansku</a:t>
            </a:r>
            <a:r>
              <a:rPr lang="en-US" dirty="0"/>
              <a:t> </a:t>
            </a:r>
            <a:r>
              <a:rPr lang="en-US" dirty="0" err="1"/>
              <a:t>spoločnosť</a:t>
            </a:r>
            <a:r>
              <a:rPr lang="en-US" dirty="0"/>
              <a:t> a </a:t>
            </a:r>
            <a:r>
              <a:rPr lang="en-US" dirty="0" err="1"/>
              <a:t>využívajú</a:t>
            </a:r>
            <a:r>
              <a:rPr lang="en-US" dirty="0"/>
              <a:t> </a:t>
            </a:r>
            <a:r>
              <a:rPr lang="en-US" dirty="0" err="1"/>
              <a:t>parlamentnú</a:t>
            </a:r>
            <a:r>
              <a:rPr lang="en-US" dirty="0"/>
              <a:t> </a:t>
            </a:r>
            <a:r>
              <a:rPr lang="en-US" dirty="0" err="1"/>
              <a:t>väčšinu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presadenie</a:t>
            </a:r>
            <a:r>
              <a:rPr lang="en-US" dirty="0"/>
              <a:t> </a:t>
            </a:r>
            <a:r>
              <a:rPr lang="en-US" dirty="0" err="1"/>
              <a:t>nových</a:t>
            </a:r>
            <a:r>
              <a:rPr lang="en-US" dirty="0"/>
              <a:t> </a:t>
            </a:r>
            <a:r>
              <a:rPr lang="en-US" dirty="0" err="1"/>
              <a:t>zákonov</a:t>
            </a:r>
            <a:r>
              <a:rPr lang="en-US" dirty="0"/>
              <a:t> a </a:t>
            </a:r>
            <a:r>
              <a:rPr lang="en-US" dirty="0" err="1"/>
              <a:t>ústav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F221D47-2DCD-4BC0-AB60-4B39855E1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870" y="1951404"/>
            <a:ext cx="4038502" cy="226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9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518592"/>
            <a:ext cx="7924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dirty="0" err="1"/>
              <a:t>Modernizácia</a:t>
            </a:r>
            <a:r>
              <a:rPr lang="en-US" b="1" dirty="0"/>
              <a:t> </a:t>
            </a:r>
            <a:r>
              <a:rPr lang="en-US" b="1" dirty="0" err="1"/>
              <a:t>ako</a:t>
            </a:r>
            <a:r>
              <a:rPr lang="en-US" b="1" dirty="0"/>
              <a:t> cesta k </a:t>
            </a:r>
            <a:r>
              <a:rPr lang="en-US" b="1" dirty="0" err="1"/>
              <a:t>demokracii</a:t>
            </a:r>
            <a:r>
              <a:rPr lang="en-US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70" y="1697414"/>
            <a:ext cx="6652762" cy="4495800"/>
          </a:xfrm>
        </p:spPr>
        <p:txBody>
          <a:bodyPr/>
          <a:lstStyle/>
          <a:p>
            <a:pPr algn="just">
              <a:defRPr/>
            </a:pPr>
            <a:r>
              <a:rPr lang="en-US" dirty="0" err="1"/>
              <a:t>Ekonomické</a:t>
            </a:r>
            <a:r>
              <a:rPr lang="en-US" dirty="0"/>
              <a:t> </a:t>
            </a:r>
            <a:r>
              <a:rPr lang="en-US" dirty="0" err="1"/>
              <a:t>faktory</a:t>
            </a:r>
            <a:r>
              <a:rPr lang="en-US" dirty="0"/>
              <a:t> </a:t>
            </a:r>
            <a:r>
              <a:rPr lang="en-US" dirty="0" err="1"/>
              <a:t>vedú</a:t>
            </a:r>
            <a:r>
              <a:rPr lang="en-US" dirty="0"/>
              <a:t> k </a:t>
            </a:r>
            <a:r>
              <a:rPr lang="en-US" dirty="0" err="1"/>
              <a:t>modernite</a:t>
            </a:r>
            <a:r>
              <a:rPr lang="en-US" dirty="0"/>
              <a:t>, k </a:t>
            </a:r>
            <a:r>
              <a:rPr lang="en-US" dirty="0" err="1"/>
              <a:t>hospodárskemu</a:t>
            </a:r>
            <a:r>
              <a:rPr lang="en-US" dirty="0"/>
              <a:t> a </a:t>
            </a:r>
            <a:r>
              <a:rPr lang="en-US" dirty="0" err="1"/>
              <a:t>politickému</a:t>
            </a:r>
            <a:r>
              <a:rPr lang="en-US" dirty="0"/>
              <a:t> </a:t>
            </a:r>
            <a:r>
              <a:rPr lang="en-US" dirty="0" err="1"/>
              <a:t>pokroku</a:t>
            </a:r>
            <a:endParaRPr lang="en-US" dirty="0"/>
          </a:p>
          <a:p>
            <a:pPr algn="just">
              <a:defRPr/>
            </a:pPr>
            <a:r>
              <a:rPr lang="en-US" dirty="0"/>
              <a:t>S. M. </a:t>
            </a:r>
            <a:r>
              <a:rPr lang="en-US" dirty="0" err="1"/>
              <a:t>Lipset</a:t>
            </a:r>
            <a:r>
              <a:rPr lang="en-US" dirty="0"/>
              <a:t> (1959): </a:t>
            </a:r>
            <a:r>
              <a:rPr lang="en-US" dirty="0" err="1"/>
              <a:t>rast</a:t>
            </a:r>
            <a:r>
              <a:rPr lang="en-US" dirty="0"/>
              <a:t> HDP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obyvateľa</a:t>
            </a:r>
            <a:r>
              <a:rPr lang="en-US" dirty="0"/>
              <a:t> </a:t>
            </a:r>
            <a:r>
              <a:rPr lang="en-US" dirty="0" err="1"/>
              <a:t>podporuje</a:t>
            </a:r>
            <a:r>
              <a:rPr lang="en-US" dirty="0"/>
              <a:t> </a:t>
            </a:r>
            <a:r>
              <a:rPr lang="en-US" dirty="0" err="1"/>
              <a:t>demokratizáciu</a:t>
            </a:r>
            <a:r>
              <a:rPr lang="en-US" dirty="0"/>
              <a:t> a </a:t>
            </a:r>
            <a:r>
              <a:rPr lang="en-US" dirty="0" err="1"/>
              <a:t>posilňuje</a:t>
            </a:r>
            <a:r>
              <a:rPr lang="en-US" dirty="0"/>
              <a:t> </a:t>
            </a:r>
            <a:r>
              <a:rPr lang="en-US" dirty="0" err="1"/>
              <a:t>demokraciu</a:t>
            </a:r>
            <a:endParaRPr lang="en-US" dirty="0"/>
          </a:p>
          <a:p>
            <a:pPr algn="just">
              <a:defRPr/>
            </a:pPr>
            <a:r>
              <a:rPr lang="en-US" dirty="0" err="1"/>
              <a:t>Príjem</a:t>
            </a:r>
            <a:r>
              <a:rPr lang="en-US" dirty="0"/>
              <a:t> je </a:t>
            </a:r>
            <a:r>
              <a:rPr lang="en-US" dirty="0" err="1"/>
              <a:t>silne</a:t>
            </a:r>
            <a:r>
              <a:rPr lang="en-US" dirty="0"/>
              <a:t> </a:t>
            </a:r>
            <a:r>
              <a:rPr lang="en-US" dirty="0" err="1"/>
              <a:t>prepojený</a:t>
            </a:r>
            <a:r>
              <a:rPr lang="en-US" dirty="0"/>
              <a:t> s </a:t>
            </a:r>
            <a:r>
              <a:rPr lang="en-US" dirty="0" err="1"/>
              <a:t>ďalšími</a:t>
            </a:r>
            <a:r>
              <a:rPr lang="en-US" dirty="0"/>
              <a:t> </a:t>
            </a:r>
            <a:r>
              <a:rPr lang="en-US" dirty="0" err="1"/>
              <a:t>javmi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ovplyvňujú</a:t>
            </a:r>
            <a:r>
              <a:rPr lang="en-US" dirty="0"/>
              <a:t> </a:t>
            </a:r>
            <a:r>
              <a:rPr lang="en-US" dirty="0" err="1"/>
              <a:t>demokratizáciu</a:t>
            </a:r>
            <a:endParaRPr lang="en-US" dirty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2022058"/>
            <a:ext cx="25558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05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59C6-F38E-BB41-81D5-B8EA8EB5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2" y="353081"/>
            <a:ext cx="7924800" cy="1143000"/>
          </a:xfrm>
        </p:spPr>
        <p:txBody>
          <a:bodyPr/>
          <a:lstStyle/>
          <a:p>
            <a:pPr algn="ctr"/>
            <a:r>
              <a:rPr lang="en-US" b="1" dirty="0" err="1"/>
              <a:t>Modernizácia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43E6-19C0-0544-8E56-A83459925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580" y="1916832"/>
            <a:ext cx="10126980" cy="4163144"/>
          </a:xfrm>
        </p:spPr>
        <p:txBody>
          <a:bodyPr/>
          <a:lstStyle/>
          <a:p>
            <a:pPr algn="just"/>
            <a:r>
              <a:rPr lang="en-US" dirty="0" err="1"/>
              <a:t>literatúra</a:t>
            </a:r>
            <a:r>
              <a:rPr lang="en-US" dirty="0"/>
              <a:t> o </a:t>
            </a:r>
            <a:r>
              <a:rPr lang="en-US" dirty="0" err="1"/>
              <a:t>modernizácii</a:t>
            </a:r>
            <a:r>
              <a:rPr lang="en-US" dirty="0"/>
              <a:t> a </a:t>
            </a:r>
            <a:r>
              <a:rPr lang="en-US" dirty="0" err="1"/>
              <a:t>demokracii</a:t>
            </a:r>
            <a:r>
              <a:rPr lang="en-US" dirty="0"/>
              <a:t> </a:t>
            </a:r>
            <a:r>
              <a:rPr lang="en-US" dirty="0" err="1"/>
              <a:t>priniesla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vysvetlenia</a:t>
            </a:r>
            <a:r>
              <a:rPr lang="en-US" dirty="0"/>
              <a:t> </a:t>
            </a:r>
            <a:r>
              <a:rPr lang="en-US" dirty="0" err="1"/>
              <a:t>vzniku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  <a:p>
            <a:pPr algn="just"/>
            <a:r>
              <a:rPr lang="en-US" dirty="0"/>
              <a:t>1) </a:t>
            </a:r>
            <a:r>
              <a:rPr lang="en-US" dirty="0" err="1"/>
              <a:t>funkčná</a:t>
            </a:r>
            <a:r>
              <a:rPr lang="en-US" dirty="0"/>
              <a:t> </a:t>
            </a:r>
            <a:r>
              <a:rPr lang="en-US" dirty="0" err="1"/>
              <a:t>zhoda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demokraciou</a:t>
            </a:r>
            <a:r>
              <a:rPr lang="en-US" dirty="0"/>
              <a:t> a </a:t>
            </a:r>
            <a:r>
              <a:rPr lang="en-US" dirty="0" err="1"/>
              <a:t>sociálnou</a:t>
            </a:r>
            <a:r>
              <a:rPr lang="en-US" dirty="0"/>
              <a:t> </a:t>
            </a:r>
            <a:r>
              <a:rPr lang="en-US" dirty="0" err="1"/>
              <a:t>modernizáciou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2) </a:t>
            </a:r>
            <a:r>
              <a:rPr lang="en-US" dirty="0" err="1"/>
              <a:t>rozšírenie</a:t>
            </a:r>
            <a:r>
              <a:rPr lang="en-US" dirty="0"/>
              <a:t> </a:t>
            </a:r>
            <a:r>
              <a:rPr lang="en-US" dirty="0" err="1"/>
              <a:t>pluralistických</a:t>
            </a:r>
            <a:r>
              <a:rPr lang="en-US" dirty="0"/>
              <a:t> </a:t>
            </a:r>
            <a:r>
              <a:rPr lang="en-US" dirty="0" err="1"/>
              <a:t>hodnôt</a:t>
            </a:r>
            <a:r>
              <a:rPr lang="en-US" dirty="0"/>
              <a:t> </a:t>
            </a:r>
            <a:r>
              <a:rPr lang="en-US" dirty="0" err="1"/>
              <a:t>spojených</a:t>
            </a:r>
            <a:r>
              <a:rPr lang="en-US" dirty="0"/>
              <a:t> s </a:t>
            </a:r>
            <a:r>
              <a:rPr lang="en-US" dirty="0" err="1"/>
              <a:t>hospodárskym</a:t>
            </a:r>
            <a:r>
              <a:rPr lang="en-US" dirty="0"/>
              <a:t> </a:t>
            </a:r>
            <a:r>
              <a:rPr lang="en-US" dirty="0" err="1"/>
              <a:t>rozvojom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5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39CB9-93CA-604A-B3C6-8128C5E2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Funkčná</a:t>
            </a:r>
            <a:r>
              <a:rPr lang="en-US" b="1" dirty="0"/>
              <a:t> </a:t>
            </a:r>
            <a:r>
              <a:rPr lang="en-US" b="1" dirty="0" err="1"/>
              <a:t>zhoda</a:t>
            </a:r>
            <a:r>
              <a:rPr lang="en-US" b="1" dirty="0"/>
              <a:t> </a:t>
            </a:r>
            <a:r>
              <a:rPr lang="en-US" b="1" dirty="0" err="1"/>
              <a:t>medzi</a:t>
            </a:r>
            <a:r>
              <a:rPr lang="en-US" b="1" dirty="0"/>
              <a:t> </a:t>
            </a:r>
            <a:r>
              <a:rPr lang="en-US" b="1" dirty="0" err="1"/>
              <a:t>demokraciou</a:t>
            </a:r>
            <a:r>
              <a:rPr lang="en-US" b="1" dirty="0"/>
              <a:t> a </a:t>
            </a:r>
            <a:r>
              <a:rPr lang="en-US" b="1" dirty="0" err="1"/>
              <a:t>sociálnou</a:t>
            </a:r>
            <a:r>
              <a:rPr lang="en-US" b="1" dirty="0"/>
              <a:t> </a:t>
            </a:r>
            <a:r>
              <a:rPr lang="en-US" b="1" dirty="0" err="1"/>
              <a:t>modernizáciou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F5CB-BAC2-E742-BFC5-65FCF889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2856"/>
            <a:ext cx="9658350" cy="4163144"/>
          </a:xfrm>
        </p:spPr>
        <p:txBody>
          <a:bodyPr/>
          <a:lstStyle/>
          <a:p>
            <a:pPr algn="just"/>
            <a:r>
              <a:rPr lang="en-US" dirty="0" err="1"/>
              <a:t>trhové</a:t>
            </a:r>
            <a:r>
              <a:rPr lang="en-US" dirty="0"/>
              <a:t> </a:t>
            </a:r>
            <a:r>
              <a:rPr lang="en-US" dirty="0" err="1"/>
              <a:t>hospodárstvo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rozvíja</a:t>
            </a:r>
            <a:r>
              <a:rPr lang="en-US" dirty="0"/>
              <a:t> </a:t>
            </a:r>
            <a:r>
              <a:rPr lang="en-US" dirty="0" err="1"/>
              <a:t>vďaka</a:t>
            </a:r>
            <a:r>
              <a:rPr lang="en-US" dirty="0"/>
              <a:t> </a:t>
            </a:r>
            <a:r>
              <a:rPr lang="en-US" dirty="0" err="1"/>
              <a:t>voľnému</a:t>
            </a:r>
            <a:r>
              <a:rPr lang="en-US" dirty="0"/>
              <a:t> </a:t>
            </a:r>
            <a:r>
              <a:rPr lang="en-US" dirty="0" err="1"/>
              <a:t>toku</a:t>
            </a:r>
            <a:r>
              <a:rPr lang="en-US" dirty="0"/>
              <a:t> </a:t>
            </a:r>
            <a:r>
              <a:rPr lang="en-US" dirty="0" err="1"/>
              <a:t>informácií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trhy</a:t>
            </a:r>
            <a:r>
              <a:rPr lang="en-US" dirty="0"/>
              <a:t> </a:t>
            </a:r>
            <a:r>
              <a:rPr lang="en-US" dirty="0" err="1"/>
              <a:t>môžu</a:t>
            </a:r>
            <a:r>
              <a:rPr lang="en-US" dirty="0"/>
              <a:t> </a:t>
            </a:r>
            <a:r>
              <a:rPr lang="en-US" dirty="0" err="1"/>
              <a:t>prosperovať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vtedy</a:t>
            </a:r>
            <a:r>
              <a:rPr lang="en-US" dirty="0"/>
              <a:t>,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zasadené</a:t>
            </a:r>
            <a:r>
              <a:rPr lang="en-US" dirty="0"/>
              <a:t> do </a:t>
            </a:r>
            <a:r>
              <a:rPr lang="en-US" dirty="0" err="1"/>
              <a:t>politického</a:t>
            </a:r>
            <a:r>
              <a:rPr lang="en-US" dirty="0"/>
              <a:t> </a:t>
            </a:r>
            <a:r>
              <a:rPr lang="en-US" dirty="0" err="1"/>
              <a:t>rámca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vyznačuje</a:t>
            </a:r>
            <a:r>
              <a:rPr lang="en-US" dirty="0"/>
              <a:t> </a:t>
            </a:r>
            <a:r>
              <a:rPr lang="en-US" dirty="0" err="1"/>
              <a:t>rešpektovaním</a:t>
            </a:r>
            <a:r>
              <a:rPr lang="en-US" dirty="0"/>
              <a:t>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a </a:t>
            </a:r>
            <a:r>
              <a:rPr lang="en-US" dirty="0" err="1"/>
              <a:t>ústavných</a:t>
            </a:r>
            <a:r>
              <a:rPr lang="en-US" dirty="0"/>
              <a:t> </a:t>
            </a:r>
            <a:r>
              <a:rPr lang="en-US" dirty="0" err="1"/>
              <a:t>slobôd</a:t>
            </a:r>
            <a:endParaRPr lang="en-US" dirty="0"/>
          </a:p>
          <a:p>
            <a:pPr algn="just"/>
            <a:r>
              <a:rPr lang="en-US" dirty="0"/>
              <a:t>v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línii</a:t>
            </a:r>
            <a:r>
              <a:rPr lang="en-US" dirty="0"/>
              <a:t> </a:t>
            </a:r>
            <a:r>
              <a:rPr lang="en-US" dirty="0" err="1"/>
              <a:t>argumentácie</a:t>
            </a:r>
            <a:r>
              <a:rPr lang="en-US" dirty="0"/>
              <a:t> </a:t>
            </a:r>
            <a:r>
              <a:rPr lang="en-US" dirty="0" err="1"/>
              <a:t>chýba</a:t>
            </a:r>
            <a:r>
              <a:rPr lang="en-US" dirty="0"/>
              <a:t> </a:t>
            </a:r>
            <a:r>
              <a:rPr lang="en-US" dirty="0" err="1"/>
              <a:t>kauzálny</a:t>
            </a:r>
            <a:r>
              <a:rPr lang="en-US" dirty="0"/>
              <a:t> </a:t>
            </a:r>
            <a:r>
              <a:rPr lang="en-US" dirty="0" err="1"/>
              <a:t>smer</a:t>
            </a:r>
            <a:r>
              <a:rPr lang="en-US" dirty="0"/>
              <a:t> (</a:t>
            </a:r>
            <a:r>
              <a:rPr lang="en-US" dirty="0" err="1"/>
              <a:t>politika</a:t>
            </a:r>
            <a:r>
              <a:rPr lang="en-US" dirty="0" err="1">
                <a:sym typeface="Wingdings" pitchFamily="2" charset="2"/>
              </a:rPr>
              <a:t>ekonomika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alebo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ekonomikapolitika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0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C2BD-FDA9-724F-A466-C236F46B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Rozšírenie</a:t>
            </a:r>
            <a:r>
              <a:rPr lang="cs-CZ" b="1" dirty="0"/>
              <a:t> </a:t>
            </a:r>
            <a:r>
              <a:rPr lang="cs-CZ" b="1" dirty="0" err="1"/>
              <a:t>hodnôt</a:t>
            </a:r>
            <a:r>
              <a:rPr lang="cs-CZ" b="1" dirty="0"/>
              <a:t> spojených s </a:t>
            </a:r>
            <a:r>
              <a:rPr lang="cs-CZ" b="1" dirty="0" err="1"/>
              <a:t>hospodárskym</a:t>
            </a:r>
            <a:r>
              <a:rPr lang="cs-CZ" b="1" dirty="0"/>
              <a:t> </a:t>
            </a:r>
            <a:r>
              <a:rPr lang="cs-CZ" b="1" dirty="0" err="1"/>
              <a:t>rozvojom</a:t>
            </a:r>
            <a:r>
              <a:rPr lang="sk-SK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2985E-4A6A-CA47-8AC6-E0FC7093C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zvyšujúca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 </a:t>
            </a:r>
            <a:r>
              <a:rPr lang="en-US" dirty="0" err="1"/>
              <a:t>vzdelania</a:t>
            </a:r>
            <a:r>
              <a:rPr lang="en-US" dirty="0"/>
              <a:t> A </a:t>
            </a:r>
            <a:r>
              <a:rPr lang="en-US" dirty="0" err="1"/>
              <a:t>autonómia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vytvárajú</a:t>
            </a:r>
            <a:r>
              <a:rPr lang="en-US" dirty="0"/>
              <a:t> </a:t>
            </a:r>
            <a:r>
              <a:rPr lang="en-US" dirty="0" err="1"/>
              <a:t>verejnú</a:t>
            </a:r>
            <a:r>
              <a:rPr lang="en-US" dirty="0"/>
              <a:t> </a:t>
            </a:r>
            <a:r>
              <a:rPr lang="en-US" dirty="0" err="1"/>
              <a:t>mienku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toleruje</a:t>
            </a:r>
            <a:r>
              <a:rPr lang="en-US" dirty="0"/>
              <a:t> </a:t>
            </a:r>
            <a:r>
              <a:rPr lang="en-US" dirty="0" err="1"/>
              <a:t>pluralitu</a:t>
            </a:r>
            <a:r>
              <a:rPr lang="en-US" dirty="0"/>
              <a:t> </a:t>
            </a:r>
            <a:r>
              <a:rPr lang="en-US" dirty="0" err="1"/>
              <a:t>hodnôt</a:t>
            </a:r>
            <a:r>
              <a:rPr lang="en-US" dirty="0"/>
              <a:t> a </a:t>
            </a:r>
            <a:r>
              <a:rPr lang="en-US" dirty="0" err="1"/>
              <a:t>názorov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tým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otvára</a:t>
            </a:r>
            <a:r>
              <a:rPr lang="en-US" dirty="0"/>
              <a:t> cesta k </a:t>
            </a:r>
            <a:r>
              <a:rPr lang="en-US" dirty="0" err="1"/>
              <a:t>akceptovaniu</a:t>
            </a:r>
            <a:r>
              <a:rPr lang="en-US" dirty="0"/>
              <a:t> </a:t>
            </a:r>
            <a:r>
              <a:rPr lang="en-US" dirty="0" err="1"/>
              <a:t>liberálnej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mechanizmu</a:t>
            </a:r>
            <a:r>
              <a:rPr lang="en-US" dirty="0"/>
              <a:t> </a:t>
            </a:r>
            <a:r>
              <a:rPr lang="en-US" dirty="0" err="1"/>
              <a:t>riešenia</a:t>
            </a:r>
            <a:r>
              <a:rPr lang="en-US" dirty="0"/>
              <a:t> </a:t>
            </a:r>
            <a:r>
              <a:rPr lang="en-US" dirty="0" err="1"/>
              <a:t>sporov</a:t>
            </a:r>
            <a:endParaRPr lang="en-US" dirty="0"/>
          </a:p>
          <a:p>
            <a:pPr algn="just"/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spôsobuje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b="1" dirty="0" err="1"/>
              <a:t>tolerancie</a:t>
            </a:r>
            <a:r>
              <a:rPr lang="en-US" b="1" dirty="0"/>
              <a:t> je </a:t>
            </a:r>
            <a:r>
              <a:rPr lang="en-US" dirty="0" err="1"/>
              <a:t>relatívne</a:t>
            </a:r>
            <a:r>
              <a:rPr lang="en-US" dirty="0"/>
              <a:t> </a:t>
            </a:r>
            <a:r>
              <a:rPr lang="en-US" b="1" dirty="0" err="1"/>
              <a:t>ľahšia</a:t>
            </a:r>
            <a:r>
              <a:rPr lang="en-US" dirty="0"/>
              <a:t> a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nákladná</a:t>
            </a:r>
            <a:r>
              <a:rPr lang="en-US" dirty="0"/>
              <a:t>?</a:t>
            </a:r>
          </a:p>
          <a:p>
            <a:pPr algn="just"/>
            <a:r>
              <a:rPr lang="en-US" dirty="0" err="1"/>
              <a:t>buď</a:t>
            </a:r>
            <a:r>
              <a:rPr lang="en-US" dirty="0"/>
              <a:t> </a:t>
            </a:r>
            <a:r>
              <a:rPr lang="en-US" dirty="0" err="1"/>
              <a:t>zmena</a:t>
            </a:r>
            <a:r>
              <a:rPr lang="en-US" dirty="0"/>
              <a:t> </a:t>
            </a:r>
            <a:r>
              <a:rPr lang="en-US" dirty="0" err="1"/>
              <a:t>náboženských</a:t>
            </a:r>
            <a:r>
              <a:rPr lang="en-US" dirty="0"/>
              <a:t> a </a:t>
            </a:r>
            <a:r>
              <a:rPr lang="en-US" dirty="0" err="1"/>
              <a:t>kultúrnych</a:t>
            </a:r>
            <a:r>
              <a:rPr lang="en-US" dirty="0"/>
              <a:t> </a:t>
            </a:r>
            <a:r>
              <a:rPr lang="en-US" dirty="0" err="1"/>
              <a:t>hodnôt</a:t>
            </a:r>
            <a:r>
              <a:rPr lang="en-US" dirty="0"/>
              <a:t>, ALEBO </a:t>
            </a:r>
            <a:r>
              <a:rPr lang="en-US" dirty="0" err="1"/>
              <a:t>zmena</a:t>
            </a:r>
            <a:r>
              <a:rPr lang="en-US" dirty="0"/>
              <a:t> </a:t>
            </a:r>
            <a:r>
              <a:rPr lang="en-US" dirty="0" err="1"/>
              <a:t>štruktúry</a:t>
            </a:r>
            <a:r>
              <a:rPr lang="en-US" dirty="0"/>
              <a:t> </a:t>
            </a:r>
            <a:r>
              <a:rPr lang="en-US" dirty="0" err="1"/>
              <a:t>materiálnych</a:t>
            </a:r>
            <a:r>
              <a:rPr lang="en-US" dirty="0"/>
              <a:t> (</a:t>
            </a:r>
            <a:r>
              <a:rPr lang="en-US" dirty="0" err="1"/>
              <a:t>ekonomických</a:t>
            </a:r>
            <a:r>
              <a:rPr lang="en-US" dirty="0"/>
              <a:t>) </a:t>
            </a:r>
            <a:r>
              <a:rPr lang="en-US" dirty="0" err="1"/>
              <a:t>vzťahov</a:t>
            </a:r>
            <a:endParaRPr lang="en-US" dirty="0"/>
          </a:p>
          <a:p>
            <a:pPr algn="just"/>
            <a:r>
              <a:rPr lang="en-US" dirty="0" err="1"/>
              <a:t>zdá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súvislosť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náboženskou</a:t>
            </a:r>
            <a:r>
              <a:rPr lang="en-US" dirty="0"/>
              <a:t> </a:t>
            </a:r>
            <a:r>
              <a:rPr lang="en-US" dirty="0" err="1"/>
              <a:t>praxou</a:t>
            </a:r>
            <a:r>
              <a:rPr lang="en-US" dirty="0"/>
              <a:t> a </a:t>
            </a:r>
            <a:r>
              <a:rPr lang="en-US" dirty="0" err="1"/>
              <a:t>demokratizáciou</a:t>
            </a:r>
            <a:r>
              <a:rPr lang="en-US" dirty="0"/>
              <a:t> je </a:t>
            </a:r>
            <a:r>
              <a:rPr lang="en-US" dirty="0" err="1"/>
              <a:t>slabá</a:t>
            </a:r>
            <a:r>
              <a:rPr lang="en-US" dirty="0"/>
              <a:t> (</a:t>
            </a:r>
            <a:r>
              <a:rPr lang="en-US" dirty="0" err="1"/>
              <a:t>mnohé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demokratizovali</a:t>
            </a:r>
            <a:r>
              <a:rPr lang="en-US" dirty="0"/>
              <a:t> </a:t>
            </a:r>
            <a:r>
              <a:rPr lang="en-US" dirty="0" err="1"/>
              <a:t>ešte</a:t>
            </a:r>
            <a:r>
              <a:rPr lang="en-US" dirty="0"/>
              <a:t> pred </a:t>
            </a:r>
            <a:r>
              <a:rPr lang="en-US" dirty="0" err="1"/>
              <a:t>procesom</a:t>
            </a:r>
            <a:r>
              <a:rPr lang="en-US" dirty="0"/>
              <a:t> </a:t>
            </a:r>
            <a:r>
              <a:rPr lang="en-US" dirty="0" err="1"/>
              <a:t>sekularizácie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6275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6B05-74BC-354A-A2F1-1E0A06A44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2255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b="1" dirty="0" err="1"/>
              <a:t>Democracy</a:t>
            </a:r>
            <a:r>
              <a:rPr lang="cs-CZ" b="1" dirty="0"/>
              <a:t> and Development</a:t>
            </a:r>
            <a:br>
              <a:rPr lang="cs-CZ" dirty="0"/>
            </a:br>
            <a:r>
              <a:rPr lang="cs-CZ" dirty="0" err="1"/>
              <a:t>Przeworski</a:t>
            </a:r>
            <a:r>
              <a:rPr lang="cs-CZ" dirty="0"/>
              <a:t> et al (2000)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1D80-CD75-3F4E-A283-A120C243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2362200"/>
            <a:ext cx="10081259" cy="3867150"/>
          </a:xfrm>
        </p:spPr>
        <p:txBody>
          <a:bodyPr/>
          <a:lstStyle/>
          <a:p>
            <a:pPr algn="just"/>
            <a:r>
              <a:rPr lang="en-US" b="1" dirty="0" err="1"/>
              <a:t>Hospodársky</a:t>
            </a:r>
            <a:r>
              <a:rPr lang="en-US" b="1" dirty="0"/>
              <a:t> </a:t>
            </a:r>
            <a:r>
              <a:rPr lang="en-US" b="1" dirty="0" err="1"/>
              <a:t>rast</a:t>
            </a:r>
            <a:r>
              <a:rPr lang="en-US" b="1" dirty="0"/>
              <a:t> </a:t>
            </a:r>
            <a:r>
              <a:rPr lang="en-US" b="1" dirty="0" err="1"/>
              <a:t>nevysvetľuje</a:t>
            </a:r>
            <a:r>
              <a:rPr lang="en-US" b="1" dirty="0"/>
              <a:t> </a:t>
            </a:r>
            <a:r>
              <a:rPr lang="en-US" b="1" dirty="0" err="1"/>
              <a:t>vznik</a:t>
            </a:r>
            <a:r>
              <a:rPr lang="en-US" b="1" dirty="0"/>
              <a:t> </a:t>
            </a:r>
            <a:r>
              <a:rPr lang="en-US" b="1" dirty="0" err="1"/>
              <a:t>demokracie</a:t>
            </a:r>
            <a:r>
              <a:rPr lang="en-US" b="1" dirty="0"/>
              <a:t>, </a:t>
            </a:r>
            <a:r>
              <a:rPr lang="en-US" b="1" dirty="0" err="1"/>
              <a:t>iba</a:t>
            </a:r>
            <a:r>
              <a:rPr lang="en-US" b="1" dirty="0"/>
              <a:t> to, </a:t>
            </a:r>
            <a:r>
              <a:rPr lang="en-US" b="1" dirty="0" err="1"/>
              <a:t>či</a:t>
            </a:r>
            <a:r>
              <a:rPr lang="en-US" b="1" dirty="0"/>
              <a:t> </a:t>
            </a:r>
            <a:r>
              <a:rPr lang="en-US" b="1" dirty="0" err="1"/>
              <a:t>prežije</a:t>
            </a:r>
            <a:r>
              <a:rPr lang="en-US" b="1" dirty="0"/>
              <a:t>, </a:t>
            </a:r>
            <a:r>
              <a:rPr lang="en-US" b="1" dirty="0" err="1"/>
              <a:t>keď</a:t>
            </a:r>
            <a:r>
              <a:rPr lang="en-US" b="1" dirty="0"/>
              <a:t> </a:t>
            </a:r>
            <a:r>
              <a:rPr lang="en-US" b="1" dirty="0" err="1"/>
              <a:t>vznikne</a:t>
            </a:r>
            <a:endParaRPr lang="en-US" b="1" dirty="0"/>
          </a:p>
          <a:p>
            <a:pPr algn="just"/>
            <a:r>
              <a:rPr lang="en-US" dirty="0"/>
              <a:t>V </a:t>
            </a:r>
            <a:r>
              <a:rPr lang="en-US" dirty="0" err="1"/>
              <a:t>chudobných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r>
              <a:rPr lang="en-US" dirty="0"/>
              <a:t> ani </a:t>
            </a:r>
            <a:r>
              <a:rPr lang="en-US" dirty="0" err="1"/>
              <a:t>jeden</a:t>
            </a:r>
            <a:r>
              <a:rPr lang="en-US" dirty="0"/>
              <a:t> z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režimov</a:t>
            </a:r>
            <a:r>
              <a:rPr lang="en-US" dirty="0"/>
              <a:t> </a:t>
            </a:r>
            <a:r>
              <a:rPr lang="en-US" dirty="0" err="1"/>
              <a:t>nedokáže</a:t>
            </a:r>
            <a:r>
              <a:rPr lang="en-US" dirty="0"/>
              <a:t> </a:t>
            </a:r>
            <a:r>
              <a:rPr lang="en-US" dirty="0" err="1"/>
              <a:t>produkovať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efektívnejšie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druhý</a:t>
            </a:r>
            <a:r>
              <a:rPr lang="en-US" dirty="0"/>
              <a:t>, ale </a:t>
            </a:r>
            <a:r>
              <a:rPr lang="en-US" dirty="0" err="1"/>
              <a:t>demokracie</a:t>
            </a:r>
            <a:r>
              <a:rPr lang="en-US" dirty="0"/>
              <a:t> </a:t>
            </a:r>
            <a:r>
              <a:rPr lang="en-US" dirty="0" err="1"/>
              <a:t>rastú</a:t>
            </a:r>
            <a:r>
              <a:rPr lang="en-US" dirty="0"/>
              <a:t> </a:t>
            </a:r>
            <a:r>
              <a:rPr lang="en-US" dirty="0" err="1"/>
              <a:t>rýchlejšie</a:t>
            </a:r>
            <a:r>
              <a:rPr lang="en-US" dirty="0"/>
              <a:t> v </a:t>
            </a:r>
            <a:r>
              <a:rPr lang="en-US" dirty="0" err="1"/>
              <a:t>bohatších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endParaRPr lang="en-US" dirty="0"/>
          </a:p>
          <a:p>
            <a:pPr algn="just"/>
            <a:r>
              <a:rPr lang="en-US" dirty="0" err="1"/>
              <a:t>Diktatúry</a:t>
            </a:r>
            <a:r>
              <a:rPr lang="en-US" dirty="0"/>
              <a:t>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vyššiu</a:t>
            </a:r>
            <a:r>
              <a:rPr lang="en-US" dirty="0"/>
              <a:t> </a:t>
            </a:r>
            <a:r>
              <a:rPr lang="en-US" dirty="0" err="1"/>
              <a:t>pôrodnosť</a:t>
            </a:r>
            <a:r>
              <a:rPr lang="en-US" dirty="0"/>
              <a:t> a </a:t>
            </a:r>
            <a:r>
              <a:rPr lang="en-US" dirty="0" err="1"/>
              <a:t>nižšiu</a:t>
            </a:r>
            <a:r>
              <a:rPr lang="en-US" dirty="0"/>
              <a:t> </a:t>
            </a:r>
            <a:r>
              <a:rPr lang="en-US" dirty="0" err="1"/>
              <a:t>priemernú</a:t>
            </a:r>
            <a:r>
              <a:rPr lang="en-US" dirty="0"/>
              <a:t> </a:t>
            </a:r>
            <a:r>
              <a:rPr lang="en-US" dirty="0" err="1"/>
              <a:t>dĺžku</a:t>
            </a:r>
            <a:r>
              <a:rPr lang="en-US" dirty="0"/>
              <a:t> </a:t>
            </a:r>
            <a:r>
              <a:rPr lang="en-US" dirty="0" err="1"/>
              <a:t>života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39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E065-C570-B043-901E-3A347421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486" y="476672"/>
            <a:ext cx="7924800" cy="1143000"/>
          </a:xfrm>
        </p:spPr>
        <p:txBody>
          <a:bodyPr/>
          <a:lstStyle/>
          <a:p>
            <a:pPr algn="ctr"/>
            <a:r>
              <a:rPr lang="en-US" dirty="0" err="1"/>
              <a:t>Boix</a:t>
            </a:r>
            <a:r>
              <a:rPr lang="en-US" dirty="0"/>
              <a:t> and Stokes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E58D1-4CA5-2743-9C20-4B5341FD0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1725592"/>
            <a:ext cx="10138409" cy="4799752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/>
              <a:t>Výberové</a:t>
            </a:r>
            <a:r>
              <a:rPr lang="en-US" dirty="0"/>
              <a:t> </a:t>
            </a:r>
            <a:r>
              <a:rPr lang="en-US" dirty="0" err="1"/>
              <a:t>skreslenie</a:t>
            </a:r>
            <a:r>
              <a:rPr lang="en-US" dirty="0"/>
              <a:t>: </a:t>
            </a:r>
            <a:r>
              <a:rPr lang="en-US" dirty="0" err="1"/>
              <a:t>Przeworski</a:t>
            </a:r>
            <a:r>
              <a:rPr lang="en-US" dirty="0"/>
              <a:t> a </a:t>
            </a:r>
            <a:r>
              <a:rPr lang="en-US" dirty="0" err="1"/>
              <a:t>kol</a:t>
            </a:r>
            <a:r>
              <a:rPr lang="en-US" dirty="0"/>
              <a:t>.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zameriavajú</a:t>
            </a:r>
            <a:r>
              <a:rPr lang="en-US" dirty="0"/>
              <a:t>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prípady</a:t>
            </a:r>
            <a:r>
              <a:rPr lang="en-US" dirty="0"/>
              <a:t> po II. </a:t>
            </a:r>
            <a:r>
              <a:rPr lang="en-US" dirty="0" err="1"/>
              <a:t>svetovej</a:t>
            </a:r>
            <a:r>
              <a:rPr lang="en-US" dirty="0"/>
              <a:t> </a:t>
            </a:r>
            <a:r>
              <a:rPr lang="en-US" dirty="0" err="1"/>
              <a:t>vojne</a:t>
            </a:r>
            <a:r>
              <a:rPr lang="en-US" dirty="0"/>
              <a:t>, </a:t>
            </a:r>
          </a:p>
          <a:p>
            <a:pPr algn="just"/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b="1" dirty="0" err="1"/>
              <a:t>pridajú</a:t>
            </a:r>
            <a:r>
              <a:rPr lang="en-US" b="1" dirty="0"/>
              <a:t> </a:t>
            </a:r>
            <a:r>
              <a:rPr lang="en-US" b="1" dirty="0" err="1"/>
              <a:t>prípady</a:t>
            </a:r>
            <a:r>
              <a:rPr lang="en-US" b="1" dirty="0"/>
              <a:t> z </a:t>
            </a:r>
            <a:r>
              <a:rPr lang="en-US" b="1" dirty="0" err="1"/>
              <a:t>predchádzajúcich</a:t>
            </a:r>
            <a:r>
              <a:rPr lang="en-US" b="1" dirty="0"/>
              <a:t> </a:t>
            </a:r>
            <a:r>
              <a:rPr lang="en-US" b="1" dirty="0" err="1"/>
              <a:t>období</a:t>
            </a:r>
            <a:r>
              <a:rPr lang="en-US" b="1" dirty="0"/>
              <a:t>, </a:t>
            </a:r>
            <a:r>
              <a:rPr lang="en-US" b="1" dirty="0" err="1"/>
              <a:t>súvislosť</a:t>
            </a:r>
            <a:r>
              <a:rPr lang="en-US" b="1" dirty="0"/>
              <a:t> </a:t>
            </a:r>
            <a:r>
              <a:rPr lang="en-US" b="1" dirty="0" err="1"/>
              <a:t>medzi</a:t>
            </a:r>
            <a:r>
              <a:rPr lang="en-US" b="1" dirty="0"/>
              <a:t> </a:t>
            </a:r>
            <a:r>
              <a:rPr lang="en-US" b="1" dirty="0" err="1"/>
              <a:t>hospodárskym</a:t>
            </a:r>
            <a:r>
              <a:rPr lang="en-US" b="1" dirty="0"/>
              <a:t> </a:t>
            </a:r>
            <a:r>
              <a:rPr lang="en-US" b="1" dirty="0" err="1"/>
              <a:t>rozvojom</a:t>
            </a:r>
            <a:r>
              <a:rPr lang="en-US" b="1" dirty="0"/>
              <a:t> a </a:t>
            </a:r>
            <a:r>
              <a:rPr lang="en-US" b="1" dirty="0" err="1"/>
              <a:t>demokraciou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silnejšia</a:t>
            </a:r>
            <a:endParaRPr lang="en-US" dirty="0"/>
          </a:p>
          <a:p>
            <a:pPr algn="just"/>
            <a:r>
              <a:rPr lang="en-US" dirty="0" err="1"/>
              <a:t>vytvorili</a:t>
            </a:r>
            <a:r>
              <a:rPr lang="en-US" dirty="0"/>
              <a:t> (</a:t>
            </a:r>
            <a:r>
              <a:rPr lang="en-US" dirty="0" err="1"/>
              <a:t>doplnili</a:t>
            </a:r>
            <a:r>
              <a:rPr lang="en-US" dirty="0"/>
              <a:t>) dataset </a:t>
            </a:r>
            <a:r>
              <a:rPr lang="en-US" dirty="0" err="1"/>
              <a:t>demokratických</a:t>
            </a:r>
            <a:r>
              <a:rPr lang="en-US" dirty="0"/>
              <a:t> </a:t>
            </a:r>
            <a:r>
              <a:rPr lang="en-US" dirty="0" err="1"/>
              <a:t>tranzícií</a:t>
            </a:r>
            <a:r>
              <a:rPr lang="en-US" dirty="0"/>
              <a:t> od </a:t>
            </a:r>
            <a:r>
              <a:rPr lang="en-US" dirty="0" err="1"/>
              <a:t>roku</a:t>
            </a:r>
            <a:r>
              <a:rPr lang="en-US" dirty="0"/>
              <a:t> 1850</a:t>
            </a:r>
          </a:p>
          <a:p>
            <a:pPr algn="just">
              <a:defRPr/>
            </a:pPr>
            <a:r>
              <a:rPr lang="en-US" dirty="0" err="1"/>
              <a:t>bohaté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po </a:t>
            </a:r>
            <a:r>
              <a:rPr lang="en-US" dirty="0" err="1"/>
              <a:t>roku</a:t>
            </a:r>
            <a:r>
              <a:rPr lang="en-US" dirty="0"/>
              <a:t> 1950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demokratické</a:t>
            </a:r>
            <a:r>
              <a:rPr lang="en-US" dirty="0"/>
              <a:t> a </a:t>
            </a:r>
            <a:r>
              <a:rPr lang="en-US" dirty="0" err="1"/>
              <a:t>chudobné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diktatúrami</a:t>
            </a:r>
            <a:endParaRPr lang="en-US" dirty="0"/>
          </a:p>
          <a:p>
            <a:pPr algn="just">
              <a:defRPr/>
            </a:pPr>
            <a:r>
              <a:rPr lang="en-US" dirty="0" err="1"/>
              <a:t>demokratizácia</a:t>
            </a:r>
            <a:r>
              <a:rPr lang="en-US" dirty="0"/>
              <a:t> v </a:t>
            </a:r>
            <a:r>
              <a:rPr lang="en-US" dirty="0" err="1"/>
              <a:t>rokoch</a:t>
            </a:r>
            <a:r>
              <a:rPr lang="en-US" dirty="0"/>
              <a:t> 1850 - 1940: </a:t>
            </a:r>
            <a:r>
              <a:rPr lang="en-US" dirty="0" err="1"/>
              <a:t>silná</a:t>
            </a:r>
            <a:r>
              <a:rPr lang="en-US" dirty="0"/>
              <a:t> </a:t>
            </a:r>
            <a:r>
              <a:rPr lang="en-US" dirty="0" err="1"/>
              <a:t>súvislosť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HDP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obyvateľa</a:t>
            </a:r>
            <a:r>
              <a:rPr lang="en-US" dirty="0"/>
              <a:t> a </a:t>
            </a:r>
            <a:r>
              <a:rPr lang="en-US" dirty="0" err="1"/>
              <a:t>demokraciou</a:t>
            </a:r>
            <a:endParaRPr lang="en-US" dirty="0"/>
          </a:p>
          <a:p>
            <a:pPr algn="just">
              <a:defRPr/>
            </a:pPr>
            <a:r>
              <a:rPr lang="en-US" dirty="0" err="1"/>
              <a:t>Rozvoj</a:t>
            </a:r>
            <a:r>
              <a:rPr lang="en-US" dirty="0"/>
              <a:t> SPÔSOBUJE </a:t>
            </a:r>
            <a:r>
              <a:rPr lang="en-US" dirty="0" err="1"/>
              <a:t>demokraciu</a:t>
            </a:r>
            <a:r>
              <a:rPr lang="en-US" dirty="0"/>
              <a:t>, ale </a:t>
            </a:r>
            <a:r>
              <a:rPr lang="en-US" dirty="0" err="1"/>
              <a:t>táto</a:t>
            </a:r>
            <a:r>
              <a:rPr lang="en-US" dirty="0"/>
              <a:t> </a:t>
            </a:r>
            <a:r>
              <a:rPr lang="en-US" dirty="0" err="1"/>
              <a:t>súvislosť</a:t>
            </a:r>
            <a:r>
              <a:rPr lang="en-US" dirty="0"/>
              <a:t> je po </a:t>
            </a:r>
            <a:r>
              <a:rPr lang="en-US" dirty="0" err="1"/>
              <a:t>roku</a:t>
            </a:r>
            <a:r>
              <a:rPr lang="en-US" dirty="0"/>
              <a:t> 1950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viditeľná</a:t>
            </a:r>
            <a:r>
              <a:rPr lang="en-US" dirty="0"/>
              <a:t>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bohaté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v tom </a:t>
            </a:r>
            <a:r>
              <a:rPr lang="en-US" dirty="0" err="1"/>
              <a:t>čase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demokratické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60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AF78-3EE4-F64C-9F00-A7146BF6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59184"/>
            <a:ext cx="7924800" cy="877416"/>
          </a:xfrm>
        </p:spPr>
        <p:txBody>
          <a:bodyPr/>
          <a:lstStyle/>
          <a:p>
            <a:pPr algn="ctr"/>
            <a:r>
              <a:rPr lang="en-US" dirty="0" err="1"/>
              <a:t>Boix</a:t>
            </a:r>
            <a:r>
              <a:rPr lang="en-US" dirty="0"/>
              <a:t> (2003)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D410-1313-F34B-8059-9F301001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490" y="2022085"/>
            <a:ext cx="9011413" cy="4163144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základným</a:t>
            </a:r>
            <a:r>
              <a:rPr lang="en-US" dirty="0"/>
              <a:t> </a:t>
            </a:r>
            <a:r>
              <a:rPr lang="en-US" dirty="0" err="1"/>
              <a:t>predpokladom</a:t>
            </a:r>
            <a:r>
              <a:rPr lang="en-US" dirty="0"/>
              <a:t> je,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demokratizácia</a:t>
            </a:r>
            <a:r>
              <a:rPr lang="en-US" dirty="0"/>
              <a:t> je </a:t>
            </a:r>
            <a:r>
              <a:rPr lang="en-US" dirty="0" err="1"/>
              <a:t>zapríčinená</a:t>
            </a:r>
            <a:r>
              <a:rPr lang="en-US" dirty="0"/>
              <a:t> </a:t>
            </a:r>
            <a:r>
              <a:rPr lang="en-US" dirty="0" err="1"/>
              <a:t>konfliktom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bohatými</a:t>
            </a:r>
            <a:r>
              <a:rPr lang="en-US" dirty="0"/>
              <a:t> a </a:t>
            </a:r>
            <a:r>
              <a:rPr lang="en-US" dirty="0" err="1"/>
              <a:t>chudobnými</a:t>
            </a:r>
            <a:endParaRPr lang="en-US" dirty="0"/>
          </a:p>
          <a:p>
            <a:pPr algn="just"/>
            <a:r>
              <a:rPr lang="en-US" dirty="0" err="1"/>
              <a:t>zvyšujúca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 </a:t>
            </a:r>
            <a:r>
              <a:rPr lang="en-US" b="1" dirty="0" err="1"/>
              <a:t>ekonomickej</a:t>
            </a:r>
            <a:r>
              <a:rPr lang="en-US" b="1" dirty="0"/>
              <a:t> </a:t>
            </a:r>
            <a:r>
              <a:rPr lang="en-US" b="1" dirty="0" err="1"/>
              <a:t>rovnosti</a:t>
            </a:r>
            <a:r>
              <a:rPr lang="en-US" b="1" dirty="0"/>
              <a:t> </a:t>
            </a:r>
            <a:r>
              <a:rPr lang="en-US" b="1" dirty="0" err="1"/>
              <a:t>posilňuje</a:t>
            </a:r>
            <a:r>
              <a:rPr lang="en-US" b="1" dirty="0"/>
              <a:t> </a:t>
            </a:r>
            <a:r>
              <a:rPr lang="en-US" b="1" dirty="0" err="1"/>
              <a:t>šance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demokraciu</a:t>
            </a:r>
            <a:r>
              <a:rPr lang="en-US" dirty="0"/>
              <a:t>: </a:t>
            </a:r>
            <a:r>
              <a:rPr lang="en-US" dirty="0" err="1"/>
              <a:t>redistribučné</a:t>
            </a:r>
            <a:r>
              <a:rPr lang="en-US" dirty="0"/>
              <a:t> </a:t>
            </a:r>
            <a:r>
              <a:rPr lang="en-US" dirty="0" err="1"/>
              <a:t>tlaky</a:t>
            </a:r>
            <a:r>
              <a:rPr lang="en-US" dirty="0"/>
              <a:t> </a:t>
            </a:r>
            <a:r>
              <a:rPr lang="en-US" dirty="0" err="1"/>
              <a:t>najchudobnejších</a:t>
            </a:r>
            <a:r>
              <a:rPr lang="en-US" dirty="0"/>
              <a:t> </a:t>
            </a:r>
            <a:r>
              <a:rPr lang="en-US" dirty="0" err="1"/>
              <a:t>sociálnych</a:t>
            </a:r>
            <a:r>
              <a:rPr lang="en-US" dirty="0"/>
              <a:t> </a:t>
            </a:r>
            <a:r>
              <a:rPr lang="en-US" dirty="0" err="1"/>
              <a:t>vrstiev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bohatých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znižujú</a:t>
            </a:r>
            <a:endParaRPr lang="en-US" dirty="0"/>
          </a:p>
          <a:p>
            <a:pPr algn="just"/>
            <a:r>
              <a:rPr lang="en-US" dirty="0" err="1"/>
              <a:t>keďže</a:t>
            </a:r>
            <a:r>
              <a:rPr lang="en-US" dirty="0"/>
              <a:t> </a:t>
            </a:r>
            <a:r>
              <a:rPr lang="en-US" dirty="0" err="1"/>
              <a:t>daň</a:t>
            </a:r>
            <a:r>
              <a:rPr lang="en-US" dirty="0"/>
              <a:t>, </a:t>
            </a:r>
            <a:r>
              <a:rPr lang="en-US" dirty="0" err="1"/>
              <a:t>ktorú</a:t>
            </a:r>
            <a:r>
              <a:rPr lang="en-US" dirty="0"/>
              <a:t> by </a:t>
            </a:r>
            <a:r>
              <a:rPr lang="en-US" dirty="0" err="1"/>
              <a:t>bohatí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, je </a:t>
            </a:r>
            <a:r>
              <a:rPr lang="en-US" dirty="0" err="1"/>
              <a:t>nižšia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represie</a:t>
            </a:r>
            <a:r>
              <a:rPr lang="en-US" dirty="0"/>
              <a:t>, </a:t>
            </a:r>
            <a:r>
              <a:rPr lang="en-US" dirty="0" err="1"/>
              <a:t>akceptujú</a:t>
            </a:r>
            <a:r>
              <a:rPr lang="en-US" dirty="0"/>
              <a:t> </a:t>
            </a:r>
            <a:r>
              <a:rPr lang="en-US" dirty="0" err="1"/>
              <a:t>zavedenie</a:t>
            </a:r>
            <a:r>
              <a:rPr lang="en-US" dirty="0"/>
              <a:t> </a:t>
            </a:r>
            <a:r>
              <a:rPr lang="en-US" dirty="0" err="1"/>
              <a:t>demokracie</a:t>
            </a:r>
            <a:endParaRPr lang="en-US" dirty="0"/>
          </a:p>
        </p:txBody>
      </p:sp>
      <p:pic>
        <p:nvPicPr>
          <p:cNvPr id="6" name="Picture 5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92BA934F-E8F4-2A4A-9430-F612A9849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6" y="-1"/>
            <a:ext cx="3469785" cy="1978954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5E3C7612-7C2F-CD41-BCF5-752422E6E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7656"/>
            <a:ext cx="2749704" cy="19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7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C87B5-D218-4B7C-B3B9-5B65E20B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Čo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449184-DA60-4BD0-A77B-D1DBA31CE4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procedurálne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(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minimalistické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)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definície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</a:t>
            </a: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organizovaný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 </a:t>
            </a: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procesy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zabezpečujú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reprezentáciu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občanov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zodpovednosť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volených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zástupcov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legitimitu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režimu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typickými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príkladmi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definície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J.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Schumpetera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A.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Przeworského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CD27B6D3-E90A-4EDC-8A4E-78052C0A6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6124" y="1825626"/>
            <a:ext cx="5600022" cy="4114066"/>
          </a:xfrm>
        </p:spPr>
      </p:pic>
    </p:spTree>
    <p:extLst>
      <p:ext uri="{BB962C8B-B14F-4D97-AF65-F5344CB8AC3E}">
        <p14:creationId xmlns:p14="http://schemas.microsoft.com/office/powerpoint/2010/main" val="3734897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5C6D-B974-5D4D-B302-00990B89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Dôkazy</a:t>
            </a:r>
            <a:r>
              <a:rPr lang="en-US" b="1" dirty="0"/>
              <a:t> pre </a:t>
            </a:r>
            <a:r>
              <a:rPr lang="en-US" b="1" dirty="0" err="1"/>
              <a:t>distribučné</a:t>
            </a:r>
            <a:r>
              <a:rPr lang="en-US" b="1" dirty="0"/>
              <a:t> </a:t>
            </a:r>
            <a:r>
              <a:rPr lang="en-US" b="1" dirty="0" err="1"/>
              <a:t>modely</a:t>
            </a:r>
            <a:r>
              <a:rPr lang="en-US" b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28C75-D276-5748-A1D3-798C88B58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140" y="1988840"/>
            <a:ext cx="9589770" cy="4495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Haggard a Kaufman </a:t>
            </a:r>
            <a:r>
              <a:rPr lang="en-US" dirty="0" err="1"/>
              <a:t>dospeli</a:t>
            </a:r>
            <a:r>
              <a:rPr lang="en-US" dirty="0"/>
              <a:t> k </a:t>
            </a:r>
            <a:r>
              <a:rPr lang="en-US" dirty="0" err="1"/>
              <a:t>záveru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modely</a:t>
            </a:r>
            <a:r>
              <a:rPr lang="en-US" dirty="0"/>
              <a:t> </a:t>
            </a:r>
            <a:r>
              <a:rPr lang="en-US" dirty="0" err="1"/>
              <a:t>vychádzajúce</a:t>
            </a:r>
            <a:r>
              <a:rPr lang="en-US" dirty="0"/>
              <a:t> z </a:t>
            </a:r>
            <a:r>
              <a:rPr lang="en-US" dirty="0" err="1"/>
              <a:t>klasických</a:t>
            </a:r>
            <a:r>
              <a:rPr lang="en-US" dirty="0"/>
              <a:t> </a:t>
            </a:r>
            <a:r>
              <a:rPr lang="en-US" dirty="0" err="1"/>
              <a:t>prípadov</a:t>
            </a:r>
            <a:r>
              <a:rPr lang="en-US" dirty="0"/>
              <a:t> (</a:t>
            </a:r>
            <a:r>
              <a:rPr lang="en-US" dirty="0" err="1"/>
              <a:t>prvej</a:t>
            </a:r>
            <a:r>
              <a:rPr lang="en-US" dirty="0"/>
              <a:t> </a:t>
            </a:r>
            <a:r>
              <a:rPr lang="en-US" dirty="0" err="1"/>
              <a:t>vlny</a:t>
            </a:r>
            <a:r>
              <a:rPr lang="en-US" dirty="0"/>
              <a:t>)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nedajú</a:t>
            </a:r>
            <a:r>
              <a:rPr lang="en-US" dirty="0"/>
              <a:t> </a:t>
            </a:r>
            <a:r>
              <a:rPr lang="en-US" dirty="0" err="1"/>
              <a:t>aplikovať</a:t>
            </a:r>
            <a:r>
              <a:rPr lang="en-US" dirty="0"/>
              <a:t> v </a:t>
            </a:r>
            <a:r>
              <a:rPr lang="en-US" dirty="0" err="1"/>
              <a:t>tretej</a:t>
            </a:r>
            <a:r>
              <a:rPr lang="en-US" dirty="0"/>
              <a:t> </a:t>
            </a:r>
            <a:r>
              <a:rPr lang="en-US" dirty="0" err="1"/>
              <a:t>vlne</a:t>
            </a:r>
            <a:endParaRPr lang="en-US" dirty="0"/>
          </a:p>
          <a:p>
            <a:pPr algn="just"/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odlišné</a:t>
            </a:r>
            <a:r>
              <a:rPr lang="en-US" dirty="0"/>
              <a:t> </a:t>
            </a:r>
            <a:r>
              <a:rPr lang="en-US" dirty="0" err="1"/>
              <a:t>medzinárodné</a:t>
            </a:r>
            <a:r>
              <a:rPr lang="en-US" dirty="0"/>
              <a:t>, </a:t>
            </a:r>
            <a:r>
              <a:rPr lang="en-US" dirty="0" err="1"/>
              <a:t>politické</a:t>
            </a:r>
            <a:r>
              <a:rPr lang="en-US" dirty="0"/>
              <a:t> a </a:t>
            </a:r>
            <a:r>
              <a:rPr lang="en-US" dirty="0" err="1"/>
              <a:t>sociálno-ekonomické</a:t>
            </a:r>
            <a:r>
              <a:rPr lang="en-US" dirty="0"/>
              <a:t> </a:t>
            </a:r>
            <a:r>
              <a:rPr lang="en-US" dirty="0" err="1"/>
              <a:t>podmienky</a:t>
            </a:r>
            <a:endParaRPr lang="en-US" dirty="0"/>
          </a:p>
          <a:p>
            <a:pPr algn="just"/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3/5 </a:t>
            </a:r>
            <a:r>
              <a:rPr lang="en-US" dirty="0" err="1"/>
              <a:t>demokratických</a:t>
            </a:r>
            <a:r>
              <a:rPr lang="en-US" dirty="0"/>
              <a:t> </a:t>
            </a:r>
            <a:r>
              <a:rPr lang="en-US" dirty="0" err="1"/>
              <a:t>prechodov</a:t>
            </a:r>
            <a:r>
              <a:rPr lang="en-US" dirty="0"/>
              <a:t> bola v </a:t>
            </a:r>
            <a:r>
              <a:rPr lang="en-US" dirty="0" err="1"/>
              <a:t>súlade</a:t>
            </a:r>
            <a:r>
              <a:rPr lang="en-US" dirty="0"/>
              <a:t> s </a:t>
            </a:r>
            <a:r>
              <a:rPr lang="en-US" dirty="0" err="1"/>
              <a:t>teóriou</a:t>
            </a:r>
            <a:r>
              <a:rPr lang="en-US" dirty="0"/>
              <a:t> </a:t>
            </a:r>
            <a:r>
              <a:rPr lang="en-US" dirty="0" err="1"/>
              <a:t>distribučných</a:t>
            </a:r>
            <a:r>
              <a:rPr lang="en-US" dirty="0"/>
              <a:t> </a:t>
            </a:r>
            <a:r>
              <a:rPr lang="en-US" dirty="0" err="1"/>
              <a:t>konfliktných</a:t>
            </a:r>
            <a:r>
              <a:rPr lang="en-US" dirty="0"/>
              <a:t> </a:t>
            </a:r>
            <a:r>
              <a:rPr lang="en-US" dirty="0" err="1"/>
              <a:t>modelov</a:t>
            </a:r>
            <a:r>
              <a:rPr lang="en-US" dirty="0"/>
              <a:t> (</a:t>
            </a:r>
            <a:r>
              <a:rPr lang="en-US" dirty="0" err="1"/>
              <a:t>Boix</a:t>
            </a:r>
            <a:r>
              <a:rPr lang="en-US" dirty="0"/>
              <a:t>, 2003 </a:t>
            </a:r>
            <a:r>
              <a:rPr lang="en-US" dirty="0" err="1"/>
              <a:t>atď</a:t>
            </a:r>
            <a:r>
              <a:rPr lang="en-US" dirty="0"/>
              <a:t>.),</a:t>
            </a:r>
          </a:p>
          <a:p>
            <a:pPr algn="just"/>
            <a:r>
              <a:rPr lang="en-US" dirty="0" err="1"/>
              <a:t>výraznú</a:t>
            </a:r>
            <a:r>
              <a:rPr lang="en-US" dirty="0"/>
              <a:t> </a:t>
            </a:r>
            <a:r>
              <a:rPr lang="en-US" dirty="0" err="1"/>
              <a:t>menšinu</a:t>
            </a:r>
            <a:r>
              <a:rPr lang="en-US" dirty="0"/>
              <a:t> </a:t>
            </a:r>
            <a:r>
              <a:rPr lang="en-US" dirty="0" err="1"/>
              <a:t>tranzícií</a:t>
            </a:r>
            <a:r>
              <a:rPr lang="en-US" dirty="0"/>
              <a:t> (40 %) ale </a:t>
            </a:r>
            <a:r>
              <a:rPr lang="en-US" dirty="0" err="1"/>
              <a:t>nebola</a:t>
            </a:r>
            <a:r>
              <a:rPr lang="en-US" dirty="0"/>
              <a:t> </a:t>
            </a:r>
            <a:r>
              <a:rPr lang="en-US" dirty="0" err="1"/>
              <a:t>schopná</a:t>
            </a:r>
            <a:r>
              <a:rPr lang="en-US" dirty="0"/>
              <a:t> </a:t>
            </a:r>
            <a:r>
              <a:rPr lang="en-US" dirty="0" err="1"/>
              <a:t>vysvetliť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872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D2C1D-B720-6147-9528-A6C957A8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Alternatívne</a:t>
            </a:r>
            <a:r>
              <a:rPr lang="en-US" b="1" dirty="0"/>
              <a:t> </a:t>
            </a:r>
            <a:r>
              <a:rPr lang="en-US" b="1" dirty="0" err="1"/>
              <a:t>cesty</a:t>
            </a:r>
            <a:r>
              <a:rPr lang="en-US" b="1" dirty="0"/>
              <a:t> k </a:t>
            </a:r>
            <a:r>
              <a:rPr lang="en-US" b="1" dirty="0" err="1"/>
              <a:t>demokracii</a:t>
            </a:r>
            <a:endParaRPr lang="en-US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855E3-DB59-FD40-9949-FFF430C7F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 err="1"/>
              <a:t>značný</a:t>
            </a:r>
            <a:r>
              <a:rPr lang="en-US" sz="2600" dirty="0"/>
              <a:t> </a:t>
            </a:r>
            <a:r>
              <a:rPr lang="en-US" sz="2600" dirty="0" err="1"/>
              <a:t>počet</a:t>
            </a:r>
            <a:r>
              <a:rPr lang="en-US" sz="2600" dirty="0"/>
              <a:t> </a:t>
            </a:r>
            <a:r>
              <a:rPr lang="en-US" sz="2600" dirty="0" err="1"/>
              <a:t>demokratizácií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uskutočnil</a:t>
            </a:r>
            <a:r>
              <a:rPr lang="en-US" sz="2600" dirty="0"/>
              <a:t> v </a:t>
            </a:r>
            <a:r>
              <a:rPr lang="en-US" sz="2600" dirty="0" err="1"/>
              <a:t>podmienkach</a:t>
            </a:r>
            <a:r>
              <a:rPr lang="en-US" sz="2600" dirty="0"/>
              <a:t> </a:t>
            </a:r>
            <a:r>
              <a:rPr lang="en-US" sz="2600" b="1" dirty="0" err="1"/>
              <a:t>vysokej</a:t>
            </a:r>
            <a:r>
              <a:rPr lang="en-US" sz="2600" b="1" dirty="0"/>
              <a:t> </a:t>
            </a:r>
            <a:r>
              <a:rPr lang="en-US" sz="2600" b="1" dirty="0" err="1"/>
              <a:t>socioekonomickej</a:t>
            </a:r>
            <a:r>
              <a:rPr lang="en-US" sz="2600" b="1" dirty="0"/>
              <a:t> </a:t>
            </a:r>
            <a:r>
              <a:rPr lang="en-US" sz="2600" b="1" dirty="0" err="1"/>
              <a:t>nerovnosti</a:t>
            </a:r>
            <a:r>
              <a:rPr lang="en-US" sz="2600" dirty="0"/>
              <a:t>:</a:t>
            </a:r>
          </a:p>
          <a:p>
            <a:r>
              <a:rPr lang="en-US" sz="2600" dirty="0"/>
              <a:t>1. V </a:t>
            </a:r>
            <a:r>
              <a:rPr lang="en-US" sz="2600" dirty="0" err="1"/>
              <a:t>niektorých</a:t>
            </a:r>
            <a:r>
              <a:rPr lang="en-US" sz="2600" dirty="0"/>
              <a:t> </a:t>
            </a:r>
            <a:r>
              <a:rPr lang="en-US" sz="2600" dirty="0" err="1"/>
              <a:t>prípadoch</a:t>
            </a:r>
            <a:r>
              <a:rPr lang="en-US" sz="2600" dirty="0"/>
              <a:t> </a:t>
            </a:r>
            <a:r>
              <a:rPr lang="en-US" sz="2600" dirty="0" err="1"/>
              <a:t>boli</a:t>
            </a:r>
            <a:r>
              <a:rPr lang="en-US" sz="2600" dirty="0"/>
              <a:t> </a:t>
            </a:r>
            <a:r>
              <a:rPr lang="en-US" sz="2600" dirty="0" err="1"/>
              <a:t>rozhodujúcimi</a:t>
            </a:r>
            <a:r>
              <a:rPr lang="en-US" sz="2600" dirty="0"/>
              <a:t> </a:t>
            </a:r>
            <a:r>
              <a:rPr lang="en-US" sz="2600" b="1" dirty="0" err="1"/>
              <a:t>vonkajší</a:t>
            </a:r>
            <a:r>
              <a:rPr lang="en-US" sz="2600" b="1" dirty="0"/>
              <a:t> </a:t>
            </a:r>
            <a:r>
              <a:rPr lang="en-US" sz="2600" b="1" dirty="0" err="1"/>
              <a:t>aktéri</a:t>
            </a:r>
            <a:r>
              <a:rPr lang="en-US" sz="2600" b="1" dirty="0"/>
              <a:t> </a:t>
            </a:r>
          </a:p>
          <a:p>
            <a:r>
              <a:rPr lang="en-US" sz="2600" dirty="0"/>
              <a:t>2. </a:t>
            </a:r>
            <a:r>
              <a:rPr lang="en-US" sz="2600" dirty="0" err="1"/>
              <a:t>iné</a:t>
            </a:r>
            <a:r>
              <a:rPr lang="en-US" sz="2600" dirty="0"/>
              <a:t> </a:t>
            </a:r>
            <a:r>
              <a:rPr lang="en-US" sz="2600" dirty="0" err="1"/>
              <a:t>domáce</a:t>
            </a:r>
            <a:r>
              <a:rPr lang="en-US" sz="2600" dirty="0"/>
              <a:t> </a:t>
            </a:r>
            <a:r>
              <a:rPr lang="en-US" sz="2600" dirty="0" err="1"/>
              <a:t>faktory</a:t>
            </a:r>
            <a:r>
              <a:rPr lang="en-US" sz="2600" dirty="0"/>
              <a:t> </a:t>
            </a:r>
            <a:r>
              <a:rPr lang="en-US" sz="2600" dirty="0" err="1"/>
              <a:t>viedli</a:t>
            </a:r>
            <a:r>
              <a:rPr lang="en-US" sz="2600" dirty="0"/>
              <a:t> k </a:t>
            </a:r>
            <a:r>
              <a:rPr lang="en-US" sz="2600" dirty="0" err="1"/>
              <a:t>tomu</a:t>
            </a:r>
            <a:r>
              <a:rPr lang="en-US" sz="2600" dirty="0"/>
              <a:t>, </a:t>
            </a:r>
            <a:r>
              <a:rPr lang="en-US" sz="2600" dirty="0" err="1"/>
              <a:t>že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autoritárski</a:t>
            </a:r>
            <a:r>
              <a:rPr lang="en-US" sz="2600" dirty="0"/>
              <a:t> </a:t>
            </a:r>
            <a:r>
              <a:rPr lang="en-US" sz="2600" dirty="0" err="1"/>
              <a:t>lídri</a:t>
            </a:r>
            <a:r>
              <a:rPr lang="en-US" sz="2600" dirty="0"/>
              <a:t> </a:t>
            </a:r>
            <a:r>
              <a:rPr lang="en-US" sz="2600" dirty="0" err="1"/>
              <a:t>vzdali</a:t>
            </a:r>
            <a:r>
              <a:rPr lang="en-US" sz="2600" dirty="0"/>
              <a:t> </a:t>
            </a:r>
            <a:r>
              <a:rPr lang="en-US" sz="2600" dirty="0" err="1"/>
              <a:t>moci</a:t>
            </a:r>
            <a:r>
              <a:rPr lang="en-US" sz="2600" dirty="0"/>
              <a:t> </a:t>
            </a:r>
            <a:r>
              <a:rPr lang="en-US" sz="2600" dirty="0" err="1"/>
              <a:t>aj</a:t>
            </a:r>
            <a:r>
              <a:rPr lang="en-US" sz="2600" dirty="0"/>
              <a:t> </a:t>
            </a:r>
            <a:r>
              <a:rPr lang="en-US" sz="2600" dirty="0" err="1"/>
              <a:t>pri</a:t>
            </a:r>
            <a:r>
              <a:rPr lang="en-US" sz="2600" dirty="0"/>
              <a:t> </a:t>
            </a:r>
            <a:r>
              <a:rPr lang="en-US" sz="2600" dirty="0" err="1"/>
              <a:t>absencii</a:t>
            </a:r>
            <a:r>
              <a:rPr lang="en-US" sz="2600" dirty="0"/>
              <a:t> </a:t>
            </a:r>
            <a:r>
              <a:rPr lang="en-US" sz="2600" dirty="0" err="1"/>
              <a:t>silných</a:t>
            </a:r>
            <a:r>
              <a:rPr lang="en-US" sz="2600" dirty="0"/>
              <a:t> </a:t>
            </a:r>
            <a:r>
              <a:rPr lang="en-US" sz="2600" dirty="0" err="1"/>
              <a:t>tlakov</a:t>
            </a:r>
            <a:r>
              <a:rPr lang="en-US" sz="2600" dirty="0"/>
              <a:t> </a:t>
            </a:r>
            <a:r>
              <a:rPr lang="en-US" sz="2600" dirty="0" err="1"/>
              <a:t>zdola</a:t>
            </a:r>
            <a:endParaRPr lang="en-US" sz="2600" dirty="0"/>
          </a:p>
          <a:p>
            <a:r>
              <a:rPr lang="en-US" sz="2600" dirty="0"/>
              <a:t>3. </a:t>
            </a:r>
            <a:r>
              <a:rPr lang="en-US" sz="2600" dirty="0" err="1"/>
              <a:t>držiteľom</a:t>
            </a:r>
            <a:r>
              <a:rPr lang="en-US" sz="2600" dirty="0"/>
              <a:t> </a:t>
            </a:r>
            <a:r>
              <a:rPr lang="en-US" sz="2600" dirty="0" err="1"/>
              <a:t>moci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niekedy</a:t>
            </a:r>
            <a:r>
              <a:rPr lang="en-US" sz="2600" dirty="0"/>
              <a:t> </a:t>
            </a:r>
            <a:r>
              <a:rPr lang="en-US" sz="2600" dirty="0" err="1"/>
              <a:t>postavili</a:t>
            </a:r>
            <a:r>
              <a:rPr lang="en-US" sz="2600" dirty="0"/>
              <a:t> </a:t>
            </a:r>
            <a:r>
              <a:rPr lang="en-US" sz="2600" dirty="0" err="1"/>
              <a:t>iné</a:t>
            </a:r>
            <a:r>
              <a:rPr lang="en-US" sz="2600" dirty="0"/>
              <a:t> </a:t>
            </a:r>
            <a:r>
              <a:rPr lang="en-US" sz="2600" dirty="0" err="1"/>
              <a:t>elity</a:t>
            </a:r>
            <a:r>
              <a:rPr lang="en-US" sz="2600" dirty="0"/>
              <a:t> </a:t>
            </a:r>
            <a:r>
              <a:rPr lang="en-US" sz="2600" dirty="0" err="1"/>
              <a:t>alebo</a:t>
            </a:r>
            <a:r>
              <a:rPr lang="en-US" sz="2600" dirty="0"/>
              <a:t> </a:t>
            </a:r>
            <a:r>
              <a:rPr lang="en-US" sz="2600" dirty="0" err="1"/>
              <a:t>prebehlíci</a:t>
            </a:r>
            <a:r>
              <a:rPr lang="en-US" sz="2600" dirty="0"/>
              <a:t> z </a:t>
            </a:r>
            <a:r>
              <a:rPr lang="en-US" sz="2600" dirty="0" err="1"/>
              <a:t>vládnucej</a:t>
            </a:r>
            <a:r>
              <a:rPr lang="en-US" sz="2600" dirty="0"/>
              <a:t> </a:t>
            </a:r>
            <a:r>
              <a:rPr lang="en-US" sz="2600" dirty="0" err="1"/>
              <a:t>koalície</a:t>
            </a:r>
            <a:r>
              <a:rPr lang="en-US" sz="2600" dirty="0"/>
              <a:t>, </a:t>
            </a:r>
            <a:r>
              <a:rPr lang="en-US" sz="2600" dirty="0" err="1"/>
              <a:t>ktorí</a:t>
            </a:r>
            <a:r>
              <a:rPr lang="en-US" sz="2600" dirty="0"/>
              <a:t> </a:t>
            </a:r>
            <a:r>
              <a:rPr lang="en-US" sz="2600" dirty="0" err="1"/>
              <a:t>videli</a:t>
            </a:r>
            <a:r>
              <a:rPr lang="en-US" sz="2600" dirty="0"/>
              <a:t> profit v </a:t>
            </a:r>
            <a:r>
              <a:rPr lang="en-US" sz="2600" dirty="0" err="1"/>
              <a:t>prechode</a:t>
            </a:r>
            <a:r>
              <a:rPr lang="en-US" sz="2600" dirty="0"/>
              <a:t> k </a:t>
            </a:r>
            <a:r>
              <a:rPr lang="en-US" sz="2600" dirty="0" err="1"/>
              <a:t>demokracii</a:t>
            </a:r>
            <a:endParaRPr lang="en-US" sz="2600" dirty="0"/>
          </a:p>
          <a:p>
            <a:r>
              <a:rPr lang="en-US" sz="2600" dirty="0"/>
              <a:t>4. </a:t>
            </a:r>
            <a:r>
              <a:rPr lang="en-US" sz="2600" dirty="0" err="1"/>
              <a:t>držitelia</a:t>
            </a:r>
            <a:r>
              <a:rPr lang="en-US" sz="2600" dirty="0"/>
              <a:t> </a:t>
            </a:r>
            <a:r>
              <a:rPr lang="en-US" sz="2600" dirty="0" err="1"/>
              <a:t>moci</a:t>
            </a:r>
            <a:r>
              <a:rPr lang="en-US" sz="2600" dirty="0"/>
              <a:t> </a:t>
            </a:r>
            <a:r>
              <a:rPr lang="en-US" sz="2600" dirty="0" err="1"/>
              <a:t>sa</a:t>
            </a:r>
            <a:r>
              <a:rPr lang="en-US" sz="2600" dirty="0"/>
              <a:t> </a:t>
            </a:r>
            <a:r>
              <a:rPr lang="en-US" sz="2600" dirty="0" err="1"/>
              <a:t>vzdali</a:t>
            </a:r>
            <a:r>
              <a:rPr lang="en-US" sz="2600" dirty="0"/>
              <a:t> </a:t>
            </a:r>
            <a:r>
              <a:rPr lang="en-US" sz="2600" dirty="0" err="1"/>
              <a:t>moci</a:t>
            </a:r>
            <a:r>
              <a:rPr lang="en-US" sz="2600" dirty="0"/>
              <a:t> </a:t>
            </a:r>
            <a:r>
              <a:rPr lang="en-US" sz="2600" dirty="0" err="1"/>
              <a:t>aj</a:t>
            </a:r>
            <a:r>
              <a:rPr lang="en-US" sz="2600" dirty="0"/>
              <a:t> bez </a:t>
            </a:r>
            <a:r>
              <a:rPr lang="en-US" sz="2600" dirty="0" err="1"/>
              <a:t>masového</a:t>
            </a:r>
            <a:r>
              <a:rPr lang="en-US" sz="2600" dirty="0"/>
              <a:t> </a:t>
            </a:r>
            <a:r>
              <a:rPr lang="en-US" sz="2600" dirty="0" err="1"/>
              <a:t>tlaku</a:t>
            </a:r>
            <a:r>
              <a:rPr lang="en-US" sz="2600" dirty="0"/>
              <a:t>, </a:t>
            </a:r>
            <a:r>
              <a:rPr lang="en-US" sz="2600" dirty="0" err="1"/>
              <a:t>pretože</a:t>
            </a:r>
            <a:r>
              <a:rPr lang="en-US" sz="2600" dirty="0"/>
              <a:t> </a:t>
            </a:r>
            <a:r>
              <a:rPr lang="en-US" sz="2600" dirty="0" err="1"/>
              <a:t>verili</a:t>
            </a:r>
            <a:r>
              <a:rPr lang="en-US" sz="2600" dirty="0"/>
              <a:t>, </a:t>
            </a:r>
            <a:r>
              <a:rPr lang="en-US" sz="2600" dirty="0" err="1"/>
              <a:t>že</a:t>
            </a:r>
            <a:r>
              <a:rPr lang="en-US" sz="2600" dirty="0"/>
              <a:t> </a:t>
            </a:r>
            <a:r>
              <a:rPr lang="en-US" sz="2600" dirty="0" err="1"/>
              <a:t>môžu</a:t>
            </a:r>
            <a:r>
              <a:rPr lang="en-US" sz="2600" dirty="0"/>
              <a:t> </a:t>
            </a:r>
            <a:r>
              <a:rPr lang="en-US" sz="2600" dirty="0" err="1"/>
              <a:t>kontrolovať</a:t>
            </a:r>
            <a:r>
              <a:rPr lang="en-US" sz="2600" dirty="0"/>
              <a:t> </a:t>
            </a:r>
            <a:r>
              <a:rPr lang="en-US" sz="2600" dirty="0" err="1"/>
              <a:t>dizajn</a:t>
            </a:r>
            <a:r>
              <a:rPr lang="en-US" sz="2600" dirty="0"/>
              <a:t> </a:t>
            </a:r>
            <a:r>
              <a:rPr lang="en-US" sz="2600" dirty="0" err="1"/>
              <a:t>demokratických</a:t>
            </a:r>
            <a:r>
              <a:rPr lang="en-US" sz="2600" dirty="0"/>
              <a:t> </a:t>
            </a:r>
            <a:r>
              <a:rPr lang="en-US" sz="2600" dirty="0" err="1"/>
              <a:t>inštitúcií</a:t>
            </a:r>
            <a:r>
              <a:rPr lang="en-US" sz="2600" dirty="0"/>
              <a:t> a </a:t>
            </a:r>
            <a:r>
              <a:rPr lang="en-US" sz="2600" dirty="0" err="1"/>
              <a:t>chrániť</a:t>
            </a:r>
            <a:r>
              <a:rPr lang="en-US" sz="2600" dirty="0"/>
              <a:t> ich </a:t>
            </a:r>
            <a:r>
              <a:rPr lang="en-US" sz="2600" dirty="0" err="1"/>
              <a:t>materiálne</a:t>
            </a:r>
            <a:r>
              <a:rPr lang="en-US" sz="2600" dirty="0"/>
              <a:t> </a:t>
            </a:r>
            <a:r>
              <a:rPr lang="en-US" sz="2600" dirty="0" err="1"/>
              <a:t>záujmy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60690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799"/>
            <a:ext cx="5410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4920D-3528-4F4B-AF9E-D31866518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439" y="1335183"/>
            <a:ext cx="3516922" cy="41508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595959"/>
                </a:solidFill>
              </a:rPr>
              <a:t>Cesty</a:t>
            </a:r>
            <a:r>
              <a:rPr lang="en-US" sz="3200" b="1" dirty="0">
                <a:solidFill>
                  <a:srgbClr val="595959"/>
                </a:solidFill>
              </a:rPr>
              <a:t> </a:t>
            </a:r>
            <a:r>
              <a:rPr lang="en-US" sz="3200" b="1" dirty="0" err="1">
                <a:solidFill>
                  <a:srgbClr val="595959"/>
                </a:solidFill>
              </a:rPr>
              <a:t>ku</a:t>
            </a:r>
            <a:r>
              <a:rPr lang="en-US" sz="3200" b="1" dirty="0">
                <a:solidFill>
                  <a:srgbClr val="595959"/>
                </a:solidFill>
              </a:rPr>
              <a:t> </a:t>
            </a:r>
            <a:r>
              <a:rPr lang="en-US" sz="3200" b="1" dirty="0" err="1">
                <a:solidFill>
                  <a:srgbClr val="595959"/>
                </a:solidFill>
              </a:rPr>
              <a:t>kolapsu</a:t>
            </a:r>
            <a:r>
              <a:rPr lang="en-US" sz="3200" b="1" dirty="0">
                <a:solidFill>
                  <a:srgbClr val="595959"/>
                </a:solidFill>
              </a:rPr>
              <a:t> </a:t>
            </a:r>
            <a:r>
              <a:rPr lang="en-US" sz="3200" b="1" dirty="0" err="1">
                <a:solidFill>
                  <a:srgbClr val="595959"/>
                </a:solidFill>
              </a:rPr>
              <a:t>demokracie</a:t>
            </a:r>
            <a:r>
              <a:rPr lang="en-US" sz="3200" b="1" dirty="0">
                <a:solidFill>
                  <a:srgbClr val="595959"/>
                </a:solidFill>
              </a:rPr>
              <a:t> 1/2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85799"/>
            <a:ext cx="541020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5F1E4E0-E946-7D4C-89E6-0C274CBA5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350" y="891541"/>
            <a:ext cx="5276850" cy="5052060"/>
          </a:xfrm>
        </p:spPr>
        <p:txBody>
          <a:bodyPr anchor="ctr">
            <a:noAutofit/>
          </a:bodyPr>
          <a:lstStyle/>
          <a:p>
            <a:pPr algn="just"/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nerovnosť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významným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prediktorom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návratu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autoritárskej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vlády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Existuje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však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niekoľko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prípadov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keď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vidíme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že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pol.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strany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alebo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sociálne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hnutia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zastupujúce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chudobných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požadujú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demokratizáciu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zasiahnu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potlačia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demokratické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hnutie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distribučný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konflikt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26435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6390D0-6695-C347-B60F-D070CD77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/>
              <a:t>Cesty</a:t>
            </a:r>
            <a:r>
              <a:rPr lang="en-US" b="1" dirty="0"/>
              <a:t> </a:t>
            </a:r>
            <a:r>
              <a:rPr lang="en-US" b="1" dirty="0" err="1"/>
              <a:t>ku</a:t>
            </a:r>
            <a:r>
              <a:rPr lang="en-US" b="1" dirty="0"/>
              <a:t> </a:t>
            </a:r>
            <a:r>
              <a:rPr lang="en-US" b="1" dirty="0" err="1"/>
              <a:t>kolapsu</a:t>
            </a:r>
            <a:r>
              <a:rPr lang="en-US" b="1" dirty="0"/>
              <a:t> </a:t>
            </a:r>
            <a:r>
              <a:rPr lang="en-US" b="1" dirty="0" err="1"/>
              <a:t>demokracie</a:t>
            </a:r>
            <a:r>
              <a:rPr lang="en-US" b="1" dirty="0"/>
              <a:t> 2/2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7285B-2B06-A342-8A40-13B41E26F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2183221"/>
            <a:ext cx="9841230" cy="3993742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častejšie</a:t>
            </a:r>
            <a:r>
              <a:rPr lang="en-US" dirty="0"/>
              <a:t> to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b="1" dirty="0" err="1"/>
              <a:t>konflikty</a:t>
            </a:r>
            <a:r>
              <a:rPr lang="en-US" b="1" dirty="0"/>
              <a:t> v </a:t>
            </a:r>
            <a:r>
              <a:rPr lang="en-US" b="1" dirty="0" err="1"/>
              <a:t>rámci</a:t>
            </a:r>
            <a:r>
              <a:rPr lang="en-US" b="1" dirty="0"/>
              <a:t> </a:t>
            </a:r>
            <a:r>
              <a:rPr lang="en-US" b="1" dirty="0" err="1"/>
              <a:t>politickej</a:t>
            </a:r>
            <a:r>
              <a:rPr lang="en-US" b="1" dirty="0"/>
              <a:t> </a:t>
            </a:r>
            <a:r>
              <a:rPr lang="en-US" b="1" dirty="0" err="1"/>
              <a:t>elity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insidermi</a:t>
            </a:r>
            <a:r>
              <a:rPr lang="en-US" dirty="0"/>
              <a:t> a </a:t>
            </a:r>
            <a:r>
              <a:rPr lang="en-US" dirty="0" err="1"/>
              <a:t>vonkajšími</a:t>
            </a:r>
            <a:r>
              <a:rPr lang="en-US" dirty="0"/>
              <a:t> </a:t>
            </a:r>
            <a:r>
              <a:rPr lang="en-US" dirty="0" err="1"/>
              <a:t>aktérmi</a:t>
            </a:r>
            <a:r>
              <a:rPr lang="en-US" dirty="0"/>
              <a:t> -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ohrozili</a:t>
            </a:r>
            <a:r>
              <a:rPr lang="en-US" dirty="0"/>
              <a:t> </a:t>
            </a:r>
            <a:r>
              <a:rPr lang="en-US" dirty="0" err="1"/>
              <a:t>demokraciu</a:t>
            </a:r>
            <a:endParaRPr lang="en-US" dirty="0"/>
          </a:p>
          <a:p>
            <a:pPr algn="just"/>
            <a:r>
              <a:rPr lang="en-US" dirty="0" err="1"/>
              <a:t>armáda</a:t>
            </a:r>
            <a:r>
              <a:rPr lang="en-US" dirty="0"/>
              <a:t> </a:t>
            </a:r>
            <a:r>
              <a:rPr lang="en-US" dirty="0" err="1"/>
              <a:t>typicky</a:t>
            </a:r>
            <a:r>
              <a:rPr lang="en-US" dirty="0"/>
              <a:t> </a:t>
            </a:r>
            <a:r>
              <a:rPr lang="en-US" dirty="0" err="1"/>
              <a:t>zohrávala</a:t>
            </a:r>
            <a:r>
              <a:rPr lang="en-US" dirty="0"/>
              <a:t> </a:t>
            </a:r>
            <a:r>
              <a:rPr lang="en-US" dirty="0" err="1"/>
              <a:t>kľúčovú</a:t>
            </a:r>
            <a:r>
              <a:rPr lang="en-US" dirty="0"/>
              <a:t> </a:t>
            </a:r>
            <a:r>
              <a:rPr lang="en-US" dirty="0" err="1"/>
              <a:t>úlohu</a:t>
            </a:r>
            <a:r>
              <a:rPr lang="en-US" dirty="0"/>
              <a:t> a </a:t>
            </a:r>
            <a:r>
              <a:rPr lang="en-US" b="1" dirty="0" err="1"/>
              <a:t>občas</a:t>
            </a:r>
            <a:r>
              <a:rPr lang="en-US" dirty="0"/>
              <a:t> </a:t>
            </a:r>
            <a:r>
              <a:rPr lang="en-US" dirty="0" err="1"/>
              <a:t>ju</a:t>
            </a:r>
            <a:r>
              <a:rPr lang="en-US" dirty="0"/>
              <a:t> bolo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vnímať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zástupcu</a:t>
            </a:r>
            <a:r>
              <a:rPr lang="en-US" dirty="0"/>
              <a:t> </a:t>
            </a:r>
            <a:r>
              <a:rPr lang="en-US" dirty="0" err="1"/>
              <a:t>elít</a:t>
            </a:r>
            <a:r>
              <a:rPr lang="en-US" dirty="0"/>
              <a:t> (elite-reaction reversions),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vylúčených</a:t>
            </a:r>
            <a:r>
              <a:rPr lang="en-US" dirty="0"/>
              <a:t> </a:t>
            </a:r>
            <a:r>
              <a:rPr lang="en-US" dirty="0" err="1"/>
              <a:t>sociálnych</a:t>
            </a:r>
            <a:r>
              <a:rPr lang="en-US" dirty="0"/>
              <a:t> </a:t>
            </a:r>
            <a:r>
              <a:rPr lang="en-US" dirty="0" err="1"/>
              <a:t>síl</a:t>
            </a:r>
            <a:r>
              <a:rPr lang="en-US" dirty="0"/>
              <a:t> (populist reversions)</a:t>
            </a:r>
          </a:p>
          <a:p>
            <a:pPr algn="just"/>
            <a:r>
              <a:rPr lang="en-US" dirty="0"/>
              <a:t>v </a:t>
            </a:r>
            <a:r>
              <a:rPr lang="en-US" dirty="0" err="1"/>
              <a:t>mnohých</a:t>
            </a:r>
            <a:r>
              <a:rPr lang="en-US" dirty="0"/>
              <a:t> </a:t>
            </a:r>
            <a:r>
              <a:rPr lang="en-US" dirty="0" err="1"/>
              <a:t>armáda</a:t>
            </a:r>
            <a:r>
              <a:rPr lang="en-US" dirty="0"/>
              <a:t> </a:t>
            </a:r>
            <a:r>
              <a:rPr lang="en-US" dirty="0" err="1"/>
              <a:t>vstupovala</a:t>
            </a:r>
            <a:r>
              <a:rPr lang="en-US" dirty="0"/>
              <a:t> do </a:t>
            </a:r>
            <a:r>
              <a:rPr lang="en-US" dirty="0" err="1"/>
              <a:t>politiky</a:t>
            </a:r>
            <a:r>
              <a:rPr lang="en-US" dirty="0"/>
              <a:t> </a:t>
            </a:r>
            <a:r>
              <a:rPr lang="en-US" dirty="0" err="1"/>
              <a:t>zväčša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vlastnom</a:t>
            </a:r>
            <a:r>
              <a:rPr lang="en-US" dirty="0"/>
              <a:t> </a:t>
            </a:r>
            <a:r>
              <a:rPr lang="en-US" dirty="0" err="1"/>
              <a:t>me</a:t>
            </a:r>
            <a:r>
              <a:rPr lang="en-US" b="1" dirty="0" err="1"/>
              <a:t>iných</a:t>
            </a:r>
            <a:r>
              <a:rPr lang="en-US" b="1" dirty="0"/>
              <a:t> </a:t>
            </a:r>
            <a:r>
              <a:rPr lang="en-US" b="1" dirty="0" err="1"/>
              <a:t>prípadoch</a:t>
            </a:r>
            <a:r>
              <a:rPr lang="en-US" b="1" dirty="0"/>
              <a:t> </a:t>
            </a:r>
            <a:r>
              <a:rPr lang="en-US" dirty="0"/>
              <a:t>ne</a:t>
            </a:r>
            <a:endParaRPr lang="en-SK" dirty="0"/>
          </a:p>
        </p:txBody>
      </p:sp>
    </p:spTree>
    <p:extLst>
      <p:ext uri="{BB962C8B-B14F-4D97-AF65-F5344CB8AC3E}">
        <p14:creationId xmlns:p14="http://schemas.microsoft.com/office/powerpoint/2010/main" val="23156531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73EB8-F576-FC88-A058-AF625E585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365125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396C2-A325-5043-84B1-DC88473E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/>
              <a:t>Autokratizácia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4172FC-3C7E-F2ED-379B-442281A73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2216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7243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A357C93-2988-DE88-51FC-E872EDF5F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69" y="643466"/>
            <a:ext cx="8044862" cy="55710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0827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E4956-5FE7-1542-8760-922D7F17B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Vlny autokratizácie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08B27B-3B7B-627C-F04B-6459EB31B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83843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2377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A80BFC-ED23-0940-8860-65E77E28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Tretia vlna autokratizácie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EFC56-0660-4E48-AE5A-B31A90DAA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algn="just"/>
            <a:r>
              <a:rPr lang="en-GB" dirty="0" err="1"/>
              <a:t>začala</a:t>
            </a:r>
            <a:r>
              <a:rPr lang="en-GB" dirty="0"/>
              <a:t> v </a:t>
            </a:r>
            <a:r>
              <a:rPr lang="en-GB" dirty="0" err="1"/>
              <a:t>roku</a:t>
            </a:r>
            <a:r>
              <a:rPr lang="en-GB" dirty="0"/>
              <a:t> 1994 a od </a:t>
            </a:r>
            <a:r>
              <a:rPr lang="en-GB" dirty="0" err="1"/>
              <a:t>roku</a:t>
            </a:r>
            <a:r>
              <a:rPr lang="en-GB" dirty="0"/>
              <a:t> </a:t>
            </a:r>
            <a:r>
              <a:rPr lang="en-GB" dirty="0" err="1"/>
              <a:t>už</a:t>
            </a:r>
            <a:r>
              <a:rPr lang="en-GB" dirty="0"/>
              <a:t> 2017 </a:t>
            </a:r>
            <a:r>
              <a:rPr lang="en-GB" dirty="0" err="1"/>
              <a:t>dominovala</a:t>
            </a:r>
            <a:r>
              <a:rPr lang="en-GB" dirty="0"/>
              <a:t>, </a:t>
            </a:r>
            <a:r>
              <a:rPr lang="en-GB" dirty="0" err="1"/>
              <a:t>pretože</a:t>
            </a:r>
            <a:r>
              <a:rPr lang="en-GB" dirty="0"/>
              <a:t>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krajín</a:t>
            </a:r>
            <a:r>
              <a:rPr lang="en-GB" dirty="0"/>
              <a:t>,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dosiahli</a:t>
            </a:r>
            <a:r>
              <a:rPr lang="en-GB" dirty="0"/>
              <a:t> </a:t>
            </a:r>
            <a:r>
              <a:rPr lang="en-GB" dirty="0" err="1"/>
              <a:t>pokles</a:t>
            </a:r>
            <a:r>
              <a:rPr lang="en-GB" dirty="0"/>
              <a:t>, </a:t>
            </a:r>
            <a:r>
              <a:rPr lang="en-GB" dirty="0" err="1"/>
              <a:t>prevýšil</a:t>
            </a:r>
            <a:r>
              <a:rPr lang="en-GB" dirty="0"/>
              <a:t> </a:t>
            </a:r>
            <a:r>
              <a:rPr lang="en-GB" dirty="0" err="1"/>
              <a:t>počet</a:t>
            </a:r>
            <a:r>
              <a:rPr lang="en-GB" dirty="0"/>
              <a:t> </a:t>
            </a:r>
            <a:r>
              <a:rPr lang="en-GB" dirty="0" err="1"/>
              <a:t>krajín</a:t>
            </a:r>
            <a:r>
              <a:rPr lang="en-GB" dirty="0"/>
              <a:t>, </a:t>
            </a:r>
            <a:r>
              <a:rPr lang="en-GB" dirty="0" err="1"/>
              <a:t>ktoré</a:t>
            </a:r>
            <a:r>
              <a:rPr lang="en-GB" dirty="0"/>
              <a:t> </a:t>
            </a:r>
            <a:r>
              <a:rPr lang="en-GB" dirty="0" err="1"/>
              <a:t>dosiahli</a:t>
            </a:r>
            <a:r>
              <a:rPr lang="en-GB" dirty="0"/>
              <a:t> </a:t>
            </a:r>
            <a:r>
              <a:rPr lang="en-GB" dirty="0" err="1"/>
              <a:t>pokrok</a:t>
            </a:r>
            <a:endParaRPr lang="en-GB" dirty="0"/>
          </a:p>
          <a:p>
            <a:pPr algn="just"/>
            <a:r>
              <a:rPr lang="en-GB" dirty="0" err="1"/>
              <a:t>prvá</a:t>
            </a:r>
            <a:r>
              <a:rPr lang="en-GB" dirty="0"/>
              <a:t> </a:t>
            </a:r>
            <a:r>
              <a:rPr lang="en-GB" dirty="0" err="1"/>
              <a:t>reverzná</a:t>
            </a:r>
            <a:r>
              <a:rPr lang="en-GB" dirty="0"/>
              <a:t> </a:t>
            </a:r>
            <a:r>
              <a:rPr lang="en-GB" dirty="0" err="1"/>
              <a:t>vlna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</a:t>
            </a:r>
            <a:r>
              <a:rPr lang="en-GB" dirty="0" err="1"/>
              <a:t>týkala</a:t>
            </a:r>
            <a:r>
              <a:rPr lang="en-GB" dirty="0"/>
              <a:t> </a:t>
            </a:r>
            <a:r>
              <a:rPr lang="en-GB" dirty="0" err="1"/>
              <a:t>demokracií</a:t>
            </a:r>
            <a:r>
              <a:rPr lang="en-GB" dirty="0"/>
              <a:t> </a:t>
            </a:r>
            <a:r>
              <a:rPr lang="en-GB" dirty="0" err="1"/>
              <a:t>aj</a:t>
            </a:r>
            <a:r>
              <a:rPr lang="en-GB" dirty="0"/>
              <a:t> </a:t>
            </a:r>
            <a:r>
              <a:rPr lang="en-GB" dirty="0" err="1"/>
              <a:t>autokracií</a:t>
            </a:r>
            <a:r>
              <a:rPr lang="en-GB" dirty="0"/>
              <a:t> a </a:t>
            </a:r>
            <a:r>
              <a:rPr lang="en-GB" dirty="0" err="1"/>
              <a:t>druhé</a:t>
            </a:r>
            <a:r>
              <a:rPr lang="en-GB" dirty="0"/>
              <a:t> </a:t>
            </a:r>
            <a:r>
              <a:rPr lang="en-GB" dirty="0" err="1"/>
              <a:t>obdobie</a:t>
            </a:r>
            <a:r>
              <a:rPr lang="en-GB" dirty="0"/>
              <a:t> </a:t>
            </a:r>
            <a:r>
              <a:rPr lang="en-GB" dirty="0" err="1"/>
              <a:t>reverzie</a:t>
            </a:r>
            <a:r>
              <a:rPr lang="en-GB" dirty="0"/>
              <a:t> </a:t>
            </a:r>
            <a:r>
              <a:rPr lang="en-GB" dirty="0" err="1"/>
              <a:t>zhoršilo</a:t>
            </a:r>
            <a:r>
              <a:rPr lang="en-GB" dirty="0"/>
              <a:t> </a:t>
            </a:r>
            <a:r>
              <a:rPr lang="en-GB" dirty="0" err="1"/>
              <a:t>situáciu</a:t>
            </a:r>
            <a:r>
              <a:rPr lang="en-GB" dirty="0"/>
              <a:t> </a:t>
            </a:r>
            <a:r>
              <a:rPr lang="en-GB" dirty="0" err="1"/>
              <a:t>takmer</a:t>
            </a:r>
            <a:r>
              <a:rPr lang="en-GB" dirty="0"/>
              <a:t> </a:t>
            </a:r>
            <a:r>
              <a:rPr lang="en-GB" dirty="0" err="1"/>
              <a:t>len</a:t>
            </a:r>
            <a:r>
              <a:rPr lang="en-GB" dirty="0"/>
              <a:t> </a:t>
            </a:r>
            <a:r>
              <a:rPr lang="en-GB" dirty="0" err="1"/>
              <a:t>vo</a:t>
            </a:r>
            <a:r>
              <a:rPr lang="en-GB" dirty="0"/>
              <a:t> </a:t>
            </a:r>
            <a:r>
              <a:rPr lang="en-GB" dirty="0" err="1"/>
              <a:t>volebných</a:t>
            </a:r>
            <a:r>
              <a:rPr lang="en-GB" dirty="0"/>
              <a:t> </a:t>
            </a:r>
            <a:r>
              <a:rPr lang="en-GB" dirty="0" err="1"/>
              <a:t>autokraciách</a:t>
            </a:r>
            <a:r>
              <a:rPr lang="en-GB" dirty="0"/>
              <a:t>, </a:t>
            </a:r>
          </a:p>
          <a:p>
            <a:pPr algn="just"/>
            <a:r>
              <a:rPr lang="en-GB" dirty="0" err="1"/>
              <a:t>takmer</a:t>
            </a:r>
            <a:r>
              <a:rPr lang="en-GB" dirty="0"/>
              <a:t> </a:t>
            </a:r>
            <a:r>
              <a:rPr lang="en-GB" dirty="0" err="1"/>
              <a:t>všetky</a:t>
            </a:r>
            <a:r>
              <a:rPr lang="en-GB" dirty="0"/>
              <a:t> </a:t>
            </a:r>
            <a:r>
              <a:rPr lang="en-GB" dirty="0" err="1"/>
              <a:t>súčasné</a:t>
            </a:r>
            <a:r>
              <a:rPr lang="en-GB" dirty="0"/>
              <a:t> </a:t>
            </a:r>
            <a:r>
              <a:rPr lang="en-GB" dirty="0" err="1"/>
              <a:t>epizódy</a:t>
            </a:r>
            <a:r>
              <a:rPr lang="en-GB" dirty="0"/>
              <a:t> </a:t>
            </a:r>
            <a:r>
              <a:rPr lang="en-GB" dirty="0" err="1"/>
              <a:t>autokratizácie</a:t>
            </a:r>
            <a:r>
              <a:rPr lang="en-GB" dirty="0"/>
              <a:t> </a:t>
            </a:r>
            <a:r>
              <a:rPr lang="en-GB" dirty="0" err="1"/>
              <a:t>postihujú</a:t>
            </a:r>
            <a:r>
              <a:rPr lang="en-GB" dirty="0"/>
              <a:t> </a:t>
            </a:r>
            <a:r>
              <a:rPr lang="en-GB" dirty="0" err="1"/>
              <a:t>demokracie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8467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F6C3-5B69-2828-932F-5563D2F0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Vývoj</a:t>
            </a:r>
            <a:r>
              <a:rPr lang="en-US" b="1" dirty="0"/>
              <a:t> </a:t>
            </a:r>
            <a:r>
              <a:rPr lang="en-US" b="1" dirty="0" err="1"/>
              <a:t>autokratizácie</a:t>
            </a:r>
            <a:r>
              <a:rPr lang="en-US" b="1" dirty="0"/>
              <a:t> a </a:t>
            </a:r>
            <a:r>
              <a:rPr lang="en-US" b="1" dirty="0" err="1"/>
              <a:t>demokratizácie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1971-2021</a:t>
            </a:r>
          </a:p>
        </p:txBody>
      </p:sp>
      <p:pic>
        <p:nvPicPr>
          <p:cNvPr id="5" name="Content Placeholder 4" descr="autokratizácia - hnedá farba&#10;zdroj: Boese et al, 2022, Democratization">
            <a:extLst>
              <a:ext uri="{FF2B5EF4-FFF2-40B4-BE49-F238E27FC236}">
                <a16:creationId xmlns:a16="http://schemas.microsoft.com/office/drawing/2014/main" id="{E77BECFD-1A78-B258-BAA1-06262898F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25625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27784890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B2C41-2D36-74E0-EE15-C5883B10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Trendy </a:t>
            </a:r>
            <a:r>
              <a:rPr lang="en-US" b="1" dirty="0" err="1"/>
              <a:t>uplynulého</a:t>
            </a:r>
            <a:r>
              <a:rPr lang="en-US" b="1" dirty="0"/>
              <a:t> </a:t>
            </a:r>
            <a:r>
              <a:rPr lang="en-US" b="1" dirty="0" err="1"/>
              <a:t>desaťročia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67AB-0EEA-8588-5152-CAE3050B3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politická</a:t>
            </a:r>
            <a:r>
              <a:rPr lang="en-US" dirty="0"/>
              <a:t> </a:t>
            </a:r>
            <a:r>
              <a:rPr lang="en-US" dirty="0" err="1"/>
              <a:t>polarizácia</a:t>
            </a:r>
            <a:r>
              <a:rPr lang="en-US" dirty="0"/>
              <a:t> v </a:t>
            </a:r>
            <a:r>
              <a:rPr lang="en-US" dirty="0" err="1"/>
              <a:t>posledných</a:t>
            </a:r>
            <a:r>
              <a:rPr lang="en-US" dirty="0"/>
              <a:t> </a:t>
            </a:r>
            <a:r>
              <a:rPr lang="en-US" dirty="0" err="1"/>
              <a:t>rokoch</a:t>
            </a:r>
            <a:r>
              <a:rPr lang="en-US" dirty="0"/>
              <a:t> </a:t>
            </a:r>
            <a:r>
              <a:rPr lang="en-US" dirty="0" err="1"/>
              <a:t>čoraz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poškodzuje</a:t>
            </a:r>
            <a:r>
              <a:rPr lang="en-US" dirty="0"/>
              <a:t> </a:t>
            </a:r>
            <a:r>
              <a:rPr lang="en-US" dirty="0" err="1"/>
              <a:t>demokraciu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pod </a:t>
            </a:r>
            <a:r>
              <a:rPr lang="en-US" dirty="0" err="1"/>
              <a:t>vládou</a:t>
            </a:r>
            <a:r>
              <a:rPr lang="en-US" dirty="0"/>
              <a:t> </a:t>
            </a:r>
            <a:r>
              <a:rPr lang="en-US" dirty="0" err="1"/>
              <a:t>antipluralistov</a:t>
            </a:r>
            <a:endParaRPr lang="en-US" dirty="0"/>
          </a:p>
          <a:p>
            <a:pPr algn="just"/>
            <a:r>
              <a:rPr lang="en-US" dirty="0" err="1"/>
              <a:t>Rozšírenosť</a:t>
            </a:r>
            <a:r>
              <a:rPr lang="en-US" dirty="0"/>
              <a:t> </a:t>
            </a:r>
            <a:r>
              <a:rPr lang="en-US" dirty="0" err="1"/>
              <a:t>liberálnej</a:t>
            </a:r>
            <a:r>
              <a:rPr lang="en-US" dirty="0"/>
              <a:t> </a:t>
            </a:r>
            <a:r>
              <a:rPr lang="en-US" dirty="0" err="1"/>
              <a:t>demokracie</a:t>
            </a:r>
            <a:r>
              <a:rPr lang="en-US" dirty="0"/>
              <a:t> </a:t>
            </a:r>
            <a:r>
              <a:rPr lang="en-US" dirty="0" err="1"/>
              <a:t>klesla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úroveň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1989, </a:t>
            </a:r>
            <a:r>
              <a:rPr lang="en-US" dirty="0" err="1"/>
              <a:t>t.j.</a:t>
            </a:r>
            <a:r>
              <a:rPr lang="en-US" dirty="0"/>
              <a:t> za </a:t>
            </a:r>
            <a:r>
              <a:rPr lang="en-US" dirty="0" err="1"/>
              <a:t>poslednú</a:t>
            </a:r>
            <a:r>
              <a:rPr lang="en-US" dirty="0"/>
              <a:t> </a:t>
            </a:r>
            <a:r>
              <a:rPr lang="en-US" dirty="0" err="1"/>
              <a:t>dekádu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en-US" dirty="0"/>
              <a:t> z </a:t>
            </a:r>
            <a:r>
              <a:rPr lang="en-US" dirty="0" err="1"/>
              <a:t>hľadiska</a:t>
            </a:r>
            <a:r>
              <a:rPr lang="en-US" dirty="0"/>
              <a:t> </a:t>
            </a:r>
            <a:r>
              <a:rPr lang="en-US" dirty="0" err="1"/>
              <a:t>demokratického</a:t>
            </a:r>
            <a:r>
              <a:rPr lang="en-US" dirty="0"/>
              <a:t> </a:t>
            </a:r>
            <a:r>
              <a:rPr lang="en-US" dirty="0" err="1"/>
              <a:t>rozvoja</a:t>
            </a:r>
            <a:r>
              <a:rPr lang="en-US" dirty="0"/>
              <a:t> </a:t>
            </a:r>
            <a:r>
              <a:rPr lang="en-US" dirty="0" err="1"/>
              <a:t>vrátil</a:t>
            </a:r>
            <a:r>
              <a:rPr lang="en-US" dirty="0"/>
              <a:t> do </a:t>
            </a:r>
            <a:r>
              <a:rPr lang="en-US" dirty="0" err="1"/>
              <a:t>posledného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dirty="0" err="1"/>
              <a:t>studenej</a:t>
            </a:r>
            <a:r>
              <a:rPr lang="en-US" dirty="0"/>
              <a:t> </a:t>
            </a:r>
            <a:r>
              <a:rPr lang="en-US" dirty="0" err="1"/>
              <a:t>vojny</a:t>
            </a:r>
            <a:endParaRPr lang="en-US" dirty="0"/>
          </a:p>
          <a:p>
            <a:pPr algn="just"/>
            <a:r>
              <a:rPr lang="en-US" dirty="0"/>
              <a:t>v </a:t>
            </a:r>
            <a:r>
              <a:rPr lang="en-US" dirty="0" err="1"/>
              <a:t>roku</a:t>
            </a:r>
            <a:r>
              <a:rPr lang="en-US" dirty="0"/>
              <a:t> 2021 bolo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svete</a:t>
            </a:r>
            <a:r>
              <a:rPr lang="en-US" dirty="0"/>
              <a:t> 89 </a:t>
            </a:r>
            <a:r>
              <a:rPr lang="en-US" dirty="0" err="1"/>
              <a:t>demokracií</a:t>
            </a:r>
            <a:r>
              <a:rPr lang="en-US" dirty="0"/>
              <a:t> a 90 </a:t>
            </a:r>
            <a:r>
              <a:rPr lang="en-US" dirty="0" err="1"/>
              <a:t>autokracií</a:t>
            </a:r>
            <a:endParaRPr lang="en-US" dirty="0"/>
          </a:p>
          <a:p>
            <a:pPr algn="just"/>
            <a:r>
              <a:rPr lang="en-US" dirty="0" err="1"/>
              <a:t>pribúdajú</a:t>
            </a:r>
            <a:r>
              <a:rPr lang="en-US" dirty="0"/>
              <a:t> “</a:t>
            </a:r>
            <a:r>
              <a:rPr lang="en-US" dirty="0" err="1"/>
              <a:t>uzavreté</a:t>
            </a:r>
            <a:r>
              <a:rPr lang="en-US" dirty="0"/>
              <a:t>” </a:t>
            </a:r>
            <a:r>
              <a:rPr lang="en-US" dirty="0" err="1"/>
              <a:t>autokracie</a:t>
            </a:r>
            <a:r>
              <a:rPr lang="en-US" dirty="0"/>
              <a:t> - </a:t>
            </a:r>
            <a:r>
              <a:rPr lang="en-US" dirty="0" err="1"/>
              <a:t>najvyšší</a:t>
            </a:r>
            <a:r>
              <a:rPr lang="en-US" dirty="0"/>
              <a:t> </a:t>
            </a:r>
            <a:r>
              <a:rPr lang="en-US" dirty="0" err="1"/>
              <a:t>nárast</a:t>
            </a:r>
            <a:r>
              <a:rPr lang="en-US" dirty="0"/>
              <a:t> za </a:t>
            </a:r>
            <a:r>
              <a:rPr lang="en-US" dirty="0" err="1"/>
              <a:t>poslednú</a:t>
            </a:r>
            <a:r>
              <a:rPr lang="en-US" dirty="0"/>
              <a:t> </a:t>
            </a:r>
            <a:r>
              <a:rPr lang="en-US" dirty="0" err="1"/>
              <a:t>dekádu</a:t>
            </a:r>
            <a:r>
              <a:rPr lang="en-US" dirty="0"/>
              <a:t> (v 2012 ich bolo 20, v </a:t>
            </a:r>
            <a:r>
              <a:rPr lang="en-US" dirty="0" err="1"/>
              <a:t>roku</a:t>
            </a:r>
            <a:r>
              <a:rPr lang="en-US" dirty="0"/>
              <a:t> 2021 30), </a:t>
            </a:r>
            <a:r>
              <a:rPr lang="en-US" dirty="0" err="1"/>
              <a:t>narástol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voj</a:t>
            </a:r>
            <a:r>
              <a:rPr lang="en-US" dirty="0"/>
              <a:t>. </a:t>
            </a:r>
            <a:r>
              <a:rPr lang="en-US"/>
              <a:t>prevratov</a:t>
            </a:r>
            <a:endParaRPr lang="en-US" dirty="0"/>
          </a:p>
          <a:p>
            <a:pPr algn="just"/>
            <a:r>
              <a:rPr lang="en-US" dirty="0" err="1"/>
              <a:t>Zdroje</a:t>
            </a:r>
            <a:r>
              <a:rPr lang="en-US" dirty="0"/>
              <a:t>: Boese et al, 2022, Democratization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1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525E05-8291-4F37-A2F6-3F63847B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Schumpeter: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minimalistická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definícia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0A4C4C-88D8-4B7E-82CF-AC2638B24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339"/>
            <a:ext cx="5181600" cy="458262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Demokratická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metóda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je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také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inštitucionálne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usporiadanie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prijímanie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rozhodnutí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ktorom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jednotlivci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získavajú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právomoc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rozhodovať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prostredníctvom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konkurenčného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boja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hlasy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ľudí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"</a:t>
            </a: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slobodná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súťaž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hlasy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mechanizmus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používaný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výber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odvolanie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politických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vodcov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vládcov</a:t>
            </a:r>
            <a:endParaRPr lang="en-US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DEA24CF-D919-4E7E-96D8-376BA2AA4F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80224"/>
            <a:ext cx="5257799" cy="3648270"/>
          </a:xfrm>
        </p:spPr>
      </p:pic>
    </p:spTree>
    <p:extLst>
      <p:ext uri="{BB962C8B-B14F-4D97-AF65-F5344CB8AC3E}">
        <p14:creationId xmlns:p14="http://schemas.microsoft.com/office/powerpoint/2010/main" val="786898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E776-4F6F-B5B8-45CF-7EF8A307B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Nárast</a:t>
            </a:r>
            <a:r>
              <a:rPr lang="en-US" b="1" dirty="0"/>
              <a:t> vs </a:t>
            </a:r>
            <a:r>
              <a:rPr lang="en-US" b="1" dirty="0" err="1"/>
              <a:t>úpadok</a:t>
            </a:r>
            <a:r>
              <a:rPr lang="en-US" b="1" dirty="0"/>
              <a:t> </a:t>
            </a:r>
            <a:r>
              <a:rPr lang="en-US" b="1" dirty="0" err="1"/>
              <a:t>aspektov</a:t>
            </a:r>
            <a:r>
              <a:rPr lang="en-US" b="1" dirty="0"/>
              <a:t> </a:t>
            </a:r>
            <a:r>
              <a:rPr lang="en-US" b="1" dirty="0" err="1"/>
              <a:t>demokracie</a:t>
            </a:r>
            <a:br>
              <a:rPr lang="en-US" b="1" dirty="0"/>
            </a:br>
            <a:r>
              <a:rPr lang="en-US" b="1" dirty="0"/>
              <a:t>(2001-2011 vs 2011-2021)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0642B001-98D3-AEC0-617B-E9268BD99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430" y="1825625"/>
            <a:ext cx="10211139" cy="4351338"/>
          </a:xfrm>
        </p:spPr>
      </p:pic>
    </p:spTree>
    <p:extLst>
      <p:ext uri="{BB962C8B-B14F-4D97-AF65-F5344CB8AC3E}">
        <p14:creationId xmlns:p14="http://schemas.microsoft.com/office/powerpoint/2010/main" val="197914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C970-AB21-3A42-9AFE-4AF689A12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Plusy a mínusy?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50D47-FF9E-1D4F-AE70-8159999A8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90688"/>
            <a:ext cx="10035540" cy="4486275"/>
          </a:xfrm>
        </p:spPr>
        <p:txBody>
          <a:bodyPr/>
          <a:lstStyle/>
          <a:p>
            <a:pPr algn="just"/>
            <a:r>
              <a:rPr lang="en-US" dirty="0" err="1"/>
              <a:t>Širší</a:t>
            </a:r>
            <a:r>
              <a:rPr lang="en-US" dirty="0"/>
              <a:t> </a:t>
            </a:r>
            <a:r>
              <a:rPr lang="en-US" dirty="0" err="1"/>
              <a:t>koncept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voľby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Rozširuje</a:t>
            </a:r>
            <a:r>
              <a:rPr lang="en-US" dirty="0"/>
              <a:t> </a:t>
            </a:r>
            <a:r>
              <a:rPr lang="en-US" dirty="0" err="1"/>
              <a:t>rozsah</a:t>
            </a:r>
            <a:r>
              <a:rPr lang="en-US" dirty="0"/>
              <a:t> </a:t>
            </a:r>
            <a:r>
              <a:rPr lang="en-US" dirty="0" err="1"/>
              <a:t>občianskych</a:t>
            </a:r>
            <a:r>
              <a:rPr lang="en-US" dirty="0"/>
              <a:t> </a:t>
            </a:r>
            <a:r>
              <a:rPr lang="en-US" dirty="0" err="1"/>
              <a:t>slobôd</a:t>
            </a:r>
            <a:r>
              <a:rPr lang="en-US" dirty="0"/>
              <a:t> a </a:t>
            </a:r>
            <a:r>
              <a:rPr lang="en-US" dirty="0" err="1"/>
              <a:t>politických</a:t>
            </a:r>
            <a:r>
              <a:rPr lang="en-US" dirty="0"/>
              <a:t> </a:t>
            </a:r>
            <a:r>
              <a:rPr lang="en-US" dirty="0" err="1"/>
              <a:t>práv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Spoločný</a:t>
            </a:r>
            <a:r>
              <a:rPr lang="en-US" dirty="0"/>
              <a:t> </a:t>
            </a:r>
            <a:r>
              <a:rPr lang="en-US" dirty="0" err="1"/>
              <a:t>základ</a:t>
            </a:r>
            <a:r>
              <a:rPr lang="en-US" dirty="0"/>
              <a:t> pre </a:t>
            </a:r>
            <a:r>
              <a:rPr lang="en-US" dirty="0" err="1"/>
              <a:t>štandardné</a:t>
            </a:r>
            <a:r>
              <a:rPr lang="en-US" dirty="0"/>
              <a:t> </a:t>
            </a:r>
            <a:r>
              <a:rPr lang="en-US" dirty="0" err="1"/>
              <a:t>empirické</a:t>
            </a:r>
            <a:r>
              <a:rPr lang="en-US" dirty="0"/>
              <a:t> </a:t>
            </a:r>
            <a:r>
              <a:rPr lang="en-US" dirty="0" err="1"/>
              <a:t>merania</a:t>
            </a:r>
            <a:r>
              <a:rPr lang="en-US" dirty="0"/>
              <a:t> (Freedom House a Polity IV) </a:t>
            </a:r>
          </a:p>
          <a:p>
            <a:pPr algn="just"/>
            <a:r>
              <a:rPr lang="en-US" dirty="0" err="1"/>
              <a:t>Zameriava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však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negatívne</a:t>
            </a:r>
            <a:r>
              <a:rPr lang="en-US" dirty="0"/>
              <a:t> </a:t>
            </a:r>
            <a:r>
              <a:rPr lang="en-US" dirty="0" err="1"/>
              <a:t>slobody</a:t>
            </a:r>
            <a:r>
              <a:rPr lang="en-US" dirty="0"/>
              <a:t> - </a:t>
            </a:r>
            <a:r>
              <a:rPr lang="en-US" dirty="0" err="1"/>
              <a:t>snaží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chrániť</a:t>
            </a:r>
            <a:r>
              <a:rPr lang="en-US" dirty="0"/>
              <a:t> </a:t>
            </a:r>
            <a:r>
              <a:rPr lang="en-US" dirty="0" err="1"/>
              <a:t>občanov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štátnou</a:t>
            </a:r>
            <a:r>
              <a:rPr lang="en-US" dirty="0"/>
              <a:t> </a:t>
            </a:r>
            <a:r>
              <a:rPr lang="en-US" dirty="0" err="1"/>
              <a:t>mocou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pozitívne</a:t>
            </a:r>
            <a:r>
              <a:rPr lang="en-US" dirty="0"/>
              <a:t> </a:t>
            </a:r>
            <a:r>
              <a:rPr lang="en-US" dirty="0" err="1"/>
              <a:t>slobody</a:t>
            </a:r>
            <a:r>
              <a:rPr lang="en-US" dirty="0"/>
              <a:t> a </a:t>
            </a:r>
            <a:r>
              <a:rPr lang="en-US" dirty="0" err="1"/>
              <a:t>sociálna</a:t>
            </a:r>
            <a:r>
              <a:rPr lang="en-US" dirty="0"/>
              <a:t> </a:t>
            </a:r>
            <a:r>
              <a:rPr lang="en-US" dirty="0" err="1"/>
              <a:t>rovnosť</a:t>
            </a:r>
            <a:r>
              <a:rPr lang="en-US" dirty="0"/>
              <a:t>, </a:t>
            </a:r>
            <a:r>
              <a:rPr lang="en-US" dirty="0" err="1"/>
              <a:t>kultúrne</a:t>
            </a:r>
            <a:r>
              <a:rPr lang="en-US" dirty="0"/>
              <a:t> a </a:t>
            </a:r>
            <a:r>
              <a:rPr lang="en-US" dirty="0" err="1"/>
              <a:t>hospodárske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36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2730D-C7A5-4948-A05B-4F397E87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Čo minimalisti nezahrnú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220F2-FE06-8B46-838B-C214329D6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90" y="1825625"/>
            <a:ext cx="7282864" cy="4351338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zahrnuté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sociálne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ani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ekonomické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aspekty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meradlo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zúčtovatelsnosti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(accountability),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zodpovednosti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responzívnosti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reprezentácie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meradlo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slobody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slobôd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ľudských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práv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meradlo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účasti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napr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všeobecné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volebné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právo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Žiadny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odkaz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civilno-vojenské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vzťahy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sú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to "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konkurenčné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" (competitive)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voľby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AC022E-D0C1-4BA1-B359-9E8861BE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122" y="3526203"/>
            <a:ext cx="3284415" cy="210526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E08EA02-86D5-40F3-822E-7B9997D57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677" y="1416844"/>
            <a:ext cx="2286000" cy="198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6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Dahl: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Polyarchia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7863" y="1701068"/>
            <a:ext cx="5812691" cy="4084881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Tie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možno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identifikovať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podľa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prítomnosti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určitých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kľúčových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politických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inštitúcií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volení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úradníci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slobodné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spravodlivé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voľby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inkluzívne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volebné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právo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právo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uchádzať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funkciu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sloboda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prejavu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alternatívne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informácie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7)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združovacia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autonómia</a:t>
            </a:r>
            <a:endParaRPr lang="en-US" sz="2500" dirty="0"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47AFAD-7994-4B0A-9D0B-20A2B15B1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19" y="2420083"/>
            <a:ext cx="4083981" cy="28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4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905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Premena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demokracií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čase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1/4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38201" y="2091842"/>
            <a:ext cx="4953000" cy="39617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1. </a:t>
            </a:r>
            <a:r>
              <a:rPr lang="en-US" b="1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začlenenie</a:t>
            </a:r>
            <a:r>
              <a:rPr lang="en-US" b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 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Postupné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začleňovanie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dospelej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populácie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do </a:t>
            </a:r>
            <a:r>
              <a:rPr lang="en-US" i="1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demos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postupné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odstraňovanie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obmedzení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všeobecného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volebného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práva</a:t>
            </a:r>
            <a:r>
              <a:rPr lang="cs-CZ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pohlavie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majetok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vzdelanie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a rasa -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posledné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bolo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odstránené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Južnej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Afrike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až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v </a:t>
            </a:r>
            <a:r>
              <a:rPr lang="en-US" dirty="0" err="1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roku</a:t>
            </a:r>
            <a:r>
              <a:rPr lang="en-US" dirty="0"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 1994)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D825C78-6867-4A16-BDEC-470BA07F7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671" y="2091841"/>
            <a:ext cx="5398129" cy="396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4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2632</Words>
  <Application>Microsoft Macintosh PowerPoint</Application>
  <PresentationFormat>Widescreen</PresentationFormat>
  <Paragraphs>235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Pangea</vt:lpstr>
      <vt:lpstr>Wingdings</vt:lpstr>
      <vt:lpstr>Office Theme</vt:lpstr>
      <vt:lpstr>Politické režimy:  Definície a meranie Korene a pôvod </vt:lpstr>
      <vt:lpstr>PowerPoint Presentation</vt:lpstr>
      <vt:lpstr>Ako chápať demokraciu</vt:lpstr>
      <vt:lpstr>Čo je demokracia?</vt:lpstr>
      <vt:lpstr>Schumpeter: minimalistická definícia</vt:lpstr>
      <vt:lpstr>Plusy a mínusy?</vt:lpstr>
      <vt:lpstr>Čo minimalisti nezahrnú</vt:lpstr>
      <vt:lpstr>Dahl: Polyarchia</vt:lpstr>
      <vt:lpstr>Premena demokracií v čase 1/4</vt:lpstr>
      <vt:lpstr>Premena demokracií v čase 2/4</vt:lpstr>
      <vt:lpstr>Premena demokracií v čase 3/4</vt:lpstr>
      <vt:lpstr>Premena demokracií v čase 4/4</vt:lpstr>
      <vt:lpstr>Nové transformácie?</vt:lpstr>
      <vt:lpstr>Nové transformácie?</vt:lpstr>
      <vt:lpstr>Autokratické režimy</vt:lpstr>
      <vt:lpstr>Totalitný vs. autoritársky režim</vt:lpstr>
      <vt:lpstr>Posttotalitné a sultánske režimy</vt:lpstr>
      <vt:lpstr>Typy autoritárskych režimov</vt:lpstr>
      <vt:lpstr>Typy autoritárskych režimov</vt:lpstr>
      <vt:lpstr>Prečo autoritárske režimy pretrvávajú 1/2</vt:lpstr>
      <vt:lpstr>Prečo autoritárske režimy pretrvávajú 2/2</vt:lpstr>
      <vt:lpstr>Ako fungujú diktatúry</vt:lpstr>
      <vt:lpstr>Diktátorova dilema</vt:lpstr>
      <vt:lpstr>Rola straníckych organizácií</vt:lpstr>
      <vt:lpstr>Voľby a parlamenty</vt:lpstr>
      <vt:lpstr>Putinovy volby v roce 2024 1/2</vt:lpstr>
      <vt:lpstr>Putinovy volby v roce 2024 2/2</vt:lpstr>
      <vt:lpstr>Nové formy autokracie</vt:lpstr>
      <vt:lpstr>PowerPoint Presentation</vt:lpstr>
      <vt:lpstr>Konsolidácia a dekonsolidácia demokracií</vt:lpstr>
      <vt:lpstr>PowerPoint Presentation</vt:lpstr>
      <vt:lpstr>Rozklad demokracie</vt:lpstr>
      <vt:lpstr>Modernizácia ako cesta k demokracii?</vt:lpstr>
      <vt:lpstr>Modernizácia</vt:lpstr>
      <vt:lpstr>Funkčná zhoda medzi demokraciou a sociálnou modernizáciou</vt:lpstr>
      <vt:lpstr>Rozšírenie hodnôt spojených s hospodárskym rozvojom </vt:lpstr>
      <vt:lpstr> Democracy and Development Przeworski et al (2000)</vt:lpstr>
      <vt:lpstr>Boix and Stokes (2003)</vt:lpstr>
      <vt:lpstr>Boix (2003)</vt:lpstr>
      <vt:lpstr>Dôkazy pre distribučné modely?</vt:lpstr>
      <vt:lpstr>Alternatívne cesty k demokracii</vt:lpstr>
      <vt:lpstr>Cesty ku kolapsu demokracie 1/2</vt:lpstr>
      <vt:lpstr>Cesty ku kolapsu demokracie 2/2</vt:lpstr>
      <vt:lpstr>Autokratizácia</vt:lpstr>
      <vt:lpstr>PowerPoint Presentation</vt:lpstr>
      <vt:lpstr>Vlny autokratizácie</vt:lpstr>
      <vt:lpstr>Tretia vlna autokratizácie</vt:lpstr>
      <vt:lpstr>Vývoj autokratizácie a demokratizácie  1971-2021</vt:lpstr>
      <vt:lpstr>Trendy uplynulého desaťročia</vt:lpstr>
      <vt:lpstr>Nárast vs úpadok aspektov demokracie (2001-2011 vs 2011-2021)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Demokracia a demokratizácia</dc:title>
  <dc:creator>Marek Rybar</dc:creator>
  <cp:lastModifiedBy>Marek Rybar</cp:lastModifiedBy>
  <cp:revision>107</cp:revision>
  <dcterms:created xsi:type="dcterms:W3CDTF">2017-11-08T15:15:54Z</dcterms:created>
  <dcterms:modified xsi:type="dcterms:W3CDTF">2024-04-09T11:34:21Z</dcterms:modified>
</cp:coreProperties>
</file>