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6" r:id="rId10"/>
    <p:sldId id="265" r:id="rId11"/>
    <p:sldId id="267" r:id="rId12"/>
    <p:sldId id="268" r:id="rId13"/>
    <p:sldId id="263" r:id="rId14"/>
    <p:sldId id="270" r:id="rId15"/>
    <p:sldId id="269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4"/>
  </p:normalViewPr>
  <p:slideViewPr>
    <p:cSldViewPr snapToGrid="0">
      <p:cViewPr varScale="1">
        <p:scale>
          <a:sx n="106" d="100"/>
          <a:sy n="106" d="100"/>
        </p:scale>
        <p:origin x="7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DFA993-6536-804F-83D6-48BDD9A8D864}" type="datetimeFigureOut">
              <a:rPr lang="en-SK" smtClean="0"/>
              <a:t>26/03/2024</a:t>
            </a:fld>
            <a:endParaRPr lang="en-S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E4DB09-A0E6-3149-A33E-C428C2EACD6D}" type="slidenum">
              <a:rPr lang="en-SK" smtClean="0"/>
              <a:t>‹#›</a:t>
            </a:fld>
            <a:endParaRPr lang="en-SK"/>
          </a:p>
        </p:txBody>
      </p:sp>
    </p:spTree>
    <p:extLst>
      <p:ext uri="{BB962C8B-B14F-4D97-AF65-F5344CB8AC3E}">
        <p14:creationId xmlns:p14="http://schemas.microsoft.com/office/powerpoint/2010/main" val="3134773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E4DB09-A0E6-3149-A33E-C428C2EACD6D}" type="slidenum">
              <a:rPr lang="en-SK" smtClean="0"/>
              <a:t>4</a:t>
            </a:fld>
            <a:endParaRPr lang="en-SK"/>
          </a:p>
        </p:txBody>
      </p:sp>
    </p:spTree>
    <p:extLst>
      <p:ext uri="{BB962C8B-B14F-4D97-AF65-F5344CB8AC3E}">
        <p14:creationId xmlns:p14="http://schemas.microsoft.com/office/powerpoint/2010/main" val="130461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6BAA4-651A-A002-243B-F0677F7E2F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S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E7B035-D70F-4210-B6F1-A47CFC8513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S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CF5C03-30EF-67C1-48CB-38E2AF3F1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43221-D7FA-E24B-A121-083589DD6490}" type="datetimeFigureOut">
              <a:rPr lang="en-SK" smtClean="0"/>
              <a:t>26/03/2024</a:t>
            </a:fld>
            <a:endParaRPr lang="en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2B8809-2C0C-3797-8DF3-A34266C85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9E74B9-449D-E097-B482-7F5D056F8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58CC5-B696-F94E-92B3-A32441DD17F6}" type="slidenum">
              <a:rPr lang="en-SK" smtClean="0"/>
              <a:t>‹#›</a:t>
            </a:fld>
            <a:endParaRPr lang="en-SK"/>
          </a:p>
        </p:txBody>
      </p:sp>
    </p:spTree>
    <p:extLst>
      <p:ext uri="{BB962C8B-B14F-4D97-AF65-F5344CB8AC3E}">
        <p14:creationId xmlns:p14="http://schemas.microsoft.com/office/powerpoint/2010/main" val="2845876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80A69-5B00-331B-711D-86826F724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S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069139-5677-E31C-71A1-8076C1D655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67F6FF-7B75-2B3F-3FD1-D3EA5054C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43221-D7FA-E24B-A121-083589DD6490}" type="datetimeFigureOut">
              <a:rPr lang="en-SK" smtClean="0"/>
              <a:t>26/03/2024</a:t>
            </a:fld>
            <a:endParaRPr lang="en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DE98A8-362F-300C-B6AA-3ACE115E0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017E60-DA5C-A6F0-6A82-72EDF4239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58CC5-B696-F94E-92B3-A32441DD17F6}" type="slidenum">
              <a:rPr lang="en-SK" smtClean="0"/>
              <a:t>‹#›</a:t>
            </a:fld>
            <a:endParaRPr lang="en-SK"/>
          </a:p>
        </p:txBody>
      </p:sp>
    </p:spTree>
    <p:extLst>
      <p:ext uri="{BB962C8B-B14F-4D97-AF65-F5344CB8AC3E}">
        <p14:creationId xmlns:p14="http://schemas.microsoft.com/office/powerpoint/2010/main" val="2611285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2B6EA8-DF8E-075E-A1A3-73EE8002CC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S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3455E7-0A02-7809-0BDA-B482BF002B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652474-E059-F551-072A-43C8734F9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43221-D7FA-E24B-A121-083589DD6490}" type="datetimeFigureOut">
              <a:rPr lang="en-SK" smtClean="0"/>
              <a:t>26/03/2024</a:t>
            </a:fld>
            <a:endParaRPr lang="en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E6107A-0BA6-C1BF-67D7-E260399F1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74632-22AF-30D2-2A03-55B37C95C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58CC5-B696-F94E-92B3-A32441DD17F6}" type="slidenum">
              <a:rPr lang="en-SK" smtClean="0"/>
              <a:t>‹#›</a:t>
            </a:fld>
            <a:endParaRPr lang="en-SK"/>
          </a:p>
        </p:txBody>
      </p:sp>
    </p:spTree>
    <p:extLst>
      <p:ext uri="{BB962C8B-B14F-4D97-AF65-F5344CB8AC3E}">
        <p14:creationId xmlns:p14="http://schemas.microsoft.com/office/powerpoint/2010/main" val="3630437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E09FE-FAAE-EC5A-60C7-67C36EB02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S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113B7-6D9E-AB79-CF37-E69E1CEF5F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2A9E3F-0F73-18D3-6AC6-BD73FBCF7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43221-D7FA-E24B-A121-083589DD6490}" type="datetimeFigureOut">
              <a:rPr lang="en-SK" smtClean="0"/>
              <a:t>26/03/2024</a:t>
            </a:fld>
            <a:endParaRPr lang="en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C952BB-AE97-9637-85F0-8C9A85260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28FCD7-850A-7F5A-2FC9-DC4584AE7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58CC5-B696-F94E-92B3-A32441DD17F6}" type="slidenum">
              <a:rPr lang="en-SK" smtClean="0"/>
              <a:t>‹#›</a:t>
            </a:fld>
            <a:endParaRPr lang="en-SK"/>
          </a:p>
        </p:txBody>
      </p:sp>
    </p:spTree>
    <p:extLst>
      <p:ext uri="{BB962C8B-B14F-4D97-AF65-F5344CB8AC3E}">
        <p14:creationId xmlns:p14="http://schemas.microsoft.com/office/powerpoint/2010/main" val="3094870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C556D-12CB-025A-B206-A50511C631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S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74589C-BA4C-37CF-DB27-A1D77E2EDA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69D9CA-E129-F981-F5D0-6C7B67C58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43221-D7FA-E24B-A121-083589DD6490}" type="datetimeFigureOut">
              <a:rPr lang="en-SK" smtClean="0"/>
              <a:t>26/03/2024</a:t>
            </a:fld>
            <a:endParaRPr lang="en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C529FA-7F32-5788-C537-E70E57043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5C878A-DECA-3926-5B1E-7D564959F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58CC5-B696-F94E-92B3-A32441DD17F6}" type="slidenum">
              <a:rPr lang="en-SK" smtClean="0"/>
              <a:t>‹#›</a:t>
            </a:fld>
            <a:endParaRPr lang="en-SK"/>
          </a:p>
        </p:txBody>
      </p:sp>
    </p:spTree>
    <p:extLst>
      <p:ext uri="{BB962C8B-B14F-4D97-AF65-F5344CB8AC3E}">
        <p14:creationId xmlns:p14="http://schemas.microsoft.com/office/powerpoint/2010/main" val="833556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66D39-5886-BC39-3800-787903E1F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S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555AAD-9072-3D62-1858-59BD1793A7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AFD928-BB2E-DA25-4B0A-E6AD0CC710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940787-62B3-45AD-4D52-398694DED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43221-D7FA-E24B-A121-083589DD6490}" type="datetimeFigureOut">
              <a:rPr lang="en-SK" smtClean="0"/>
              <a:t>26/03/2024</a:t>
            </a:fld>
            <a:endParaRPr lang="en-S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1FCDD8-57E8-363D-4481-C7050B920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7219C1-B6F5-248E-274D-49D09F83D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58CC5-B696-F94E-92B3-A32441DD17F6}" type="slidenum">
              <a:rPr lang="en-SK" smtClean="0"/>
              <a:t>‹#›</a:t>
            </a:fld>
            <a:endParaRPr lang="en-SK"/>
          </a:p>
        </p:txBody>
      </p:sp>
    </p:spTree>
    <p:extLst>
      <p:ext uri="{BB962C8B-B14F-4D97-AF65-F5344CB8AC3E}">
        <p14:creationId xmlns:p14="http://schemas.microsoft.com/office/powerpoint/2010/main" val="2322575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3E3A0-D0A6-13DC-B2DB-608DEE7A5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S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02431A-0AD6-ADB0-CD08-6A64A0B271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AFC577-15E4-D92D-37AB-14EE1D70B8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CD6A8E-A4D2-ED39-087F-08D1AD9969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D68222-6DD0-F6E8-E70D-22365FA33C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1CCDA6-E072-94D0-1DA5-6316AD8EB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43221-D7FA-E24B-A121-083589DD6490}" type="datetimeFigureOut">
              <a:rPr lang="en-SK" smtClean="0"/>
              <a:t>26/03/2024</a:t>
            </a:fld>
            <a:endParaRPr lang="en-S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89F942-27D3-5783-FD66-CCDCDE14B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C15E62-367D-5F74-7B74-30A8AD752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58CC5-B696-F94E-92B3-A32441DD17F6}" type="slidenum">
              <a:rPr lang="en-SK" smtClean="0"/>
              <a:t>‹#›</a:t>
            </a:fld>
            <a:endParaRPr lang="en-SK"/>
          </a:p>
        </p:txBody>
      </p:sp>
    </p:spTree>
    <p:extLst>
      <p:ext uri="{BB962C8B-B14F-4D97-AF65-F5344CB8AC3E}">
        <p14:creationId xmlns:p14="http://schemas.microsoft.com/office/powerpoint/2010/main" val="3684505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29200-0550-C3E3-F456-44D8D84F9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S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4C0EEE-DB09-C5E5-8CD3-CD22B5685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43221-D7FA-E24B-A121-083589DD6490}" type="datetimeFigureOut">
              <a:rPr lang="en-SK" smtClean="0"/>
              <a:t>26/03/2024</a:t>
            </a:fld>
            <a:endParaRPr lang="en-S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AF08CD-40B3-52B3-1365-86DC5DC30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BCD4B8-D092-AB51-D483-0D93775EE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58CC5-B696-F94E-92B3-A32441DD17F6}" type="slidenum">
              <a:rPr lang="en-SK" smtClean="0"/>
              <a:t>‹#›</a:t>
            </a:fld>
            <a:endParaRPr lang="en-SK"/>
          </a:p>
        </p:txBody>
      </p:sp>
    </p:spTree>
    <p:extLst>
      <p:ext uri="{BB962C8B-B14F-4D97-AF65-F5344CB8AC3E}">
        <p14:creationId xmlns:p14="http://schemas.microsoft.com/office/powerpoint/2010/main" val="3182860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415D74-A2C5-3A9A-3915-67F69F62A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43221-D7FA-E24B-A121-083589DD6490}" type="datetimeFigureOut">
              <a:rPr lang="en-SK" smtClean="0"/>
              <a:t>26/03/2024</a:t>
            </a:fld>
            <a:endParaRPr lang="en-S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AA9434-2814-F4C5-5B69-B9EEE7DE7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5E21DC-D3D2-97D0-F064-252CD8BD4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58CC5-B696-F94E-92B3-A32441DD17F6}" type="slidenum">
              <a:rPr lang="en-SK" smtClean="0"/>
              <a:t>‹#›</a:t>
            </a:fld>
            <a:endParaRPr lang="en-SK"/>
          </a:p>
        </p:txBody>
      </p:sp>
    </p:spTree>
    <p:extLst>
      <p:ext uri="{BB962C8B-B14F-4D97-AF65-F5344CB8AC3E}">
        <p14:creationId xmlns:p14="http://schemas.microsoft.com/office/powerpoint/2010/main" val="1473204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50F50-AE89-69C1-8609-42B40F13C3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S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9B98C0-FD9D-A4FE-4B72-DC08C518A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19B663-C179-43DB-DF2B-1F2BFFAE96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EB1E52-0566-6650-5020-59F3108C4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43221-D7FA-E24B-A121-083589DD6490}" type="datetimeFigureOut">
              <a:rPr lang="en-SK" smtClean="0"/>
              <a:t>26/03/2024</a:t>
            </a:fld>
            <a:endParaRPr lang="en-S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B2FA91-0928-845C-4134-FC4E51E2C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62F19C-82BE-185D-C8C3-2932D3EDF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58CC5-B696-F94E-92B3-A32441DD17F6}" type="slidenum">
              <a:rPr lang="en-SK" smtClean="0"/>
              <a:t>‹#›</a:t>
            </a:fld>
            <a:endParaRPr lang="en-SK"/>
          </a:p>
        </p:txBody>
      </p:sp>
    </p:spTree>
    <p:extLst>
      <p:ext uri="{BB962C8B-B14F-4D97-AF65-F5344CB8AC3E}">
        <p14:creationId xmlns:p14="http://schemas.microsoft.com/office/powerpoint/2010/main" val="3300667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F8062-D71F-943B-9B8C-9CF80D5DD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S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0506C9-3B49-B0A2-0300-782C43FEC1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4D3014-CCBF-A06D-9A04-C060FAB535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CA11D5-6993-F899-3BB3-120A1D9CC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43221-D7FA-E24B-A121-083589DD6490}" type="datetimeFigureOut">
              <a:rPr lang="en-SK" smtClean="0"/>
              <a:t>26/03/2024</a:t>
            </a:fld>
            <a:endParaRPr lang="en-S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A329E8-04EA-3CFD-A5DD-4F1D0128E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519E32-2329-2D1D-6F12-3D0BFC9C4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58CC5-B696-F94E-92B3-A32441DD17F6}" type="slidenum">
              <a:rPr lang="en-SK" smtClean="0"/>
              <a:t>‹#›</a:t>
            </a:fld>
            <a:endParaRPr lang="en-SK"/>
          </a:p>
        </p:txBody>
      </p:sp>
    </p:spTree>
    <p:extLst>
      <p:ext uri="{BB962C8B-B14F-4D97-AF65-F5344CB8AC3E}">
        <p14:creationId xmlns:p14="http://schemas.microsoft.com/office/powerpoint/2010/main" val="667105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26C742A-7F9F-3E04-EA07-9E6707BDE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S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036148-E516-1925-1267-202774D35B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9AAF5C-82AB-F25C-FA00-43728F8D4D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43221-D7FA-E24B-A121-083589DD6490}" type="datetimeFigureOut">
              <a:rPr lang="en-SK" smtClean="0"/>
              <a:t>26/03/2024</a:t>
            </a:fld>
            <a:endParaRPr lang="en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A7C465-4E24-2875-9242-84C3AD18B9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471D7C-FDF7-9DDF-F739-197F5334E7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258CC5-B696-F94E-92B3-A32441DD17F6}" type="slidenum">
              <a:rPr lang="en-SK" smtClean="0"/>
              <a:t>‹#›</a:t>
            </a:fld>
            <a:endParaRPr lang="en-SK"/>
          </a:p>
        </p:txBody>
      </p:sp>
    </p:spTree>
    <p:extLst>
      <p:ext uri="{BB962C8B-B14F-4D97-AF65-F5344CB8AC3E}">
        <p14:creationId xmlns:p14="http://schemas.microsoft.com/office/powerpoint/2010/main" val="2876587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BD67D65-70B2-596E-BAE1-B8249CBB1AD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279" b="4766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C1BC84-B21C-BB7A-E3D3-C7F31671F6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325550"/>
            <a:ext cx="10058400" cy="357477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GB" sz="5200" dirty="0" err="1">
                <a:solidFill>
                  <a:srgbClr val="FFFFFF"/>
                </a:solidFill>
              </a:rPr>
              <a:t>Politicko-administrativní</a:t>
            </a:r>
            <a:r>
              <a:rPr lang="en-GB" sz="5200" dirty="0">
                <a:solidFill>
                  <a:srgbClr val="FFFFFF"/>
                </a:solidFill>
              </a:rPr>
              <a:t> </a:t>
            </a:r>
            <a:r>
              <a:rPr lang="en-GB" sz="5200" dirty="0" err="1">
                <a:solidFill>
                  <a:srgbClr val="FFFFFF"/>
                </a:solidFill>
              </a:rPr>
              <a:t>vztahy</a:t>
            </a:r>
            <a:endParaRPr lang="en-SK" sz="5200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47AE8D-16E1-A900-F26B-14FC773BAA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072043"/>
            <a:ext cx="10058400" cy="128270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SK" sz="2200" dirty="0">
                <a:solidFill>
                  <a:srgbClr val="FFFFFF"/>
                </a:solidFill>
              </a:rPr>
              <a:t>Srovnávací </a:t>
            </a:r>
            <a:r>
              <a:rPr lang="en-SK" sz="2200">
                <a:solidFill>
                  <a:srgbClr val="FFFFFF"/>
                </a:solidFill>
              </a:rPr>
              <a:t>analýza politiky, POLn4002</a:t>
            </a:r>
            <a:endParaRPr lang="en-SK" sz="2200" dirty="0">
              <a:solidFill>
                <a:srgbClr val="FFFFFF"/>
              </a:solidFill>
            </a:endParaRPr>
          </a:p>
          <a:p>
            <a:r>
              <a:rPr lang="en-SK" sz="2200" dirty="0">
                <a:solidFill>
                  <a:srgbClr val="FFFFFF"/>
                </a:solidFill>
              </a:rPr>
              <a:t>JS 2024</a:t>
            </a:r>
          </a:p>
          <a:p>
            <a:r>
              <a:rPr lang="en-GB" sz="2200" dirty="0">
                <a:solidFill>
                  <a:srgbClr val="FFFFFF"/>
                </a:solidFill>
              </a:rPr>
              <a:t>D</a:t>
            </a:r>
            <a:r>
              <a:rPr lang="en-SK" sz="2200" dirty="0">
                <a:solidFill>
                  <a:srgbClr val="FFFFFF"/>
                </a:solidFill>
              </a:rPr>
              <a:t>oc. Marek Rybář, PhD.</a:t>
            </a:r>
          </a:p>
        </p:txBody>
      </p:sp>
    </p:spTree>
    <p:extLst>
      <p:ext uri="{BB962C8B-B14F-4D97-AF65-F5344CB8AC3E}">
        <p14:creationId xmlns:p14="http://schemas.microsoft.com/office/powerpoint/2010/main" val="1206052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7F81B2-1ADD-45A3-6235-451DBDA75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err="1"/>
              <a:t>Administrativní</a:t>
            </a:r>
            <a:r>
              <a:rPr lang="en-GB" b="1" dirty="0"/>
              <a:t> </a:t>
            </a:r>
            <a:r>
              <a:rPr lang="en-GB" b="1" dirty="0" err="1"/>
              <a:t>tradice</a:t>
            </a:r>
            <a:endParaRPr lang="en-SK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BFB086-6905-5C0B-62CF-3194A4B709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 err="1"/>
              <a:t>veřejná</a:t>
            </a:r>
            <a:r>
              <a:rPr lang="en-GB" dirty="0"/>
              <a:t> </a:t>
            </a:r>
            <a:r>
              <a:rPr lang="en-GB" dirty="0" err="1"/>
              <a:t>byrokracie</a:t>
            </a:r>
            <a:r>
              <a:rPr lang="en-GB" dirty="0"/>
              <a:t> </a:t>
            </a:r>
            <a:r>
              <a:rPr lang="en-GB" dirty="0" err="1"/>
              <a:t>má</a:t>
            </a:r>
            <a:r>
              <a:rPr lang="en-GB" dirty="0"/>
              <a:t> </a:t>
            </a:r>
            <a:r>
              <a:rPr lang="en-GB" dirty="0" err="1"/>
              <a:t>své</a:t>
            </a:r>
            <a:r>
              <a:rPr lang="en-GB" dirty="0"/>
              <a:t> </a:t>
            </a:r>
            <a:r>
              <a:rPr lang="en-GB" dirty="0" err="1"/>
              <a:t>vlastní</a:t>
            </a:r>
            <a:r>
              <a:rPr lang="en-GB" dirty="0"/>
              <a:t> </a:t>
            </a:r>
            <a:r>
              <a:rPr lang="en-GB" dirty="0" err="1"/>
              <a:t>charakteristické</a:t>
            </a:r>
            <a:r>
              <a:rPr lang="en-GB" dirty="0"/>
              <a:t> </a:t>
            </a:r>
            <a:r>
              <a:rPr lang="en-GB" dirty="0" err="1"/>
              <a:t>rysy</a:t>
            </a:r>
            <a:r>
              <a:rPr lang="en-GB" dirty="0"/>
              <a:t>, </a:t>
            </a:r>
            <a:r>
              <a:rPr lang="en-GB" dirty="0" err="1"/>
              <a:t>které</a:t>
            </a:r>
            <a:r>
              <a:rPr lang="en-GB" dirty="0"/>
              <a:t> </a:t>
            </a:r>
            <a:r>
              <a:rPr lang="en-GB" dirty="0" err="1"/>
              <a:t>mohou</a:t>
            </a:r>
            <a:r>
              <a:rPr lang="en-GB" dirty="0"/>
              <a:t> </a:t>
            </a:r>
            <a:r>
              <a:rPr lang="en-GB" dirty="0" err="1"/>
              <a:t>fungovat</a:t>
            </a:r>
            <a:r>
              <a:rPr lang="en-GB" dirty="0"/>
              <a:t> </a:t>
            </a:r>
            <a:r>
              <a:rPr lang="en-GB" dirty="0" err="1"/>
              <a:t>nezávisle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státech</a:t>
            </a:r>
            <a:r>
              <a:rPr lang="en-GB" dirty="0"/>
              <a:t>, v </a:t>
            </a:r>
            <a:r>
              <a:rPr lang="en-GB" dirty="0" err="1"/>
              <a:t>nichž</a:t>
            </a:r>
            <a:r>
              <a:rPr lang="en-GB" dirty="0"/>
              <a:t> </a:t>
            </a:r>
            <a:r>
              <a:rPr lang="en-GB" dirty="0" err="1"/>
              <a:t>působí</a:t>
            </a:r>
            <a:endParaRPr lang="en-GB" dirty="0"/>
          </a:p>
          <a:p>
            <a:pPr algn="just"/>
            <a:r>
              <a:rPr lang="en-GB" dirty="0" err="1"/>
              <a:t>jakmile</a:t>
            </a:r>
            <a:r>
              <a:rPr lang="en-GB" dirty="0"/>
              <a:t> se </a:t>
            </a:r>
            <a:r>
              <a:rPr lang="en-GB" dirty="0" err="1"/>
              <a:t>jednou</a:t>
            </a:r>
            <a:r>
              <a:rPr lang="en-GB" dirty="0"/>
              <a:t> </a:t>
            </a:r>
            <a:r>
              <a:rPr lang="en-GB" dirty="0" err="1"/>
              <a:t>zavedou</a:t>
            </a:r>
            <a:r>
              <a:rPr lang="en-GB" dirty="0"/>
              <a:t> </a:t>
            </a:r>
            <a:r>
              <a:rPr lang="en-GB" dirty="0" err="1"/>
              <a:t>vzorce</a:t>
            </a:r>
            <a:r>
              <a:rPr lang="en-GB" dirty="0"/>
              <a:t> </a:t>
            </a:r>
            <a:r>
              <a:rPr lang="en-GB" dirty="0" err="1"/>
              <a:t>správy</a:t>
            </a:r>
            <a:r>
              <a:rPr lang="en-GB" dirty="0"/>
              <a:t> </a:t>
            </a:r>
            <a:r>
              <a:rPr lang="en-GB" dirty="0" err="1"/>
              <a:t>nebo</a:t>
            </a:r>
            <a:r>
              <a:rPr lang="en-GB" dirty="0"/>
              <a:t> </a:t>
            </a:r>
            <a:r>
              <a:rPr lang="en-GB" dirty="0" err="1"/>
              <a:t>tvorby</a:t>
            </a:r>
            <a:r>
              <a:rPr lang="en-GB" dirty="0"/>
              <a:t> </a:t>
            </a:r>
            <a:r>
              <a:rPr lang="en-GB" dirty="0" err="1"/>
              <a:t>politiky</a:t>
            </a:r>
            <a:r>
              <a:rPr lang="en-GB" dirty="0"/>
              <a:t> (policy), </a:t>
            </a:r>
            <a:r>
              <a:rPr lang="en-GB" dirty="0" err="1"/>
              <a:t>mají</a:t>
            </a:r>
            <a:r>
              <a:rPr lang="en-GB" dirty="0"/>
              <a:t> </a:t>
            </a:r>
            <a:r>
              <a:rPr lang="en-GB" dirty="0" err="1"/>
              <a:t>tendenci</a:t>
            </a:r>
            <a:r>
              <a:rPr lang="en-GB" dirty="0"/>
              <a:t> </a:t>
            </a:r>
            <a:r>
              <a:rPr lang="en-GB" dirty="0" err="1"/>
              <a:t>přetrvávat</a:t>
            </a:r>
            <a:endParaRPr lang="en-GB" dirty="0"/>
          </a:p>
          <a:p>
            <a:pPr algn="just"/>
            <a:r>
              <a:rPr lang="en-GB" dirty="0" err="1"/>
              <a:t>historie</a:t>
            </a:r>
            <a:r>
              <a:rPr lang="en-GB" dirty="0"/>
              <a:t> </a:t>
            </a:r>
            <a:r>
              <a:rPr lang="en-GB" dirty="0" err="1"/>
              <a:t>administrativních</a:t>
            </a:r>
            <a:r>
              <a:rPr lang="en-GB" dirty="0"/>
              <a:t> </a:t>
            </a:r>
            <a:r>
              <a:rPr lang="en-GB" dirty="0" err="1"/>
              <a:t>systémů</a:t>
            </a:r>
            <a:r>
              <a:rPr lang="en-GB" dirty="0"/>
              <a:t> </a:t>
            </a:r>
            <a:r>
              <a:rPr lang="en-GB" dirty="0" err="1"/>
              <a:t>vysvětluje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jejich</a:t>
            </a:r>
            <a:r>
              <a:rPr lang="en-GB" dirty="0"/>
              <a:t> </a:t>
            </a:r>
            <a:r>
              <a:rPr lang="en-GB" dirty="0" err="1"/>
              <a:t>budoucnost</a:t>
            </a:r>
            <a:r>
              <a:rPr lang="en-GB" dirty="0"/>
              <a:t> a </a:t>
            </a:r>
            <a:r>
              <a:rPr lang="en-GB" dirty="0" err="1"/>
              <a:t>ochotu</a:t>
            </a:r>
            <a:r>
              <a:rPr lang="en-GB" dirty="0"/>
              <a:t> </a:t>
            </a:r>
            <a:r>
              <a:rPr lang="en-GB" dirty="0" err="1"/>
              <a:t>reagovat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reformní</a:t>
            </a:r>
            <a:r>
              <a:rPr lang="en-GB" dirty="0"/>
              <a:t> </a:t>
            </a:r>
            <a:r>
              <a:rPr lang="en-GB" dirty="0" err="1"/>
              <a:t>tlaky</a:t>
            </a:r>
            <a:endParaRPr lang="en-GB" dirty="0"/>
          </a:p>
          <a:p>
            <a:pPr algn="just"/>
            <a:r>
              <a:rPr lang="en-GB" dirty="0"/>
              <a:t>v </a:t>
            </a:r>
            <a:r>
              <a:rPr lang="en-GB" dirty="0" err="1"/>
              <a:t>zemích</a:t>
            </a:r>
            <a:r>
              <a:rPr lang="en-GB" dirty="0"/>
              <a:t> </a:t>
            </a:r>
            <a:r>
              <a:rPr lang="en-GB" dirty="0" err="1"/>
              <a:t>jejichž</a:t>
            </a:r>
            <a:r>
              <a:rPr lang="en-GB" dirty="0"/>
              <a:t> </a:t>
            </a:r>
            <a:r>
              <a:rPr lang="en-GB" dirty="0" err="1"/>
              <a:t>administrativní</a:t>
            </a:r>
            <a:r>
              <a:rPr lang="en-GB" dirty="0"/>
              <a:t> </a:t>
            </a:r>
            <a:r>
              <a:rPr lang="en-GB" dirty="0" err="1"/>
              <a:t>tradice</a:t>
            </a:r>
            <a:r>
              <a:rPr lang="en-GB" dirty="0"/>
              <a:t> </a:t>
            </a:r>
            <a:r>
              <a:rPr lang="en-GB" dirty="0" err="1"/>
              <a:t>historicky</a:t>
            </a:r>
            <a:r>
              <a:rPr lang="en-GB" dirty="0"/>
              <a:t> </a:t>
            </a:r>
            <a:r>
              <a:rPr lang="en-GB" dirty="0" err="1"/>
              <a:t>málo</a:t>
            </a:r>
            <a:r>
              <a:rPr lang="en-GB" dirty="0"/>
              <a:t> </a:t>
            </a:r>
            <a:r>
              <a:rPr lang="en-GB" dirty="0" err="1"/>
              <a:t>využívala</a:t>
            </a:r>
            <a:r>
              <a:rPr lang="en-GB" dirty="0"/>
              <a:t> </a:t>
            </a:r>
            <a:r>
              <a:rPr lang="en-GB" dirty="0" err="1"/>
              <a:t>politické</a:t>
            </a:r>
            <a:r>
              <a:rPr lang="en-GB" dirty="0"/>
              <a:t> </a:t>
            </a:r>
            <a:r>
              <a:rPr lang="en-GB" dirty="0" err="1"/>
              <a:t>obsazování</a:t>
            </a:r>
            <a:r>
              <a:rPr lang="en-GB" dirty="0"/>
              <a:t> </a:t>
            </a:r>
            <a:r>
              <a:rPr lang="en-GB" dirty="0" err="1"/>
              <a:t>úřednických</a:t>
            </a:r>
            <a:r>
              <a:rPr lang="en-GB" dirty="0"/>
              <a:t> </a:t>
            </a:r>
            <a:r>
              <a:rPr lang="en-GB" dirty="0" err="1"/>
              <a:t>postů</a:t>
            </a:r>
            <a:r>
              <a:rPr lang="en-GB" dirty="0"/>
              <a:t>, je </a:t>
            </a:r>
            <a:r>
              <a:rPr lang="en-GB" dirty="0" err="1"/>
              <a:t>méně</a:t>
            </a:r>
            <a:r>
              <a:rPr lang="en-GB" dirty="0"/>
              <a:t> </a:t>
            </a:r>
            <a:r>
              <a:rPr lang="en-GB" dirty="0" err="1"/>
              <a:t>pravděpodobné</a:t>
            </a:r>
            <a:r>
              <a:rPr lang="en-GB" dirty="0"/>
              <a:t>, </a:t>
            </a:r>
            <a:r>
              <a:rPr lang="en-GB" dirty="0" err="1"/>
              <a:t>že</a:t>
            </a:r>
            <a:r>
              <a:rPr lang="en-GB" dirty="0"/>
              <a:t> </a:t>
            </a:r>
            <a:r>
              <a:rPr lang="en-GB" dirty="0" err="1"/>
              <a:t>politizace</a:t>
            </a:r>
            <a:r>
              <a:rPr lang="en-GB" dirty="0"/>
              <a:t> </a:t>
            </a:r>
            <a:r>
              <a:rPr lang="en-GB" dirty="0" err="1"/>
              <a:t>bude</a:t>
            </a:r>
            <a:r>
              <a:rPr lang="en-GB" dirty="0"/>
              <a:t> </a:t>
            </a:r>
            <a:r>
              <a:rPr lang="en-GB" dirty="0" err="1"/>
              <a:t>preferovanou</a:t>
            </a:r>
            <a:r>
              <a:rPr lang="en-GB" dirty="0"/>
              <a:t> </a:t>
            </a:r>
            <a:r>
              <a:rPr lang="en-GB" dirty="0" err="1"/>
              <a:t>metodou</a:t>
            </a:r>
            <a:r>
              <a:rPr lang="en-GB" dirty="0"/>
              <a:t> </a:t>
            </a:r>
            <a:r>
              <a:rPr lang="en-GB" dirty="0" err="1"/>
              <a:t>kontroly</a:t>
            </a:r>
            <a:r>
              <a:rPr lang="en-GB" dirty="0"/>
              <a:t> </a:t>
            </a:r>
            <a:r>
              <a:rPr lang="en-GB" dirty="0" err="1"/>
              <a:t>nad</a:t>
            </a:r>
            <a:r>
              <a:rPr lang="en-GB" dirty="0"/>
              <a:t> </a:t>
            </a:r>
            <a:r>
              <a:rPr lang="en-GB" dirty="0" err="1"/>
              <a:t>byrokracií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28744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267B7-A635-4BD2-1812-5C9225021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err="1"/>
              <a:t>Administrativní</a:t>
            </a:r>
            <a:r>
              <a:rPr lang="en-GB" b="1" dirty="0"/>
              <a:t> </a:t>
            </a:r>
            <a:r>
              <a:rPr lang="en-GB" b="1" dirty="0" err="1"/>
              <a:t>tradice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D78D0F-CE80-DBEE-9337-7C8A5E3C0D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b="1" dirty="0" err="1"/>
              <a:t>čtyři</a:t>
            </a:r>
            <a:r>
              <a:rPr lang="en-US" b="1" dirty="0"/>
              <a:t> </a:t>
            </a:r>
            <a:r>
              <a:rPr lang="en-US" b="1" dirty="0" err="1"/>
              <a:t>zavedené</a:t>
            </a:r>
            <a:r>
              <a:rPr lang="en-US" b="1" dirty="0"/>
              <a:t> </a:t>
            </a:r>
            <a:r>
              <a:rPr lang="en-US" b="1" dirty="0" err="1"/>
              <a:t>tradice</a:t>
            </a:r>
            <a:r>
              <a:rPr lang="en-US" dirty="0"/>
              <a:t>: </a:t>
            </a:r>
            <a:r>
              <a:rPr lang="en-US" dirty="0" err="1"/>
              <a:t>severská</a:t>
            </a:r>
            <a:r>
              <a:rPr lang="en-US" dirty="0"/>
              <a:t>, </a:t>
            </a:r>
            <a:r>
              <a:rPr lang="en-US" dirty="0" err="1"/>
              <a:t>westminsterská</a:t>
            </a:r>
            <a:r>
              <a:rPr lang="en-US" dirty="0"/>
              <a:t> (</a:t>
            </a:r>
            <a:r>
              <a:rPr lang="en-US" dirty="0" err="1"/>
              <a:t>striktní</a:t>
            </a:r>
            <a:r>
              <a:rPr lang="en-US" dirty="0"/>
              <a:t> </a:t>
            </a:r>
            <a:r>
              <a:rPr lang="en-US" dirty="0" err="1"/>
              <a:t>oddělení</a:t>
            </a:r>
            <a:r>
              <a:rPr lang="en-US" dirty="0"/>
              <a:t> </a:t>
            </a:r>
            <a:r>
              <a:rPr lang="en-US" dirty="0" err="1"/>
              <a:t>politiky</a:t>
            </a:r>
            <a:r>
              <a:rPr lang="en-US" dirty="0"/>
              <a:t> a </a:t>
            </a:r>
            <a:r>
              <a:rPr lang="en-US" dirty="0" err="1"/>
              <a:t>administrativy</a:t>
            </a:r>
            <a:r>
              <a:rPr lang="en-US" dirty="0"/>
              <a:t>), </a:t>
            </a:r>
            <a:r>
              <a:rPr lang="en-US" dirty="0" err="1"/>
              <a:t>germánská</a:t>
            </a:r>
            <a:r>
              <a:rPr lang="en-US" dirty="0"/>
              <a:t> a </a:t>
            </a:r>
            <a:r>
              <a:rPr lang="en-US" dirty="0" err="1"/>
              <a:t>napoleonská</a:t>
            </a:r>
            <a:r>
              <a:rPr lang="en-US" dirty="0"/>
              <a:t> </a:t>
            </a:r>
            <a:r>
              <a:rPr lang="en-US" dirty="0" err="1"/>
              <a:t>tradice</a:t>
            </a:r>
            <a:r>
              <a:rPr lang="en-US" dirty="0"/>
              <a:t> (</a:t>
            </a:r>
            <a:r>
              <a:rPr lang="en-US" dirty="0" err="1"/>
              <a:t>historicky</a:t>
            </a:r>
            <a:r>
              <a:rPr lang="en-US" dirty="0"/>
              <a:t> </a:t>
            </a:r>
            <a:r>
              <a:rPr lang="en-US" dirty="0" err="1"/>
              <a:t>méně</a:t>
            </a:r>
            <a:r>
              <a:rPr lang="en-US" dirty="0"/>
              <a:t> </a:t>
            </a:r>
            <a:r>
              <a:rPr lang="en-US" dirty="0" err="1"/>
              <a:t>výrazné</a:t>
            </a:r>
            <a:r>
              <a:rPr lang="en-US" dirty="0"/>
              <a:t> </a:t>
            </a:r>
            <a:r>
              <a:rPr lang="en-US" dirty="0" err="1"/>
              <a:t>oddělení</a:t>
            </a:r>
            <a:r>
              <a:rPr lang="en-US" dirty="0"/>
              <a:t>)</a:t>
            </a:r>
          </a:p>
          <a:p>
            <a:pPr algn="just"/>
            <a:r>
              <a:rPr lang="en-US" b="1" dirty="0" err="1"/>
              <a:t>severská</a:t>
            </a:r>
            <a:r>
              <a:rPr lang="en-US" dirty="0"/>
              <a:t>: </a:t>
            </a:r>
            <a:r>
              <a:rPr lang="en-US" dirty="0" err="1"/>
              <a:t>Švédsko</a:t>
            </a:r>
            <a:r>
              <a:rPr lang="en-US" dirty="0"/>
              <a:t>, </a:t>
            </a:r>
            <a:r>
              <a:rPr lang="en-US" dirty="0" err="1"/>
              <a:t>Dánsko</a:t>
            </a:r>
            <a:r>
              <a:rPr lang="en-US" dirty="0"/>
              <a:t>, </a:t>
            </a:r>
            <a:r>
              <a:rPr lang="en-US" dirty="0" err="1"/>
              <a:t>Finsko</a:t>
            </a:r>
            <a:r>
              <a:rPr lang="en-US" dirty="0"/>
              <a:t> a </a:t>
            </a:r>
            <a:r>
              <a:rPr lang="en-US" dirty="0" err="1"/>
              <a:t>Norsko</a:t>
            </a:r>
            <a:endParaRPr lang="en-US" dirty="0"/>
          </a:p>
          <a:p>
            <a:pPr algn="just"/>
            <a:r>
              <a:rPr lang="en-US" b="1" dirty="0" err="1"/>
              <a:t>westminsterská</a:t>
            </a:r>
            <a:r>
              <a:rPr lang="en-US" dirty="0"/>
              <a:t>: </a:t>
            </a:r>
            <a:r>
              <a:rPr lang="en-US" dirty="0" err="1"/>
              <a:t>Velká</a:t>
            </a:r>
            <a:r>
              <a:rPr lang="en-US" dirty="0"/>
              <a:t> </a:t>
            </a:r>
            <a:r>
              <a:rPr lang="en-US" dirty="0" err="1"/>
              <a:t>Británie</a:t>
            </a:r>
            <a:r>
              <a:rPr lang="en-US" dirty="0"/>
              <a:t>, </a:t>
            </a:r>
            <a:r>
              <a:rPr lang="en-US" dirty="0" err="1"/>
              <a:t>Irsko</a:t>
            </a:r>
            <a:r>
              <a:rPr lang="en-US" dirty="0"/>
              <a:t>, </a:t>
            </a:r>
            <a:r>
              <a:rPr lang="en-US" dirty="0" err="1"/>
              <a:t>Austrálie</a:t>
            </a:r>
            <a:r>
              <a:rPr lang="en-US" dirty="0"/>
              <a:t>, </a:t>
            </a:r>
            <a:r>
              <a:rPr lang="en-US" dirty="0" err="1"/>
              <a:t>Nový</a:t>
            </a:r>
            <a:r>
              <a:rPr lang="en-US" dirty="0"/>
              <a:t> </a:t>
            </a:r>
            <a:r>
              <a:rPr lang="en-US" dirty="0" err="1"/>
              <a:t>Zéland</a:t>
            </a:r>
            <a:r>
              <a:rPr lang="en-US" dirty="0"/>
              <a:t> a </a:t>
            </a:r>
            <a:r>
              <a:rPr lang="en-US" dirty="0" err="1"/>
              <a:t>Kanada</a:t>
            </a:r>
            <a:endParaRPr lang="en-US" dirty="0"/>
          </a:p>
          <a:p>
            <a:pPr algn="just"/>
            <a:r>
              <a:rPr lang="en-US" b="1" dirty="0" err="1"/>
              <a:t>germánská</a:t>
            </a:r>
            <a:r>
              <a:rPr lang="en-US" dirty="0"/>
              <a:t>: </a:t>
            </a:r>
            <a:r>
              <a:rPr lang="en-US" dirty="0" err="1"/>
              <a:t>Německo</a:t>
            </a:r>
            <a:r>
              <a:rPr lang="en-US" dirty="0"/>
              <a:t>, </a:t>
            </a:r>
            <a:r>
              <a:rPr lang="en-US" dirty="0" err="1"/>
              <a:t>Rakousko</a:t>
            </a:r>
            <a:r>
              <a:rPr lang="en-US" dirty="0"/>
              <a:t>, </a:t>
            </a:r>
            <a:r>
              <a:rPr lang="en-US" dirty="0" err="1"/>
              <a:t>Švýcarsko</a:t>
            </a:r>
            <a:r>
              <a:rPr lang="en-US" dirty="0"/>
              <a:t> a </a:t>
            </a:r>
            <a:r>
              <a:rPr lang="en-US" dirty="0" err="1"/>
              <a:t>Nizozemsko</a:t>
            </a:r>
            <a:r>
              <a:rPr lang="en-US" dirty="0"/>
              <a:t> (</a:t>
            </a:r>
            <a:r>
              <a:rPr lang="en-US" dirty="0" err="1"/>
              <a:t>řada</a:t>
            </a:r>
            <a:r>
              <a:rPr lang="en-US" dirty="0"/>
              <a:t> </a:t>
            </a:r>
            <a:r>
              <a:rPr lang="en-US" dirty="0" err="1"/>
              <a:t>vedoucích</a:t>
            </a:r>
            <a:r>
              <a:rPr lang="en-US" dirty="0"/>
              <a:t> </a:t>
            </a:r>
            <a:r>
              <a:rPr lang="en-US" dirty="0" err="1"/>
              <a:t>pozic</a:t>
            </a:r>
            <a:r>
              <a:rPr lang="en-US" dirty="0"/>
              <a:t> je </a:t>
            </a:r>
            <a:r>
              <a:rPr lang="en-US" dirty="0" err="1"/>
              <a:t>jmenována</a:t>
            </a:r>
            <a:r>
              <a:rPr lang="en-US" dirty="0"/>
              <a:t> ministry, po </a:t>
            </a:r>
            <a:r>
              <a:rPr lang="en-US" dirty="0" err="1"/>
              <a:t>změně</a:t>
            </a:r>
            <a:r>
              <a:rPr lang="en-US" dirty="0"/>
              <a:t> </a:t>
            </a:r>
            <a:r>
              <a:rPr lang="en-US" dirty="0" err="1"/>
              <a:t>vlády</a:t>
            </a:r>
            <a:r>
              <a:rPr lang="en-US" dirty="0"/>
              <a:t> </a:t>
            </a:r>
            <a:r>
              <a:rPr lang="en-US" dirty="0" err="1"/>
              <a:t>jsou</a:t>
            </a:r>
            <a:r>
              <a:rPr lang="en-US" dirty="0"/>
              <a:t> </a:t>
            </a:r>
            <a:r>
              <a:rPr lang="en-US" dirty="0" err="1"/>
              <a:t>dočasně</a:t>
            </a:r>
            <a:r>
              <a:rPr lang="en-US" dirty="0"/>
              <a:t> </a:t>
            </a:r>
            <a:r>
              <a:rPr lang="en-US" dirty="0" err="1"/>
              <a:t>uvolněni</a:t>
            </a:r>
            <a:r>
              <a:rPr lang="en-US" dirty="0"/>
              <a:t> ze </a:t>
            </a:r>
            <a:r>
              <a:rPr lang="en-US" dirty="0" err="1"/>
              <a:t>státní</a:t>
            </a:r>
            <a:r>
              <a:rPr lang="en-US" dirty="0"/>
              <a:t> </a:t>
            </a:r>
            <a:r>
              <a:rPr lang="en-US" dirty="0" err="1"/>
              <a:t>služby</a:t>
            </a:r>
            <a:r>
              <a:rPr lang="en-US" dirty="0"/>
              <a:t>)</a:t>
            </a:r>
          </a:p>
          <a:p>
            <a:pPr algn="just"/>
            <a:r>
              <a:rPr lang="en-US" b="1" dirty="0" err="1"/>
              <a:t>napoleonská</a:t>
            </a:r>
            <a:r>
              <a:rPr lang="en-US" dirty="0"/>
              <a:t>: Francie, </a:t>
            </a:r>
            <a:r>
              <a:rPr lang="en-US" dirty="0" err="1"/>
              <a:t>Belgie</a:t>
            </a:r>
            <a:r>
              <a:rPr lang="en-US" dirty="0"/>
              <a:t>, </a:t>
            </a:r>
            <a:r>
              <a:rPr lang="en-US" dirty="0" err="1"/>
              <a:t>Španělsko</a:t>
            </a:r>
            <a:r>
              <a:rPr lang="en-US" dirty="0"/>
              <a:t>, </a:t>
            </a:r>
            <a:r>
              <a:rPr lang="en-US" dirty="0" err="1"/>
              <a:t>Portugalsko</a:t>
            </a:r>
            <a:r>
              <a:rPr lang="en-US" dirty="0"/>
              <a:t>, </a:t>
            </a:r>
            <a:r>
              <a:rPr lang="en-US" dirty="0" err="1"/>
              <a:t>Itálie</a:t>
            </a:r>
            <a:r>
              <a:rPr lang="en-US" dirty="0"/>
              <a:t> a </a:t>
            </a:r>
            <a:r>
              <a:rPr lang="en-US" dirty="0" err="1"/>
              <a:t>Řecko</a:t>
            </a:r>
            <a:r>
              <a:rPr lang="en-US" dirty="0"/>
              <a:t> (</a:t>
            </a:r>
            <a:r>
              <a:rPr lang="en-US" dirty="0" err="1"/>
              <a:t>kabinety</a:t>
            </a:r>
            <a:r>
              <a:rPr lang="en-US" dirty="0"/>
              <a:t> </a:t>
            </a:r>
            <a:r>
              <a:rPr lang="en-US" dirty="0" err="1"/>
              <a:t>ministrů</a:t>
            </a:r>
            <a:r>
              <a:rPr lang="en-US" dirty="0"/>
              <a:t> </a:t>
            </a:r>
            <a:r>
              <a:rPr lang="en-US" dirty="0" err="1"/>
              <a:t>jsou</a:t>
            </a:r>
            <a:r>
              <a:rPr lang="en-US" dirty="0"/>
              <a:t> </a:t>
            </a:r>
            <a:r>
              <a:rPr lang="en-US" dirty="0" err="1"/>
              <a:t>obsazovány</a:t>
            </a:r>
            <a:r>
              <a:rPr lang="en-US" dirty="0"/>
              <a:t> </a:t>
            </a:r>
            <a:r>
              <a:rPr lang="en-US" dirty="0" err="1"/>
              <a:t>podle</a:t>
            </a:r>
            <a:r>
              <a:rPr lang="en-US" dirty="0"/>
              <a:t> </a:t>
            </a:r>
            <a:r>
              <a:rPr lang="en-US" dirty="0" err="1"/>
              <a:t>uvážení</a:t>
            </a:r>
            <a:r>
              <a:rPr lang="en-US" dirty="0"/>
              <a:t> </a:t>
            </a:r>
            <a:r>
              <a:rPr lang="en-US" dirty="0" err="1"/>
              <a:t>ministra</a:t>
            </a:r>
            <a:r>
              <a:rPr lang="en-US" dirty="0"/>
              <a:t>)</a:t>
            </a:r>
          </a:p>
          <a:p>
            <a:pPr algn="just"/>
            <a:r>
              <a:rPr lang="en-US" dirty="0" err="1"/>
              <a:t>jiné</a:t>
            </a:r>
            <a:r>
              <a:rPr lang="en-US" dirty="0"/>
              <a:t> </a:t>
            </a:r>
            <a:r>
              <a:rPr lang="en-US" dirty="0" err="1"/>
              <a:t>tradice</a:t>
            </a:r>
            <a:r>
              <a:rPr lang="en-US" dirty="0"/>
              <a:t> </a:t>
            </a:r>
            <a:r>
              <a:rPr lang="en-US" dirty="0" err="1"/>
              <a:t>jsou</a:t>
            </a:r>
            <a:r>
              <a:rPr lang="en-US" dirty="0"/>
              <a:t> </a:t>
            </a:r>
            <a:r>
              <a:rPr lang="en-US" dirty="0" err="1"/>
              <a:t>méně</a:t>
            </a:r>
            <a:r>
              <a:rPr lang="en-US" dirty="0"/>
              <a:t> </a:t>
            </a:r>
            <a:r>
              <a:rPr lang="en-US" dirty="0" err="1"/>
              <a:t>soudržné</a:t>
            </a:r>
            <a:r>
              <a:rPr lang="en-US" dirty="0"/>
              <a:t> a </a:t>
            </a:r>
            <a:r>
              <a:rPr lang="en-US" dirty="0" err="1"/>
              <a:t>tudíž</a:t>
            </a:r>
            <a:r>
              <a:rPr lang="en-US" dirty="0"/>
              <a:t> </a:t>
            </a:r>
            <a:r>
              <a:rPr lang="en-US" dirty="0" err="1"/>
              <a:t>problematičtější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2945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3070D-042E-A06A-88AD-1D74512B8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Postkomunistické</a:t>
            </a:r>
            <a:r>
              <a:rPr lang="en-US" b="1" dirty="0"/>
              <a:t> </a:t>
            </a:r>
            <a:r>
              <a:rPr lang="en-US" b="1" dirty="0" err="1"/>
              <a:t>administrativní</a:t>
            </a:r>
            <a:r>
              <a:rPr lang="en-US" b="1" dirty="0"/>
              <a:t> </a:t>
            </a:r>
            <a:r>
              <a:rPr lang="en-US" b="1" dirty="0" err="1"/>
              <a:t>tradice</a:t>
            </a:r>
            <a:r>
              <a:rPr lang="en-US" b="1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B57FA-8EFC-3BBC-3C05-C96326FBBB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err="1"/>
              <a:t>společné</a:t>
            </a:r>
            <a:r>
              <a:rPr lang="en-US" dirty="0"/>
              <a:t> </a:t>
            </a:r>
            <a:r>
              <a:rPr lang="en-US" dirty="0" err="1"/>
              <a:t>dědictví</a:t>
            </a:r>
            <a:r>
              <a:rPr lang="en-US" dirty="0"/>
              <a:t> </a:t>
            </a:r>
            <a:r>
              <a:rPr lang="en-US" dirty="0" err="1"/>
              <a:t>sovětského</a:t>
            </a:r>
            <a:r>
              <a:rPr lang="en-US" dirty="0"/>
              <a:t> </a:t>
            </a:r>
            <a:r>
              <a:rPr lang="en-US" dirty="0" err="1"/>
              <a:t>období</a:t>
            </a:r>
            <a:r>
              <a:rPr lang="en-US" dirty="0"/>
              <a:t> (nomenklatura, </a:t>
            </a:r>
            <a:r>
              <a:rPr lang="en-US" dirty="0" err="1"/>
              <a:t>vláda</a:t>
            </a:r>
            <a:r>
              <a:rPr lang="en-US" dirty="0"/>
              <a:t> </a:t>
            </a:r>
            <a:r>
              <a:rPr lang="en-US" dirty="0" err="1"/>
              <a:t>jedné</a:t>
            </a:r>
            <a:r>
              <a:rPr lang="en-US" dirty="0"/>
              <a:t> </a:t>
            </a:r>
            <a:r>
              <a:rPr lang="en-US" dirty="0" err="1"/>
              <a:t>strany</a:t>
            </a:r>
            <a:r>
              <a:rPr lang="en-US" dirty="0"/>
              <a:t>, “</a:t>
            </a:r>
            <a:r>
              <a:rPr lang="en-US" dirty="0" err="1"/>
              <a:t>demokratický</a:t>
            </a:r>
            <a:r>
              <a:rPr lang="en-US" dirty="0"/>
              <a:t> </a:t>
            </a:r>
            <a:r>
              <a:rPr lang="en-US" dirty="0" err="1"/>
              <a:t>centralismus</a:t>
            </a:r>
            <a:r>
              <a:rPr lang="en-US" dirty="0"/>
              <a:t>”, </a:t>
            </a:r>
            <a:r>
              <a:rPr lang="en-US" dirty="0" err="1"/>
              <a:t>centrálně</a:t>
            </a:r>
            <a:r>
              <a:rPr lang="en-US" dirty="0"/>
              <a:t> </a:t>
            </a:r>
            <a:r>
              <a:rPr lang="en-US" dirty="0" err="1"/>
              <a:t>plánované</a:t>
            </a:r>
            <a:r>
              <a:rPr lang="en-US" dirty="0"/>
              <a:t> </a:t>
            </a:r>
            <a:r>
              <a:rPr lang="en-US" dirty="0" err="1"/>
              <a:t>hospodářství</a:t>
            </a:r>
            <a:r>
              <a:rPr lang="en-US" dirty="0"/>
              <a:t>)</a:t>
            </a:r>
          </a:p>
          <a:p>
            <a:pPr algn="just"/>
            <a:r>
              <a:rPr lang="en-US" dirty="0" err="1"/>
              <a:t>Procesy</a:t>
            </a:r>
            <a:r>
              <a:rPr lang="en-US" dirty="0"/>
              <a:t> </a:t>
            </a:r>
            <a:r>
              <a:rPr lang="en-US" dirty="0" err="1"/>
              <a:t>evropeizace</a:t>
            </a:r>
            <a:r>
              <a:rPr lang="en-US" dirty="0"/>
              <a:t> a </a:t>
            </a:r>
            <a:r>
              <a:rPr lang="en-US" dirty="0" err="1"/>
              <a:t>kondicionalita</a:t>
            </a:r>
            <a:r>
              <a:rPr lang="en-US" dirty="0"/>
              <a:t> = </a:t>
            </a:r>
            <a:r>
              <a:rPr lang="en-US" dirty="0" err="1"/>
              <a:t>systémové</a:t>
            </a:r>
            <a:r>
              <a:rPr lang="en-US" dirty="0"/>
              <a:t> </a:t>
            </a:r>
            <a:r>
              <a:rPr lang="en-US" dirty="0" err="1"/>
              <a:t>reformy</a:t>
            </a:r>
            <a:r>
              <a:rPr lang="en-US" dirty="0"/>
              <a:t> – </a:t>
            </a:r>
            <a:r>
              <a:rPr lang="en-US" dirty="0" err="1"/>
              <a:t>země</a:t>
            </a:r>
            <a:r>
              <a:rPr lang="en-US" dirty="0"/>
              <a:t> SVE </a:t>
            </a:r>
            <a:r>
              <a:rPr lang="en-US" dirty="0" err="1"/>
              <a:t>vstoupily</a:t>
            </a:r>
            <a:r>
              <a:rPr lang="en-US" dirty="0"/>
              <a:t> do EU s </a:t>
            </a:r>
            <a:r>
              <a:rPr lang="en-US" dirty="0" err="1"/>
              <a:t>legislativou</a:t>
            </a:r>
            <a:r>
              <a:rPr lang="en-US" dirty="0"/>
              <a:t>, </a:t>
            </a:r>
            <a:r>
              <a:rPr lang="en-US" dirty="0" err="1"/>
              <a:t>která</a:t>
            </a:r>
            <a:r>
              <a:rPr lang="en-US" dirty="0"/>
              <a:t> </a:t>
            </a:r>
            <a:r>
              <a:rPr lang="en-US" dirty="0" err="1"/>
              <a:t>zavedla</a:t>
            </a:r>
            <a:r>
              <a:rPr lang="en-US" dirty="0"/>
              <a:t> </a:t>
            </a:r>
            <a:r>
              <a:rPr lang="en-US" dirty="0" err="1"/>
              <a:t>profesionální</a:t>
            </a:r>
            <a:r>
              <a:rPr lang="en-US" dirty="0"/>
              <a:t> </a:t>
            </a:r>
            <a:r>
              <a:rPr lang="en-US" dirty="0" err="1"/>
              <a:t>státní</a:t>
            </a:r>
            <a:r>
              <a:rPr lang="en-US" dirty="0"/>
              <a:t> </a:t>
            </a:r>
            <a:r>
              <a:rPr lang="en-US" dirty="0" err="1"/>
              <a:t>službu</a:t>
            </a:r>
            <a:r>
              <a:rPr lang="en-US" dirty="0"/>
              <a:t> a </a:t>
            </a:r>
            <a:r>
              <a:rPr lang="en-US" dirty="0" err="1"/>
              <a:t>formálně</a:t>
            </a:r>
            <a:r>
              <a:rPr lang="en-US" dirty="0"/>
              <a:t> </a:t>
            </a:r>
            <a:r>
              <a:rPr lang="en-US" dirty="0" err="1"/>
              <a:t>zaručila</a:t>
            </a:r>
            <a:r>
              <a:rPr lang="en-US" dirty="0"/>
              <a:t> </a:t>
            </a:r>
            <a:r>
              <a:rPr lang="en-US" dirty="0" err="1"/>
              <a:t>její</a:t>
            </a:r>
            <a:r>
              <a:rPr lang="en-US" dirty="0"/>
              <a:t> </a:t>
            </a:r>
            <a:r>
              <a:rPr lang="en-US" dirty="0" err="1"/>
              <a:t>autonomii</a:t>
            </a:r>
            <a:r>
              <a:rPr lang="en-US" dirty="0"/>
              <a:t> (</a:t>
            </a:r>
            <a:r>
              <a:rPr lang="en-US" dirty="0" err="1"/>
              <a:t>kromě</a:t>
            </a:r>
            <a:r>
              <a:rPr lang="en-US" dirty="0"/>
              <a:t> ČR)!</a:t>
            </a:r>
          </a:p>
          <a:p>
            <a:pPr algn="just"/>
            <a:r>
              <a:rPr lang="en-US" dirty="0" err="1"/>
              <a:t>období</a:t>
            </a:r>
            <a:r>
              <a:rPr lang="en-US" dirty="0"/>
              <a:t> po </a:t>
            </a:r>
            <a:r>
              <a:rPr lang="en-US" dirty="0" err="1"/>
              <a:t>vstupu</a:t>
            </a:r>
            <a:r>
              <a:rPr lang="en-US" dirty="0"/>
              <a:t> do EU se </a:t>
            </a:r>
            <a:r>
              <a:rPr lang="en-US" dirty="0" err="1"/>
              <a:t>vyznačovalo</a:t>
            </a:r>
            <a:r>
              <a:rPr lang="en-US" dirty="0"/>
              <a:t> </a:t>
            </a:r>
            <a:r>
              <a:rPr lang="en-US" dirty="0" err="1"/>
              <a:t>značnou</a:t>
            </a:r>
            <a:r>
              <a:rPr lang="en-US" dirty="0"/>
              <a:t> </a:t>
            </a:r>
            <a:r>
              <a:rPr lang="en-US" dirty="0" err="1"/>
              <a:t>mírou</a:t>
            </a:r>
            <a:r>
              <a:rPr lang="en-US" dirty="0"/>
              <a:t> </a:t>
            </a:r>
            <a:r>
              <a:rPr lang="en-US" dirty="0" err="1"/>
              <a:t>odlišnosti</a:t>
            </a:r>
            <a:r>
              <a:rPr lang="en-US" dirty="0"/>
              <a:t> (</a:t>
            </a:r>
            <a:r>
              <a:rPr lang="en-US" dirty="0" err="1"/>
              <a:t>vlády</a:t>
            </a:r>
            <a:r>
              <a:rPr lang="en-US" dirty="0"/>
              <a:t> </a:t>
            </a:r>
            <a:r>
              <a:rPr lang="en-US" dirty="0" err="1"/>
              <a:t>často</a:t>
            </a:r>
            <a:r>
              <a:rPr lang="en-US" dirty="0"/>
              <a:t> </a:t>
            </a:r>
            <a:r>
              <a:rPr lang="en-US" dirty="0" err="1"/>
              <a:t>zrušily</a:t>
            </a:r>
            <a:r>
              <a:rPr lang="en-US" dirty="0"/>
              <a:t> </a:t>
            </a:r>
            <a:r>
              <a:rPr lang="en-US" dirty="0" err="1"/>
              <a:t>dříve</a:t>
            </a:r>
            <a:r>
              <a:rPr lang="en-US" dirty="0"/>
              <a:t> </a:t>
            </a:r>
            <a:r>
              <a:rPr lang="en-US" dirty="0" err="1"/>
              <a:t>přijaté</a:t>
            </a:r>
            <a:r>
              <a:rPr lang="en-US" dirty="0"/>
              <a:t> </a:t>
            </a:r>
            <a:r>
              <a:rPr lang="en-US" dirty="0" err="1"/>
              <a:t>právní</a:t>
            </a:r>
            <a:r>
              <a:rPr lang="en-US" dirty="0"/>
              <a:t> </a:t>
            </a:r>
            <a:r>
              <a:rPr lang="en-US" dirty="0" err="1"/>
              <a:t>předpisy</a:t>
            </a:r>
            <a:r>
              <a:rPr lang="en-US" dirty="0"/>
              <a:t>)</a:t>
            </a:r>
          </a:p>
          <a:p>
            <a:pPr algn="just"/>
            <a:r>
              <a:rPr lang="en-US" dirty="0" err="1"/>
              <a:t>důležitost</a:t>
            </a:r>
            <a:r>
              <a:rPr lang="en-US" dirty="0"/>
              <a:t> </a:t>
            </a:r>
            <a:r>
              <a:rPr lang="en-US" dirty="0" err="1"/>
              <a:t>předkomunistické</a:t>
            </a:r>
            <a:r>
              <a:rPr lang="en-US" dirty="0"/>
              <a:t> </a:t>
            </a:r>
            <a:r>
              <a:rPr lang="en-US" dirty="0" err="1"/>
              <a:t>minulosti</a:t>
            </a:r>
            <a:r>
              <a:rPr lang="en-US" dirty="0"/>
              <a:t>? </a:t>
            </a:r>
          </a:p>
          <a:p>
            <a:pPr algn="just"/>
            <a:r>
              <a:rPr lang="en-US" dirty="0" err="1"/>
              <a:t>Vysoká</a:t>
            </a:r>
            <a:r>
              <a:rPr lang="en-US" dirty="0"/>
              <a:t> </a:t>
            </a:r>
            <a:r>
              <a:rPr lang="en-US" dirty="0" err="1"/>
              <a:t>míra</a:t>
            </a:r>
            <a:r>
              <a:rPr lang="en-US" dirty="0"/>
              <a:t> </a:t>
            </a:r>
            <a:r>
              <a:rPr lang="en-US" dirty="0" err="1"/>
              <a:t>politizace</a:t>
            </a:r>
            <a:r>
              <a:rPr lang="en-US" dirty="0"/>
              <a:t>, </a:t>
            </a:r>
            <a:r>
              <a:rPr lang="en-US" dirty="0" err="1"/>
              <a:t>zjevné</a:t>
            </a:r>
            <a:r>
              <a:rPr lang="en-US" dirty="0"/>
              <a:t> a </a:t>
            </a:r>
            <a:r>
              <a:rPr lang="en-US" dirty="0" err="1"/>
              <a:t>časté</a:t>
            </a:r>
            <a:r>
              <a:rPr lang="en-US" dirty="0"/>
              <a:t> </a:t>
            </a:r>
            <a:r>
              <a:rPr lang="en-US" dirty="0" err="1"/>
              <a:t>zasahování</a:t>
            </a:r>
            <a:r>
              <a:rPr lang="en-US" dirty="0"/>
              <a:t> </a:t>
            </a:r>
            <a:r>
              <a:rPr lang="en-US" dirty="0" err="1"/>
              <a:t>stranicko-politických</a:t>
            </a:r>
            <a:r>
              <a:rPr lang="en-US" dirty="0"/>
              <a:t> </a:t>
            </a:r>
            <a:r>
              <a:rPr lang="en-US" dirty="0" err="1"/>
              <a:t>aspektů</a:t>
            </a:r>
            <a:r>
              <a:rPr lang="en-US" dirty="0"/>
              <a:t> do </a:t>
            </a:r>
            <a:r>
              <a:rPr lang="en-US" dirty="0" err="1"/>
              <a:t>personální</a:t>
            </a:r>
            <a:r>
              <a:rPr lang="en-US" dirty="0"/>
              <a:t> </a:t>
            </a:r>
            <a:r>
              <a:rPr lang="en-US" dirty="0" err="1"/>
              <a:t>politiky</a:t>
            </a:r>
            <a:r>
              <a:rPr lang="en-US" dirty="0"/>
              <a:t>, </a:t>
            </a:r>
            <a:r>
              <a:rPr lang="en-US" dirty="0" err="1"/>
              <a:t>nízká</a:t>
            </a:r>
            <a:r>
              <a:rPr lang="en-US" dirty="0"/>
              <a:t> </a:t>
            </a:r>
            <a:r>
              <a:rPr lang="en-US" dirty="0" err="1"/>
              <a:t>celková</a:t>
            </a:r>
            <a:r>
              <a:rPr lang="en-US" dirty="0"/>
              <a:t> </a:t>
            </a:r>
            <a:r>
              <a:rPr lang="en-US" dirty="0" err="1"/>
              <a:t>institucionální</a:t>
            </a:r>
            <a:r>
              <a:rPr lang="en-US" dirty="0"/>
              <a:t> </a:t>
            </a:r>
            <a:r>
              <a:rPr lang="en-US" dirty="0" err="1"/>
              <a:t>kontinuita</a:t>
            </a:r>
            <a:r>
              <a:rPr lang="en-US" dirty="0"/>
              <a:t> a </a:t>
            </a:r>
            <a:r>
              <a:rPr lang="en-US" dirty="0" err="1"/>
              <a:t>rozpor</a:t>
            </a:r>
            <a:r>
              <a:rPr lang="en-US" dirty="0"/>
              <a:t> </a:t>
            </a:r>
            <a:r>
              <a:rPr lang="en-US" dirty="0" err="1"/>
              <a:t>mezi</a:t>
            </a:r>
            <a:r>
              <a:rPr lang="en-US" dirty="0"/>
              <a:t> </a:t>
            </a:r>
            <a:r>
              <a:rPr lang="en-US" dirty="0" err="1"/>
              <a:t>formálními</a:t>
            </a:r>
            <a:r>
              <a:rPr lang="en-US" dirty="0"/>
              <a:t> </a:t>
            </a:r>
            <a:r>
              <a:rPr lang="en-US" dirty="0" err="1"/>
              <a:t>pravidly</a:t>
            </a:r>
            <a:r>
              <a:rPr lang="en-US" dirty="0"/>
              <a:t> a </a:t>
            </a:r>
            <a:r>
              <a:rPr lang="en-US" dirty="0" err="1"/>
              <a:t>neformálními</a:t>
            </a:r>
            <a:r>
              <a:rPr lang="en-US" dirty="0"/>
              <a:t> </a:t>
            </a:r>
            <a:r>
              <a:rPr lang="en-US" dirty="0" err="1"/>
              <a:t>normami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9622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05F1F-779E-ED95-7929-B16A52DD3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SK" b="1" dirty="0"/>
              <a:t>Politizace státní služby v SVE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F50DFB-A2C7-BAEB-B4B2-FE5A3EAD28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GB" dirty="0" err="1"/>
              <a:t>jmenování</a:t>
            </a:r>
            <a:r>
              <a:rPr lang="en-GB" dirty="0"/>
              <a:t> do </a:t>
            </a:r>
            <a:r>
              <a:rPr lang="en-GB" dirty="0" err="1"/>
              <a:t>formálně</a:t>
            </a:r>
            <a:r>
              <a:rPr lang="en-GB" dirty="0"/>
              <a:t> </a:t>
            </a:r>
            <a:r>
              <a:rPr lang="en-GB" dirty="0" err="1"/>
              <a:t>meritokratické</a:t>
            </a:r>
            <a:r>
              <a:rPr lang="en-GB" dirty="0"/>
              <a:t> </a:t>
            </a:r>
            <a:r>
              <a:rPr lang="en-GB" dirty="0" err="1"/>
              <a:t>byrokracie</a:t>
            </a:r>
            <a:r>
              <a:rPr lang="en-GB" dirty="0"/>
              <a:t> je </a:t>
            </a:r>
            <a:r>
              <a:rPr lang="en-GB" dirty="0" err="1"/>
              <a:t>často</a:t>
            </a:r>
            <a:r>
              <a:rPr lang="en-GB" dirty="0"/>
              <a:t> </a:t>
            </a:r>
            <a:r>
              <a:rPr lang="en-GB" dirty="0" err="1"/>
              <a:t>pouhou</a:t>
            </a:r>
            <a:r>
              <a:rPr lang="en-GB" dirty="0"/>
              <a:t> </a:t>
            </a:r>
            <a:r>
              <a:rPr lang="en-GB" dirty="0" err="1"/>
              <a:t>fasádou</a:t>
            </a:r>
            <a:r>
              <a:rPr lang="en-GB" dirty="0"/>
              <a:t> pro </a:t>
            </a:r>
            <a:r>
              <a:rPr lang="en-GB" dirty="0" err="1"/>
              <a:t>svévolná</a:t>
            </a:r>
            <a:r>
              <a:rPr lang="en-GB" dirty="0"/>
              <a:t> </a:t>
            </a:r>
            <a:r>
              <a:rPr lang="en-GB" dirty="0" err="1"/>
              <a:t>obsazení</a:t>
            </a:r>
            <a:r>
              <a:rPr lang="en-GB" dirty="0"/>
              <a:t> </a:t>
            </a:r>
            <a:r>
              <a:rPr lang="en-GB" dirty="0" err="1"/>
              <a:t>funkcí</a:t>
            </a:r>
            <a:r>
              <a:rPr lang="en-GB" dirty="0"/>
              <a:t> (</a:t>
            </a:r>
            <a:r>
              <a:rPr lang="en-GB" dirty="0" err="1"/>
              <a:t>Latinská</a:t>
            </a:r>
            <a:r>
              <a:rPr lang="en-GB" dirty="0"/>
              <a:t> Amerika, SVE, Afrika)</a:t>
            </a:r>
          </a:p>
          <a:p>
            <a:pPr algn="just"/>
            <a:r>
              <a:rPr lang="en-GB" dirty="0" err="1"/>
              <a:t>Vládnoucí</a:t>
            </a:r>
            <a:r>
              <a:rPr lang="en-GB" dirty="0"/>
              <a:t> </a:t>
            </a:r>
            <a:r>
              <a:rPr lang="en-GB" dirty="0" err="1"/>
              <a:t>elity</a:t>
            </a:r>
            <a:r>
              <a:rPr lang="en-GB" dirty="0"/>
              <a:t> </a:t>
            </a:r>
            <a:r>
              <a:rPr lang="en-GB" dirty="0" err="1"/>
              <a:t>mohou</a:t>
            </a:r>
            <a:r>
              <a:rPr lang="en-GB" dirty="0"/>
              <a:t> </a:t>
            </a:r>
            <a:r>
              <a:rPr lang="en-GB" dirty="0" err="1"/>
              <a:t>buď</a:t>
            </a:r>
            <a:r>
              <a:rPr lang="en-GB" dirty="0"/>
              <a:t> </a:t>
            </a:r>
            <a:r>
              <a:rPr lang="en-GB" dirty="0" err="1"/>
              <a:t>propouštět</a:t>
            </a:r>
            <a:r>
              <a:rPr lang="en-GB" dirty="0"/>
              <a:t> a </a:t>
            </a:r>
            <a:r>
              <a:rPr lang="en-GB" dirty="0" err="1"/>
              <a:t>najímat</a:t>
            </a:r>
            <a:r>
              <a:rPr lang="en-GB" dirty="0"/>
              <a:t> </a:t>
            </a:r>
            <a:r>
              <a:rPr lang="en-GB" dirty="0" err="1"/>
              <a:t>běžné</a:t>
            </a:r>
            <a:r>
              <a:rPr lang="en-GB" dirty="0"/>
              <a:t> </a:t>
            </a:r>
            <a:r>
              <a:rPr lang="en-GB" dirty="0" err="1"/>
              <a:t>úředníky</a:t>
            </a:r>
            <a:r>
              <a:rPr lang="en-GB" dirty="0"/>
              <a:t>, </a:t>
            </a:r>
            <a:r>
              <a:rPr lang="en-GB" dirty="0" err="1"/>
              <a:t>protože</a:t>
            </a:r>
            <a:r>
              <a:rPr lang="en-GB" dirty="0"/>
              <a:t> k </a:t>
            </a:r>
            <a:r>
              <a:rPr lang="en-GB" dirty="0" err="1"/>
              <a:t>tomu</a:t>
            </a:r>
            <a:r>
              <a:rPr lang="en-GB" dirty="0"/>
              <a:t> </a:t>
            </a:r>
            <a:r>
              <a:rPr lang="en-GB" dirty="0" err="1"/>
              <a:t>mají</a:t>
            </a:r>
            <a:r>
              <a:rPr lang="en-GB" dirty="0"/>
              <a:t> </a:t>
            </a:r>
            <a:r>
              <a:rPr lang="en-GB" dirty="0" err="1"/>
              <a:t>zákonné</a:t>
            </a:r>
            <a:r>
              <a:rPr lang="en-GB" dirty="0"/>
              <a:t> </a:t>
            </a:r>
            <a:r>
              <a:rPr lang="en-GB" dirty="0" err="1"/>
              <a:t>pravomoci</a:t>
            </a:r>
            <a:r>
              <a:rPr lang="en-GB" dirty="0"/>
              <a:t>, </a:t>
            </a:r>
            <a:r>
              <a:rPr lang="en-GB" dirty="0" err="1"/>
              <a:t>nebo</a:t>
            </a:r>
            <a:r>
              <a:rPr lang="en-GB" dirty="0"/>
              <a:t> </a:t>
            </a:r>
            <a:r>
              <a:rPr lang="en-GB" dirty="0" err="1"/>
              <a:t>mohou</a:t>
            </a:r>
            <a:r>
              <a:rPr lang="en-GB" dirty="0"/>
              <a:t> </a:t>
            </a:r>
            <a:r>
              <a:rPr lang="en-GB" dirty="0" err="1"/>
              <a:t>ohýbat</a:t>
            </a:r>
            <a:r>
              <a:rPr lang="en-GB" dirty="0"/>
              <a:t>, </a:t>
            </a:r>
            <a:r>
              <a:rPr lang="en-GB" dirty="0" err="1"/>
              <a:t>porušovat</a:t>
            </a:r>
            <a:r>
              <a:rPr lang="en-GB" dirty="0"/>
              <a:t> </a:t>
            </a:r>
            <a:r>
              <a:rPr lang="en-GB" dirty="0" err="1"/>
              <a:t>či</a:t>
            </a:r>
            <a:r>
              <a:rPr lang="en-GB" dirty="0"/>
              <a:t> </a:t>
            </a:r>
            <a:r>
              <a:rPr lang="en-GB" dirty="0" err="1"/>
              <a:t>ignorovat</a:t>
            </a:r>
            <a:r>
              <a:rPr lang="en-GB" dirty="0"/>
              <a:t> </a:t>
            </a:r>
            <a:r>
              <a:rPr lang="en-GB" dirty="0" err="1"/>
              <a:t>stávající</a:t>
            </a:r>
            <a:r>
              <a:rPr lang="en-GB" dirty="0"/>
              <a:t> </a:t>
            </a:r>
            <a:r>
              <a:rPr lang="en-GB" dirty="0" err="1"/>
              <a:t>předpisy</a:t>
            </a:r>
            <a:endParaRPr lang="en-GB" dirty="0"/>
          </a:p>
          <a:p>
            <a:pPr algn="just"/>
            <a:r>
              <a:rPr lang="en-GB" b="1" dirty="0" err="1"/>
              <a:t>Formální</a:t>
            </a:r>
            <a:r>
              <a:rPr lang="en-GB" b="1" dirty="0"/>
              <a:t> </a:t>
            </a:r>
            <a:r>
              <a:rPr lang="en-GB" b="1" dirty="0" err="1"/>
              <a:t>politická</a:t>
            </a:r>
            <a:r>
              <a:rPr lang="en-GB" b="1" dirty="0"/>
              <a:t> </a:t>
            </a:r>
            <a:r>
              <a:rPr lang="en-GB" b="1" dirty="0" err="1"/>
              <a:t>místa</a:t>
            </a:r>
            <a:r>
              <a:rPr lang="en-GB" dirty="0"/>
              <a:t>: </a:t>
            </a:r>
            <a:r>
              <a:rPr lang="en-GB" dirty="0" err="1"/>
              <a:t>některé</a:t>
            </a:r>
            <a:r>
              <a:rPr lang="en-GB" dirty="0"/>
              <a:t> </a:t>
            </a:r>
            <a:r>
              <a:rPr lang="en-GB" dirty="0" err="1"/>
              <a:t>pozice</a:t>
            </a:r>
            <a:r>
              <a:rPr lang="en-GB" dirty="0"/>
              <a:t> v </a:t>
            </a:r>
            <a:r>
              <a:rPr lang="en-GB" dirty="0" err="1"/>
              <a:t>hierarchii</a:t>
            </a:r>
            <a:r>
              <a:rPr lang="en-GB" dirty="0"/>
              <a:t> </a:t>
            </a:r>
            <a:r>
              <a:rPr lang="en-GB" dirty="0" err="1"/>
              <a:t>státní</a:t>
            </a:r>
            <a:r>
              <a:rPr lang="en-GB" dirty="0"/>
              <a:t> </a:t>
            </a:r>
            <a:r>
              <a:rPr lang="en-GB" dirty="0" err="1"/>
              <a:t>správy</a:t>
            </a:r>
            <a:r>
              <a:rPr lang="en-GB" dirty="0"/>
              <a:t> </a:t>
            </a:r>
            <a:r>
              <a:rPr lang="en-GB" dirty="0" err="1"/>
              <a:t>jsou</a:t>
            </a:r>
            <a:r>
              <a:rPr lang="en-GB" dirty="0"/>
              <a:t> </a:t>
            </a:r>
            <a:r>
              <a:rPr lang="en-GB" dirty="0" err="1"/>
              <a:t>obsazovány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základě</a:t>
            </a:r>
            <a:r>
              <a:rPr lang="en-GB" dirty="0"/>
              <a:t> </a:t>
            </a:r>
            <a:r>
              <a:rPr lang="en-GB" dirty="0" err="1"/>
              <a:t>politických</a:t>
            </a:r>
            <a:r>
              <a:rPr lang="en-GB" dirty="0"/>
              <a:t> </a:t>
            </a:r>
            <a:r>
              <a:rPr lang="en-GB" dirty="0" err="1"/>
              <a:t>kritérií</a:t>
            </a:r>
            <a:r>
              <a:rPr lang="en-GB" dirty="0"/>
              <a:t>, (</a:t>
            </a:r>
            <a:r>
              <a:rPr lang="en-GB" dirty="0" err="1"/>
              <a:t>legalita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legitimita</a:t>
            </a:r>
            <a:r>
              <a:rPr lang="en-GB" dirty="0"/>
              <a:t>)</a:t>
            </a:r>
          </a:p>
          <a:p>
            <a:pPr algn="just"/>
            <a:r>
              <a:rPr lang="en-GB" b="1" dirty="0" err="1"/>
              <a:t>Obsazování</a:t>
            </a:r>
            <a:r>
              <a:rPr lang="en-GB" b="1" dirty="0"/>
              <a:t> </a:t>
            </a:r>
            <a:r>
              <a:rPr lang="en-GB" b="1" dirty="0" err="1"/>
              <a:t>míst</a:t>
            </a:r>
            <a:r>
              <a:rPr lang="en-GB" b="1" dirty="0"/>
              <a:t> v </a:t>
            </a:r>
            <a:r>
              <a:rPr lang="en-GB" b="1" dirty="0" err="1"/>
              <a:t>byrokracii</a:t>
            </a:r>
            <a:r>
              <a:rPr lang="en-GB" dirty="0"/>
              <a:t>: </a:t>
            </a:r>
            <a:r>
              <a:rPr lang="en-GB" dirty="0" err="1"/>
              <a:t>vládní</a:t>
            </a:r>
            <a:r>
              <a:rPr lang="en-GB" dirty="0"/>
              <a:t> </a:t>
            </a:r>
            <a:r>
              <a:rPr lang="en-GB" dirty="0" err="1"/>
              <a:t>elity</a:t>
            </a:r>
            <a:r>
              <a:rPr lang="en-GB" dirty="0"/>
              <a:t> </a:t>
            </a:r>
            <a:r>
              <a:rPr lang="en-GB" dirty="0" err="1"/>
              <a:t>ovlivňují</a:t>
            </a:r>
            <a:r>
              <a:rPr lang="en-GB" dirty="0"/>
              <a:t> </a:t>
            </a:r>
            <a:r>
              <a:rPr lang="en-GB" dirty="0" err="1"/>
              <a:t>složení</a:t>
            </a:r>
            <a:r>
              <a:rPr lang="en-GB" dirty="0"/>
              <a:t> </a:t>
            </a:r>
            <a:r>
              <a:rPr lang="en-GB" dirty="0" err="1"/>
              <a:t>státní</a:t>
            </a:r>
            <a:r>
              <a:rPr lang="en-GB" dirty="0"/>
              <a:t> </a:t>
            </a:r>
            <a:r>
              <a:rPr lang="en-GB" dirty="0" err="1"/>
              <a:t>správy</a:t>
            </a:r>
            <a:r>
              <a:rPr lang="en-GB" dirty="0"/>
              <a:t> (</a:t>
            </a:r>
            <a:r>
              <a:rPr lang="en-GB" dirty="0" err="1"/>
              <a:t>kritéria</a:t>
            </a:r>
            <a:r>
              <a:rPr lang="en-GB" dirty="0"/>
              <a:t> </a:t>
            </a:r>
            <a:r>
              <a:rPr lang="en-GB" dirty="0" err="1"/>
              <a:t>zásluhovosti</a:t>
            </a:r>
            <a:r>
              <a:rPr lang="en-GB" dirty="0"/>
              <a:t> </a:t>
            </a:r>
            <a:r>
              <a:rPr lang="en-GB" dirty="0" err="1"/>
              <a:t>mohou</a:t>
            </a:r>
            <a:r>
              <a:rPr lang="en-GB" dirty="0"/>
              <a:t> </a:t>
            </a:r>
            <a:r>
              <a:rPr lang="en-GB" dirty="0" err="1"/>
              <a:t>existovat</a:t>
            </a:r>
            <a:r>
              <a:rPr lang="en-GB" dirty="0"/>
              <a:t>, ale </a:t>
            </a:r>
            <a:r>
              <a:rPr lang="en-GB" dirty="0" err="1"/>
              <a:t>rozhodnutí</a:t>
            </a:r>
            <a:r>
              <a:rPr lang="en-GB" dirty="0"/>
              <a:t> </a:t>
            </a:r>
            <a:r>
              <a:rPr lang="en-GB" dirty="0" err="1"/>
              <a:t>jsou</a:t>
            </a:r>
            <a:r>
              <a:rPr lang="en-GB" dirty="0"/>
              <a:t> v </a:t>
            </a:r>
            <a:r>
              <a:rPr lang="en-GB" dirty="0" err="1"/>
              <a:t>rukou</a:t>
            </a:r>
            <a:r>
              <a:rPr lang="en-GB" dirty="0"/>
              <a:t> </a:t>
            </a:r>
            <a:r>
              <a:rPr lang="en-GB" dirty="0" err="1"/>
              <a:t>politické</a:t>
            </a:r>
            <a:r>
              <a:rPr lang="en-GB" dirty="0"/>
              <a:t> </a:t>
            </a:r>
            <a:r>
              <a:rPr lang="en-GB" dirty="0" err="1"/>
              <a:t>exekutivy</a:t>
            </a:r>
            <a:r>
              <a:rPr lang="en-GB" dirty="0"/>
              <a:t> </a:t>
            </a:r>
            <a:r>
              <a:rPr lang="en-GB" dirty="0" err="1"/>
              <a:t>než</a:t>
            </a:r>
            <a:r>
              <a:rPr lang="en-GB" dirty="0"/>
              <a:t> </a:t>
            </a:r>
            <a:r>
              <a:rPr lang="en-GB" dirty="0" err="1"/>
              <a:t>autonomního</a:t>
            </a:r>
            <a:r>
              <a:rPr lang="en-GB" dirty="0"/>
              <a:t> </a:t>
            </a:r>
            <a:r>
              <a:rPr lang="en-GB" dirty="0" err="1"/>
              <a:t>správního</a:t>
            </a:r>
            <a:r>
              <a:rPr lang="en-GB" dirty="0"/>
              <a:t> </a:t>
            </a:r>
            <a:r>
              <a:rPr lang="en-GB" dirty="0" err="1"/>
              <a:t>orgánu</a:t>
            </a:r>
            <a:r>
              <a:rPr lang="en-GB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058911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575DD-2B5B-75BD-9F5B-7FF47A940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err="1"/>
              <a:t>Formální</a:t>
            </a:r>
            <a:r>
              <a:rPr lang="en-GB" b="1" dirty="0"/>
              <a:t> </a:t>
            </a:r>
            <a:r>
              <a:rPr lang="en-GB" b="1" dirty="0" err="1"/>
              <a:t>politická</a:t>
            </a:r>
            <a:r>
              <a:rPr lang="en-GB" b="1" dirty="0"/>
              <a:t> </a:t>
            </a:r>
            <a:r>
              <a:rPr lang="en-GB" b="1" dirty="0" err="1"/>
              <a:t>místa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3334AF-1D52-3318-70B5-934E76B4B9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err="1"/>
              <a:t>neexistují</a:t>
            </a:r>
            <a:r>
              <a:rPr lang="en-US" dirty="0"/>
              <a:t> v </a:t>
            </a:r>
            <a:r>
              <a:rPr lang="en-US" dirty="0" err="1"/>
              <a:t>Estonsku</a:t>
            </a:r>
            <a:r>
              <a:rPr lang="en-US" dirty="0"/>
              <a:t> a </a:t>
            </a:r>
            <a:r>
              <a:rPr lang="en-US" dirty="0" err="1"/>
              <a:t>Lotyšsku</a:t>
            </a:r>
            <a:r>
              <a:rPr lang="en-US" dirty="0"/>
              <a:t> a </a:t>
            </a:r>
            <a:r>
              <a:rPr lang="en-US" dirty="0" err="1"/>
              <a:t>jsou</a:t>
            </a:r>
            <a:r>
              <a:rPr lang="en-US" dirty="0"/>
              <a:t> </a:t>
            </a:r>
            <a:r>
              <a:rPr lang="en-US" dirty="0" err="1"/>
              <a:t>omezeny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jedno</a:t>
            </a:r>
            <a:r>
              <a:rPr lang="en-US" dirty="0"/>
              <a:t> </a:t>
            </a:r>
            <a:r>
              <a:rPr lang="en-US" dirty="0" err="1"/>
              <a:t>místo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ministerstvo</a:t>
            </a:r>
            <a:r>
              <a:rPr lang="en-US" dirty="0"/>
              <a:t> v </a:t>
            </a:r>
            <a:r>
              <a:rPr lang="en-US" dirty="0" err="1"/>
              <a:t>Maďarsku</a:t>
            </a:r>
            <a:endParaRPr lang="en-US" dirty="0"/>
          </a:p>
          <a:p>
            <a:pPr algn="just"/>
            <a:r>
              <a:rPr lang="en-US" dirty="0"/>
              <a:t>O </a:t>
            </a:r>
            <a:r>
              <a:rPr lang="en-US" dirty="0" err="1"/>
              <a:t>rozdělení</a:t>
            </a:r>
            <a:r>
              <a:rPr lang="en-US" dirty="0"/>
              <a:t> </a:t>
            </a:r>
            <a:r>
              <a:rPr lang="en-US" dirty="0" err="1"/>
              <a:t>těchto</a:t>
            </a:r>
            <a:r>
              <a:rPr lang="en-US" dirty="0"/>
              <a:t> </a:t>
            </a:r>
            <a:r>
              <a:rPr lang="en-US" dirty="0" err="1"/>
              <a:t>funkcí</a:t>
            </a:r>
            <a:r>
              <a:rPr lang="en-US" dirty="0"/>
              <a:t> v </a:t>
            </a:r>
            <a:r>
              <a:rPr lang="en-US" dirty="0" err="1"/>
              <a:t>ostatních</a:t>
            </a:r>
            <a:r>
              <a:rPr lang="en-US" dirty="0"/>
              <a:t> </a:t>
            </a:r>
            <a:r>
              <a:rPr lang="en-US" dirty="0" err="1"/>
              <a:t>zemích</a:t>
            </a:r>
            <a:r>
              <a:rPr lang="en-US" dirty="0"/>
              <a:t> (</a:t>
            </a:r>
            <a:r>
              <a:rPr lang="en-US" dirty="0" err="1"/>
              <a:t>obvykle</a:t>
            </a:r>
            <a:r>
              <a:rPr lang="en-US" dirty="0"/>
              <a:t> </a:t>
            </a:r>
            <a:r>
              <a:rPr lang="en-US" dirty="0" err="1"/>
              <a:t>dvě</a:t>
            </a:r>
            <a:r>
              <a:rPr lang="en-US" dirty="0"/>
              <a:t> </a:t>
            </a:r>
            <a:r>
              <a:rPr lang="en-US" dirty="0" err="1"/>
              <a:t>až</a:t>
            </a:r>
            <a:r>
              <a:rPr lang="en-US" dirty="0"/>
              <a:t> </a:t>
            </a:r>
            <a:r>
              <a:rPr lang="en-US" dirty="0" err="1"/>
              <a:t>pět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každém</a:t>
            </a:r>
            <a:r>
              <a:rPr lang="en-US" dirty="0"/>
              <a:t> </a:t>
            </a:r>
            <a:r>
              <a:rPr lang="en-US" dirty="0" err="1"/>
              <a:t>ministerstvu</a:t>
            </a:r>
            <a:r>
              <a:rPr lang="en-US" dirty="0"/>
              <a:t>) se </a:t>
            </a:r>
            <a:r>
              <a:rPr lang="en-US" dirty="0" err="1"/>
              <a:t>rozhoduje</a:t>
            </a:r>
            <a:r>
              <a:rPr lang="en-US" dirty="0"/>
              <a:t> </a:t>
            </a:r>
            <a:r>
              <a:rPr lang="en-US" dirty="0" err="1"/>
              <a:t>při</a:t>
            </a:r>
            <a:r>
              <a:rPr lang="en-US" dirty="0"/>
              <a:t> </a:t>
            </a:r>
            <a:r>
              <a:rPr lang="en-US" dirty="0" err="1"/>
              <a:t>sestavování</a:t>
            </a:r>
            <a:r>
              <a:rPr lang="en-US" dirty="0"/>
              <a:t> </a:t>
            </a:r>
            <a:r>
              <a:rPr lang="en-US" dirty="0" err="1"/>
              <a:t>vlády</a:t>
            </a:r>
            <a:endParaRPr lang="en-US" dirty="0"/>
          </a:p>
          <a:p>
            <a:pPr algn="just"/>
            <a:r>
              <a:rPr lang="en-US" dirty="0" err="1"/>
              <a:t>vedlejší</a:t>
            </a:r>
            <a:r>
              <a:rPr lang="en-US" dirty="0"/>
              <a:t> </a:t>
            </a:r>
            <a:r>
              <a:rPr lang="en-US" dirty="0" err="1"/>
              <a:t>vyrovnání</a:t>
            </a:r>
            <a:r>
              <a:rPr lang="en-US" dirty="0"/>
              <a:t> </a:t>
            </a:r>
            <a:r>
              <a:rPr lang="en-US" dirty="0" err="1"/>
              <a:t>stranám</a:t>
            </a:r>
            <a:r>
              <a:rPr lang="en-US" dirty="0"/>
              <a:t>, </a:t>
            </a:r>
            <a:r>
              <a:rPr lang="en-US" dirty="0" err="1"/>
              <a:t>které</a:t>
            </a:r>
            <a:r>
              <a:rPr lang="en-US" dirty="0"/>
              <a:t> </a:t>
            </a:r>
            <a:r>
              <a:rPr lang="en-US" dirty="0" err="1"/>
              <a:t>nezískaly</a:t>
            </a:r>
            <a:r>
              <a:rPr lang="en-US" dirty="0"/>
              <a:t> </a:t>
            </a:r>
            <a:r>
              <a:rPr lang="en-US" dirty="0" err="1"/>
              <a:t>svá</a:t>
            </a:r>
            <a:r>
              <a:rPr lang="en-US" dirty="0"/>
              <a:t> </a:t>
            </a:r>
            <a:r>
              <a:rPr lang="en-US" dirty="0" err="1"/>
              <a:t>prioritní</a:t>
            </a:r>
            <a:r>
              <a:rPr lang="en-US" dirty="0"/>
              <a:t> </a:t>
            </a:r>
            <a:r>
              <a:rPr lang="en-US" dirty="0" err="1"/>
              <a:t>vládní</a:t>
            </a:r>
            <a:r>
              <a:rPr lang="en-US" dirty="0"/>
              <a:t> </a:t>
            </a:r>
            <a:r>
              <a:rPr lang="en-US" dirty="0" err="1"/>
              <a:t>rezorty</a:t>
            </a:r>
            <a:endParaRPr lang="en-US" dirty="0"/>
          </a:p>
          <a:p>
            <a:pPr algn="just"/>
            <a:r>
              <a:rPr lang="en-US" dirty="0" err="1"/>
              <a:t>tito</a:t>
            </a:r>
            <a:r>
              <a:rPr lang="en-US" dirty="0"/>
              <a:t> </a:t>
            </a:r>
            <a:r>
              <a:rPr lang="en-US" dirty="0" err="1"/>
              <a:t>státní</a:t>
            </a:r>
            <a:r>
              <a:rPr lang="en-US" dirty="0"/>
              <a:t> </a:t>
            </a:r>
            <a:r>
              <a:rPr lang="en-US" dirty="0" err="1"/>
              <a:t>tajemníci</a:t>
            </a:r>
            <a:r>
              <a:rPr lang="en-US" dirty="0"/>
              <a:t> </a:t>
            </a:r>
            <a:r>
              <a:rPr lang="en-US" dirty="0" err="1"/>
              <a:t>jsou</a:t>
            </a:r>
            <a:r>
              <a:rPr lang="en-US" dirty="0"/>
              <a:t> </a:t>
            </a:r>
            <a:r>
              <a:rPr lang="en-US" dirty="0" err="1"/>
              <a:t>jmenováni</a:t>
            </a:r>
            <a:r>
              <a:rPr lang="en-US" dirty="0"/>
              <a:t> </a:t>
            </a:r>
            <a:r>
              <a:rPr lang="en-US" dirty="0" err="1"/>
              <a:t>kolektivně</a:t>
            </a:r>
            <a:r>
              <a:rPr lang="en-US" dirty="0"/>
              <a:t> </a:t>
            </a:r>
            <a:r>
              <a:rPr lang="en-US" dirty="0" err="1"/>
              <a:t>vládou</a:t>
            </a:r>
            <a:r>
              <a:rPr lang="en-US" dirty="0"/>
              <a:t> (</a:t>
            </a:r>
            <a:r>
              <a:rPr lang="en-US" dirty="0" err="1"/>
              <a:t>Chorvatsko</a:t>
            </a:r>
            <a:r>
              <a:rPr lang="en-US" dirty="0"/>
              <a:t>, </a:t>
            </a:r>
            <a:r>
              <a:rPr lang="en-US" dirty="0" err="1"/>
              <a:t>Rumunsko</a:t>
            </a:r>
            <a:r>
              <a:rPr lang="en-US" dirty="0"/>
              <a:t>, </a:t>
            </a:r>
            <a:r>
              <a:rPr lang="en-US" dirty="0" err="1"/>
              <a:t>Slovensko</a:t>
            </a:r>
            <a:r>
              <a:rPr lang="en-US" dirty="0"/>
              <a:t> a </a:t>
            </a:r>
            <a:r>
              <a:rPr lang="en-US" dirty="0" err="1"/>
              <a:t>Slovinsko</a:t>
            </a:r>
            <a:r>
              <a:rPr lang="en-US" dirty="0"/>
              <a:t>)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dirty="0" err="1"/>
              <a:t>jmenováni</a:t>
            </a:r>
            <a:r>
              <a:rPr lang="en-US" dirty="0"/>
              <a:t> </a:t>
            </a:r>
            <a:r>
              <a:rPr lang="en-US" dirty="0" err="1"/>
              <a:t>předsedou</a:t>
            </a:r>
            <a:r>
              <a:rPr lang="en-US" dirty="0"/>
              <a:t> </a:t>
            </a:r>
            <a:r>
              <a:rPr lang="en-US" dirty="0" err="1"/>
              <a:t>vlády</a:t>
            </a:r>
            <a:r>
              <a:rPr lang="en-US" dirty="0"/>
              <a:t> (</a:t>
            </a:r>
            <a:r>
              <a:rPr lang="en-US" dirty="0" err="1"/>
              <a:t>Polsko</a:t>
            </a:r>
            <a:r>
              <a:rPr lang="en-US" dirty="0"/>
              <a:t> a </a:t>
            </a:r>
            <a:r>
              <a:rPr lang="en-US" dirty="0" err="1"/>
              <a:t>Bulharsko</a:t>
            </a:r>
            <a:r>
              <a:rPr lang="en-US" dirty="0"/>
              <a:t>)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základě</a:t>
            </a:r>
            <a:r>
              <a:rPr lang="en-US" dirty="0"/>
              <a:t> </a:t>
            </a:r>
            <a:r>
              <a:rPr lang="en-US" dirty="0" err="1"/>
              <a:t>dohod</a:t>
            </a:r>
            <a:r>
              <a:rPr lang="en-US" dirty="0"/>
              <a:t> </a:t>
            </a:r>
            <a:r>
              <a:rPr lang="en-US" dirty="0" err="1"/>
              <a:t>mezi</a:t>
            </a:r>
            <a:r>
              <a:rPr lang="en-US" dirty="0"/>
              <a:t> </a:t>
            </a:r>
            <a:r>
              <a:rPr lang="en-US" dirty="0" err="1"/>
              <a:t>koaličními</a:t>
            </a:r>
            <a:r>
              <a:rPr lang="en-US" dirty="0"/>
              <a:t> </a:t>
            </a:r>
            <a:r>
              <a:rPr lang="en-US" dirty="0" err="1"/>
              <a:t>partnery</a:t>
            </a:r>
            <a:endParaRPr lang="en-US" dirty="0"/>
          </a:p>
          <a:p>
            <a:pPr algn="just"/>
            <a:r>
              <a:rPr lang="en-US" dirty="0" err="1"/>
              <a:t>omezený</a:t>
            </a:r>
            <a:r>
              <a:rPr lang="en-US" dirty="0"/>
              <a:t> </a:t>
            </a:r>
            <a:r>
              <a:rPr lang="en-US" dirty="0" err="1"/>
              <a:t>počet</a:t>
            </a:r>
            <a:r>
              <a:rPr lang="en-US" dirty="0"/>
              <a:t> </a:t>
            </a:r>
            <a:r>
              <a:rPr lang="en-US" dirty="0" err="1"/>
              <a:t>politických</a:t>
            </a:r>
            <a:r>
              <a:rPr lang="en-US" dirty="0"/>
              <a:t> </a:t>
            </a:r>
            <a:r>
              <a:rPr lang="en-US" dirty="0" err="1"/>
              <a:t>pracovníků</a:t>
            </a:r>
            <a:r>
              <a:rPr lang="en-US" dirty="0"/>
              <a:t>, </a:t>
            </a:r>
            <a:r>
              <a:rPr lang="en-US" dirty="0" err="1"/>
              <a:t>jejic</a:t>
            </a:r>
            <a:r>
              <a:rPr lang="en-US" dirty="0"/>
              <a:t> (</a:t>
            </a:r>
            <a:r>
              <a:rPr lang="en-US" dirty="0" err="1"/>
              <a:t>lidské</a:t>
            </a:r>
            <a:r>
              <a:rPr lang="en-US" dirty="0"/>
              <a:t> </a:t>
            </a:r>
            <a:r>
              <a:rPr lang="en-US" dirty="0" err="1"/>
              <a:t>zdroje</a:t>
            </a:r>
            <a:r>
              <a:rPr lang="en-US" dirty="0"/>
              <a:t>, </a:t>
            </a:r>
            <a:r>
              <a:rPr lang="en-US" dirty="0" err="1"/>
              <a:t>administrativní</a:t>
            </a:r>
            <a:r>
              <a:rPr lang="en-US" dirty="0"/>
              <a:t> </a:t>
            </a:r>
            <a:r>
              <a:rPr lang="en-US" dirty="0" err="1"/>
              <a:t>záležitosti</a:t>
            </a:r>
            <a:r>
              <a:rPr lang="en-US" dirty="0"/>
              <a:t> </a:t>
            </a:r>
            <a:r>
              <a:rPr lang="en-US" dirty="0" err="1"/>
              <a:t>atd</a:t>
            </a:r>
            <a:r>
              <a:rPr lang="en-US" dirty="0"/>
              <a:t>.) v </a:t>
            </a:r>
            <a:r>
              <a:rPr lang="en-US" dirty="0" err="1"/>
              <a:t>Bulharsku</a:t>
            </a:r>
            <a:r>
              <a:rPr lang="en-US" dirty="0"/>
              <a:t>, </a:t>
            </a:r>
            <a:r>
              <a:rPr lang="en-US" dirty="0" err="1"/>
              <a:t>Česku</a:t>
            </a:r>
            <a:r>
              <a:rPr lang="en-US" dirty="0"/>
              <a:t>, </a:t>
            </a:r>
            <a:r>
              <a:rPr lang="en-US" dirty="0" err="1"/>
              <a:t>Chorvatsku</a:t>
            </a:r>
            <a:r>
              <a:rPr lang="en-US" dirty="0"/>
              <a:t>, </a:t>
            </a:r>
            <a:r>
              <a:rPr lang="en-US" dirty="0" err="1"/>
              <a:t>Litvě</a:t>
            </a:r>
            <a:r>
              <a:rPr lang="en-US" dirty="0"/>
              <a:t>,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Slovensku</a:t>
            </a:r>
            <a:r>
              <a:rPr lang="en-US" dirty="0"/>
              <a:t> a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Slovinsku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2415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61A5C-B62B-01B1-984A-6ACCBE187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err="1"/>
              <a:t>Obsazování</a:t>
            </a:r>
            <a:r>
              <a:rPr lang="en-GB" b="1" dirty="0"/>
              <a:t> </a:t>
            </a:r>
            <a:r>
              <a:rPr lang="en-GB" b="1" dirty="0" err="1"/>
              <a:t>míst</a:t>
            </a:r>
            <a:r>
              <a:rPr lang="en-GB" b="1" dirty="0"/>
              <a:t> v </a:t>
            </a:r>
            <a:r>
              <a:rPr lang="en-GB" b="1" dirty="0" err="1"/>
              <a:t>byrokracii</a:t>
            </a: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4214CC6-62C9-D0D3-EA7F-30FE4E4A868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08484" y="1379552"/>
            <a:ext cx="8470231" cy="5061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66052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3D55C9-F5CE-9C07-1615-652DD7007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Byrokracie</a:t>
            </a:r>
            <a:r>
              <a:rPr lang="en-US" b="1" dirty="0"/>
              <a:t> a </a:t>
            </a:r>
            <a:r>
              <a:rPr lang="en-US" b="1" dirty="0" err="1"/>
              <a:t>úpadek</a:t>
            </a:r>
            <a:r>
              <a:rPr lang="en-US" b="1" dirty="0"/>
              <a:t> </a:t>
            </a:r>
            <a:r>
              <a:rPr lang="en-US" b="1" dirty="0" err="1"/>
              <a:t>demokracie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FE3342-6351-CA61-30B6-9018FF3CBF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Zatímco</a:t>
            </a:r>
            <a:r>
              <a:rPr lang="en-US" dirty="0"/>
              <a:t> </a:t>
            </a:r>
            <a:r>
              <a:rPr lang="en-US" dirty="0" err="1"/>
              <a:t>literatura</a:t>
            </a:r>
            <a:r>
              <a:rPr lang="en-US" dirty="0"/>
              <a:t> o </a:t>
            </a:r>
            <a:r>
              <a:rPr lang="en-US" dirty="0" err="1"/>
              <a:t>demokratizaci</a:t>
            </a:r>
            <a:r>
              <a:rPr lang="en-US" dirty="0"/>
              <a:t> </a:t>
            </a:r>
            <a:r>
              <a:rPr lang="en-US" dirty="0" err="1"/>
              <a:t>byrokracii</a:t>
            </a:r>
            <a:r>
              <a:rPr lang="en-US" dirty="0"/>
              <a:t> </a:t>
            </a:r>
            <a:r>
              <a:rPr lang="en-US" dirty="0" err="1"/>
              <a:t>většinou</a:t>
            </a:r>
            <a:r>
              <a:rPr lang="en-US" dirty="0"/>
              <a:t> </a:t>
            </a:r>
            <a:r>
              <a:rPr lang="en-US" dirty="0" err="1"/>
              <a:t>opomíjela</a:t>
            </a:r>
            <a:r>
              <a:rPr lang="en-US" dirty="0"/>
              <a:t>, </a:t>
            </a:r>
            <a:r>
              <a:rPr lang="en-US" dirty="0" err="1"/>
              <a:t>mnoho</a:t>
            </a:r>
            <a:r>
              <a:rPr lang="en-US" dirty="0"/>
              <a:t> </a:t>
            </a:r>
            <a:r>
              <a:rPr lang="en-US" dirty="0" err="1"/>
              <a:t>vědeckých</a:t>
            </a:r>
            <a:r>
              <a:rPr lang="en-US" dirty="0"/>
              <a:t> </a:t>
            </a:r>
            <a:r>
              <a:rPr lang="en-US" dirty="0" err="1"/>
              <a:t>prací</a:t>
            </a:r>
            <a:r>
              <a:rPr lang="en-US" dirty="0"/>
              <a:t> o </a:t>
            </a:r>
            <a:r>
              <a:rPr lang="en-US" dirty="0" err="1"/>
              <a:t>veřejné</a:t>
            </a:r>
            <a:r>
              <a:rPr lang="en-US" dirty="0"/>
              <a:t> </a:t>
            </a:r>
            <a:r>
              <a:rPr lang="en-US" dirty="0" err="1"/>
              <a:t>správě</a:t>
            </a:r>
            <a:r>
              <a:rPr lang="en-US" dirty="0"/>
              <a:t> se </a:t>
            </a:r>
            <a:r>
              <a:rPr lang="en-US" dirty="0" err="1"/>
              <a:t>otázkám</a:t>
            </a:r>
            <a:r>
              <a:rPr lang="en-US" dirty="0"/>
              <a:t> </a:t>
            </a:r>
            <a:r>
              <a:rPr lang="en-US" dirty="0" err="1"/>
              <a:t>demokracie</a:t>
            </a:r>
            <a:r>
              <a:rPr lang="en-US" dirty="0"/>
              <a:t> </a:t>
            </a:r>
            <a:r>
              <a:rPr lang="en-US" dirty="0" err="1"/>
              <a:t>vyhýbá</a:t>
            </a:r>
            <a:endParaRPr lang="en-US" dirty="0"/>
          </a:p>
          <a:p>
            <a:pPr algn="just"/>
            <a:r>
              <a:rPr lang="en-US" dirty="0" err="1"/>
              <a:t>úpadek</a:t>
            </a:r>
            <a:r>
              <a:rPr lang="en-US" dirty="0"/>
              <a:t> </a:t>
            </a:r>
            <a:r>
              <a:rPr lang="en-US" dirty="0" err="1"/>
              <a:t>demokracie</a:t>
            </a:r>
            <a:r>
              <a:rPr lang="en-US" dirty="0"/>
              <a:t> </a:t>
            </a:r>
            <a:r>
              <a:rPr lang="en-US" dirty="0" err="1"/>
              <a:t>nepřichází</a:t>
            </a:r>
            <a:r>
              <a:rPr lang="en-US" dirty="0"/>
              <a:t> s </a:t>
            </a:r>
            <a:r>
              <a:rPr lang="en-US" dirty="0" err="1"/>
              <a:t>velkým</a:t>
            </a:r>
            <a:r>
              <a:rPr lang="en-US" dirty="0"/>
              <a:t> </a:t>
            </a:r>
            <a:r>
              <a:rPr lang="en-US" dirty="0" err="1"/>
              <a:t>třeskem</a:t>
            </a:r>
            <a:r>
              <a:rPr lang="en-US" dirty="0"/>
              <a:t>, ale </a:t>
            </a:r>
            <a:r>
              <a:rPr lang="en-US" dirty="0" err="1"/>
              <a:t>probíhá</a:t>
            </a:r>
            <a:r>
              <a:rPr lang="en-US" dirty="0"/>
              <a:t> </a:t>
            </a:r>
            <a:r>
              <a:rPr lang="en-US" dirty="0" err="1"/>
              <a:t>tak</a:t>
            </a:r>
            <a:r>
              <a:rPr lang="en-US" dirty="0"/>
              <a:t>, </a:t>
            </a:r>
            <a:r>
              <a:rPr lang="en-US" dirty="0" err="1"/>
              <a:t>že</a:t>
            </a:r>
            <a:r>
              <a:rPr lang="en-US" dirty="0"/>
              <a:t> </a:t>
            </a:r>
            <a:r>
              <a:rPr lang="en-US" dirty="0" err="1"/>
              <a:t>lidem</a:t>
            </a:r>
            <a:r>
              <a:rPr lang="en-US" dirty="0"/>
              <a:t> </a:t>
            </a:r>
            <a:r>
              <a:rPr lang="en-US" dirty="0" err="1"/>
              <a:t>zvolená</a:t>
            </a:r>
            <a:r>
              <a:rPr lang="en-US" dirty="0"/>
              <a:t> </a:t>
            </a:r>
            <a:r>
              <a:rPr lang="en-US" dirty="0" err="1"/>
              <a:t>vláda</a:t>
            </a:r>
            <a:r>
              <a:rPr lang="en-US" dirty="0"/>
              <a:t> </a:t>
            </a:r>
            <a:r>
              <a:rPr lang="en-US" dirty="0" err="1"/>
              <a:t>postupně</a:t>
            </a:r>
            <a:r>
              <a:rPr lang="en-US" dirty="0"/>
              <a:t> </a:t>
            </a:r>
            <a:r>
              <a:rPr lang="en-US" dirty="0" err="1"/>
              <a:t>přebírá</a:t>
            </a:r>
            <a:r>
              <a:rPr lang="en-US" dirty="0"/>
              <a:t> </a:t>
            </a:r>
            <a:r>
              <a:rPr lang="en-US" dirty="0" err="1"/>
              <a:t>státní</a:t>
            </a:r>
            <a:r>
              <a:rPr lang="en-US" dirty="0"/>
              <a:t> </a:t>
            </a:r>
            <a:r>
              <a:rPr lang="en-US" dirty="0" err="1"/>
              <a:t>instituce</a:t>
            </a:r>
            <a:r>
              <a:rPr lang="en-US" dirty="0"/>
              <a:t> a </a:t>
            </a:r>
            <a:r>
              <a:rPr lang="en-US" dirty="0" err="1"/>
              <a:t>odstraňuje</a:t>
            </a:r>
            <a:r>
              <a:rPr lang="en-US" dirty="0"/>
              <a:t> </a:t>
            </a:r>
            <a:r>
              <a:rPr lang="en-US" dirty="0" err="1"/>
              <a:t>kontrolní</a:t>
            </a:r>
            <a:r>
              <a:rPr lang="en-US" dirty="0"/>
              <a:t> </a:t>
            </a:r>
            <a:r>
              <a:rPr lang="en-US" dirty="0" err="1"/>
              <a:t>mechanismy</a:t>
            </a:r>
            <a:endParaRPr lang="en-US" dirty="0"/>
          </a:p>
          <a:p>
            <a:pPr algn="just"/>
            <a:r>
              <a:rPr lang="en-US" dirty="0" err="1"/>
              <a:t>Populisté</a:t>
            </a:r>
            <a:r>
              <a:rPr lang="en-US" dirty="0"/>
              <a:t>, </a:t>
            </a:r>
            <a:r>
              <a:rPr lang="en-US" dirty="0" err="1"/>
              <a:t>kteří</a:t>
            </a:r>
            <a:r>
              <a:rPr lang="en-US" dirty="0"/>
              <a:t> </a:t>
            </a:r>
            <a:r>
              <a:rPr lang="en-US" dirty="0" err="1"/>
              <a:t>jsou</a:t>
            </a:r>
            <a:r>
              <a:rPr lang="en-US" dirty="0"/>
              <a:t> u </a:t>
            </a:r>
            <a:r>
              <a:rPr lang="en-US" dirty="0" err="1"/>
              <a:t>moci</a:t>
            </a:r>
            <a:r>
              <a:rPr lang="en-US" dirty="0"/>
              <a:t>, </a:t>
            </a:r>
            <a:r>
              <a:rPr lang="en-US" dirty="0" err="1"/>
              <a:t>mají</a:t>
            </a:r>
            <a:r>
              <a:rPr lang="en-US" dirty="0"/>
              <a:t> po </a:t>
            </a:r>
            <a:r>
              <a:rPr lang="en-US" dirty="0" err="1"/>
              <a:t>vstupu</a:t>
            </a:r>
            <a:r>
              <a:rPr lang="en-US" dirty="0"/>
              <a:t> do </a:t>
            </a:r>
            <a:r>
              <a:rPr lang="en-US" dirty="0" err="1"/>
              <a:t>vlády</a:t>
            </a:r>
            <a:r>
              <a:rPr lang="en-US" dirty="0"/>
              <a:t> </a:t>
            </a:r>
            <a:r>
              <a:rPr lang="en-US" dirty="0" err="1"/>
              <a:t>tři</a:t>
            </a:r>
            <a:r>
              <a:rPr lang="en-US" dirty="0"/>
              <a:t> </a:t>
            </a:r>
            <a:r>
              <a:rPr lang="en-US" dirty="0" err="1"/>
              <a:t>obecné</a:t>
            </a:r>
            <a:r>
              <a:rPr lang="en-US" dirty="0"/>
              <a:t> </a:t>
            </a:r>
            <a:r>
              <a:rPr lang="en-US" dirty="0" err="1"/>
              <a:t>možnosti</a:t>
            </a:r>
            <a:r>
              <a:rPr lang="en-US" dirty="0"/>
              <a:t>: 1. </a:t>
            </a:r>
            <a:r>
              <a:rPr lang="en-US" dirty="0" err="1"/>
              <a:t>odsunout</a:t>
            </a:r>
            <a:r>
              <a:rPr lang="en-US" dirty="0"/>
              <a:t> </a:t>
            </a:r>
            <a:r>
              <a:rPr lang="en-US" dirty="0" err="1"/>
              <a:t>byrokracii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vedlejší</a:t>
            </a:r>
            <a:r>
              <a:rPr lang="en-US" dirty="0"/>
              <a:t> </a:t>
            </a:r>
            <a:r>
              <a:rPr lang="en-US" dirty="0" err="1"/>
              <a:t>kolej</a:t>
            </a:r>
            <a:r>
              <a:rPr lang="en-US" dirty="0"/>
              <a:t>, 2. </a:t>
            </a:r>
            <a:r>
              <a:rPr lang="en-US" dirty="0" err="1"/>
              <a:t>ignorovat</a:t>
            </a:r>
            <a:r>
              <a:rPr lang="en-US" dirty="0"/>
              <a:t> ji </a:t>
            </a:r>
            <a:r>
              <a:rPr lang="en-US" dirty="0" err="1"/>
              <a:t>nebo</a:t>
            </a:r>
            <a:r>
              <a:rPr lang="en-US" dirty="0"/>
              <a:t> ji 3. </a:t>
            </a:r>
            <a:r>
              <a:rPr lang="en-US" dirty="0" err="1"/>
              <a:t>využít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9641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D655D-429C-57C1-63CC-CBD950966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1. </a:t>
            </a:r>
            <a:r>
              <a:rPr lang="en-US" b="1" dirty="0" err="1"/>
              <a:t>Odsunutí</a:t>
            </a:r>
            <a:r>
              <a:rPr lang="en-US" b="1" dirty="0"/>
              <a:t> </a:t>
            </a:r>
            <a:r>
              <a:rPr lang="en-US" b="1" dirty="0" err="1"/>
              <a:t>byrokracie</a:t>
            </a:r>
            <a:r>
              <a:rPr lang="en-US" b="1" dirty="0"/>
              <a:t> </a:t>
            </a:r>
            <a:r>
              <a:rPr lang="en-US" b="1" dirty="0" err="1"/>
              <a:t>na</a:t>
            </a:r>
            <a:r>
              <a:rPr lang="en-US" b="1" dirty="0"/>
              <a:t> </a:t>
            </a:r>
            <a:r>
              <a:rPr lang="en-US" b="1" dirty="0" err="1"/>
              <a:t>vedlejší</a:t>
            </a:r>
            <a:r>
              <a:rPr lang="en-US" b="1" dirty="0"/>
              <a:t> </a:t>
            </a:r>
            <a:r>
              <a:rPr lang="en-US" b="1" dirty="0" err="1"/>
              <a:t>kolej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03FB9-EB7C-9190-91DE-5EF94A7A0C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a) </a:t>
            </a:r>
            <a:r>
              <a:rPr lang="en-US" dirty="0" err="1"/>
              <a:t>nahrazení</a:t>
            </a:r>
            <a:r>
              <a:rPr lang="en-US" dirty="0"/>
              <a:t> </a:t>
            </a:r>
            <a:r>
              <a:rPr lang="en-US" dirty="0" err="1"/>
              <a:t>stávajících</a:t>
            </a:r>
            <a:r>
              <a:rPr lang="en-US" dirty="0"/>
              <a:t> </a:t>
            </a:r>
            <a:r>
              <a:rPr lang="en-US" dirty="0" err="1"/>
              <a:t>úředníků</a:t>
            </a:r>
            <a:r>
              <a:rPr lang="en-US" dirty="0"/>
              <a:t>: </a:t>
            </a:r>
            <a:r>
              <a:rPr lang="en-US" dirty="0" err="1"/>
              <a:t>posun</a:t>
            </a:r>
            <a:r>
              <a:rPr lang="en-US" dirty="0"/>
              <a:t> od </a:t>
            </a:r>
            <a:r>
              <a:rPr lang="en-US" dirty="0" err="1"/>
              <a:t>převážně</a:t>
            </a:r>
            <a:r>
              <a:rPr lang="en-US" dirty="0"/>
              <a:t> (</a:t>
            </a:r>
            <a:r>
              <a:rPr lang="en-US" dirty="0" err="1"/>
              <a:t>technicky</a:t>
            </a:r>
            <a:r>
              <a:rPr lang="en-US" dirty="0"/>
              <a:t>) </a:t>
            </a:r>
            <a:r>
              <a:rPr lang="en-US" dirty="0" err="1"/>
              <a:t>kvalifikovaných</a:t>
            </a:r>
            <a:r>
              <a:rPr lang="en-US" dirty="0"/>
              <a:t> </a:t>
            </a:r>
            <a:r>
              <a:rPr lang="en-US" dirty="0" err="1"/>
              <a:t>osob</a:t>
            </a:r>
            <a:r>
              <a:rPr lang="en-US" dirty="0"/>
              <a:t>, </a:t>
            </a:r>
            <a:r>
              <a:rPr lang="en-US" dirty="0" err="1"/>
              <a:t>které</a:t>
            </a:r>
            <a:r>
              <a:rPr lang="en-US" dirty="0"/>
              <a:t> </a:t>
            </a:r>
            <a:r>
              <a:rPr lang="en-US" dirty="0" err="1"/>
              <a:t>mohou</a:t>
            </a:r>
            <a:r>
              <a:rPr lang="en-US" dirty="0"/>
              <a:t> </a:t>
            </a:r>
            <a:r>
              <a:rPr lang="en-US" dirty="0" err="1"/>
              <a:t>snadno</a:t>
            </a:r>
            <a:r>
              <a:rPr lang="en-US" dirty="0"/>
              <a:t> </a:t>
            </a:r>
            <a:r>
              <a:rPr lang="en-US" dirty="0" err="1"/>
              <a:t>spolupracovat</a:t>
            </a:r>
            <a:r>
              <a:rPr lang="en-US" dirty="0"/>
              <a:t> s </a:t>
            </a:r>
            <a:r>
              <a:rPr lang="en-US" dirty="0" err="1"/>
              <a:t>kvalifikovanou</a:t>
            </a:r>
            <a:r>
              <a:rPr lang="en-US" dirty="0"/>
              <a:t> </a:t>
            </a:r>
            <a:r>
              <a:rPr lang="en-US" dirty="0" err="1"/>
              <a:t>veřejnou</a:t>
            </a:r>
            <a:r>
              <a:rPr lang="en-US" dirty="0"/>
              <a:t> </a:t>
            </a:r>
            <a:r>
              <a:rPr lang="en-US" dirty="0" err="1"/>
              <a:t>byrokracií</a:t>
            </a:r>
            <a:r>
              <a:rPr lang="en-US" dirty="0"/>
              <a:t>,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zpolitizovaným</a:t>
            </a:r>
            <a:r>
              <a:rPr lang="en-US" dirty="0"/>
              <a:t> </a:t>
            </a:r>
            <a:r>
              <a:rPr lang="en-US" dirty="0" err="1"/>
              <a:t>úředníkům</a:t>
            </a:r>
            <a:r>
              <a:rPr lang="en-US" dirty="0"/>
              <a:t> s </a:t>
            </a:r>
            <a:r>
              <a:rPr lang="en-US" dirty="0" err="1"/>
              <a:t>malou</a:t>
            </a:r>
            <a:r>
              <a:rPr lang="en-US" dirty="0"/>
              <a:t> </a:t>
            </a:r>
            <a:r>
              <a:rPr lang="en-US" dirty="0" err="1"/>
              <a:t>kvalifikací</a:t>
            </a:r>
            <a:r>
              <a:rPr lang="en-US" dirty="0"/>
              <a:t> (</a:t>
            </a:r>
            <a:r>
              <a:rPr lang="en-US" dirty="0" err="1"/>
              <a:t>kromě</a:t>
            </a:r>
            <a:r>
              <a:rPr lang="en-US" dirty="0"/>
              <a:t> </a:t>
            </a:r>
            <a:r>
              <a:rPr lang="en-US" dirty="0" err="1"/>
              <a:t>politických</a:t>
            </a:r>
            <a:r>
              <a:rPr lang="en-US" dirty="0"/>
              <a:t> </a:t>
            </a:r>
            <a:r>
              <a:rPr lang="en-US" dirty="0" err="1"/>
              <a:t>vazeb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vedení</a:t>
            </a:r>
            <a:r>
              <a:rPr lang="en-US" dirty="0"/>
              <a:t>)</a:t>
            </a:r>
          </a:p>
          <a:p>
            <a:pPr algn="just"/>
            <a:r>
              <a:rPr lang="en-US" dirty="0"/>
              <a:t>b) </a:t>
            </a:r>
            <a:r>
              <a:rPr lang="en-US" dirty="0" err="1"/>
              <a:t>vybudovat</a:t>
            </a:r>
            <a:r>
              <a:rPr lang="en-US" dirty="0"/>
              <a:t> </a:t>
            </a:r>
            <a:r>
              <a:rPr lang="en-US" dirty="0" err="1"/>
              <a:t>alternativní</a:t>
            </a:r>
            <a:r>
              <a:rPr lang="en-US" dirty="0"/>
              <a:t> </a:t>
            </a:r>
            <a:r>
              <a:rPr lang="en-US" dirty="0" err="1"/>
              <a:t>struktury</a:t>
            </a:r>
            <a:r>
              <a:rPr lang="en-US" dirty="0"/>
              <a:t>, </a:t>
            </a:r>
            <a:r>
              <a:rPr lang="en-US" dirty="0" err="1"/>
              <a:t>které</a:t>
            </a:r>
            <a:r>
              <a:rPr lang="en-US" dirty="0"/>
              <a:t> </a:t>
            </a:r>
            <a:r>
              <a:rPr lang="en-US" dirty="0" err="1"/>
              <a:t>doplňují</a:t>
            </a:r>
            <a:r>
              <a:rPr lang="en-US" dirty="0"/>
              <a:t>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dirty="0" err="1"/>
              <a:t>nahrazují</a:t>
            </a:r>
            <a:r>
              <a:rPr lang="en-US" dirty="0"/>
              <a:t> </a:t>
            </a:r>
            <a:r>
              <a:rPr lang="en-US" dirty="0" err="1"/>
              <a:t>práci</a:t>
            </a:r>
            <a:r>
              <a:rPr lang="en-US" dirty="0"/>
              <a:t> </a:t>
            </a:r>
            <a:r>
              <a:rPr lang="en-US" dirty="0" err="1"/>
              <a:t>kariérní</a:t>
            </a:r>
            <a:r>
              <a:rPr lang="en-US" dirty="0"/>
              <a:t> </a:t>
            </a:r>
            <a:r>
              <a:rPr lang="en-US" dirty="0" err="1"/>
              <a:t>veřejné</a:t>
            </a:r>
            <a:r>
              <a:rPr lang="en-US" dirty="0"/>
              <a:t> </a:t>
            </a:r>
            <a:r>
              <a:rPr lang="en-US" dirty="0" err="1"/>
              <a:t>služby</a:t>
            </a:r>
            <a:r>
              <a:rPr lang="en-US" dirty="0"/>
              <a:t> (</a:t>
            </a:r>
            <a:r>
              <a:rPr lang="en-US" dirty="0" err="1"/>
              <a:t>prezidentská</a:t>
            </a:r>
            <a:r>
              <a:rPr lang="en-US" dirty="0"/>
              <a:t> </a:t>
            </a:r>
            <a:r>
              <a:rPr lang="en-US" dirty="0" err="1"/>
              <a:t>administrativa</a:t>
            </a:r>
            <a:r>
              <a:rPr lang="en-US" dirty="0"/>
              <a:t> v USA za </a:t>
            </a:r>
            <a:r>
              <a:rPr lang="en-US" dirty="0" err="1"/>
              <a:t>Trumpa</a:t>
            </a:r>
            <a:r>
              <a:rPr lang="en-US" dirty="0"/>
              <a:t>)</a:t>
            </a:r>
          </a:p>
          <a:p>
            <a:pPr algn="just"/>
            <a:r>
              <a:rPr lang="en-US" dirty="0"/>
              <a:t>c) “technopop”: </a:t>
            </a:r>
            <a:r>
              <a:rPr lang="en-US" dirty="0" err="1"/>
              <a:t>profesionální</a:t>
            </a:r>
            <a:r>
              <a:rPr lang="en-US" dirty="0"/>
              <a:t> a </a:t>
            </a:r>
            <a:r>
              <a:rPr lang="en-US" dirty="0" err="1"/>
              <a:t>věcná</a:t>
            </a:r>
            <a:r>
              <a:rPr lang="en-US" dirty="0"/>
              <a:t> </a:t>
            </a:r>
            <a:r>
              <a:rPr lang="en-US" dirty="0" err="1"/>
              <a:t>řešení</a:t>
            </a:r>
            <a:r>
              <a:rPr lang="en-US" dirty="0"/>
              <a:t> by </a:t>
            </a:r>
            <a:r>
              <a:rPr lang="en-US" dirty="0" err="1"/>
              <a:t>mohla</a:t>
            </a:r>
            <a:r>
              <a:rPr lang="en-US" dirty="0"/>
              <a:t> </a:t>
            </a:r>
            <a:r>
              <a:rPr lang="en-US" dirty="0" err="1"/>
              <a:t>nahradit</a:t>
            </a:r>
            <a:r>
              <a:rPr lang="en-US" dirty="0"/>
              <a:t> </a:t>
            </a:r>
            <a:r>
              <a:rPr lang="en-US" dirty="0" err="1"/>
              <a:t>údajnou</a:t>
            </a:r>
            <a:r>
              <a:rPr lang="en-US" dirty="0"/>
              <a:t> </a:t>
            </a:r>
            <a:r>
              <a:rPr lang="en-US" dirty="0" err="1"/>
              <a:t>nekompetentnost</a:t>
            </a:r>
            <a:r>
              <a:rPr lang="en-US" dirty="0"/>
              <a:t> </a:t>
            </a:r>
            <a:r>
              <a:rPr lang="en-US" dirty="0" err="1"/>
              <a:t>politiků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8074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59B0E-F7B6-C312-33BD-BDADAED2D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2. </a:t>
            </a:r>
            <a:r>
              <a:rPr lang="en-US" b="1" dirty="0" err="1"/>
              <a:t>Ignorování</a:t>
            </a:r>
            <a:r>
              <a:rPr lang="en-US" b="1" dirty="0"/>
              <a:t> </a:t>
            </a:r>
            <a:r>
              <a:rPr lang="en-US" b="1" dirty="0" err="1"/>
              <a:t>byrokracie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FB8EF2-6AEF-3149-572A-1FAC79FF75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Populističtí</a:t>
            </a:r>
            <a:r>
              <a:rPr lang="en-US" dirty="0"/>
              <a:t> </a:t>
            </a:r>
            <a:r>
              <a:rPr lang="en-US" dirty="0" err="1"/>
              <a:t>vůdci</a:t>
            </a:r>
            <a:r>
              <a:rPr lang="en-US" dirty="0"/>
              <a:t> </a:t>
            </a:r>
            <a:r>
              <a:rPr lang="en-US" dirty="0" err="1"/>
              <a:t>nemusí</a:t>
            </a:r>
            <a:r>
              <a:rPr lang="en-US" dirty="0"/>
              <a:t> </a:t>
            </a:r>
            <a:r>
              <a:rPr lang="en-US" dirty="0" err="1"/>
              <a:t>mít</a:t>
            </a:r>
            <a:r>
              <a:rPr lang="en-US" dirty="0"/>
              <a:t> </a:t>
            </a:r>
            <a:r>
              <a:rPr lang="en-US" dirty="0" err="1"/>
              <a:t>zájem</a:t>
            </a:r>
            <a:r>
              <a:rPr lang="en-US" dirty="0"/>
              <a:t> </a:t>
            </a:r>
            <a:r>
              <a:rPr lang="en-US" dirty="0" err="1"/>
              <a:t>vládnout</a:t>
            </a:r>
            <a:r>
              <a:rPr lang="en-US" dirty="0"/>
              <a:t>; </a:t>
            </a:r>
          </a:p>
          <a:p>
            <a:pPr algn="just"/>
            <a:r>
              <a:rPr lang="en-US" dirty="0" err="1"/>
              <a:t>nebo</a:t>
            </a:r>
            <a:r>
              <a:rPr lang="en-US" dirty="0"/>
              <a:t> (</a:t>
            </a:r>
            <a:r>
              <a:rPr lang="en-US" dirty="0" err="1"/>
              <a:t>jako</a:t>
            </a:r>
            <a:r>
              <a:rPr lang="en-US" dirty="0"/>
              <a:t> v </a:t>
            </a:r>
            <a:r>
              <a:rPr lang="en-US" dirty="0" err="1"/>
              <a:t>případě</a:t>
            </a:r>
            <a:r>
              <a:rPr lang="en-US" dirty="0"/>
              <a:t> </a:t>
            </a:r>
            <a:r>
              <a:rPr lang="en-US" dirty="0" err="1"/>
              <a:t>DonaldaTrumpa</a:t>
            </a:r>
            <a:r>
              <a:rPr lang="en-US" dirty="0"/>
              <a:t> a </a:t>
            </a:r>
            <a:r>
              <a:rPr lang="en-US" dirty="0" err="1"/>
              <a:t>mnoha</a:t>
            </a:r>
            <a:r>
              <a:rPr lang="en-US" dirty="0"/>
              <a:t> </a:t>
            </a:r>
            <a:r>
              <a:rPr lang="en-US" dirty="0" err="1"/>
              <a:t>dalších</a:t>
            </a:r>
            <a:r>
              <a:rPr lang="en-US" dirty="0"/>
              <a:t>),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mohou</a:t>
            </a:r>
            <a:r>
              <a:rPr lang="en-US" dirty="0"/>
              <a:t> </a:t>
            </a:r>
            <a:r>
              <a:rPr lang="en-US" dirty="0" err="1"/>
              <a:t>myslet</a:t>
            </a:r>
            <a:r>
              <a:rPr lang="en-US" dirty="0"/>
              <a:t>, </a:t>
            </a:r>
            <a:r>
              <a:rPr lang="en-US" dirty="0" err="1"/>
              <a:t>že</a:t>
            </a:r>
            <a:r>
              <a:rPr lang="en-US" dirty="0"/>
              <a:t> </a:t>
            </a:r>
            <a:r>
              <a:rPr lang="en-US" dirty="0" err="1"/>
              <a:t>mohou</a:t>
            </a:r>
            <a:r>
              <a:rPr lang="en-US" dirty="0"/>
              <a:t> </a:t>
            </a:r>
            <a:r>
              <a:rPr lang="en-US" dirty="0" err="1"/>
              <a:t>vládnout</a:t>
            </a:r>
            <a:r>
              <a:rPr lang="en-US" dirty="0"/>
              <a:t> </a:t>
            </a:r>
            <a:r>
              <a:rPr lang="en-US" dirty="0" err="1"/>
              <a:t>spíše</a:t>
            </a:r>
            <a:r>
              <a:rPr lang="en-US" dirty="0"/>
              <a:t> </a:t>
            </a:r>
            <a:r>
              <a:rPr lang="en-US" dirty="0" err="1"/>
              <a:t>osobně</a:t>
            </a:r>
            <a:r>
              <a:rPr lang="en-US" dirty="0"/>
              <a:t> a se </a:t>
            </a:r>
            <a:r>
              <a:rPr lang="en-US" dirty="0" err="1"/>
              <a:t>svými</a:t>
            </a:r>
            <a:r>
              <a:rPr lang="en-US" dirty="0"/>
              <a:t> </a:t>
            </a:r>
            <a:r>
              <a:rPr lang="en-US" dirty="0" err="1"/>
              <a:t>kumpány</a:t>
            </a:r>
            <a:r>
              <a:rPr lang="en-US" dirty="0"/>
              <a:t> </a:t>
            </a:r>
            <a:r>
              <a:rPr lang="en-US" dirty="0" err="1"/>
              <a:t>než</a:t>
            </a:r>
            <a:r>
              <a:rPr lang="en-US" dirty="0"/>
              <a:t> </a:t>
            </a:r>
            <a:r>
              <a:rPr lang="en-US" dirty="0" err="1"/>
              <a:t>prostřednictvím</a:t>
            </a:r>
            <a:r>
              <a:rPr lang="en-US" dirty="0"/>
              <a:t> </a:t>
            </a:r>
            <a:r>
              <a:rPr lang="en-US" dirty="0" err="1"/>
              <a:t>administrativy</a:t>
            </a:r>
            <a:endParaRPr lang="en-US" dirty="0"/>
          </a:p>
          <a:p>
            <a:pPr algn="just"/>
            <a:r>
              <a:rPr lang="en-US" dirty="0" err="1"/>
              <a:t>Populističtí</a:t>
            </a:r>
            <a:r>
              <a:rPr lang="en-US" dirty="0"/>
              <a:t> </a:t>
            </a:r>
            <a:r>
              <a:rPr lang="en-US" dirty="0" err="1"/>
              <a:t>politici</a:t>
            </a:r>
            <a:r>
              <a:rPr lang="en-US" dirty="0"/>
              <a:t> se </a:t>
            </a:r>
            <a:r>
              <a:rPr lang="en-US" dirty="0" err="1"/>
              <a:t>mohou</a:t>
            </a:r>
            <a:r>
              <a:rPr lang="en-US" dirty="0"/>
              <a:t> </a:t>
            </a:r>
            <a:r>
              <a:rPr lang="en-US" dirty="0" err="1"/>
              <a:t>soustředit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několik</a:t>
            </a:r>
            <a:r>
              <a:rPr lang="en-US" dirty="0"/>
              <a:t> </a:t>
            </a:r>
            <a:r>
              <a:rPr lang="en-US" dirty="0" err="1"/>
              <a:t>málo</a:t>
            </a:r>
            <a:r>
              <a:rPr lang="en-US" dirty="0"/>
              <a:t> </a:t>
            </a:r>
            <a:r>
              <a:rPr lang="en-US" dirty="0" err="1"/>
              <a:t>oblastí</a:t>
            </a:r>
            <a:r>
              <a:rPr lang="en-US" dirty="0"/>
              <a:t> </a:t>
            </a:r>
            <a:r>
              <a:rPr lang="en-US" dirty="0" err="1"/>
              <a:t>politiky</a:t>
            </a:r>
            <a:r>
              <a:rPr lang="en-US" dirty="0"/>
              <a:t>, </a:t>
            </a:r>
            <a:r>
              <a:rPr lang="en-US" dirty="0" err="1"/>
              <a:t>jako</a:t>
            </a:r>
            <a:r>
              <a:rPr lang="en-US" dirty="0"/>
              <a:t> je </a:t>
            </a:r>
            <a:r>
              <a:rPr lang="en-US" dirty="0" err="1"/>
              <a:t>imigrace</a:t>
            </a:r>
            <a:r>
              <a:rPr lang="en-US" dirty="0"/>
              <a:t> a </a:t>
            </a:r>
            <a:r>
              <a:rPr lang="en-US" dirty="0" err="1"/>
              <a:t>regulace</a:t>
            </a:r>
            <a:r>
              <a:rPr lang="en-US" dirty="0"/>
              <a:t> </a:t>
            </a:r>
            <a:r>
              <a:rPr lang="en-US" dirty="0" err="1"/>
              <a:t>životního</a:t>
            </a:r>
            <a:r>
              <a:rPr lang="en-US" dirty="0"/>
              <a:t> </a:t>
            </a:r>
            <a:r>
              <a:rPr lang="en-US" dirty="0" err="1"/>
              <a:t>prostředí</a:t>
            </a:r>
            <a:r>
              <a:rPr lang="en-US" dirty="0"/>
              <a:t>, a </a:t>
            </a:r>
            <a:r>
              <a:rPr lang="en-US" dirty="0" err="1"/>
              <a:t>většinu</a:t>
            </a:r>
            <a:r>
              <a:rPr lang="en-US" dirty="0"/>
              <a:t> </a:t>
            </a:r>
            <a:r>
              <a:rPr lang="en-US" dirty="0" err="1"/>
              <a:t>ostatních</a:t>
            </a:r>
            <a:r>
              <a:rPr lang="en-US" dirty="0"/>
              <a:t> </a:t>
            </a:r>
            <a:r>
              <a:rPr lang="en-US" dirty="0" err="1"/>
              <a:t>oblastí</a:t>
            </a:r>
            <a:r>
              <a:rPr lang="en-US" dirty="0"/>
              <a:t> </a:t>
            </a:r>
            <a:r>
              <a:rPr lang="en-US" dirty="0" err="1"/>
              <a:t>státní</a:t>
            </a:r>
            <a:r>
              <a:rPr lang="en-US" dirty="0"/>
              <a:t> </a:t>
            </a:r>
            <a:r>
              <a:rPr lang="en-US" dirty="0" err="1"/>
              <a:t>správy</a:t>
            </a:r>
            <a:r>
              <a:rPr lang="en-US" dirty="0"/>
              <a:t> </a:t>
            </a:r>
            <a:r>
              <a:rPr lang="en-US" dirty="0" err="1"/>
              <a:t>ponechat</a:t>
            </a:r>
            <a:r>
              <a:rPr lang="en-US" dirty="0"/>
              <a:t> </a:t>
            </a:r>
            <a:r>
              <a:rPr lang="en-US" dirty="0" err="1"/>
              <a:t>stranou</a:t>
            </a:r>
            <a:endParaRPr lang="en-US" dirty="0"/>
          </a:p>
          <a:p>
            <a:pPr algn="just"/>
            <a:r>
              <a:rPr lang="en-US" dirty="0" err="1"/>
              <a:t>Paradoxně</a:t>
            </a:r>
            <a:r>
              <a:rPr lang="en-US" dirty="0"/>
              <a:t> to </a:t>
            </a:r>
            <a:r>
              <a:rPr lang="en-US" dirty="0" err="1"/>
              <a:t>může</a:t>
            </a:r>
            <a:r>
              <a:rPr lang="en-US" dirty="0"/>
              <a:t> </a:t>
            </a:r>
            <a:r>
              <a:rPr lang="en-US" dirty="0" err="1"/>
              <a:t>vést</a:t>
            </a:r>
            <a:r>
              <a:rPr lang="en-US" dirty="0"/>
              <a:t> k </a:t>
            </a:r>
            <a:r>
              <a:rPr lang="en-US" dirty="0" err="1"/>
              <a:t>posílení</a:t>
            </a:r>
            <a:r>
              <a:rPr lang="en-US" dirty="0"/>
              <a:t> </a:t>
            </a:r>
            <a:r>
              <a:rPr lang="en-US" dirty="0" err="1"/>
              <a:t>byrokracie</a:t>
            </a:r>
            <a:r>
              <a:rPr lang="en-US" dirty="0"/>
              <a:t> v </a:t>
            </a:r>
            <a:r>
              <a:rPr lang="en-US" dirty="0" err="1"/>
              <a:t>oblastech</a:t>
            </a:r>
            <a:r>
              <a:rPr lang="en-US" dirty="0"/>
              <a:t>, </a:t>
            </a:r>
            <a:r>
              <a:rPr lang="en-US" dirty="0" err="1"/>
              <a:t>které</a:t>
            </a:r>
            <a:r>
              <a:rPr lang="en-US" dirty="0"/>
              <a:t> </a:t>
            </a:r>
            <a:r>
              <a:rPr lang="en-US" dirty="0" err="1"/>
              <a:t>vládní</a:t>
            </a:r>
            <a:r>
              <a:rPr lang="en-US" dirty="0"/>
              <a:t> </a:t>
            </a:r>
            <a:r>
              <a:rPr lang="en-US" dirty="0" err="1"/>
              <a:t>politiky</a:t>
            </a:r>
            <a:r>
              <a:rPr lang="en-US" dirty="0"/>
              <a:t> </a:t>
            </a:r>
            <a:r>
              <a:rPr lang="en-US" dirty="0" err="1"/>
              <a:t>nezajímají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8326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434D5-8CA3-6FFB-8F43-782096786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3. </a:t>
            </a:r>
            <a:r>
              <a:rPr lang="en-US" b="1" dirty="0" err="1"/>
              <a:t>Využití</a:t>
            </a:r>
            <a:r>
              <a:rPr lang="en-US" b="1" dirty="0"/>
              <a:t> </a:t>
            </a:r>
            <a:r>
              <a:rPr lang="en-US" b="1" dirty="0" err="1"/>
              <a:t>byrokracie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8D7C99-21F0-BC68-21E1-28A7371C9B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2803"/>
            <a:ext cx="10515600" cy="4980071"/>
          </a:xfrm>
        </p:spPr>
        <p:txBody>
          <a:bodyPr>
            <a:noAutofit/>
          </a:bodyPr>
          <a:lstStyle/>
          <a:p>
            <a:pPr algn="just"/>
            <a:r>
              <a:rPr lang="en-US" sz="2700" dirty="0" err="1"/>
              <a:t>populističtí</a:t>
            </a:r>
            <a:r>
              <a:rPr lang="en-US" sz="2700" dirty="0"/>
              <a:t> </a:t>
            </a:r>
            <a:r>
              <a:rPr lang="en-US" sz="2700" dirty="0" err="1"/>
              <a:t>politici</a:t>
            </a:r>
            <a:r>
              <a:rPr lang="en-US" sz="2700" dirty="0"/>
              <a:t> </a:t>
            </a:r>
            <a:r>
              <a:rPr lang="en-US" sz="2700" dirty="0" err="1"/>
              <a:t>ve</a:t>
            </a:r>
            <a:r>
              <a:rPr lang="en-US" sz="2700" dirty="0"/>
              <a:t> </a:t>
            </a:r>
            <a:r>
              <a:rPr lang="en-US" sz="2700" dirty="0" err="1"/>
              <a:t>vláde</a:t>
            </a:r>
            <a:r>
              <a:rPr lang="en-US" sz="2700" dirty="0"/>
              <a:t> </a:t>
            </a:r>
            <a:r>
              <a:rPr lang="en-US" sz="2700" dirty="0" err="1"/>
              <a:t>jsou</a:t>
            </a:r>
            <a:r>
              <a:rPr lang="en-US" sz="2700" dirty="0"/>
              <a:t> </a:t>
            </a:r>
            <a:r>
              <a:rPr lang="en-US" sz="2700" dirty="0" err="1"/>
              <a:t>konfrontováni</a:t>
            </a:r>
            <a:r>
              <a:rPr lang="en-US" sz="2700" dirty="0"/>
              <a:t> s </a:t>
            </a:r>
            <a:r>
              <a:rPr lang="en-US" sz="2700" dirty="0" err="1"/>
              <a:t>nutností</a:t>
            </a:r>
            <a:r>
              <a:rPr lang="en-US" sz="2700" dirty="0"/>
              <a:t> </a:t>
            </a:r>
            <a:r>
              <a:rPr lang="en-US" sz="2700" dirty="0" err="1"/>
              <a:t>splnit</a:t>
            </a:r>
            <a:r>
              <a:rPr lang="en-US" sz="2700" dirty="0"/>
              <a:t> </a:t>
            </a:r>
            <a:r>
              <a:rPr lang="en-US" sz="2700" dirty="0" err="1"/>
              <a:t>sliby</a:t>
            </a:r>
            <a:r>
              <a:rPr lang="en-US" sz="2700" dirty="0"/>
              <a:t> </a:t>
            </a:r>
            <a:r>
              <a:rPr lang="en-US" sz="2700" dirty="0" err="1"/>
              <a:t>týkající</a:t>
            </a:r>
            <a:r>
              <a:rPr lang="en-US" sz="2700" dirty="0"/>
              <a:t> se </a:t>
            </a:r>
            <a:r>
              <a:rPr lang="en-US" sz="2700" dirty="0" err="1"/>
              <a:t>správy</a:t>
            </a:r>
            <a:r>
              <a:rPr lang="en-US" sz="2700" dirty="0"/>
              <a:t> </a:t>
            </a:r>
            <a:r>
              <a:rPr lang="en-US" sz="2700" dirty="0" err="1"/>
              <a:t>věcí</a:t>
            </a:r>
            <a:r>
              <a:rPr lang="en-US" sz="2700" dirty="0"/>
              <a:t> </a:t>
            </a:r>
            <a:r>
              <a:rPr lang="en-US" sz="2700" dirty="0" err="1"/>
              <a:t>veřejných</a:t>
            </a:r>
            <a:r>
              <a:rPr lang="en-US" sz="2700" dirty="0"/>
              <a:t>, </a:t>
            </a:r>
            <a:r>
              <a:rPr lang="en-US" sz="2700" dirty="0" err="1"/>
              <a:t>které</a:t>
            </a:r>
            <a:r>
              <a:rPr lang="en-US" sz="2700" dirty="0"/>
              <a:t> </a:t>
            </a:r>
            <a:r>
              <a:rPr lang="en-US" sz="2700" dirty="0" err="1"/>
              <a:t>dali</a:t>
            </a:r>
            <a:r>
              <a:rPr lang="en-US" sz="2700" dirty="0"/>
              <a:t> </a:t>
            </a:r>
            <a:r>
              <a:rPr lang="en-US" sz="2700" dirty="0" err="1"/>
              <a:t>během</a:t>
            </a:r>
            <a:r>
              <a:rPr lang="en-US" sz="2700" dirty="0"/>
              <a:t> </a:t>
            </a:r>
            <a:r>
              <a:rPr lang="en-US" sz="2700" dirty="0" err="1"/>
              <a:t>kampaně</a:t>
            </a:r>
            <a:endParaRPr lang="en-US" sz="2700" dirty="0"/>
          </a:p>
          <a:p>
            <a:pPr algn="just"/>
            <a:r>
              <a:rPr lang="en-US" sz="2700" dirty="0" err="1"/>
              <a:t>Pokud</a:t>
            </a:r>
            <a:r>
              <a:rPr lang="en-US" sz="2700" dirty="0"/>
              <a:t> </a:t>
            </a:r>
            <a:r>
              <a:rPr lang="en-US" sz="2700" dirty="0" err="1"/>
              <a:t>chtějí</a:t>
            </a:r>
            <a:r>
              <a:rPr lang="en-US" sz="2700" dirty="0"/>
              <a:t> </a:t>
            </a:r>
            <a:r>
              <a:rPr lang="en-US" sz="2700" dirty="0" err="1"/>
              <a:t>autoritáři</a:t>
            </a:r>
            <a:r>
              <a:rPr lang="en-US" sz="2700" dirty="0"/>
              <a:t> s </a:t>
            </a:r>
            <a:r>
              <a:rPr lang="en-US" sz="2700" dirty="0" err="1"/>
              <a:t>populistickými</a:t>
            </a:r>
            <a:r>
              <a:rPr lang="en-US" sz="2700" dirty="0"/>
              <a:t> </a:t>
            </a:r>
            <a:r>
              <a:rPr lang="en-US" sz="2700" dirty="0" err="1"/>
              <a:t>sklony</a:t>
            </a:r>
            <a:r>
              <a:rPr lang="en-US" sz="2700" dirty="0"/>
              <a:t> </a:t>
            </a:r>
            <a:r>
              <a:rPr lang="en-US" sz="2700" dirty="0" err="1"/>
              <a:t>kontrolovat</a:t>
            </a:r>
            <a:r>
              <a:rPr lang="en-US" sz="2700" dirty="0"/>
              <a:t> </a:t>
            </a:r>
            <a:r>
              <a:rPr lang="en-US" sz="2700" dirty="0" err="1"/>
              <a:t>také</a:t>
            </a:r>
            <a:r>
              <a:rPr lang="en-US" sz="2700" dirty="0"/>
              <a:t> </a:t>
            </a:r>
            <a:r>
              <a:rPr lang="en-US" sz="2700" dirty="0" err="1"/>
              <a:t>společnost</a:t>
            </a:r>
            <a:r>
              <a:rPr lang="en-US" sz="2700" dirty="0"/>
              <a:t>, </a:t>
            </a:r>
            <a:r>
              <a:rPr lang="en-US" sz="2700" dirty="0" err="1"/>
              <a:t>potřebují</a:t>
            </a:r>
            <a:r>
              <a:rPr lang="en-US" sz="2700" dirty="0"/>
              <a:t> k </a:t>
            </a:r>
            <a:r>
              <a:rPr lang="en-US" sz="2700" dirty="0" err="1"/>
              <a:t>úspěchu</a:t>
            </a:r>
            <a:r>
              <a:rPr lang="en-US" sz="2700" dirty="0"/>
              <a:t> </a:t>
            </a:r>
            <a:r>
              <a:rPr lang="en-US" sz="2700" dirty="0" err="1"/>
              <a:t>byrokracii</a:t>
            </a:r>
            <a:r>
              <a:rPr lang="en-US" sz="2700" dirty="0"/>
              <a:t> (</a:t>
            </a:r>
            <a:r>
              <a:rPr lang="en-US" sz="2700" dirty="0" err="1"/>
              <a:t>postup</a:t>
            </a:r>
            <a:r>
              <a:rPr lang="en-US" sz="2700" dirty="0"/>
              <a:t> </a:t>
            </a:r>
            <a:r>
              <a:rPr lang="en-US" sz="2700" dirty="0" err="1"/>
              <a:t>typický</a:t>
            </a:r>
            <a:r>
              <a:rPr lang="en-US" sz="2700" dirty="0"/>
              <a:t> pro </a:t>
            </a:r>
            <a:r>
              <a:rPr lang="en-US" sz="2700" dirty="0" err="1"/>
              <a:t>silnejší</a:t>
            </a:r>
            <a:r>
              <a:rPr lang="en-US" sz="2700" dirty="0"/>
              <a:t> a </a:t>
            </a:r>
            <a:r>
              <a:rPr lang="en-US" sz="2700" dirty="0" err="1"/>
              <a:t>ambicioznejší</a:t>
            </a:r>
            <a:r>
              <a:rPr lang="en-US" sz="2700" dirty="0"/>
              <a:t> </a:t>
            </a:r>
            <a:r>
              <a:rPr lang="en-US" sz="2700" dirty="0" err="1"/>
              <a:t>populisty</a:t>
            </a:r>
            <a:r>
              <a:rPr lang="en-US" sz="2700" dirty="0"/>
              <a:t>)</a:t>
            </a:r>
          </a:p>
          <a:p>
            <a:pPr algn="just"/>
            <a:r>
              <a:rPr lang="en-US" sz="2700" dirty="0" err="1"/>
              <a:t>jejich</a:t>
            </a:r>
            <a:r>
              <a:rPr lang="en-US" sz="2700" dirty="0"/>
              <a:t> </a:t>
            </a:r>
            <a:r>
              <a:rPr lang="en-US" sz="2700" dirty="0" err="1"/>
              <a:t>touha</a:t>
            </a:r>
            <a:r>
              <a:rPr lang="en-US" sz="2700" dirty="0"/>
              <a:t> </a:t>
            </a:r>
            <a:r>
              <a:rPr lang="en-US" sz="2700" dirty="0" err="1"/>
              <a:t>vládnout</a:t>
            </a:r>
            <a:r>
              <a:rPr lang="en-US" sz="2700" dirty="0"/>
              <a:t> </a:t>
            </a:r>
            <a:r>
              <a:rPr lang="en-US" sz="2700" dirty="0" err="1"/>
              <a:t>může</a:t>
            </a:r>
            <a:r>
              <a:rPr lang="en-US" sz="2700" dirty="0"/>
              <a:t> </a:t>
            </a:r>
            <a:r>
              <a:rPr lang="en-US" sz="2700" dirty="0" err="1"/>
              <a:t>překonat</a:t>
            </a:r>
            <a:r>
              <a:rPr lang="en-US" sz="2700" dirty="0"/>
              <a:t> </a:t>
            </a:r>
            <a:r>
              <a:rPr lang="en-US" sz="2700" dirty="0" err="1"/>
              <a:t>jejich</a:t>
            </a:r>
            <a:r>
              <a:rPr lang="en-US" sz="2700" dirty="0"/>
              <a:t> </a:t>
            </a:r>
            <a:r>
              <a:rPr lang="en-US" sz="2700" dirty="0" err="1"/>
              <a:t>ideologický</a:t>
            </a:r>
            <a:r>
              <a:rPr lang="en-US" sz="2700" dirty="0"/>
              <a:t> </a:t>
            </a:r>
            <a:r>
              <a:rPr lang="en-US" sz="2700" dirty="0" err="1"/>
              <a:t>odpor</a:t>
            </a:r>
            <a:r>
              <a:rPr lang="en-US" sz="2700" dirty="0"/>
              <a:t> k </a:t>
            </a:r>
            <a:r>
              <a:rPr lang="en-US" sz="2700" dirty="0" err="1"/>
              <a:t>insiderům</a:t>
            </a:r>
            <a:r>
              <a:rPr lang="en-US" sz="2700" dirty="0"/>
              <a:t> z </a:t>
            </a:r>
            <a:r>
              <a:rPr lang="en-US" sz="2700" dirty="0" err="1"/>
              <a:t>veřejného</a:t>
            </a:r>
            <a:r>
              <a:rPr lang="en-US" sz="2700" dirty="0"/>
              <a:t> </a:t>
            </a:r>
            <a:r>
              <a:rPr lang="en-US" sz="2700" dirty="0" err="1"/>
              <a:t>sektoru</a:t>
            </a:r>
            <a:r>
              <a:rPr lang="en-US" sz="2700" dirty="0"/>
              <a:t>, </a:t>
            </a:r>
            <a:r>
              <a:rPr lang="en-US" sz="2700" dirty="0" err="1"/>
              <a:t>takže</a:t>
            </a:r>
            <a:r>
              <a:rPr lang="en-US" sz="2700" dirty="0"/>
              <a:t> se </a:t>
            </a:r>
            <a:r>
              <a:rPr lang="en-US" sz="2700" dirty="0" err="1"/>
              <a:t>začnou</a:t>
            </a:r>
            <a:r>
              <a:rPr lang="en-US" sz="2700" dirty="0"/>
              <a:t> </a:t>
            </a:r>
            <a:r>
              <a:rPr lang="en-US" sz="2700" dirty="0" err="1"/>
              <a:t>spoléhat</a:t>
            </a:r>
            <a:r>
              <a:rPr lang="en-US" sz="2700" dirty="0"/>
              <a:t> </a:t>
            </a:r>
            <a:r>
              <a:rPr lang="en-US" sz="2700" dirty="0" err="1"/>
              <a:t>na</a:t>
            </a:r>
            <a:r>
              <a:rPr lang="en-US" sz="2700" dirty="0"/>
              <a:t> </a:t>
            </a:r>
            <a:r>
              <a:rPr lang="en-US" sz="2700" dirty="0" err="1"/>
              <a:t>kariérní</a:t>
            </a:r>
            <a:r>
              <a:rPr lang="en-US" sz="2700" dirty="0"/>
              <a:t> </a:t>
            </a:r>
            <a:r>
              <a:rPr lang="en-US" sz="2700" dirty="0" err="1"/>
              <a:t>byrokracii</a:t>
            </a:r>
            <a:endParaRPr lang="en-US" sz="2700" dirty="0"/>
          </a:p>
          <a:p>
            <a:pPr algn="just"/>
            <a:r>
              <a:rPr lang="en-US" sz="2700" dirty="0" err="1"/>
              <a:t>dilema</a:t>
            </a:r>
            <a:r>
              <a:rPr lang="en-US" sz="2700" dirty="0"/>
              <a:t> pro </a:t>
            </a:r>
            <a:r>
              <a:rPr lang="en-US" sz="2700" dirty="0" err="1"/>
              <a:t>byrokraty</a:t>
            </a:r>
            <a:r>
              <a:rPr lang="en-US" sz="2700" dirty="0"/>
              <a:t>: </a:t>
            </a:r>
            <a:r>
              <a:rPr lang="en-US" sz="2700" dirty="0" err="1"/>
              <a:t>mohou</a:t>
            </a:r>
            <a:r>
              <a:rPr lang="en-US" sz="2700" dirty="0"/>
              <a:t> </a:t>
            </a:r>
            <a:r>
              <a:rPr lang="en-US" sz="2700" dirty="0" err="1"/>
              <a:t>chtít</a:t>
            </a:r>
            <a:r>
              <a:rPr lang="en-US" sz="2700" dirty="0"/>
              <a:t> </a:t>
            </a:r>
            <a:r>
              <a:rPr lang="en-US" sz="2700" dirty="0" err="1"/>
              <a:t>udržet</a:t>
            </a:r>
            <a:r>
              <a:rPr lang="en-US" sz="2700" dirty="0"/>
              <a:t> </a:t>
            </a:r>
            <a:r>
              <a:rPr lang="en-US" sz="2700" dirty="0" err="1"/>
              <a:t>svou</a:t>
            </a:r>
            <a:r>
              <a:rPr lang="en-US" sz="2700" dirty="0"/>
              <a:t> </a:t>
            </a:r>
            <a:r>
              <a:rPr lang="en-US" sz="2700" dirty="0" err="1"/>
              <a:t>kontrolu</a:t>
            </a:r>
            <a:r>
              <a:rPr lang="en-US" sz="2700" dirty="0"/>
              <a:t> </a:t>
            </a:r>
            <a:r>
              <a:rPr lang="en-US" sz="2700" dirty="0" err="1"/>
              <a:t>nad</a:t>
            </a:r>
            <a:r>
              <a:rPr lang="en-US" sz="2700" dirty="0"/>
              <a:t> </a:t>
            </a:r>
            <a:r>
              <a:rPr lang="en-US" sz="2700" dirty="0" err="1"/>
              <a:t>vládním</a:t>
            </a:r>
            <a:r>
              <a:rPr lang="en-US" sz="2700" dirty="0"/>
              <a:t> </a:t>
            </a:r>
            <a:r>
              <a:rPr lang="en-US" sz="2700" dirty="0" err="1"/>
              <a:t>aparátem</a:t>
            </a:r>
            <a:r>
              <a:rPr lang="en-US" sz="2700" dirty="0"/>
              <a:t> </a:t>
            </a:r>
            <a:r>
              <a:rPr lang="en-US" sz="2700" dirty="0" err="1"/>
              <a:t>nebo</a:t>
            </a:r>
            <a:r>
              <a:rPr lang="en-US" sz="2700" dirty="0"/>
              <a:t> </a:t>
            </a:r>
            <a:r>
              <a:rPr lang="en-US" sz="2700" dirty="0" err="1"/>
              <a:t>věří</a:t>
            </a:r>
            <a:r>
              <a:rPr lang="en-US" sz="2700" dirty="0"/>
              <a:t>, </a:t>
            </a:r>
            <a:r>
              <a:rPr lang="en-US" sz="2700" dirty="0" err="1"/>
              <a:t>že</a:t>
            </a:r>
            <a:r>
              <a:rPr lang="en-US" sz="2700" dirty="0"/>
              <a:t> je </a:t>
            </a:r>
            <a:r>
              <a:rPr lang="en-US" sz="2700" dirty="0" err="1"/>
              <a:t>jejich</a:t>
            </a:r>
            <a:r>
              <a:rPr lang="en-US" sz="2700" dirty="0"/>
              <a:t> </a:t>
            </a:r>
            <a:r>
              <a:rPr lang="en-US" sz="2700" dirty="0" err="1"/>
              <a:t>povinností</a:t>
            </a:r>
            <a:r>
              <a:rPr lang="en-US" sz="2700" dirty="0"/>
              <a:t> </a:t>
            </a:r>
            <a:r>
              <a:rPr lang="en-US" sz="2700" dirty="0" err="1"/>
              <a:t>sloužit</a:t>
            </a:r>
            <a:r>
              <a:rPr lang="en-US" sz="2700" dirty="0"/>
              <a:t> </a:t>
            </a:r>
            <a:r>
              <a:rPr lang="en-US" sz="2700" dirty="0" err="1"/>
              <a:t>jakékoli</a:t>
            </a:r>
            <a:r>
              <a:rPr lang="en-US" sz="2700" dirty="0"/>
              <a:t> </a:t>
            </a:r>
            <a:r>
              <a:rPr lang="en-US" sz="2700" dirty="0" err="1"/>
              <a:t>demokraticky</a:t>
            </a:r>
            <a:r>
              <a:rPr lang="en-US" sz="2700" dirty="0"/>
              <a:t> </a:t>
            </a:r>
            <a:r>
              <a:rPr lang="en-US" sz="2700" dirty="0" err="1"/>
              <a:t>zvolené</a:t>
            </a:r>
            <a:r>
              <a:rPr lang="en-US" sz="2700" dirty="0"/>
              <a:t> </a:t>
            </a:r>
            <a:r>
              <a:rPr lang="en-US" sz="2700" dirty="0" err="1"/>
              <a:t>vládě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3080994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B1179-66B0-9479-A51A-06BC375607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SK" b="1" dirty="0"/>
              <a:t>Kontext politicko-administrativních vztahů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7B71B8-0DB8-DE8D-87AF-30E2D0D3B6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GB" dirty="0" err="1"/>
              <a:t>politici</a:t>
            </a:r>
            <a:r>
              <a:rPr lang="en-GB" dirty="0"/>
              <a:t> v </a:t>
            </a:r>
            <a:r>
              <a:rPr lang="en-GB" dirty="0" err="1"/>
              <a:t>exekutivě</a:t>
            </a:r>
            <a:r>
              <a:rPr lang="en-GB" dirty="0"/>
              <a:t> by </a:t>
            </a:r>
            <a:r>
              <a:rPr lang="en-GB" dirty="0" err="1"/>
              <a:t>nemohli</a:t>
            </a:r>
            <a:r>
              <a:rPr lang="en-GB" dirty="0"/>
              <a:t> </a:t>
            </a:r>
            <a:r>
              <a:rPr lang="en-GB" dirty="0" err="1"/>
              <a:t>vykonávat</a:t>
            </a:r>
            <a:r>
              <a:rPr lang="en-GB" dirty="0"/>
              <a:t> </a:t>
            </a:r>
            <a:r>
              <a:rPr lang="en-GB" dirty="0" err="1"/>
              <a:t>politickou</a:t>
            </a:r>
            <a:r>
              <a:rPr lang="en-GB" dirty="0"/>
              <a:t> </a:t>
            </a:r>
            <a:r>
              <a:rPr lang="en-GB" dirty="0" err="1"/>
              <a:t>moc</a:t>
            </a:r>
            <a:r>
              <a:rPr lang="en-GB" dirty="0"/>
              <a:t> bez </a:t>
            </a:r>
            <a:r>
              <a:rPr lang="en-GB" dirty="0" err="1"/>
              <a:t>stálého</a:t>
            </a:r>
            <a:r>
              <a:rPr lang="en-GB" dirty="0"/>
              <a:t> </a:t>
            </a:r>
            <a:r>
              <a:rPr lang="en-GB" dirty="0" err="1"/>
              <a:t>administrativního</a:t>
            </a:r>
            <a:r>
              <a:rPr lang="en-GB" dirty="0"/>
              <a:t> </a:t>
            </a:r>
            <a:r>
              <a:rPr lang="en-GB" dirty="0" err="1"/>
              <a:t>aparátu</a:t>
            </a:r>
            <a:r>
              <a:rPr lang="en-GB" dirty="0"/>
              <a:t>, </a:t>
            </a:r>
            <a:r>
              <a:rPr lang="en-GB" dirty="0" err="1"/>
              <a:t>který</a:t>
            </a:r>
            <a:r>
              <a:rPr lang="en-GB" dirty="0"/>
              <a:t> </a:t>
            </a:r>
            <a:r>
              <a:rPr lang="en-GB" dirty="0" err="1"/>
              <a:t>připravuje</a:t>
            </a:r>
            <a:r>
              <a:rPr lang="en-GB" dirty="0"/>
              <a:t> a </a:t>
            </a:r>
            <a:r>
              <a:rPr lang="en-GB" dirty="0" err="1"/>
              <a:t>realizuje</a:t>
            </a:r>
            <a:r>
              <a:rPr lang="en-GB" dirty="0"/>
              <a:t> </a:t>
            </a:r>
            <a:r>
              <a:rPr lang="en-GB" dirty="0" err="1"/>
              <a:t>veřejné</a:t>
            </a:r>
            <a:r>
              <a:rPr lang="en-GB" dirty="0"/>
              <a:t> </a:t>
            </a:r>
            <a:r>
              <a:rPr lang="en-GB" dirty="0" err="1"/>
              <a:t>politiky</a:t>
            </a:r>
            <a:endParaRPr lang="en-GB" dirty="0"/>
          </a:p>
          <a:p>
            <a:pPr algn="just"/>
            <a:r>
              <a:rPr lang="en-GB" dirty="0" err="1"/>
              <a:t>vládní</a:t>
            </a:r>
            <a:r>
              <a:rPr lang="en-GB" dirty="0"/>
              <a:t> </a:t>
            </a:r>
            <a:r>
              <a:rPr lang="en-GB" dirty="0" err="1"/>
              <a:t>představitelé</a:t>
            </a:r>
            <a:r>
              <a:rPr lang="en-GB" dirty="0"/>
              <a:t> s </a:t>
            </a:r>
            <a:r>
              <a:rPr lang="en-GB" dirty="0" err="1"/>
              <a:t>demokratickou</a:t>
            </a:r>
            <a:r>
              <a:rPr lang="en-GB" dirty="0"/>
              <a:t> </a:t>
            </a:r>
            <a:r>
              <a:rPr lang="en-GB" dirty="0" err="1"/>
              <a:t>legitimitou</a:t>
            </a:r>
            <a:r>
              <a:rPr lang="en-GB" dirty="0"/>
              <a:t> v </a:t>
            </a:r>
            <a:r>
              <a:rPr lang="en-GB" dirty="0" err="1"/>
              <a:t>rámci</a:t>
            </a:r>
            <a:r>
              <a:rPr lang="en-GB" dirty="0"/>
              <a:t> </a:t>
            </a:r>
            <a:r>
              <a:rPr lang="en-GB" dirty="0" err="1"/>
              <a:t>své</a:t>
            </a:r>
            <a:r>
              <a:rPr lang="en-GB" dirty="0"/>
              <a:t> </a:t>
            </a:r>
            <a:r>
              <a:rPr lang="en-GB" dirty="0" err="1"/>
              <a:t>působnosti</a:t>
            </a:r>
            <a:r>
              <a:rPr lang="en-GB" dirty="0"/>
              <a:t> </a:t>
            </a:r>
            <a:r>
              <a:rPr lang="en-GB" dirty="0" err="1"/>
              <a:t>určují</a:t>
            </a:r>
            <a:r>
              <a:rPr lang="en-GB" dirty="0"/>
              <a:t> </a:t>
            </a:r>
            <a:r>
              <a:rPr lang="en-GB" dirty="0" err="1"/>
              <a:t>politické</a:t>
            </a:r>
            <a:r>
              <a:rPr lang="en-GB" dirty="0"/>
              <a:t> </a:t>
            </a:r>
            <a:r>
              <a:rPr lang="en-GB" dirty="0" err="1"/>
              <a:t>cíle</a:t>
            </a:r>
            <a:r>
              <a:rPr lang="en-GB" dirty="0"/>
              <a:t> a </a:t>
            </a:r>
            <a:r>
              <a:rPr lang="en-GB" dirty="0" err="1"/>
              <a:t>instruují</a:t>
            </a:r>
            <a:r>
              <a:rPr lang="en-GB" dirty="0"/>
              <a:t> </a:t>
            </a:r>
            <a:r>
              <a:rPr lang="en-GB" dirty="0" err="1"/>
              <a:t>administrativní</a:t>
            </a:r>
            <a:r>
              <a:rPr lang="en-GB" dirty="0"/>
              <a:t> </a:t>
            </a:r>
            <a:r>
              <a:rPr lang="en-GB" dirty="0" err="1"/>
              <a:t>aparát</a:t>
            </a:r>
            <a:r>
              <a:rPr lang="en-GB" dirty="0"/>
              <a:t>, aby </a:t>
            </a:r>
            <a:r>
              <a:rPr lang="en-GB" dirty="0" err="1"/>
              <a:t>tuto</a:t>
            </a:r>
            <a:r>
              <a:rPr lang="en-GB" dirty="0"/>
              <a:t> </a:t>
            </a:r>
            <a:r>
              <a:rPr lang="en-GB" dirty="0" err="1"/>
              <a:t>agendu</a:t>
            </a:r>
            <a:r>
              <a:rPr lang="en-GB" dirty="0"/>
              <a:t> </a:t>
            </a:r>
            <a:r>
              <a:rPr lang="en-GB" dirty="0" err="1"/>
              <a:t>vykonával</a:t>
            </a:r>
            <a:endParaRPr lang="en-GB" dirty="0"/>
          </a:p>
          <a:p>
            <a:pPr algn="just"/>
            <a:r>
              <a:rPr lang="en-GB" dirty="0" err="1"/>
              <a:t>zároveň</a:t>
            </a:r>
            <a:r>
              <a:rPr lang="en-GB" dirty="0"/>
              <a:t> </a:t>
            </a:r>
            <a:r>
              <a:rPr lang="en-GB" dirty="0" err="1"/>
              <a:t>jsou</a:t>
            </a:r>
            <a:r>
              <a:rPr lang="en-GB" dirty="0"/>
              <a:t> </a:t>
            </a:r>
            <a:r>
              <a:rPr lang="en-GB" dirty="0" err="1"/>
              <a:t>závislí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byrokracii</a:t>
            </a:r>
            <a:r>
              <a:rPr lang="en-GB" dirty="0"/>
              <a:t>, </a:t>
            </a:r>
            <a:r>
              <a:rPr lang="en-GB" dirty="0" err="1"/>
              <a:t>která</a:t>
            </a:r>
            <a:r>
              <a:rPr lang="en-GB" dirty="0"/>
              <a:t> </a:t>
            </a:r>
            <a:r>
              <a:rPr lang="en-GB" dirty="0" err="1"/>
              <a:t>má</a:t>
            </a:r>
            <a:r>
              <a:rPr lang="en-GB" dirty="0"/>
              <a:t>  </a:t>
            </a:r>
            <a:r>
              <a:rPr lang="en-GB" dirty="0" err="1"/>
              <a:t>expertízu</a:t>
            </a:r>
            <a:r>
              <a:rPr lang="en-GB" dirty="0"/>
              <a:t> a </a:t>
            </a:r>
            <a:r>
              <a:rPr lang="en-GB" dirty="0" err="1"/>
              <a:t>zkušenosti</a:t>
            </a:r>
            <a:r>
              <a:rPr lang="en-GB" dirty="0"/>
              <a:t> s </a:t>
            </a:r>
            <a:r>
              <a:rPr lang="en-GB" dirty="0" err="1"/>
              <a:t>procesem</a:t>
            </a:r>
            <a:r>
              <a:rPr lang="en-GB" dirty="0"/>
              <a:t> </a:t>
            </a:r>
            <a:r>
              <a:rPr lang="en-GB" dirty="0" err="1"/>
              <a:t>tvorby</a:t>
            </a:r>
            <a:r>
              <a:rPr lang="en-GB" dirty="0"/>
              <a:t> </a:t>
            </a:r>
            <a:r>
              <a:rPr lang="en-GB" dirty="0" err="1"/>
              <a:t>politiky</a:t>
            </a:r>
            <a:endParaRPr lang="en-GB" dirty="0"/>
          </a:p>
          <a:p>
            <a:pPr algn="just"/>
            <a:r>
              <a:rPr lang="en-GB" dirty="0" err="1"/>
              <a:t>kombinace</a:t>
            </a:r>
            <a:r>
              <a:rPr lang="en-GB" dirty="0"/>
              <a:t> </a:t>
            </a:r>
            <a:r>
              <a:rPr lang="en-GB" b="1" dirty="0" err="1"/>
              <a:t>informační</a:t>
            </a:r>
            <a:r>
              <a:rPr lang="en-GB" b="1" dirty="0"/>
              <a:t> </a:t>
            </a:r>
            <a:r>
              <a:rPr lang="en-GB" b="1" dirty="0" err="1"/>
              <a:t>asymetrie</a:t>
            </a:r>
            <a:r>
              <a:rPr lang="en-GB" b="1" dirty="0"/>
              <a:t> </a:t>
            </a:r>
            <a:r>
              <a:rPr lang="en-GB" dirty="0"/>
              <a:t>a </a:t>
            </a:r>
            <a:r>
              <a:rPr lang="en-GB" b="1" dirty="0" err="1"/>
              <a:t>omezené</a:t>
            </a:r>
            <a:r>
              <a:rPr lang="en-GB" b="1" dirty="0"/>
              <a:t> </a:t>
            </a:r>
            <a:r>
              <a:rPr lang="en-GB" b="1" dirty="0" err="1"/>
              <a:t>kapacity</a:t>
            </a:r>
            <a:r>
              <a:rPr lang="en-GB" b="1" dirty="0"/>
              <a:t> </a:t>
            </a:r>
            <a:r>
              <a:rPr lang="en-GB" dirty="0" err="1"/>
              <a:t>politiků</a:t>
            </a:r>
            <a:r>
              <a:rPr lang="en-GB" dirty="0"/>
              <a:t> </a:t>
            </a:r>
            <a:r>
              <a:rPr lang="en-GB" dirty="0" err="1"/>
              <a:t>potenciálně</a:t>
            </a:r>
            <a:r>
              <a:rPr lang="en-GB" dirty="0"/>
              <a:t> </a:t>
            </a:r>
            <a:r>
              <a:rPr lang="en-GB" dirty="0" err="1"/>
              <a:t>mění</a:t>
            </a:r>
            <a:r>
              <a:rPr lang="en-GB" dirty="0"/>
              <a:t> </a:t>
            </a:r>
            <a:r>
              <a:rPr lang="en-GB" dirty="0" err="1"/>
              <a:t>skutečné</a:t>
            </a:r>
            <a:r>
              <a:rPr lang="en-GB" dirty="0"/>
              <a:t> </a:t>
            </a:r>
            <a:r>
              <a:rPr lang="en-GB" dirty="0" err="1"/>
              <a:t>mocenské</a:t>
            </a:r>
            <a:r>
              <a:rPr lang="en-GB" dirty="0"/>
              <a:t> </a:t>
            </a:r>
            <a:r>
              <a:rPr lang="en-GB" dirty="0" err="1"/>
              <a:t>vztahy</a:t>
            </a:r>
            <a:r>
              <a:rPr lang="en-GB" dirty="0"/>
              <a:t> </a:t>
            </a:r>
            <a:r>
              <a:rPr lang="en-GB" dirty="0" err="1"/>
              <a:t>mezi</a:t>
            </a:r>
            <a:r>
              <a:rPr lang="en-GB" dirty="0"/>
              <a:t> </a:t>
            </a:r>
            <a:r>
              <a:rPr lang="en-GB" dirty="0" err="1"/>
              <a:t>politiky</a:t>
            </a:r>
            <a:r>
              <a:rPr lang="en-GB" dirty="0"/>
              <a:t>  a </a:t>
            </a:r>
            <a:r>
              <a:rPr lang="en-GB" dirty="0" err="1"/>
              <a:t>byrokracií</a:t>
            </a:r>
            <a:endParaRPr lang="en-GB" dirty="0"/>
          </a:p>
          <a:p>
            <a:pPr algn="just"/>
            <a:r>
              <a:rPr lang="en-GB" dirty="0" err="1"/>
              <a:t>politici</a:t>
            </a:r>
            <a:r>
              <a:rPr lang="en-GB" dirty="0"/>
              <a:t> </a:t>
            </a:r>
            <a:r>
              <a:rPr lang="en-GB" dirty="0" err="1"/>
              <a:t>čelí</a:t>
            </a:r>
            <a:r>
              <a:rPr lang="en-GB" dirty="0"/>
              <a:t> </a:t>
            </a:r>
            <a:r>
              <a:rPr lang="en-GB" dirty="0" err="1"/>
              <a:t>soustavné</a:t>
            </a:r>
            <a:r>
              <a:rPr lang="en-GB" dirty="0"/>
              <a:t> </a:t>
            </a:r>
            <a:r>
              <a:rPr lang="en-GB" dirty="0" err="1"/>
              <a:t>potřebě</a:t>
            </a:r>
            <a:r>
              <a:rPr lang="en-GB" dirty="0"/>
              <a:t> </a:t>
            </a:r>
            <a:r>
              <a:rPr lang="en-GB" dirty="0" err="1"/>
              <a:t>zajistit</a:t>
            </a:r>
            <a:r>
              <a:rPr lang="en-GB" dirty="0"/>
              <a:t>, aby </a:t>
            </a:r>
            <a:r>
              <a:rPr lang="en-GB" dirty="0" err="1"/>
              <a:t>úředníci</a:t>
            </a:r>
            <a:r>
              <a:rPr lang="en-GB" dirty="0"/>
              <a:t> </a:t>
            </a:r>
            <a:r>
              <a:rPr lang="en-GB" dirty="0" err="1"/>
              <a:t>reagovali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jejich</a:t>
            </a:r>
            <a:r>
              <a:rPr lang="en-GB" dirty="0"/>
              <a:t> </a:t>
            </a:r>
            <a:r>
              <a:rPr lang="en-GB" dirty="0" err="1"/>
              <a:t>politické</a:t>
            </a:r>
            <a:r>
              <a:rPr lang="en-GB" dirty="0"/>
              <a:t> (policy) preference</a:t>
            </a:r>
            <a:endParaRPr lang="en-SK" dirty="0"/>
          </a:p>
        </p:txBody>
      </p:sp>
    </p:spTree>
    <p:extLst>
      <p:ext uri="{BB962C8B-B14F-4D97-AF65-F5344CB8AC3E}">
        <p14:creationId xmlns:p14="http://schemas.microsoft.com/office/powerpoint/2010/main" val="27342657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2C74F-7EF5-0474-9FDB-B51B770B8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Dilema</a:t>
            </a:r>
            <a:r>
              <a:rPr lang="en-US" b="1" dirty="0"/>
              <a:t> </a:t>
            </a:r>
            <a:r>
              <a:rPr lang="en-US" b="1" dirty="0" err="1"/>
              <a:t>byrokratů</a:t>
            </a:r>
            <a:r>
              <a:rPr lang="en-US" b="1" dirty="0"/>
              <a:t>: </a:t>
            </a:r>
            <a:r>
              <a:rPr lang="en-US" b="1" dirty="0" err="1"/>
              <a:t>Trumpova</a:t>
            </a:r>
            <a:r>
              <a:rPr lang="en-US" b="1" dirty="0"/>
              <a:t> </a:t>
            </a:r>
            <a:r>
              <a:rPr lang="en-US" b="1" dirty="0" err="1"/>
              <a:t>administrativa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E7807D-49E5-8F19-4292-970C8196B8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err="1"/>
              <a:t>Článek</a:t>
            </a:r>
            <a:r>
              <a:rPr lang="en-US" dirty="0"/>
              <a:t> </a:t>
            </a:r>
            <a:r>
              <a:rPr lang="en-US" dirty="0" err="1"/>
              <a:t>nejmenovaného</a:t>
            </a:r>
            <a:r>
              <a:rPr lang="en-US" dirty="0"/>
              <a:t> </a:t>
            </a:r>
            <a:r>
              <a:rPr lang="en-US" dirty="0" err="1"/>
              <a:t>úředníka</a:t>
            </a:r>
            <a:r>
              <a:rPr lang="en-US" dirty="0"/>
              <a:t> </a:t>
            </a:r>
            <a:r>
              <a:rPr lang="en-US" dirty="0" err="1"/>
              <a:t>Trumpovy</a:t>
            </a:r>
            <a:r>
              <a:rPr lang="en-US" dirty="0"/>
              <a:t> </a:t>
            </a:r>
            <a:r>
              <a:rPr lang="en-US" dirty="0" err="1"/>
              <a:t>administrativy</a:t>
            </a:r>
            <a:r>
              <a:rPr lang="en-US" dirty="0"/>
              <a:t>, </a:t>
            </a:r>
            <a:r>
              <a:rPr lang="en-US" dirty="0" err="1"/>
              <a:t>který</a:t>
            </a:r>
            <a:r>
              <a:rPr lang="en-US" dirty="0"/>
              <a:t> v r. 2018 </a:t>
            </a:r>
            <a:r>
              <a:rPr lang="en-US" dirty="0" err="1"/>
              <a:t>zveřejnil</a:t>
            </a:r>
            <a:r>
              <a:rPr lang="en-US" dirty="0"/>
              <a:t> </a:t>
            </a:r>
            <a:r>
              <a:rPr lang="en-US" dirty="0" err="1"/>
              <a:t>deník</a:t>
            </a:r>
            <a:r>
              <a:rPr lang="en-US" dirty="0"/>
              <a:t> The New York Times, </a:t>
            </a:r>
            <a:r>
              <a:rPr lang="en-US" dirty="0" err="1"/>
              <a:t>tvrdí</a:t>
            </a:r>
            <a:r>
              <a:rPr lang="en-US" dirty="0"/>
              <a:t>, </a:t>
            </a:r>
            <a:r>
              <a:rPr lang="en-US" dirty="0" err="1"/>
              <a:t>že</a:t>
            </a:r>
            <a:r>
              <a:rPr lang="en-US" dirty="0"/>
              <a:t> "</a:t>
            </a:r>
            <a:r>
              <a:rPr lang="en-US" dirty="0" err="1"/>
              <a:t>neznámí</a:t>
            </a:r>
            <a:r>
              <a:rPr lang="en-US" dirty="0"/>
              <a:t> </a:t>
            </a:r>
            <a:r>
              <a:rPr lang="en-US" dirty="0" err="1"/>
              <a:t>hrdinové</a:t>
            </a:r>
            <a:r>
              <a:rPr lang="en-US" dirty="0"/>
              <a:t>" v </a:t>
            </a:r>
            <a:r>
              <a:rPr lang="en-US" dirty="0" err="1"/>
              <a:t>jeho</a:t>
            </a:r>
            <a:r>
              <a:rPr lang="en-US" dirty="0"/>
              <a:t> </a:t>
            </a:r>
            <a:r>
              <a:rPr lang="en-US" dirty="0" err="1"/>
              <a:t>týmu</a:t>
            </a:r>
            <a:r>
              <a:rPr lang="en-US" dirty="0"/>
              <a:t> "</a:t>
            </a:r>
            <a:r>
              <a:rPr lang="en-US" dirty="0" err="1"/>
              <a:t>pilně</a:t>
            </a:r>
            <a:r>
              <a:rPr lang="en-US" dirty="0"/>
              <a:t> </a:t>
            </a:r>
            <a:r>
              <a:rPr lang="en-US" dirty="0" err="1"/>
              <a:t>pracují</a:t>
            </a:r>
            <a:r>
              <a:rPr lang="en-US" dirty="0"/>
              <a:t> </a:t>
            </a:r>
            <a:r>
              <a:rPr lang="en-US" dirty="0" err="1"/>
              <a:t>zevnitř</a:t>
            </a:r>
            <a:r>
              <a:rPr lang="en-US" dirty="0"/>
              <a:t>, aby </a:t>
            </a:r>
            <a:r>
              <a:rPr lang="en-US" dirty="0" err="1"/>
              <a:t>zmařili</a:t>
            </a:r>
            <a:r>
              <a:rPr lang="en-US" dirty="0"/>
              <a:t> </a:t>
            </a:r>
            <a:r>
              <a:rPr lang="en-US" dirty="0" err="1"/>
              <a:t>části</a:t>
            </a:r>
            <a:r>
              <a:rPr lang="en-US" dirty="0"/>
              <a:t> </a:t>
            </a:r>
            <a:r>
              <a:rPr lang="en-US" dirty="0" err="1"/>
              <a:t>jeho</a:t>
            </a:r>
            <a:r>
              <a:rPr lang="en-US" dirty="0"/>
              <a:t> </a:t>
            </a:r>
            <a:r>
              <a:rPr lang="en-US" dirty="0" err="1"/>
              <a:t>agendy</a:t>
            </a:r>
            <a:r>
              <a:rPr lang="en-US" dirty="0"/>
              <a:t> a </a:t>
            </a:r>
            <a:r>
              <a:rPr lang="en-US" dirty="0" err="1"/>
              <a:t>jeho</a:t>
            </a:r>
            <a:r>
              <a:rPr lang="en-US" dirty="0"/>
              <a:t> </a:t>
            </a:r>
            <a:r>
              <a:rPr lang="en-US" dirty="0" err="1"/>
              <a:t>nejhorší</a:t>
            </a:r>
            <a:r>
              <a:rPr lang="en-US" dirty="0"/>
              <a:t> </a:t>
            </a:r>
            <a:r>
              <a:rPr lang="en-US" dirty="0" err="1"/>
              <a:t>sklony</a:t>
            </a:r>
            <a:r>
              <a:rPr lang="en-US" dirty="0"/>
              <a:t>”</a:t>
            </a:r>
          </a:p>
          <a:p>
            <a:pPr algn="just"/>
            <a:r>
              <a:rPr lang="en-US" dirty="0" err="1"/>
              <a:t>označil</a:t>
            </a:r>
            <a:r>
              <a:rPr lang="en-US" dirty="0"/>
              <a:t> </a:t>
            </a:r>
            <a:r>
              <a:rPr lang="en-US" dirty="0" err="1"/>
              <a:t>prezidentovo</a:t>
            </a:r>
            <a:r>
              <a:rPr lang="en-US" dirty="0"/>
              <a:t> </a:t>
            </a:r>
            <a:r>
              <a:rPr lang="en-US" dirty="0" err="1"/>
              <a:t>vedení</a:t>
            </a:r>
            <a:r>
              <a:rPr lang="en-US" dirty="0"/>
              <a:t> za "</a:t>
            </a:r>
            <a:r>
              <a:rPr lang="en-US" dirty="0" err="1"/>
              <a:t>prudké</a:t>
            </a:r>
            <a:r>
              <a:rPr lang="en-US" dirty="0"/>
              <a:t>, </a:t>
            </a:r>
            <a:r>
              <a:rPr lang="en-US" dirty="0" err="1"/>
              <a:t>nepřátelské</a:t>
            </a:r>
            <a:r>
              <a:rPr lang="en-US" dirty="0"/>
              <a:t>, </a:t>
            </a:r>
            <a:r>
              <a:rPr lang="en-US" dirty="0" err="1"/>
              <a:t>malicherné</a:t>
            </a:r>
            <a:r>
              <a:rPr lang="en-US" dirty="0"/>
              <a:t> a </a:t>
            </a:r>
            <a:r>
              <a:rPr lang="en-US" dirty="0" err="1"/>
              <a:t>neefektivní</a:t>
            </a:r>
            <a:r>
              <a:rPr lang="en-US" dirty="0"/>
              <a:t>" </a:t>
            </a:r>
          </a:p>
          <a:p>
            <a:pPr algn="just"/>
            <a:r>
              <a:rPr lang="en-US" dirty="0"/>
              <a:t>V </a:t>
            </a:r>
            <a:r>
              <a:rPr lang="en-US" dirty="0" err="1"/>
              <a:t>jednu</a:t>
            </a:r>
            <a:r>
              <a:rPr lang="en-US" dirty="0"/>
              <a:t> </a:t>
            </a:r>
            <a:r>
              <a:rPr lang="en-US" dirty="0" err="1"/>
              <a:t>chvíli</a:t>
            </a:r>
            <a:r>
              <a:rPr lang="en-US" dirty="0"/>
              <a:t> se </a:t>
            </a:r>
            <a:r>
              <a:rPr lang="en-US" dirty="0" err="1"/>
              <a:t>hovořilo</a:t>
            </a:r>
            <a:r>
              <a:rPr lang="en-US" dirty="0"/>
              <a:t> o tom, </a:t>
            </a:r>
            <a:r>
              <a:rPr lang="en-US" dirty="0" err="1"/>
              <a:t>že</a:t>
            </a:r>
            <a:r>
              <a:rPr lang="en-US" dirty="0"/>
              <a:t> </a:t>
            </a:r>
            <a:r>
              <a:rPr lang="en-US" dirty="0" err="1"/>
              <a:t>kabinet</a:t>
            </a:r>
            <a:r>
              <a:rPr lang="en-US" dirty="0"/>
              <a:t> </a:t>
            </a:r>
            <a:r>
              <a:rPr lang="en-US" dirty="0" err="1"/>
              <a:t>uplatní</a:t>
            </a:r>
            <a:r>
              <a:rPr lang="en-US" dirty="0"/>
              <a:t> 25. </a:t>
            </a:r>
            <a:r>
              <a:rPr lang="en-US" dirty="0" err="1"/>
              <a:t>dodatek</a:t>
            </a:r>
            <a:r>
              <a:rPr lang="en-US" dirty="0"/>
              <a:t>, aby </a:t>
            </a:r>
            <a:r>
              <a:rPr lang="en-US" dirty="0" err="1"/>
              <a:t>prohlásil</a:t>
            </a:r>
            <a:r>
              <a:rPr lang="en-US" dirty="0"/>
              <a:t>, </a:t>
            </a:r>
            <a:r>
              <a:rPr lang="en-US" dirty="0" err="1"/>
              <a:t>že</a:t>
            </a:r>
            <a:r>
              <a:rPr lang="en-US" dirty="0"/>
              <a:t> Trump </a:t>
            </a:r>
            <a:r>
              <a:rPr lang="en-US" dirty="0" err="1"/>
              <a:t>není</a:t>
            </a:r>
            <a:r>
              <a:rPr lang="en-US" dirty="0"/>
              <a:t> </a:t>
            </a:r>
            <a:r>
              <a:rPr lang="en-US" dirty="0" err="1"/>
              <a:t>schopen</a:t>
            </a:r>
            <a:r>
              <a:rPr lang="en-US" dirty="0"/>
              <a:t> </a:t>
            </a:r>
            <a:r>
              <a:rPr lang="en-US" dirty="0" err="1"/>
              <a:t>vykonávat</a:t>
            </a:r>
            <a:r>
              <a:rPr lang="en-US" dirty="0"/>
              <a:t> </a:t>
            </a:r>
            <a:r>
              <a:rPr lang="en-US" dirty="0" err="1"/>
              <a:t>své</a:t>
            </a:r>
            <a:r>
              <a:rPr lang="en-US" dirty="0"/>
              <a:t> </a:t>
            </a:r>
            <a:r>
              <a:rPr lang="en-US" dirty="0" err="1"/>
              <a:t>povinnosti</a:t>
            </a:r>
            <a:r>
              <a:rPr lang="en-US" dirty="0"/>
              <a:t>, “ale </a:t>
            </a:r>
            <a:r>
              <a:rPr lang="en-US" dirty="0" err="1"/>
              <a:t>nikdo</a:t>
            </a:r>
            <a:r>
              <a:rPr lang="en-US" dirty="0"/>
              <a:t> </a:t>
            </a:r>
            <a:r>
              <a:rPr lang="en-US" dirty="0" err="1"/>
              <a:t>nechtěl</a:t>
            </a:r>
            <a:r>
              <a:rPr lang="en-US" dirty="0"/>
              <a:t> </a:t>
            </a:r>
            <a:r>
              <a:rPr lang="en-US" dirty="0" err="1"/>
              <a:t>ústavní</a:t>
            </a:r>
            <a:r>
              <a:rPr lang="en-US" dirty="0"/>
              <a:t> </a:t>
            </a:r>
            <a:r>
              <a:rPr lang="en-US" dirty="0" err="1"/>
              <a:t>krizi</a:t>
            </a:r>
            <a:r>
              <a:rPr lang="en-US" dirty="0"/>
              <a:t>”</a:t>
            </a:r>
          </a:p>
          <a:p>
            <a:pPr algn="just"/>
            <a:r>
              <a:rPr lang="en-US" dirty="0" err="1"/>
              <a:t>Podle</a:t>
            </a:r>
            <a:r>
              <a:rPr lang="en-US" dirty="0"/>
              <a:t> </a:t>
            </a:r>
            <a:r>
              <a:rPr lang="en-US" dirty="0" err="1"/>
              <a:t>některých</a:t>
            </a:r>
            <a:r>
              <a:rPr lang="en-US" dirty="0"/>
              <a:t> </a:t>
            </a:r>
            <a:r>
              <a:rPr lang="en-US" dirty="0" err="1"/>
              <a:t>Trumpových</a:t>
            </a:r>
            <a:r>
              <a:rPr lang="en-US" dirty="0"/>
              <a:t> </a:t>
            </a:r>
            <a:r>
              <a:rPr lang="en-US" dirty="0" err="1"/>
              <a:t>loajalistů</a:t>
            </a:r>
            <a:r>
              <a:rPr lang="en-US" dirty="0"/>
              <a:t> se </a:t>
            </a:r>
            <a:r>
              <a:rPr lang="en-US" dirty="0" err="1"/>
              <a:t>jednalo</a:t>
            </a:r>
            <a:r>
              <a:rPr lang="en-US" dirty="0"/>
              <a:t> o “</a:t>
            </a:r>
            <a:r>
              <a:rPr lang="en-US" dirty="0" err="1"/>
              <a:t>protiústavní</a:t>
            </a:r>
            <a:r>
              <a:rPr lang="en-US" dirty="0"/>
              <a:t> </a:t>
            </a:r>
            <a:r>
              <a:rPr lang="en-US" dirty="0" err="1"/>
              <a:t>převzetí</a:t>
            </a:r>
            <a:r>
              <a:rPr lang="en-US" dirty="0"/>
              <a:t> </a:t>
            </a:r>
            <a:r>
              <a:rPr lang="en-US" dirty="0" err="1"/>
              <a:t>moci</a:t>
            </a:r>
            <a:r>
              <a:rPr lang="en-US" dirty="0"/>
              <a:t> </a:t>
            </a:r>
            <a:r>
              <a:rPr lang="en-US" dirty="0" err="1"/>
              <a:t>nevolenými</a:t>
            </a:r>
            <a:r>
              <a:rPr lang="en-US" dirty="0"/>
              <a:t> </a:t>
            </a:r>
            <a:r>
              <a:rPr lang="en-US" dirty="0" err="1"/>
              <a:t>zaměstnanci</a:t>
            </a:r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89724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018BE-9ACA-C041-4585-495421783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Jak </a:t>
            </a:r>
            <a:r>
              <a:rPr lang="en-GB" b="1" dirty="0" err="1"/>
              <a:t>politici</a:t>
            </a:r>
            <a:r>
              <a:rPr lang="en-GB" b="1" dirty="0"/>
              <a:t> </a:t>
            </a:r>
            <a:r>
              <a:rPr lang="en-GB" b="1" dirty="0" err="1"/>
              <a:t>kontrolují</a:t>
            </a:r>
            <a:r>
              <a:rPr lang="en-GB" b="1" dirty="0"/>
              <a:t> </a:t>
            </a:r>
            <a:r>
              <a:rPr lang="en-GB" b="1" dirty="0" err="1"/>
              <a:t>byrokracii</a:t>
            </a:r>
            <a:r>
              <a:rPr lang="en-GB" b="1" dirty="0"/>
              <a:t> 1/2</a:t>
            </a:r>
            <a:endParaRPr lang="en-SK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368033-5571-5481-D2D2-0142C084EF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GB" dirty="0" err="1"/>
              <a:t>pravomoc</a:t>
            </a:r>
            <a:r>
              <a:rPr lang="en-GB" dirty="0"/>
              <a:t> </a:t>
            </a:r>
            <a:r>
              <a:rPr lang="en-GB" dirty="0" err="1"/>
              <a:t>politických</a:t>
            </a:r>
            <a:r>
              <a:rPr lang="en-GB" dirty="0"/>
              <a:t> </a:t>
            </a:r>
            <a:r>
              <a:rPr lang="en-GB" dirty="0" err="1"/>
              <a:t>představitelů</a:t>
            </a:r>
            <a:r>
              <a:rPr lang="en-GB" dirty="0"/>
              <a:t> </a:t>
            </a:r>
            <a:r>
              <a:rPr lang="en-GB" dirty="0" err="1"/>
              <a:t>jmenovat</a:t>
            </a:r>
            <a:r>
              <a:rPr lang="en-GB" dirty="0"/>
              <a:t> a </a:t>
            </a:r>
            <a:r>
              <a:rPr lang="en-GB" dirty="0" err="1"/>
              <a:t>vyměnit</a:t>
            </a:r>
            <a:r>
              <a:rPr lang="en-GB" dirty="0"/>
              <a:t> </a:t>
            </a:r>
            <a:r>
              <a:rPr lang="en-GB" dirty="0" err="1"/>
              <a:t>nejvyšší</a:t>
            </a:r>
            <a:r>
              <a:rPr lang="en-GB" dirty="0"/>
              <a:t> </a:t>
            </a:r>
            <a:r>
              <a:rPr lang="en-GB" dirty="0" err="1"/>
              <a:t>úředníky</a:t>
            </a:r>
            <a:r>
              <a:rPr lang="en-GB" dirty="0"/>
              <a:t> (</a:t>
            </a:r>
            <a:r>
              <a:rPr lang="en-GB" dirty="0" err="1"/>
              <a:t>politizace</a:t>
            </a:r>
            <a:r>
              <a:rPr lang="en-GB" dirty="0"/>
              <a:t> a </a:t>
            </a:r>
            <a:r>
              <a:rPr lang="en-GB" dirty="0" err="1"/>
              <a:t>patronáž</a:t>
            </a:r>
            <a:r>
              <a:rPr lang="en-GB" dirty="0"/>
              <a:t>)</a:t>
            </a:r>
          </a:p>
          <a:p>
            <a:pPr algn="just"/>
            <a:r>
              <a:rPr lang="en-GB" b="1" dirty="0" err="1"/>
              <a:t>politizace</a:t>
            </a:r>
            <a:r>
              <a:rPr lang="en-GB" b="1" dirty="0"/>
              <a:t>:</a:t>
            </a:r>
            <a:r>
              <a:rPr lang="en-GB" dirty="0"/>
              <a:t> "</a:t>
            </a:r>
            <a:r>
              <a:rPr lang="en-GB" dirty="0" err="1"/>
              <a:t>nahrazení</a:t>
            </a:r>
            <a:r>
              <a:rPr lang="en-GB" dirty="0"/>
              <a:t> </a:t>
            </a:r>
            <a:r>
              <a:rPr lang="en-GB" dirty="0" err="1"/>
              <a:t>zásluhovosti</a:t>
            </a:r>
            <a:r>
              <a:rPr lang="en-GB" dirty="0"/>
              <a:t> (merit) </a:t>
            </a:r>
            <a:r>
              <a:rPr lang="en-GB" dirty="0" err="1"/>
              <a:t>politickými</a:t>
            </a:r>
            <a:r>
              <a:rPr lang="en-GB" dirty="0"/>
              <a:t> </a:t>
            </a:r>
            <a:r>
              <a:rPr lang="en-GB" dirty="0" err="1"/>
              <a:t>kritériemi</a:t>
            </a:r>
            <a:r>
              <a:rPr lang="en-GB" dirty="0"/>
              <a:t> </a:t>
            </a:r>
            <a:r>
              <a:rPr lang="en-GB" dirty="0" err="1"/>
              <a:t>při</a:t>
            </a:r>
            <a:r>
              <a:rPr lang="en-GB" dirty="0"/>
              <a:t> </a:t>
            </a:r>
            <a:r>
              <a:rPr lang="en-GB" dirty="0" err="1"/>
              <a:t>výběru</a:t>
            </a:r>
            <a:r>
              <a:rPr lang="en-GB" dirty="0"/>
              <a:t>, </a:t>
            </a:r>
            <a:r>
              <a:rPr lang="en-GB" dirty="0" err="1"/>
              <a:t>setrvání</a:t>
            </a:r>
            <a:r>
              <a:rPr lang="en-GB" dirty="0"/>
              <a:t> v </a:t>
            </a:r>
            <a:r>
              <a:rPr lang="en-GB" dirty="0" err="1"/>
              <a:t>zaměstnání</a:t>
            </a:r>
            <a:r>
              <a:rPr lang="en-GB" dirty="0"/>
              <a:t>, </a:t>
            </a:r>
            <a:r>
              <a:rPr lang="en-GB" dirty="0" err="1"/>
              <a:t>služebním</a:t>
            </a:r>
            <a:r>
              <a:rPr lang="en-GB" dirty="0"/>
              <a:t> </a:t>
            </a:r>
            <a:r>
              <a:rPr lang="en-GB" dirty="0" err="1"/>
              <a:t>postupu</a:t>
            </a:r>
            <a:r>
              <a:rPr lang="en-GB" dirty="0"/>
              <a:t>, </a:t>
            </a:r>
            <a:r>
              <a:rPr lang="en-GB" dirty="0" err="1"/>
              <a:t>odměňování</a:t>
            </a:r>
            <a:r>
              <a:rPr lang="en-GB" dirty="0"/>
              <a:t> a </a:t>
            </a:r>
            <a:r>
              <a:rPr lang="en-GB" dirty="0" err="1"/>
              <a:t>disciplinárním</a:t>
            </a:r>
            <a:r>
              <a:rPr lang="en-GB" dirty="0"/>
              <a:t> </a:t>
            </a:r>
            <a:r>
              <a:rPr lang="en-GB" dirty="0" err="1"/>
              <a:t>řízení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veřejné</a:t>
            </a:r>
            <a:r>
              <a:rPr lang="en-GB" dirty="0"/>
              <a:t> </a:t>
            </a:r>
            <a:r>
              <a:rPr lang="en-GB" dirty="0" err="1"/>
              <a:t>službě</a:t>
            </a:r>
            <a:r>
              <a:rPr lang="en-GB" dirty="0"/>
              <a:t>" (Peters a Pierre 2004: 2).</a:t>
            </a:r>
          </a:p>
          <a:p>
            <a:pPr algn="just"/>
            <a:r>
              <a:rPr lang="en-GB" dirty="0"/>
              <a:t>V </a:t>
            </a:r>
            <a:r>
              <a:rPr lang="en-GB" dirty="0" err="1"/>
              <a:t>zemích</a:t>
            </a:r>
            <a:r>
              <a:rPr lang="en-GB" dirty="0"/>
              <a:t>, </a:t>
            </a:r>
            <a:r>
              <a:rPr lang="en-GB" dirty="0" err="1"/>
              <a:t>kde</a:t>
            </a:r>
            <a:r>
              <a:rPr lang="en-GB" dirty="0"/>
              <a:t> </a:t>
            </a:r>
            <a:r>
              <a:rPr lang="en-GB" dirty="0" err="1"/>
              <a:t>jsou</a:t>
            </a:r>
            <a:r>
              <a:rPr lang="en-GB" dirty="0"/>
              <a:t> </a:t>
            </a:r>
            <a:r>
              <a:rPr lang="en-GB" dirty="0" err="1"/>
              <a:t>vrcholné</a:t>
            </a:r>
            <a:r>
              <a:rPr lang="en-GB" dirty="0"/>
              <a:t> </a:t>
            </a:r>
            <a:r>
              <a:rPr lang="en-GB" dirty="0" err="1"/>
              <a:t>byrokratické</a:t>
            </a:r>
            <a:r>
              <a:rPr lang="en-GB" dirty="0"/>
              <a:t> </a:t>
            </a:r>
            <a:r>
              <a:rPr lang="en-GB" dirty="0" err="1"/>
              <a:t>pozice</a:t>
            </a:r>
            <a:r>
              <a:rPr lang="en-GB" dirty="0"/>
              <a:t> </a:t>
            </a:r>
            <a:r>
              <a:rPr lang="en-GB" dirty="0" err="1"/>
              <a:t>formálně</a:t>
            </a:r>
            <a:r>
              <a:rPr lang="en-GB" dirty="0"/>
              <a:t> </a:t>
            </a:r>
            <a:r>
              <a:rPr lang="en-GB" dirty="0" err="1"/>
              <a:t>zpolitizované</a:t>
            </a:r>
            <a:r>
              <a:rPr lang="en-GB" dirty="0"/>
              <a:t>, </a:t>
            </a:r>
            <a:r>
              <a:rPr lang="en-GB" dirty="0" err="1"/>
              <a:t>vědci</a:t>
            </a:r>
            <a:r>
              <a:rPr lang="en-GB" dirty="0"/>
              <a:t> </a:t>
            </a:r>
            <a:r>
              <a:rPr lang="en-GB" dirty="0" err="1"/>
              <a:t>obvykle</a:t>
            </a:r>
            <a:r>
              <a:rPr lang="en-GB" dirty="0"/>
              <a:t> </a:t>
            </a:r>
            <a:r>
              <a:rPr lang="en-GB" dirty="0" err="1"/>
              <a:t>považují</a:t>
            </a:r>
            <a:r>
              <a:rPr lang="en-GB" dirty="0"/>
              <a:t> za </a:t>
            </a:r>
            <a:r>
              <a:rPr lang="en-GB" dirty="0" err="1"/>
              <a:t>hlavní</a:t>
            </a:r>
            <a:r>
              <a:rPr lang="en-GB" dirty="0"/>
              <a:t> </a:t>
            </a:r>
            <a:r>
              <a:rPr lang="en-GB" dirty="0" err="1"/>
              <a:t>politické</a:t>
            </a:r>
            <a:r>
              <a:rPr lang="en-GB" dirty="0"/>
              <a:t> </a:t>
            </a:r>
            <a:r>
              <a:rPr lang="en-GB" dirty="0" err="1"/>
              <a:t>kritérium</a:t>
            </a:r>
            <a:r>
              <a:rPr lang="en-GB" dirty="0"/>
              <a:t> </a:t>
            </a:r>
            <a:r>
              <a:rPr lang="en-GB" b="1" dirty="0" err="1"/>
              <a:t>stranickou</a:t>
            </a:r>
            <a:r>
              <a:rPr lang="en-GB" b="1" dirty="0"/>
              <a:t> </a:t>
            </a:r>
            <a:r>
              <a:rPr lang="en-GB" b="1" dirty="0" err="1"/>
              <a:t>loajalitu</a:t>
            </a:r>
            <a:endParaRPr lang="en-GB" b="1" dirty="0"/>
          </a:p>
          <a:p>
            <a:pPr algn="just"/>
            <a:r>
              <a:rPr lang="en-GB" dirty="0" err="1"/>
              <a:t>i</a:t>
            </a:r>
            <a:r>
              <a:rPr lang="en-GB" dirty="0"/>
              <a:t> v </a:t>
            </a:r>
            <a:r>
              <a:rPr lang="en-GB" dirty="0" err="1"/>
              <a:t>institucionálních</a:t>
            </a:r>
            <a:r>
              <a:rPr lang="en-GB" dirty="0"/>
              <a:t> </a:t>
            </a:r>
            <a:r>
              <a:rPr lang="en-GB" dirty="0" err="1"/>
              <a:t>systémech</a:t>
            </a:r>
            <a:r>
              <a:rPr lang="en-GB" dirty="0"/>
              <a:t>, </a:t>
            </a:r>
            <a:r>
              <a:rPr lang="en-GB" dirty="0" err="1"/>
              <a:t>které</a:t>
            </a:r>
            <a:r>
              <a:rPr lang="en-GB" dirty="0"/>
              <a:t> </a:t>
            </a:r>
            <a:r>
              <a:rPr lang="en-GB" dirty="0" err="1"/>
              <a:t>jsou</a:t>
            </a:r>
            <a:r>
              <a:rPr lang="en-GB" dirty="0"/>
              <a:t> </a:t>
            </a:r>
            <a:r>
              <a:rPr lang="en-GB" dirty="0" err="1"/>
              <a:t>zdánlivě</a:t>
            </a:r>
            <a:r>
              <a:rPr lang="en-GB" dirty="0"/>
              <a:t> </a:t>
            </a:r>
            <a:r>
              <a:rPr lang="en-GB" dirty="0" err="1"/>
              <a:t>koncipovány</a:t>
            </a:r>
            <a:r>
              <a:rPr lang="en-GB" dirty="0"/>
              <a:t> </a:t>
            </a:r>
            <a:r>
              <a:rPr lang="en-GB" dirty="0" err="1"/>
              <a:t>tak</a:t>
            </a:r>
            <a:r>
              <a:rPr lang="en-GB" dirty="0"/>
              <a:t>, aby </a:t>
            </a:r>
            <a:r>
              <a:rPr lang="en-GB" dirty="0" err="1"/>
              <a:t>izolovaly</a:t>
            </a:r>
            <a:r>
              <a:rPr lang="en-GB" dirty="0"/>
              <a:t> </a:t>
            </a:r>
            <a:r>
              <a:rPr lang="en-GB" dirty="0" err="1"/>
              <a:t>odbornost</a:t>
            </a:r>
            <a:r>
              <a:rPr lang="en-GB" dirty="0"/>
              <a:t> </a:t>
            </a:r>
            <a:r>
              <a:rPr lang="en-GB" dirty="0" err="1"/>
              <a:t>úředníků</a:t>
            </a:r>
            <a:r>
              <a:rPr lang="en-GB" dirty="0"/>
              <a:t> od </a:t>
            </a:r>
            <a:r>
              <a:rPr lang="en-GB" dirty="0" err="1"/>
              <a:t>politické</a:t>
            </a:r>
            <a:r>
              <a:rPr lang="en-GB" dirty="0"/>
              <a:t> </a:t>
            </a:r>
            <a:r>
              <a:rPr lang="en-GB" dirty="0" err="1"/>
              <a:t>kontroly</a:t>
            </a:r>
            <a:r>
              <a:rPr lang="en-GB" dirty="0"/>
              <a:t>, </a:t>
            </a:r>
            <a:r>
              <a:rPr lang="en-GB" dirty="0" err="1"/>
              <a:t>může</a:t>
            </a:r>
            <a:r>
              <a:rPr lang="en-GB" dirty="0"/>
              <a:t> </a:t>
            </a:r>
            <a:r>
              <a:rPr lang="en-GB" dirty="0" err="1"/>
              <a:t>stranická</a:t>
            </a:r>
            <a:r>
              <a:rPr lang="en-GB" dirty="0"/>
              <a:t> </a:t>
            </a:r>
            <a:r>
              <a:rPr lang="en-GB" dirty="0" err="1"/>
              <a:t>politika</a:t>
            </a:r>
            <a:r>
              <a:rPr lang="en-GB" dirty="0"/>
              <a:t> </a:t>
            </a:r>
            <a:r>
              <a:rPr lang="en-GB" dirty="0" err="1"/>
              <a:t>ovlivnit</a:t>
            </a:r>
            <a:r>
              <a:rPr lang="en-GB" dirty="0"/>
              <a:t> </a:t>
            </a:r>
            <a:r>
              <a:rPr lang="en-GB" dirty="0" err="1"/>
              <a:t>složení</a:t>
            </a:r>
            <a:r>
              <a:rPr lang="en-GB" dirty="0"/>
              <a:t> </a:t>
            </a:r>
            <a:r>
              <a:rPr lang="en-GB" dirty="0" err="1"/>
              <a:t>pracovníků</a:t>
            </a:r>
            <a:r>
              <a:rPr lang="en-GB" dirty="0"/>
              <a:t> (</a:t>
            </a:r>
            <a:r>
              <a:rPr lang="en-GB" dirty="0" err="1"/>
              <a:t>švédské</a:t>
            </a:r>
            <a:r>
              <a:rPr lang="en-GB" dirty="0"/>
              <a:t> </a:t>
            </a:r>
            <a:r>
              <a:rPr lang="en-GB" dirty="0" err="1"/>
              <a:t>exekutivní</a:t>
            </a:r>
            <a:r>
              <a:rPr lang="en-GB" dirty="0"/>
              <a:t> </a:t>
            </a:r>
            <a:r>
              <a:rPr lang="en-GB" dirty="0" err="1"/>
              <a:t>agentury</a:t>
            </a:r>
            <a:r>
              <a:rPr lang="en-GB" dirty="0"/>
              <a:t>, </a:t>
            </a:r>
            <a:r>
              <a:rPr lang="en-GB" dirty="0" err="1"/>
              <a:t>Dahlstöm</a:t>
            </a:r>
            <a:r>
              <a:rPr lang="en-GB" dirty="0"/>
              <a:t> 2019)</a:t>
            </a:r>
          </a:p>
          <a:p>
            <a:pPr algn="just"/>
            <a:endParaRPr lang="en-SK" dirty="0"/>
          </a:p>
          <a:p>
            <a:pPr algn="just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7730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E56E3-6559-F728-CEF1-836B77BF1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Jak </a:t>
            </a:r>
            <a:r>
              <a:rPr lang="en-GB" b="1" dirty="0" err="1"/>
              <a:t>politici</a:t>
            </a:r>
            <a:r>
              <a:rPr lang="en-GB" b="1" dirty="0"/>
              <a:t> </a:t>
            </a:r>
            <a:r>
              <a:rPr lang="en-GB" b="1" dirty="0" err="1"/>
              <a:t>kontrolují</a:t>
            </a:r>
            <a:r>
              <a:rPr lang="en-GB" b="1" dirty="0"/>
              <a:t> </a:t>
            </a:r>
            <a:r>
              <a:rPr lang="en-GB" b="1" dirty="0" err="1"/>
              <a:t>byrokracii</a:t>
            </a:r>
            <a:r>
              <a:rPr lang="en-GB" b="1" dirty="0"/>
              <a:t> 2/2</a:t>
            </a:r>
            <a:endParaRPr lang="en-S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96D3FD-B801-41C9-2974-343ED08534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GB" dirty="0" err="1"/>
              <a:t>Nejnovější</a:t>
            </a:r>
            <a:r>
              <a:rPr lang="en-GB" dirty="0"/>
              <a:t> </a:t>
            </a:r>
            <a:r>
              <a:rPr lang="en-GB" dirty="0" err="1"/>
              <a:t>studie</a:t>
            </a:r>
            <a:r>
              <a:rPr lang="en-GB" dirty="0"/>
              <a:t> </a:t>
            </a:r>
            <a:r>
              <a:rPr lang="en-GB" dirty="0" err="1"/>
              <a:t>naznačují</a:t>
            </a:r>
            <a:r>
              <a:rPr lang="en-GB" dirty="0"/>
              <a:t>, </a:t>
            </a:r>
            <a:r>
              <a:rPr lang="en-GB" dirty="0" err="1"/>
              <a:t>že</a:t>
            </a:r>
            <a:r>
              <a:rPr lang="en-GB" dirty="0"/>
              <a:t> </a:t>
            </a:r>
            <a:r>
              <a:rPr lang="en-GB" dirty="0" err="1"/>
              <a:t>politici</a:t>
            </a:r>
            <a:r>
              <a:rPr lang="en-GB" dirty="0"/>
              <a:t> </a:t>
            </a:r>
            <a:r>
              <a:rPr lang="en-GB" dirty="0" err="1"/>
              <a:t>mohou</a:t>
            </a:r>
            <a:r>
              <a:rPr lang="en-GB" dirty="0"/>
              <a:t> </a:t>
            </a:r>
            <a:r>
              <a:rPr lang="en-GB" dirty="0" err="1"/>
              <a:t>vybírat</a:t>
            </a:r>
            <a:r>
              <a:rPr lang="en-GB" dirty="0"/>
              <a:t> (</a:t>
            </a:r>
            <a:r>
              <a:rPr lang="en-GB" dirty="0" err="1"/>
              <a:t>nebo</a:t>
            </a:r>
            <a:r>
              <a:rPr lang="en-GB" dirty="0"/>
              <a:t> </a:t>
            </a:r>
            <a:r>
              <a:rPr lang="en-GB" dirty="0" err="1"/>
              <a:t>vyměnit</a:t>
            </a:r>
            <a:r>
              <a:rPr lang="en-GB" dirty="0"/>
              <a:t>) </a:t>
            </a:r>
            <a:r>
              <a:rPr lang="en-GB" dirty="0" err="1"/>
              <a:t>vrcholné</a:t>
            </a:r>
            <a:r>
              <a:rPr lang="en-GB" dirty="0"/>
              <a:t> </a:t>
            </a:r>
            <a:r>
              <a:rPr lang="en-GB" dirty="0" err="1"/>
              <a:t>úředníky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základě</a:t>
            </a:r>
            <a:r>
              <a:rPr lang="en-GB" dirty="0"/>
              <a:t> </a:t>
            </a:r>
            <a:r>
              <a:rPr lang="en-GB" dirty="0" err="1"/>
              <a:t>jiných</a:t>
            </a:r>
            <a:r>
              <a:rPr lang="en-GB" dirty="0"/>
              <a:t> </a:t>
            </a:r>
            <a:r>
              <a:rPr lang="en-GB" dirty="0" err="1"/>
              <a:t>kritérií</a:t>
            </a:r>
            <a:endParaRPr lang="en-GB" dirty="0"/>
          </a:p>
          <a:p>
            <a:pPr algn="just"/>
            <a:r>
              <a:rPr lang="en-GB" dirty="0"/>
              <a:t>1. </a:t>
            </a:r>
            <a:r>
              <a:rPr lang="en-GB" dirty="0" err="1"/>
              <a:t>dovednosti</a:t>
            </a:r>
            <a:r>
              <a:rPr lang="en-GB" dirty="0"/>
              <a:t> v </a:t>
            </a:r>
            <a:r>
              <a:rPr lang="en-GB" dirty="0" err="1"/>
              <a:t>politice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veřejném</a:t>
            </a:r>
            <a:r>
              <a:rPr lang="en-GB" dirty="0"/>
              <a:t> </a:t>
            </a:r>
            <a:r>
              <a:rPr lang="en-GB" dirty="0" err="1"/>
              <a:t>řízení</a:t>
            </a:r>
            <a:r>
              <a:rPr lang="en-GB" dirty="0"/>
              <a:t> (</a:t>
            </a:r>
            <a:r>
              <a:rPr lang="en-GB" dirty="0" err="1"/>
              <a:t>stranictví</a:t>
            </a:r>
            <a:r>
              <a:rPr lang="en-GB" dirty="0"/>
              <a:t> &amp; </a:t>
            </a:r>
            <a:r>
              <a:rPr lang="en-GB" dirty="0" err="1"/>
              <a:t>odbornost</a:t>
            </a:r>
            <a:r>
              <a:rPr lang="en-GB" dirty="0"/>
              <a:t>)</a:t>
            </a:r>
          </a:p>
          <a:p>
            <a:pPr algn="just"/>
            <a:r>
              <a:rPr lang="en-GB" dirty="0"/>
              <a:t>2. </a:t>
            </a:r>
            <a:r>
              <a:rPr lang="en-GB" dirty="0" err="1"/>
              <a:t>osobní</a:t>
            </a:r>
            <a:r>
              <a:rPr lang="en-GB" dirty="0"/>
              <a:t> </a:t>
            </a:r>
            <a:r>
              <a:rPr lang="en-GB" dirty="0" err="1"/>
              <a:t>loajalita</a:t>
            </a:r>
            <a:r>
              <a:rPr lang="en-GB" dirty="0"/>
              <a:t> </a:t>
            </a:r>
            <a:r>
              <a:rPr lang="en-GB" dirty="0" err="1"/>
              <a:t>vůči</a:t>
            </a:r>
            <a:r>
              <a:rPr lang="en-GB" dirty="0"/>
              <a:t> </a:t>
            </a:r>
            <a:r>
              <a:rPr lang="en-GB" dirty="0" err="1"/>
              <a:t>politikovi</a:t>
            </a:r>
            <a:r>
              <a:rPr lang="en-GB" dirty="0"/>
              <a:t> (</a:t>
            </a:r>
            <a:r>
              <a:rPr lang="en-GB" dirty="0" err="1"/>
              <a:t>ministrovi</a:t>
            </a:r>
            <a:r>
              <a:rPr lang="en-GB" dirty="0"/>
              <a:t>)</a:t>
            </a:r>
          </a:p>
          <a:p>
            <a:pPr algn="just"/>
            <a:r>
              <a:rPr lang="en-GB" dirty="0"/>
              <a:t>3. </a:t>
            </a:r>
            <a:r>
              <a:rPr lang="en-GB" dirty="0" err="1"/>
              <a:t>různé</a:t>
            </a:r>
            <a:r>
              <a:rPr lang="en-GB" dirty="0"/>
              <a:t> </a:t>
            </a:r>
            <a:r>
              <a:rPr lang="en-GB" dirty="0" err="1"/>
              <a:t>druhy</a:t>
            </a:r>
            <a:r>
              <a:rPr lang="en-GB" dirty="0"/>
              <a:t> </a:t>
            </a:r>
            <a:r>
              <a:rPr lang="en-GB" dirty="0" err="1"/>
              <a:t>kvalifikace</a:t>
            </a:r>
            <a:r>
              <a:rPr lang="en-GB" dirty="0"/>
              <a:t> v </a:t>
            </a:r>
            <a:r>
              <a:rPr lang="en-GB" dirty="0" err="1"/>
              <a:t>závislosti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druhu</a:t>
            </a:r>
            <a:r>
              <a:rPr lang="en-GB" dirty="0"/>
              <a:t> </a:t>
            </a:r>
            <a:r>
              <a:rPr lang="en-GB" dirty="0" err="1"/>
              <a:t>obsazovaného</a:t>
            </a:r>
            <a:r>
              <a:rPr lang="en-GB" dirty="0"/>
              <a:t> </a:t>
            </a:r>
            <a:r>
              <a:rPr lang="en-GB" dirty="0" err="1"/>
              <a:t>místa</a:t>
            </a:r>
            <a:r>
              <a:rPr lang="en-GB" dirty="0"/>
              <a:t> (</a:t>
            </a:r>
            <a:r>
              <a:rPr lang="en-GB" dirty="0" err="1"/>
              <a:t>prezidenti</a:t>
            </a:r>
            <a:r>
              <a:rPr lang="en-GB" dirty="0"/>
              <a:t> v USA </a:t>
            </a:r>
            <a:r>
              <a:rPr lang="en-GB" dirty="0" err="1"/>
              <a:t>mají</a:t>
            </a:r>
            <a:r>
              <a:rPr lang="en-GB" dirty="0"/>
              <a:t> </a:t>
            </a:r>
            <a:r>
              <a:rPr lang="en-GB" dirty="0" err="1"/>
              <a:t>silnou</a:t>
            </a:r>
            <a:r>
              <a:rPr lang="en-GB" dirty="0"/>
              <a:t> </a:t>
            </a:r>
            <a:r>
              <a:rPr lang="en-GB" dirty="0" err="1"/>
              <a:t>motivaci</a:t>
            </a:r>
            <a:r>
              <a:rPr lang="en-GB" dirty="0"/>
              <a:t> </a:t>
            </a:r>
            <a:r>
              <a:rPr lang="en-GB" dirty="0" err="1"/>
              <a:t>obsazovat</a:t>
            </a:r>
            <a:r>
              <a:rPr lang="en-GB" dirty="0"/>
              <a:t> </a:t>
            </a:r>
            <a:r>
              <a:rPr lang="en-GB" dirty="0" err="1"/>
              <a:t>pozice</a:t>
            </a:r>
            <a:r>
              <a:rPr lang="en-GB" dirty="0"/>
              <a:t> </a:t>
            </a:r>
            <a:r>
              <a:rPr lang="en-GB" dirty="0" err="1"/>
              <a:t>vysoce</a:t>
            </a:r>
            <a:r>
              <a:rPr lang="en-GB" dirty="0"/>
              <a:t> </a:t>
            </a:r>
            <a:r>
              <a:rPr lang="en-GB" dirty="0" err="1"/>
              <a:t>kompetentními</a:t>
            </a:r>
            <a:r>
              <a:rPr lang="en-GB" dirty="0"/>
              <a:t> </a:t>
            </a:r>
            <a:r>
              <a:rPr lang="en-GB" dirty="0" err="1"/>
              <a:t>kandidáty</a:t>
            </a:r>
            <a:r>
              <a:rPr lang="en-GB" dirty="0"/>
              <a:t> v </a:t>
            </a:r>
            <a:r>
              <a:rPr lang="en-GB" dirty="0" err="1"/>
              <a:t>organizacích</a:t>
            </a:r>
            <a:r>
              <a:rPr lang="en-GB" dirty="0"/>
              <a:t>, </a:t>
            </a:r>
            <a:r>
              <a:rPr lang="en-GB" dirty="0" err="1"/>
              <a:t>které</a:t>
            </a:r>
            <a:r>
              <a:rPr lang="en-GB" dirty="0"/>
              <a:t> </a:t>
            </a:r>
            <a:r>
              <a:rPr lang="en-GB" dirty="0" err="1"/>
              <a:t>jsou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předních</a:t>
            </a:r>
            <a:r>
              <a:rPr lang="en-GB" dirty="0"/>
              <a:t> </a:t>
            </a:r>
            <a:r>
              <a:rPr lang="en-GB" dirty="0" err="1"/>
              <a:t>místech</a:t>
            </a:r>
            <a:r>
              <a:rPr lang="en-GB" dirty="0"/>
              <a:t> </a:t>
            </a:r>
            <a:r>
              <a:rPr lang="en-GB" dirty="0" err="1"/>
              <a:t>jejich</a:t>
            </a:r>
            <a:r>
              <a:rPr lang="en-GB" dirty="0"/>
              <a:t> </a:t>
            </a:r>
            <a:r>
              <a:rPr lang="en-GB" dirty="0" err="1"/>
              <a:t>priorit</a:t>
            </a:r>
            <a:r>
              <a:rPr lang="en-GB" dirty="0"/>
              <a:t>, </a:t>
            </a:r>
            <a:r>
              <a:rPr lang="en-GB" dirty="0" err="1"/>
              <a:t>lojalita</a:t>
            </a:r>
            <a:r>
              <a:rPr lang="en-GB" dirty="0"/>
              <a:t> je </a:t>
            </a:r>
            <a:r>
              <a:rPr lang="en-GB" dirty="0" err="1"/>
              <a:t>důležitější</a:t>
            </a:r>
            <a:r>
              <a:rPr lang="en-GB" dirty="0"/>
              <a:t> v </a:t>
            </a:r>
            <a:r>
              <a:rPr lang="en-GB" dirty="0" err="1"/>
              <a:t>méně</a:t>
            </a:r>
            <a:r>
              <a:rPr lang="en-GB" dirty="0"/>
              <a:t> </a:t>
            </a:r>
            <a:r>
              <a:rPr lang="en-GB" dirty="0" err="1"/>
              <a:t>významných</a:t>
            </a:r>
            <a:r>
              <a:rPr lang="en-GB" dirty="0"/>
              <a:t> </a:t>
            </a:r>
            <a:r>
              <a:rPr lang="en-GB" dirty="0" err="1"/>
              <a:t>postech</a:t>
            </a:r>
            <a:r>
              <a:rPr lang="en-GB" dirty="0"/>
              <a:t>) </a:t>
            </a:r>
          </a:p>
          <a:p>
            <a:pPr algn="just"/>
            <a:endParaRPr lang="en-SK" dirty="0"/>
          </a:p>
        </p:txBody>
      </p:sp>
    </p:spTree>
    <p:extLst>
      <p:ext uri="{BB962C8B-B14F-4D97-AF65-F5344CB8AC3E}">
        <p14:creationId xmlns:p14="http://schemas.microsoft.com/office/powerpoint/2010/main" val="2340062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3A71A-EDEE-C480-BA60-8135F8EDA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err="1"/>
              <a:t>Rozsah</a:t>
            </a:r>
            <a:r>
              <a:rPr lang="en-GB" b="1" dirty="0"/>
              <a:t> </a:t>
            </a:r>
            <a:r>
              <a:rPr lang="en-GB" b="1" dirty="0" err="1"/>
              <a:t>formální</a:t>
            </a:r>
            <a:r>
              <a:rPr lang="en-GB" b="1" dirty="0"/>
              <a:t> </a:t>
            </a:r>
            <a:r>
              <a:rPr lang="en-GB" b="1" dirty="0" err="1"/>
              <a:t>politizace</a:t>
            </a:r>
            <a:endParaRPr lang="en-SK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0708A3-FD50-A30A-B32A-4CB27BA9D6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Některé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země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mají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politicky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neutrální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,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čistě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zásluhové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byrokracie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bez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formální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politizace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úřednických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pozic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(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např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.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Velká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Británie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,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Dánsko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,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Nizozemsko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)</a:t>
            </a:r>
          </a:p>
          <a:p>
            <a:pPr algn="just"/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v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jiných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jsou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politizované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pozice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na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"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velitelských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postech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"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politických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byrokracií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(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např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.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Německo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,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Švédsko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, Francie)</a:t>
            </a:r>
          </a:p>
          <a:p>
            <a:pPr algn="just"/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další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uplatňují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politická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kritéria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do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funkcí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i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pod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nejvyšší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úrovní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politické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byrokracie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(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např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. v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Rakousku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,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Belgie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,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Španělsko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,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Řecko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)</a:t>
            </a:r>
          </a:p>
          <a:p>
            <a:pPr algn="just"/>
            <a:r>
              <a:rPr lang="en-GB" dirty="0" err="1"/>
              <a:t>zároveň</a:t>
            </a:r>
            <a:r>
              <a:rPr lang="en-GB" dirty="0"/>
              <a:t> </a:t>
            </a:r>
            <a:r>
              <a:rPr lang="en-GB" dirty="0" err="1"/>
              <a:t>existuje</a:t>
            </a:r>
            <a:r>
              <a:rPr lang="en-GB" dirty="0"/>
              <a:t> </a:t>
            </a:r>
            <a:r>
              <a:rPr lang="en-GB" dirty="0" err="1"/>
              <a:t>řada</a:t>
            </a:r>
            <a:r>
              <a:rPr lang="en-GB" dirty="0"/>
              <a:t> </a:t>
            </a:r>
            <a:r>
              <a:rPr lang="en-GB" dirty="0" err="1"/>
              <a:t>zemí</a:t>
            </a:r>
            <a:r>
              <a:rPr lang="en-GB" dirty="0"/>
              <a:t>, </a:t>
            </a:r>
            <a:r>
              <a:rPr lang="en-GB" dirty="0" err="1"/>
              <a:t>kde</a:t>
            </a:r>
            <a:r>
              <a:rPr lang="en-GB" dirty="0"/>
              <a:t> </a:t>
            </a:r>
            <a:r>
              <a:rPr lang="en-GB" dirty="0" err="1"/>
              <a:t>nejsou</a:t>
            </a:r>
            <a:r>
              <a:rPr lang="en-GB" dirty="0"/>
              <a:t> </a:t>
            </a:r>
            <a:r>
              <a:rPr lang="en-GB" dirty="0" err="1"/>
              <a:t>dodržována</a:t>
            </a:r>
            <a:r>
              <a:rPr lang="en-GB" dirty="0"/>
              <a:t> </a:t>
            </a:r>
            <a:r>
              <a:rPr lang="en-GB" dirty="0" err="1"/>
              <a:t>formální</a:t>
            </a:r>
            <a:r>
              <a:rPr lang="en-GB" dirty="0"/>
              <a:t> </a:t>
            </a:r>
            <a:r>
              <a:rPr lang="en-GB" dirty="0" err="1"/>
              <a:t>pravidla</a:t>
            </a:r>
            <a:r>
              <a:rPr lang="en-GB" dirty="0"/>
              <a:t> </a:t>
            </a:r>
            <a:r>
              <a:rPr lang="en-GB" dirty="0" err="1"/>
              <a:t>hry</a:t>
            </a:r>
            <a:r>
              <a:rPr lang="en-GB" dirty="0"/>
              <a:t>:</a:t>
            </a:r>
          </a:p>
          <a:p>
            <a:pPr algn="just"/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papíře</a:t>
            </a:r>
            <a:r>
              <a:rPr lang="en-GB" dirty="0"/>
              <a:t> je </a:t>
            </a:r>
            <a:r>
              <a:rPr lang="en-GB" dirty="0" err="1"/>
              <a:t>výběr</a:t>
            </a:r>
            <a:r>
              <a:rPr lang="en-GB" dirty="0"/>
              <a:t> </a:t>
            </a:r>
            <a:r>
              <a:rPr lang="en-GB" dirty="0" err="1"/>
              <a:t>úředníků</a:t>
            </a:r>
            <a:r>
              <a:rPr lang="en-GB" dirty="0"/>
              <a:t> </a:t>
            </a:r>
            <a:r>
              <a:rPr lang="en-GB" dirty="0" err="1"/>
              <a:t>založen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zásluhách</a:t>
            </a:r>
            <a:r>
              <a:rPr lang="en-GB" dirty="0"/>
              <a:t>,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skutečnosti</a:t>
            </a:r>
            <a:r>
              <a:rPr lang="en-GB" dirty="0"/>
              <a:t> </a:t>
            </a:r>
            <a:r>
              <a:rPr lang="en-GB" dirty="0" err="1"/>
              <a:t>mají</a:t>
            </a:r>
            <a:r>
              <a:rPr lang="en-GB" dirty="0"/>
              <a:t> </a:t>
            </a:r>
            <a:r>
              <a:rPr lang="en-GB" dirty="0" err="1"/>
              <a:t>rozhodující</a:t>
            </a:r>
            <a:r>
              <a:rPr lang="en-GB" dirty="0"/>
              <a:t> </a:t>
            </a:r>
            <a:r>
              <a:rPr lang="en-GB" dirty="0" err="1"/>
              <a:t>slovo</a:t>
            </a:r>
            <a:r>
              <a:rPr lang="en-GB" dirty="0"/>
              <a:t> </a:t>
            </a:r>
            <a:r>
              <a:rPr lang="en-GB" dirty="0" err="1"/>
              <a:t>politici</a:t>
            </a:r>
            <a:r>
              <a:rPr lang="en-GB" dirty="0"/>
              <a:t> (</a:t>
            </a:r>
            <a:r>
              <a:rPr lang="en-GB" dirty="0" err="1"/>
              <a:t>i</a:t>
            </a:r>
            <a:r>
              <a:rPr lang="en-GB" dirty="0"/>
              <a:t> tam, </a:t>
            </a:r>
            <a:r>
              <a:rPr lang="en-GB" dirty="0" err="1"/>
              <a:t>kde</a:t>
            </a:r>
            <a:r>
              <a:rPr lang="en-GB" dirty="0"/>
              <a:t> </a:t>
            </a:r>
            <a:r>
              <a:rPr lang="en-GB" dirty="0" err="1"/>
              <a:t>jsou</a:t>
            </a:r>
            <a:r>
              <a:rPr lang="en-GB" dirty="0"/>
              <a:t> z </a:t>
            </a:r>
            <a:r>
              <a:rPr lang="en-GB" dirty="0" err="1"/>
              <a:t>procesu</a:t>
            </a:r>
            <a:r>
              <a:rPr lang="en-GB" dirty="0"/>
              <a:t> </a:t>
            </a:r>
            <a:r>
              <a:rPr lang="en-GB" dirty="0" err="1"/>
              <a:t>formálně</a:t>
            </a:r>
            <a:r>
              <a:rPr lang="en-GB" dirty="0"/>
              <a:t> </a:t>
            </a:r>
            <a:r>
              <a:rPr lang="en-GB" dirty="0" err="1"/>
              <a:t>vyloučeni</a:t>
            </a:r>
            <a:r>
              <a:rPr lang="en-GB" dirty="0"/>
              <a:t>)</a:t>
            </a:r>
          </a:p>
          <a:p>
            <a:pPr algn="just"/>
            <a:r>
              <a:rPr lang="en-GB" dirty="0" err="1"/>
              <a:t>Latinská</a:t>
            </a:r>
            <a:r>
              <a:rPr lang="en-GB" dirty="0"/>
              <a:t> Amerika a </a:t>
            </a:r>
            <a:r>
              <a:rPr lang="en-GB" dirty="0" err="1"/>
              <a:t>střední</a:t>
            </a:r>
            <a:r>
              <a:rPr lang="en-GB" dirty="0"/>
              <a:t> a </a:t>
            </a:r>
            <a:r>
              <a:rPr lang="en-GB" dirty="0" err="1"/>
              <a:t>východní</a:t>
            </a:r>
            <a:r>
              <a:rPr lang="en-GB" dirty="0"/>
              <a:t> Evropa </a:t>
            </a:r>
            <a:endParaRPr lang="en-SK" dirty="0"/>
          </a:p>
        </p:txBody>
      </p:sp>
    </p:spTree>
    <p:extLst>
      <p:ext uri="{BB962C8B-B14F-4D97-AF65-F5344CB8AC3E}">
        <p14:creationId xmlns:p14="http://schemas.microsoft.com/office/powerpoint/2010/main" val="620265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97C434-8F62-E3BE-D1AD-DF0BECBCB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SK" b="1" dirty="0"/>
              <a:t>Organizace byrokracie a její vliv na mocenské vztahy politiků a úředníků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5CC457-5AD8-091B-D5CF-1A42135DC7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organizační</a:t>
            </a:r>
            <a:r>
              <a:rPr lang="en-GB" dirty="0"/>
              <a:t> a </a:t>
            </a:r>
            <a:r>
              <a:rPr lang="en-GB" dirty="0" err="1"/>
              <a:t>procedurální</a:t>
            </a:r>
            <a:r>
              <a:rPr lang="en-GB" dirty="0"/>
              <a:t> </a:t>
            </a:r>
            <a:r>
              <a:rPr lang="en-GB" dirty="0" err="1"/>
              <a:t>mechanismy</a:t>
            </a:r>
            <a:r>
              <a:rPr lang="en-GB" dirty="0"/>
              <a:t>, </a:t>
            </a:r>
            <a:r>
              <a:rPr lang="en-GB" dirty="0" err="1"/>
              <a:t>které</a:t>
            </a:r>
            <a:r>
              <a:rPr lang="en-GB" dirty="0"/>
              <a:t> </a:t>
            </a:r>
            <a:r>
              <a:rPr lang="en-GB" dirty="0" err="1"/>
              <a:t>mají</a:t>
            </a:r>
            <a:r>
              <a:rPr lang="en-GB" dirty="0"/>
              <a:t> </a:t>
            </a:r>
            <a:r>
              <a:rPr lang="en-GB" dirty="0" err="1"/>
              <a:t>zabránit</a:t>
            </a:r>
            <a:r>
              <a:rPr lang="en-GB" dirty="0"/>
              <a:t> </a:t>
            </a:r>
            <a:r>
              <a:rPr lang="en-GB" dirty="0" err="1"/>
              <a:t>různým</a:t>
            </a:r>
            <a:r>
              <a:rPr lang="en-GB" dirty="0"/>
              <a:t> </a:t>
            </a:r>
            <a:r>
              <a:rPr lang="en-GB" dirty="0" err="1"/>
              <a:t>druhům</a:t>
            </a:r>
            <a:r>
              <a:rPr lang="en-GB" dirty="0"/>
              <a:t> “</a:t>
            </a:r>
            <a:r>
              <a:rPr lang="en-GB" dirty="0" err="1"/>
              <a:t>odchýlení</a:t>
            </a:r>
            <a:r>
              <a:rPr lang="en-GB" dirty="0"/>
              <a:t>” (drift) </a:t>
            </a:r>
            <a:r>
              <a:rPr lang="en-GB" dirty="0" err="1"/>
              <a:t>byrokratů</a:t>
            </a:r>
            <a:r>
              <a:rPr lang="en-GB" dirty="0"/>
              <a:t> od </a:t>
            </a:r>
            <a:r>
              <a:rPr lang="en-GB" dirty="0" err="1"/>
              <a:t>přání</a:t>
            </a:r>
            <a:r>
              <a:rPr lang="en-GB" dirty="0"/>
              <a:t> </a:t>
            </a:r>
            <a:r>
              <a:rPr lang="en-GB" dirty="0" err="1"/>
              <a:t>volených</a:t>
            </a:r>
            <a:r>
              <a:rPr lang="en-GB" dirty="0"/>
              <a:t> </a:t>
            </a:r>
            <a:r>
              <a:rPr lang="en-GB" dirty="0" err="1"/>
              <a:t>politiků</a:t>
            </a:r>
            <a:endParaRPr lang="en-GB" dirty="0"/>
          </a:p>
          <a:p>
            <a:r>
              <a:rPr lang="en-GB" dirty="0" err="1"/>
              <a:t>Ministerští</a:t>
            </a:r>
            <a:r>
              <a:rPr lang="en-GB" dirty="0"/>
              <a:t> </a:t>
            </a:r>
            <a:r>
              <a:rPr lang="en-GB" dirty="0" err="1"/>
              <a:t>poradci</a:t>
            </a:r>
            <a:r>
              <a:rPr lang="en-GB" dirty="0"/>
              <a:t>, </a:t>
            </a:r>
            <a:r>
              <a:rPr lang="en-GB" dirty="0" err="1"/>
              <a:t>kteří</a:t>
            </a:r>
            <a:r>
              <a:rPr lang="en-GB" dirty="0"/>
              <a:t> </a:t>
            </a:r>
            <a:r>
              <a:rPr lang="en-GB" dirty="0" err="1"/>
              <a:t>přímo</a:t>
            </a:r>
            <a:r>
              <a:rPr lang="en-GB" dirty="0"/>
              <a:t> </a:t>
            </a:r>
            <a:r>
              <a:rPr lang="en-GB" dirty="0" err="1"/>
              <a:t>podporují</a:t>
            </a:r>
            <a:r>
              <a:rPr lang="en-GB" dirty="0"/>
              <a:t> </a:t>
            </a:r>
            <a:r>
              <a:rPr lang="en-GB" dirty="0" err="1"/>
              <a:t>politickou</a:t>
            </a:r>
            <a:r>
              <a:rPr lang="en-GB" dirty="0"/>
              <a:t> </a:t>
            </a:r>
            <a:r>
              <a:rPr lang="en-GB" dirty="0" err="1"/>
              <a:t>exekutivu</a:t>
            </a:r>
            <a:r>
              <a:rPr lang="en-GB" dirty="0"/>
              <a:t>, ale </a:t>
            </a:r>
            <a:r>
              <a:rPr lang="en-GB" dirty="0" err="1"/>
              <a:t>kteří</a:t>
            </a:r>
            <a:r>
              <a:rPr lang="en-GB" dirty="0"/>
              <a:t> (</a:t>
            </a:r>
            <a:r>
              <a:rPr lang="en-GB" dirty="0" err="1"/>
              <a:t>přinejmenším</a:t>
            </a:r>
            <a:r>
              <a:rPr lang="en-GB" dirty="0"/>
              <a:t> </a:t>
            </a:r>
            <a:r>
              <a:rPr lang="en-GB" dirty="0" err="1"/>
              <a:t>formálně</a:t>
            </a:r>
            <a:r>
              <a:rPr lang="en-GB" dirty="0"/>
              <a:t>) </a:t>
            </a:r>
            <a:r>
              <a:rPr lang="en-GB" dirty="0" err="1"/>
              <a:t>nemají</a:t>
            </a:r>
            <a:r>
              <a:rPr lang="en-GB" dirty="0"/>
              <a:t> </a:t>
            </a:r>
            <a:r>
              <a:rPr lang="en-GB" dirty="0" err="1"/>
              <a:t>žádnou</a:t>
            </a:r>
            <a:r>
              <a:rPr lang="en-GB" dirty="0"/>
              <a:t> </a:t>
            </a:r>
            <a:r>
              <a:rPr lang="en-GB" dirty="0" err="1"/>
              <a:t>řídící</a:t>
            </a:r>
            <a:r>
              <a:rPr lang="en-GB" dirty="0"/>
              <a:t> </a:t>
            </a:r>
            <a:r>
              <a:rPr lang="en-GB" dirty="0" err="1"/>
              <a:t>pravomoc</a:t>
            </a:r>
            <a:r>
              <a:rPr lang="en-GB" dirty="0"/>
              <a:t> v </a:t>
            </a:r>
            <a:r>
              <a:rPr lang="en-GB" dirty="0" err="1"/>
              <a:t>rámci</a:t>
            </a:r>
            <a:r>
              <a:rPr lang="en-GB" dirty="0"/>
              <a:t> resort</a:t>
            </a:r>
          </a:p>
          <a:p>
            <a:r>
              <a:rPr lang="en-GB" b="1" dirty="0"/>
              <a:t>Core executive</a:t>
            </a:r>
            <a:r>
              <a:rPr lang="en-GB" dirty="0"/>
              <a:t>: </a:t>
            </a:r>
            <a:r>
              <a:rPr lang="en-GB" dirty="0" err="1"/>
              <a:t>vládnutí</a:t>
            </a:r>
            <a:r>
              <a:rPr lang="en-GB" dirty="0"/>
              <a:t> se </a:t>
            </a:r>
            <a:r>
              <a:rPr lang="en-GB" dirty="0" err="1"/>
              <a:t>vyznačují</a:t>
            </a:r>
            <a:r>
              <a:rPr lang="en-GB" dirty="0"/>
              <a:t> </a:t>
            </a:r>
            <a:r>
              <a:rPr lang="en-GB" dirty="0" err="1"/>
              <a:t>dělbou</a:t>
            </a:r>
            <a:r>
              <a:rPr lang="en-GB" dirty="0"/>
              <a:t> </a:t>
            </a:r>
            <a:r>
              <a:rPr lang="en-GB" dirty="0" err="1"/>
              <a:t>práce</a:t>
            </a:r>
            <a:r>
              <a:rPr lang="en-GB" dirty="0"/>
              <a:t>, </a:t>
            </a:r>
            <a:r>
              <a:rPr lang="en-GB" dirty="0" err="1"/>
              <a:t>která</a:t>
            </a:r>
            <a:r>
              <a:rPr lang="en-GB" dirty="0"/>
              <a:t> </a:t>
            </a:r>
            <a:r>
              <a:rPr lang="en-GB" dirty="0" err="1"/>
              <a:t>vyžaduje</a:t>
            </a:r>
            <a:r>
              <a:rPr lang="en-GB" dirty="0"/>
              <a:t> </a:t>
            </a:r>
            <a:r>
              <a:rPr lang="en-GB" dirty="0" err="1"/>
              <a:t>určitý</a:t>
            </a:r>
            <a:r>
              <a:rPr lang="en-GB" dirty="0"/>
              <a:t> </a:t>
            </a:r>
            <a:r>
              <a:rPr lang="en-GB" dirty="0" err="1"/>
              <a:t>stupeň</a:t>
            </a:r>
            <a:r>
              <a:rPr lang="en-GB" dirty="0"/>
              <a:t> </a:t>
            </a:r>
            <a:r>
              <a:rPr lang="en-GB" dirty="0" err="1"/>
              <a:t>koordinace</a:t>
            </a:r>
            <a:r>
              <a:rPr lang="en-GB" dirty="0"/>
              <a:t>; </a:t>
            </a:r>
            <a:r>
              <a:rPr lang="en-GB" dirty="0" err="1"/>
              <a:t>souvisí</a:t>
            </a:r>
            <a:r>
              <a:rPr lang="en-GB" dirty="0"/>
              <a:t> se </a:t>
            </a:r>
            <a:r>
              <a:rPr lang="en-GB" dirty="0" err="1"/>
              <a:t>schopností</a:t>
            </a:r>
            <a:r>
              <a:rPr lang="en-GB" dirty="0"/>
              <a:t> </a:t>
            </a:r>
            <a:r>
              <a:rPr lang="en-GB" dirty="0" err="1"/>
              <a:t>prezidentů</a:t>
            </a:r>
            <a:r>
              <a:rPr lang="en-GB" dirty="0"/>
              <a:t>, </a:t>
            </a:r>
            <a:r>
              <a:rPr lang="en-GB" dirty="0" err="1"/>
              <a:t>premiérů</a:t>
            </a:r>
            <a:r>
              <a:rPr lang="en-GB" dirty="0"/>
              <a:t> a </a:t>
            </a:r>
            <a:r>
              <a:rPr lang="en-GB" dirty="0" err="1"/>
              <a:t>ministrů</a:t>
            </a:r>
            <a:r>
              <a:rPr lang="en-GB" dirty="0"/>
              <a:t> </a:t>
            </a:r>
            <a:r>
              <a:rPr lang="en-GB" dirty="0" err="1"/>
              <a:t>financí</a:t>
            </a:r>
            <a:r>
              <a:rPr lang="en-GB" dirty="0"/>
              <a:t> </a:t>
            </a:r>
            <a:r>
              <a:rPr lang="en-GB" dirty="0" err="1"/>
              <a:t>kontrolovat</a:t>
            </a:r>
            <a:r>
              <a:rPr lang="en-GB" dirty="0"/>
              <a:t> a </a:t>
            </a:r>
            <a:r>
              <a:rPr lang="en-GB" dirty="0" err="1"/>
              <a:t>koordinovat</a:t>
            </a:r>
            <a:r>
              <a:rPr lang="en-GB" dirty="0"/>
              <a:t> </a:t>
            </a:r>
            <a:r>
              <a:rPr lang="en-GB" dirty="0" err="1"/>
              <a:t>ostatní</a:t>
            </a:r>
            <a:r>
              <a:rPr lang="en-GB" dirty="0"/>
              <a:t> </a:t>
            </a:r>
            <a:r>
              <a:rPr lang="en-GB" dirty="0" err="1"/>
              <a:t>resorty</a:t>
            </a:r>
            <a:r>
              <a:rPr lang="en-GB" dirty="0"/>
              <a:t> a </a:t>
            </a:r>
            <a:r>
              <a:rPr lang="en-GB" dirty="0" err="1"/>
              <a:t>veřejný</a:t>
            </a:r>
            <a:r>
              <a:rPr lang="en-GB" dirty="0"/>
              <a:t> </a:t>
            </a:r>
            <a:r>
              <a:rPr lang="en-GB" dirty="0" err="1"/>
              <a:t>sektor</a:t>
            </a:r>
            <a:r>
              <a:rPr lang="en-GB" dirty="0"/>
              <a:t> </a:t>
            </a:r>
            <a:r>
              <a:rPr lang="en-GB" dirty="0" err="1"/>
              <a:t>jako</a:t>
            </a:r>
            <a:r>
              <a:rPr lang="en-GB" dirty="0"/>
              <a:t> </a:t>
            </a:r>
            <a:r>
              <a:rPr lang="en-GB" dirty="0" err="1"/>
              <a:t>celek</a:t>
            </a:r>
            <a:endParaRPr lang="en-SK" dirty="0"/>
          </a:p>
        </p:txBody>
      </p:sp>
    </p:spTree>
    <p:extLst>
      <p:ext uri="{BB962C8B-B14F-4D97-AF65-F5344CB8AC3E}">
        <p14:creationId xmlns:p14="http://schemas.microsoft.com/office/powerpoint/2010/main" val="2658682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71199-2911-D87C-96A8-7BC58C031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SK" b="1" dirty="0"/>
              <a:t>Modely tvorby policy: Teorie a praxe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D600AE-4775-ECD1-48E7-2A02537E01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 err="1"/>
              <a:t>Weberův</a:t>
            </a:r>
            <a:r>
              <a:rPr lang="en-GB" dirty="0"/>
              <a:t> model </a:t>
            </a:r>
            <a:r>
              <a:rPr lang="en-GB" dirty="0" err="1"/>
              <a:t>byrokratické</a:t>
            </a:r>
            <a:r>
              <a:rPr lang="en-GB" dirty="0"/>
              <a:t> </a:t>
            </a:r>
            <a:r>
              <a:rPr lang="en-GB" dirty="0" err="1"/>
              <a:t>vlády</a:t>
            </a:r>
            <a:r>
              <a:rPr lang="en-GB" dirty="0"/>
              <a:t>: </a:t>
            </a:r>
            <a:r>
              <a:rPr lang="en-GB" dirty="0" err="1"/>
              <a:t>striktní</a:t>
            </a:r>
            <a:r>
              <a:rPr lang="en-GB" dirty="0"/>
              <a:t> </a:t>
            </a:r>
            <a:r>
              <a:rPr lang="en-GB" dirty="0" err="1"/>
              <a:t>oddělení</a:t>
            </a:r>
            <a:r>
              <a:rPr lang="en-GB" dirty="0"/>
              <a:t> </a:t>
            </a:r>
            <a:r>
              <a:rPr lang="en-GB" dirty="0" err="1"/>
              <a:t>rolí</a:t>
            </a:r>
            <a:r>
              <a:rPr lang="en-GB" dirty="0"/>
              <a:t> </a:t>
            </a:r>
            <a:r>
              <a:rPr lang="en-GB" dirty="0" err="1"/>
              <a:t>při</a:t>
            </a:r>
            <a:r>
              <a:rPr lang="en-GB" dirty="0"/>
              <a:t> </a:t>
            </a:r>
            <a:r>
              <a:rPr lang="en-GB" dirty="0" err="1"/>
              <a:t>tvorbě</a:t>
            </a:r>
            <a:r>
              <a:rPr lang="en-GB" dirty="0"/>
              <a:t> </a:t>
            </a:r>
            <a:r>
              <a:rPr lang="en-GB" dirty="0" err="1"/>
              <a:t>politicy</a:t>
            </a:r>
            <a:r>
              <a:rPr lang="en-GB" dirty="0"/>
              <a:t>, </a:t>
            </a:r>
            <a:r>
              <a:rPr lang="en-GB" dirty="0" err="1"/>
              <a:t>politici</a:t>
            </a:r>
            <a:r>
              <a:rPr lang="en-GB" dirty="0"/>
              <a:t> </a:t>
            </a:r>
            <a:r>
              <a:rPr lang="en-GB" dirty="0" err="1"/>
              <a:t>stanovují</a:t>
            </a:r>
            <a:r>
              <a:rPr lang="en-GB" dirty="0"/>
              <a:t> </a:t>
            </a:r>
            <a:r>
              <a:rPr lang="en-GB" dirty="0" err="1"/>
              <a:t>cíle</a:t>
            </a:r>
            <a:r>
              <a:rPr lang="en-GB" dirty="0"/>
              <a:t> a </a:t>
            </a:r>
            <a:r>
              <a:rPr lang="en-GB" dirty="0" err="1"/>
              <a:t>byrokraté</a:t>
            </a:r>
            <a:r>
              <a:rPr lang="en-GB" dirty="0"/>
              <a:t> </a:t>
            </a:r>
            <a:r>
              <a:rPr lang="en-GB" dirty="0" err="1"/>
              <a:t>pouze</a:t>
            </a:r>
            <a:r>
              <a:rPr lang="en-GB" dirty="0"/>
              <a:t> </a:t>
            </a:r>
            <a:r>
              <a:rPr lang="en-GB" dirty="0" err="1"/>
              <a:t>implementují</a:t>
            </a:r>
            <a:endParaRPr lang="en-GB" dirty="0"/>
          </a:p>
          <a:p>
            <a:pPr algn="just"/>
            <a:r>
              <a:rPr lang="en-GB" dirty="0" err="1"/>
              <a:t>Nerealistické</a:t>
            </a:r>
            <a:r>
              <a:rPr lang="en-GB" dirty="0"/>
              <a:t>: </a:t>
            </a:r>
            <a:r>
              <a:rPr lang="en-GB" dirty="0" err="1"/>
              <a:t>omezené</a:t>
            </a:r>
            <a:r>
              <a:rPr lang="en-GB" dirty="0"/>
              <a:t> </a:t>
            </a:r>
            <a:r>
              <a:rPr lang="en-GB" dirty="0" err="1"/>
              <a:t>schopnosti</a:t>
            </a:r>
            <a:r>
              <a:rPr lang="en-GB" dirty="0"/>
              <a:t> </a:t>
            </a:r>
            <a:r>
              <a:rPr lang="en-GB" dirty="0" err="1"/>
              <a:t>politické</a:t>
            </a:r>
            <a:r>
              <a:rPr lang="en-GB" dirty="0"/>
              <a:t> </a:t>
            </a:r>
            <a:r>
              <a:rPr lang="en-GB" dirty="0" err="1"/>
              <a:t>úrovně</a:t>
            </a:r>
            <a:r>
              <a:rPr lang="en-GB" dirty="0"/>
              <a:t> </a:t>
            </a:r>
            <a:r>
              <a:rPr lang="en-GB" dirty="0" err="1"/>
              <a:t>skutečně</a:t>
            </a:r>
            <a:r>
              <a:rPr lang="en-GB" dirty="0"/>
              <a:t> </a:t>
            </a:r>
            <a:r>
              <a:rPr lang="en-GB" dirty="0" err="1"/>
              <a:t>vést</a:t>
            </a:r>
            <a:r>
              <a:rPr lang="en-GB" dirty="0"/>
              <a:t> </a:t>
            </a:r>
            <a:r>
              <a:rPr lang="en-GB" dirty="0" err="1"/>
              <a:t>proces</a:t>
            </a:r>
            <a:r>
              <a:rPr lang="en-GB" dirty="0"/>
              <a:t> </a:t>
            </a:r>
            <a:r>
              <a:rPr lang="en-GB" dirty="0" err="1"/>
              <a:t>tvorby</a:t>
            </a:r>
            <a:r>
              <a:rPr lang="en-GB" dirty="0"/>
              <a:t> </a:t>
            </a:r>
            <a:r>
              <a:rPr lang="en-GB" dirty="0" err="1"/>
              <a:t>politiky</a:t>
            </a:r>
            <a:r>
              <a:rPr lang="en-GB" dirty="0"/>
              <a:t> </a:t>
            </a:r>
            <a:r>
              <a:rPr lang="en-GB" dirty="0" err="1"/>
              <a:t>vzhledem</a:t>
            </a:r>
            <a:r>
              <a:rPr lang="en-GB" dirty="0"/>
              <a:t> k </a:t>
            </a:r>
            <a:r>
              <a:rPr lang="en-GB" dirty="0" err="1"/>
              <a:t>omezeným</a:t>
            </a:r>
            <a:r>
              <a:rPr lang="en-GB" dirty="0"/>
              <a:t> </a:t>
            </a:r>
            <a:r>
              <a:rPr lang="en-GB" dirty="0" err="1"/>
              <a:t>kapacitám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analýzu</a:t>
            </a:r>
            <a:r>
              <a:rPr lang="en-GB" dirty="0"/>
              <a:t> policy</a:t>
            </a:r>
          </a:p>
          <a:p>
            <a:pPr algn="just"/>
            <a:r>
              <a:rPr lang="en-GB" b="1" dirty="0" err="1"/>
              <a:t>funkční</a:t>
            </a:r>
            <a:r>
              <a:rPr lang="en-GB" b="1" dirty="0"/>
              <a:t> </a:t>
            </a:r>
            <a:r>
              <a:rPr lang="en-GB" b="1" dirty="0" err="1"/>
              <a:t>politizace</a:t>
            </a:r>
            <a:r>
              <a:rPr lang="en-GB" dirty="0"/>
              <a:t>: </a:t>
            </a:r>
            <a:r>
              <a:rPr lang="en-GB" dirty="0" err="1"/>
              <a:t>zahrnutí</a:t>
            </a:r>
            <a:r>
              <a:rPr lang="en-GB" dirty="0"/>
              <a:t> </a:t>
            </a:r>
            <a:r>
              <a:rPr lang="en-GB" dirty="0" err="1"/>
              <a:t>politických</a:t>
            </a:r>
            <a:r>
              <a:rPr lang="en-GB" dirty="0"/>
              <a:t> </a:t>
            </a:r>
            <a:r>
              <a:rPr lang="en-GB" dirty="0" err="1"/>
              <a:t>aspektů</a:t>
            </a:r>
            <a:r>
              <a:rPr lang="en-GB" dirty="0"/>
              <a:t> </a:t>
            </a:r>
            <a:r>
              <a:rPr lang="en-GB" dirty="0" err="1"/>
              <a:t>tvorby</a:t>
            </a:r>
            <a:r>
              <a:rPr lang="en-GB" dirty="0"/>
              <a:t> </a:t>
            </a:r>
            <a:r>
              <a:rPr lang="en-GB" dirty="0" err="1"/>
              <a:t>politiky</a:t>
            </a:r>
            <a:r>
              <a:rPr lang="en-GB" dirty="0"/>
              <a:t> </a:t>
            </a:r>
            <a:r>
              <a:rPr lang="en-GB" dirty="0" err="1"/>
              <a:t>úředníky</a:t>
            </a:r>
            <a:r>
              <a:rPr lang="en-GB" dirty="0"/>
              <a:t>, </a:t>
            </a:r>
            <a:r>
              <a:rPr lang="en-GB" dirty="0" err="1"/>
              <a:t>jako</a:t>
            </a:r>
            <a:r>
              <a:rPr lang="en-GB" dirty="0"/>
              <a:t> je </a:t>
            </a:r>
            <a:r>
              <a:rPr lang="en-GB" dirty="0" err="1"/>
              <a:t>předvídání</a:t>
            </a:r>
            <a:r>
              <a:rPr lang="en-GB" dirty="0"/>
              <a:t> </a:t>
            </a:r>
            <a:r>
              <a:rPr lang="en-GB" dirty="0" err="1"/>
              <a:t>potenciální</a:t>
            </a:r>
            <a:r>
              <a:rPr lang="en-GB" dirty="0"/>
              <a:t> </a:t>
            </a:r>
            <a:r>
              <a:rPr lang="en-GB" dirty="0" err="1"/>
              <a:t>opozice</a:t>
            </a:r>
            <a:r>
              <a:rPr lang="en-GB" dirty="0"/>
              <a:t> a </a:t>
            </a:r>
            <a:r>
              <a:rPr lang="en-GB" dirty="0" err="1"/>
              <a:t>podpora</a:t>
            </a:r>
            <a:r>
              <a:rPr lang="en-GB" dirty="0"/>
              <a:t> </a:t>
            </a:r>
            <a:r>
              <a:rPr lang="en-GB" dirty="0" err="1"/>
              <a:t>alternativních</a:t>
            </a:r>
            <a:r>
              <a:rPr lang="en-GB" dirty="0"/>
              <a:t> </a:t>
            </a:r>
            <a:r>
              <a:rPr lang="en-GB" dirty="0" err="1"/>
              <a:t>politik</a:t>
            </a:r>
            <a:endParaRPr lang="en-GB" dirty="0"/>
          </a:p>
          <a:p>
            <a:pPr algn="just"/>
            <a:endParaRPr lang="en-SK" dirty="0"/>
          </a:p>
        </p:txBody>
      </p:sp>
    </p:spTree>
    <p:extLst>
      <p:ext uri="{BB962C8B-B14F-4D97-AF65-F5344CB8AC3E}">
        <p14:creationId xmlns:p14="http://schemas.microsoft.com/office/powerpoint/2010/main" val="29886473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377EDD-6663-484C-0287-7B7DCCCB5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Public Service Bargain</a:t>
            </a:r>
            <a:endParaRPr lang="en-SK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9638EC-9153-3C00-5E64-1855831502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GB" dirty="0" err="1"/>
              <a:t>Dohoda</a:t>
            </a:r>
            <a:r>
              <a:rPr lang="en-GB" dirty="0"/>
              <a:t> o </a:t>
            </a:r>
            <a:r>
              <a:rPr lang="en-GB" dirty="0" err="1"/>
              <a:t>veřejné</a:t>
            </a:r>
            <a:r>
              <a:rPr lang="en-GB" dirty="0"/>
              <a:t> </a:t>
            </a:r>
            <a:r>
              <a:rPr lang="en-GB" dirty="0" err="1"/>
              <a:t>službě</a:t>
            </a:r>
            <a:r>
              <a:rPr lang="en-GB" dirty="0"/>
              <a:t> (Public Service Bargain): </a:t>
            </a:r>
            <a:r>
              <a:rPr lang="en-GB" dirty="0" err="1"/>
              <a:t>Vztah</a:t>
            </a:r>
            <a:r>
              <a:rPr lang="en-GB" dirty="0"/>
              <a:t> </a:t>
            </a:r>
            <a:r>
              <a:rPr lang="en-GB" dirty="0" err="1"/>
              <a:t>mezi</a:t>
            </a:r>
            <a:r>
              <a:rPr lang="en-GB" dirty="0"/>
              <a:t> </a:t>
            </a:r>
            <a:r>
              <a:rPr lang="en-GB" dirty="0" err="1"/>
              <a:t>politiky</a:t>
            </a:r>
            <a:r>
              <a:rPr lang="en-GB" dirty="0"/>
              <a:t> a </a:t>
            </a:r>
            <a:r>
              <a:rPr lang="en-GB" dirty="0" err="1"/>
              <a:t>byrokraty</a:t>
            </a:r>
            <a:r>
              <a:rPr lang="en-GB" dirty="0"/>
              <a:t> </a:t>
            </a:r>
            <a:r>
              <a:rPr lang="en-GB" dirty="0" err="1"/>
              <a:t>chápe</a:t>
            </a:r>
            <a:r>
              <a:rPr lang="en-GB" dirty="0"/>
              <a:t> </a:t>
            </a:r>
            <a:r>
              <a:rPr lang="en-GB" dirty="0" err="1"/>
              <a:t>jako</a:t>
            </a:r>
            <a:r>
              <a:rPr lang="en-GB" dirty="0"/>
              <a:t> </a:t>
            </a:r>
            <a:r>
              <a:rPr lang="en-GB" dirty="0" err="1"/>
              <a:t>dohodu</a:t>
            </a:r>
            <a:r>
              <a:rPr lang="en-GB" dirty="0"/>
              <a:t>, </a:t>
            </a:r>
            <a:r>
              <a:rPr lang="en-GB" dirty="0" err="1"/>
              <a:t>při</a:t>
            </a:r>
            <a:r>
              <a:rPr lang="en-GB" dirty="0"/>
              <a:t> </a:t>
            </a:r>
            <a:r>
              <a:rPr lang="en-GB" dirty="0" err="1"/>
              <a:t>níž</a:t>
            </a:r>
            <a:r>
              <a:rPr lang="en-GB" dirty="0"/>
              <a:t> </a:t>
            </a:r>
            <a:r>
              <a:rPr lang="en-GB" dirty="0" err="1"/>
              <a:t>obě</a:t>
            </a:r>
            <a:r>
              <a:rPr lang="en-GB" dirty="0"/>
              <a:t> </a:t>
            </a:r>
            <a:r>
              <a:rPr lang="en-GB" dirty="0" err="1"/>
              <a:t>strany</a:t>
            </a:r>
            <a:r>
              <a:rPr lang="en-GB" dirty="0"/>
              <a:t> </a:t>
            </a:r>
            <a:r>
              <a:rPr lang="en-GB" dirty="0" err="1"/>
              <a:t>něco</a:t>
            </a:r>
            <a:r>
              <a:rPr lang="en-GB" dirty="0"/>
              <a:t> </a:t>
            </a:r>
            <a:r>
              <a:rPr lang="en-GB" dirty="0" err="1"/>
              <a:t>získají</a:t>
            </a:r>
            <a:r>
              <a:rPr lang="en-GB" dirty="0"/>
              <a:t>, ale </a:t>
            </a:r>
            <a:r>
              <a:rPr lang="en-GB" dirty="0" err="1"/>
              <a:t>zároveň</a:t>
            </a:r>
            <a:r>
              <a:rPr lang="en-GB" dirty="0"/>
              <a:t> se </a:t>
            </a:r>
            <a:r>
              <a:rPr lang="en-GB" dirty="0" err="1"/>
              <a:t>musí</a:t>
            </a:r>
            <a:r>
              <a:rPr lang="en-GB" dirty="0"/>
              <a:t> </a:t>
            </a:r>
            <a:r>
              <a:rPr lang="en-GB" dirty="0" err="1"/>
              <a:t>něčeho</a:t>
            </a:r>
            <a:r>
              <a:rPr lang="en-GB" dirty="0"/>
              <a:t> </a:t>
            </a:r>
            <a:r>
              <a:rPr lang="en-GB" dirty="0" err="1"/>
              <a:t>vzdát</a:t>
            </a:r>
            <a:endParaRPr lang="en-GB" dirty="0"/>
          </a:p>
          <a:p>
            <a:pPr algn="just"/>
            <a:r>
              <a:rPr lang="en-GB" dirty="0" err="1"/>
              <a:t>Loajalita</a:t>
            </a:r>
            <a:r>
              <a:rPr lang="en-GB" dirty="0"/>
              <a:t>, </a:t>
            </a:r>
            <a:r>
              <a:rPr lang="en-GB" dirty="0" err="1"/>
              <a:t>odměna</a:t>
            </a:r>
            <a:r>
              <a:rPr lang="en-GB" dirty="0"/>
              <a:t> a </a:t>
            </a:r>
            <a:r>
              <a:rPr lang="en-GB" dirty="0" err="1"/>
              <a:t>odbornost</a:t>
            </a:r>
            <a:r>
              <a:rPr lang="en-GB" dirty="0"/>
              <a:t> </a:t>
            </a:r>
            <a:r>
              <a:rPr lang="en-GB" dirty="0" err="1"/>
              <a:t>jsou</a:t>
            </a:r>
            <a:r>
              <a:rPr lang="en-GB" dirty="0"/>
              <a:t> </a:t>
            </a:r>
            <a:r>
              <a:rPr lang="en-GB" dirty="0" err="1"/>
              <a:t>tři</a:t>
            </a:r>
            <a:r>
              <a:rPr lang="en-GB" dirty="0"/>
              <a:t> </a:t>
            </a:r>
            <a:r>
              <a:rPr lang="en-GB" dirty="0" err="1"/>
              <a:t>hlavní</a:t>
            </a:r>
            <a:r>
              <a:rPr lang="en-GB" dirty="0"/>
              <a:t> </a:t>
            </a:r>
            <a:r>
              <a:rPr lang="en-GB" dirty="0" err="1"/>
              <a:t>rozměry</a:t>
            </a:r>
            <a:r>
              <a:rPr lang="en-GB" dirty="0"/>
              <a:t> </a:t>
            </a:r>
            <a:r>
              <a:rPr lang="en-GB" dirty="0" err="1"/>
              <a:t>dohody</a:t>
            </a:r>
            <a:r>
              <a:rPr lang="en-GB" dirty="0"/>
              <a:t> (Hood a Lodge, 2006)</a:t>
            </a:r>
          </a:p>
          <a:p>
            <a:pPr algn="just"/>
            <a:r>
              <a:rPr lang="en-GB" b="1" dirty="0" err="1"/>
              <a:t>klasická</a:t>
            </a:r>
            <a:r>
              <a:rPr lang="en-GB" b="1" dirty="0"/>
              <a:t> </a:t>
            </a:r>
            <a:r>
              <a:rPr lang="en-GB" b="1" dirty="0" err="1"/>
              <a:t>dohoda</a:t>
            </a:r>
            <a:r>
              <a:rPr lang="en-GB" dirty="0"/>
              <a:t>: </a:t>
            </a:r>
            <a:r>
              <a:rPr lang="en-GB" dirty="0" err="1"/>
              <a:t>politici</a:t>
            </a:r>
            <a:r>
              <a:rPr lang="en-GB" dirty="0"/>
              <a:t> se </a:t>
            </a:r>
            <a:r>
              <a:rPr lang="en-GB" dirty="0" err="1"/>
              <a:t>vzdávají</a:t>
            </a:r>
            <a:r>
              <a:rPr lang="en-GB" dirty="0"/>
              <a:t> </a:t>
            </a:r>
            <a:r>
              <a:rPr lang="en-GB" dirty="0" err="1"/>
              <a:t>práva</a:t>
            </a:r>
            <a:r>
              <a:rPr lang="en-GB" dirty="0"/>
              <a:t> </a:t>
            </a:r>
            <a:r>
              <a:rPr lang="en-GB" dirty="0" err="1"/>
              <a:t>najímat</a:t>
            </a:r>
            <a:r>
              <a:rPr lang="en-GB" dirty="0"/>
              <a:t> a </a:t>
            </a:r>
            <a:r>
              <a:rPr lang="en-GB" dirty="0" err="1"/>
              <a:t>propouštět</a:t>
            </a:r>
            <a:r>
              <a:rPr lang="en-GB" dirty="0"/>
              <a:t> </a:t>
            </a:r>
            <a:r>
              <a:rPr lang="en-GB" dirty="0" err="1"/>
              <a:t>úředníky</a:t>
            </a:r>
            <a:r>
              <a:rPr lang="en-GB" dirty="0"/>
              <a:t>, ale </a:t>
            </a:r>
            <a:r>
              <a:rPr lang="en-GB" dirty="0" err="1"/>
              <a:t>získávají</a:t>
            </a:r>
            <a:r>
              <a:rPr lang="en-GB" dirty="0"/>
              <a:t> </a:t>
            </a:r>
            <a:r>
              <a:rPr lang="en-GB" dirty="0" err="1"/>
              <a:t>soubor</a:t>
            </a:r>
            <a:r>
              <a:rPr lang="en-GB" dirty="0"/>
              <a:t> </a:t>
            </a:r>
            <a:r>
              <a:rPr lang="en-GB" dirty="0" err="1"/>
              <a:t>kompetencí</a:t>
            </a:r>
            <a:r>
              <a:rPr lang="en-GB" dirty="0"/>
              <a:t> a </a:t>
            </a:r>
            <a:r>
              <a:rPr lang="en-GB" dirty="0" err="1"/>
              <a:t>loajalitu</a:t>
            </a:r>
            <a:r>
              <a:rPr lang="en-GB" dirty="0"/>
              <a:t> </a:t>
            </a:r>
            <a:r>
              <a:rPr lang="en-GB" dirty="0" err="1"/>
              <a:t>vůči</a:t>
            </a:r>
            <a:r>
              <a:rPr lang="en-GB" dirty="0"/>
              <a:t> </a:t>
            </a:r>
            <a:r>
              <a:rPr lang="en-GB" dirty="0" err="1"/>
              <a:t>vládě</a:t>
            </a:r>
            <a:r>
              <a:rPr lang="en-GB" dirty="0"/>
              <a:t>;</a:t>
            </a:r>
          </a:p>
          <a:p>
            <a:pPr algn="just"/>
            <a:r>
              <a:rPr lang="en-GB" dirty="0" err="1"/>
              <a:t>byrokraté</a:t>
            </a:r>
            <a:r>
              <a:rPr lang="en-GB" dirty="0"/>
              <a:t> se </a:t>
            </a:r>
            <a:r>
              <a:rPr lang="en-GB" dirty="0" err="1"/>
              <a:t>vzdávají</a:t>
            </a:r>
            <a:r>
              <a:rPr lang="en-GB" dirty="0"/>
              <a:t> </a:t>
            </a:r>
            <a:r>
              <a:rPr lang="en-GB" dirty="0" err="1"/>
              <a:t>práva</a:t>
            </a:r>
            <a:r>
              <a:rPr lang="en-GB" dirty="0"/>
              <a:t> </a:t>
            </a:r>
            <a:r>
              <a:rPr lang="en-GB" dirty="0" err="1"/>
              <a:t>kritizovat</a:t>
            </a:r>
            <a:r>
              <a:rPr lang="en-GB" dirty="0"/>
              <a:t> </a:t>
            </a:r>
            <a:r>
              <a:rPr lang="en-GB" dirty="0" err="1"/>
              <a:t>vládu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veřejnosti</a:t>
            </a:r>
            <a:r>
              <a:rPr lang="en-GB" dirty="0"/>
              <a:t> a </a:t>
            </a:r>
            <a:r>
              <a:rPr lang="en-GB" dirty="0" err="1"/>
              <a:t>získávají</a:t>
            </a:r>
            <a:r>
              <a:rPr lang="en-GB" dirty="0"/>
              <a:t> </a:t>
            </a:r>
            <a:r>
              <a:rPr lang="en-GB" dirty="0" err="1"/>
              <a:t>pozici</a:t>
            </a:r>
            <a:r>
              <a:rPr lang="en-GB" dirty="0"/>
              <a:t> v </a:t>
            </a:r>
            <a:r>
              <a:rPr lang="en-GB" dirty="0" err="1"/>
              <a:t>systému</a:t>
            </a:r>
            <a:r>
              <a:rPr lang="en-GB" dirty="0"/>
              <a:t> </a:t>
            </a:r>
            <a:r>
              <a:rPr lang="en-GB" dirty="0" err="1"/>
              <a:t>tvorby</a:t>
            </a:r>
            <a:r>
              <a:rPr lang="en-GB" dirty="0"/>
              <a:t> </a:t>
            </a:r>
            <a:r>
              <a:rPr lang="en-GB" dirty="0" err="1"/>
              <a:t>politiky</a:t>
            </a:r>
            <a:r>
              <a:rPr lang="en-GB" dirty="0"/>
              <a:t> a </a:t>
            </a:r>
            <a:r>
              <a:rPr lang="en-GB" dirty="0" err="1"/>
              <a:t>odměny</a:t>
            </a:r>
            <a:r>
              <a:rPr lang="en-GB" dirty="0"/>
              <a:t> (job stability)</a:t>
            </a:r>
          </a:p>
          <a:p>
            <a:pPr algn="just"/>
            <a:r>
              <a:rPr lang="en-GB" dirty="0" err="1"/>
              <a:t>Změny</a:t>
            </a:r>
            <a:r>
              <a:rPr lang="en-GB" dirty="0"/>
              <a:t> v </a:t>
            </a:r>
            <a:r>
              <a:rPr lang="en-GB" dirty="0" err="1"/>
              <a:t>jedné</a:t>
            </a:r>
            <a:r>
              <a:rPr lang="en-GB" dirty="0"/>
              <a:t> </a:t>
            </a:r>
            <a:r>
              <a:rPr lang="en-GB" dirty="0" err="1"/>
              <a:t>dimenzi</a:t>
            </a:r>
            <a:r>
              <a:rPr lang="en-GB" dirty="0"/>
              <a:t>, </a:t>
            </a:r>
            <a:r>
              <a:rPr lang="en-GB" dirty="0" err="1"/>
              <a:t>například</a:t>
            </a:r>
            <a:r>
              <a:rPr lang="en-GB" dirty="0"/>
              <a:t> v </a:t>
            </a:r>
            <a:r>
              <a:rPr lang="en-GB" dirty="0" err="1"/>
              <a:t>dimenzi</a:t>
            </a:r>
            <a:r>
              <a:rPr lang="en-GB" dirty="0"/>
              <a:t> </a:t>
            </a:r>
            <a:r>
              <a:rPr lang="en-GB" dirty="0" err="1"/>
              <a:t>odměňování</a:t>
            </a:r>
            <a:r>
              <a:rPr lang="en-GB" dirty="0"/>
              <a:t>, </a:t>
            </a:r>
            <a:r>
              <a:rPr lang="en-GB" dirty="0" err="1"/>
              <a:t>mohou</a:t>
            </a:r>
            <a:r>
              <a:rPr lang="en-GB" dirty="0"/>
              <a:t> </a:t>
            </a:r>
            <a:r>
              <a:rPr lang="en-GB" dirty="0" err="1"/>
              <a:t>mít</a:t>
            </a:r>
            <a:r>
              <a:rPr lang="en-GB" dirty="0"/>
              <a:t> (</a:t>
            </a:r>
            <a:r>
              <a:rPr lang="en-GB" dirty="0" err="1"/>
              <a:t>nezamýšlené</a:t>
            </a:r>
            <a:r>
              <a:rPr lang="en-GB" dirty="0"/>
              <a:t>) </a:t>
            </a:r>
            <a:r>
              <a:rPr lang="en-GB" dirty="0" err="1"/>
              <a:t>následné</a:t>
            </a:r>
            <a:r>
              <a:rPr lang="en-GB" dirty="0"/>
              <a:t> </a:t>
            </a:r>
            <a:r>
              <a:rPr lang="en-GB" dirty="0" err="1"/>
              <a:t>účinky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ostatní</a:t>
            </a:r>
            <a:r>
              <a:rPr lang="en-GB" dirty="0"/>
              <a:t> </a:t>
            </a:r>
            <a:r>
              <a:rPr lang="en-GB" dirty="0" err="1"/>
              <a:t>dimenze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97613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D19BD3-C4A8-C9E1-A114-AED1EDA05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err="1"/>
              <a:t>Administrativní</a:t>
            </a:r>
            <a:r>
              <a:rPr lang="en-GB" b="1" dirty="0"/>
              <a:t> </a:t>
            </a:r>
            <a:r>
              <a:rPr lang="en-GB" b="1" dirty="0" err="1"/>
              <a:t>tradice</a:t>
            </a:r>
            <a:endParaRPr lang="en-S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80975D-0A24-3F0C-9E26-283DF39BAA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GB" dirty="0"/>
              <a:t>Painter a Peters (2010) </a:t>
            </a:r>
            <a:r>
              <a:rPr lang="en-GB" dirty="0" err="1"/>
              <a:t>definují</a:t>
            </a:r>
            <a:r>
              <a:rPr lang="en-GB" dirty="0"/>
              <a:t> </a:t>
            </a:r>
            <a:r>
              <a:rPr lang="en-GB" dirty="0" err="1"/>
              <a:t>administrativní</a:t>
            </a:r>
            <a:r>
              <a:rPr lang="en-GB" dirty="0"/>
              <a:t> </a:t>
            </a:r>
            <a:r>
              <a:rPr lang="en-GB" dirty="0" err="1"/>
              <a:t>tradici</a:t>
            </a:r>
            <a:r>
              <a:rPr lang="en-GB" dirty="0"/>
              <a:t> </a:t>
            </a:r>
            <a:r>
              <a:rPr lang="en-GB" dirty="0" err="1"/>
              <a:t>jako</a:t>
            </a:r>
            <a:r>
              <a:rPr lang="en-GB" dirty="0"/>
              <a:t> "</a:t>
            </a:r>
            <a:r>
              <a:rPr lang="en-GB" dirty="0" err="1"/>
              <a:t>víceméně</a:t>
            </a:r>
            <a:r>
              <a:rPr lang="en-GB" dirty="0"/>
              <a:t> </a:t>
            </a:r>
            <a:r>
              <a:rPr lang="en-GB" dirty="0" err="1"/>
              <a:t>trvalý</a:t>
            </a:r>
            <a:r>
              <a:rPr lang="en-GB" dirty="0"/>
              <a:t> </a:t>
            </a:r>
            <a:r>
              <a:rPr lang="en-GB" dirty="0" err="1"/>
              <a:t>strukturní</a:t>
            </a:r>
            <a:r>
              <a:rPr lang="en-GB" dirty="0"/>
              <a:t> </a:t>
            </a:r>
            <a:r>
              <a:rPr lang="en-GB" dirty="0" err="1"/>
              <a:t>vzorec</a:t>
            </a:r>
            <a:r>
              <a:rPr lang="en-GB" dirty="0"/>
              <a:t> </a:t>
            </a:r>
            <a:r>
              <a:rPr lang="en-GB" b="1" dirty="0" err="1"/>
              <a:t>stylu</a:t>
            </a:r>
            <a:r>
              <a:rPr lang="en-GB" b="1" dirty="0"/>
              <a:t> a </a:t>
            </a:r>
            <a:r>
              <a:rPr lang="en-GB" b="1" dirty="0" err="1"/>
              <a:t>obsahu</a:t>
            </a:r>
            <a:r>
              <a:rPr lang="en-GB" b="1" dirty="0"/>
              <a:t> </a:t>
            </a:r>
            <a:r>
              <a:rPr lang="en-GB" dirty="0" err="1"/>
              <a:t>veřejné</a:t>
            </a:r>
            <a:r>
              <a:rPr lang="en-GB" dirty="0"/>
              <a:t> </a:t>
            </a:r>
            <a:r>
              <a:rPr lang="en-GB" dirty="0" err="1"/>
              <a:t>správy</a:t>
            </a:r>
            <a:r>
              <a:rPr lang="en-GB" dirty="0"/>
              <a:t> v </a:t>
            </a:r>
            <a:r>
              <a:rPr lang="en-GB" dirty="0" err="1"/>
              <a:t>určité</a:t>
            </a:r>
            <a:r>
              <a:rPr lang="en-GB" dirty="0"/>
              <a:t> zemi </a:t>
            </a:r>
            <a:r>
              <a:rPr lang="en-GB" dirty="0" err="1"/>
              <a:t>nebo</a:t>
            </a:r>
            <a:r>
              <a:rPr lang="en-GB" dirty="0"/>
              <a:t> </a:t>
            </a:r>
            <a:r>
              <a:rPr lang="en-GB" dirty="0" err="1"/>
              <a:t>skupině</a:t>
            </a:r>
            <a:r>
              <a:rPr lang="en-GB" dirty="0"/>
              <a:t> </a:t>
            </a:r>
            <a:r>
              <a:rPr lang="en-GB" dirty="0" err="1"/>
              <a:t>zemí</a:t>
            </a:r>
            <a:r>
              <a:rPr lang="en-GB" dirty="0"/>
              <a:t>" (s. 6). </a:t>
            </a:r>
          </a:p>
          <a:p>
            <a:pPr algn="just"/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Administrativní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tradice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se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liší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v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několika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ohledech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: 1. v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právním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základu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veřejné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služby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2.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nezávislosti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veřejné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služby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na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vládě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3.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vzdělání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a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profesního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zázemí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vysokých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úředníků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</a:p>
          <a:p>
            <a:pPr algn="just"/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Normy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týkající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se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vhodného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vztahu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mezi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politikou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a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administrativou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se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liší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,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stejně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jako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přijatelnost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upřednostňování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politických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kritérií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při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jmenování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vedoucích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úředníků</a:t>
            </a:r>
            <a:endParaRPr lang="en-SK" dirty="0"/>
          </a:p>
        </p:txBody>
      </p:sp>
    </p:spTree>
    <p:extLst>
      <p:ext uri="{BB962C8B-B14F-4D97-AF65-F5344CB8AC3E}">
        <p14:creationId xmlns:p14="http://schemas.microsoft.com/office/powerpoint/2010/main" val="7096097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3742</TotalTime>
  <Words>1702</Words>
  <Application>Microsoft Macintosh PowerPoint</Application>
  <PresentationFormat>Widescreen</PresentationFormat>
  <Paragraphs>99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-webkit-standard</vt:lpstr>
      <vt:lpstr>Arial</vt:lpstr>
      <vt:lpstr>Calibri</vt:lpstr>
      <vt:lpstr>Calibri Light</vt:lpstr>
      <vt:lpstr>Office Theme</vt:lpstr>
      <vt:lpstr>Politicko-administrativní vztahy</vt:lpstr>
      <vt:lpstr>Kontext politicko-administrativních vztahů</vt:lpstr>
      <vt:lpstr>Jak politici kontrolují byrokracii 1/2</vt:lpstr>
      <vt:lpstr>Jak politici kontrolují byrokracii 2/2</vt:lpstr>
      <vt:lpstr>Rozsah formální politizace</vt:lpstr>
      <vt:lpstr>Organizace byrokracie a její vliv na mocenské vztahy politiků a úředníků</vt:lpstr>
      <vt:lpstr>Modely tvorby policy: Teorie a praxe</vt:lpstr>
      <vt:lpstr>Public Service Bargain</vt:lpstr>
      <vt:lpstr>Administrativní tradice</vt:lpstr>
      <vt:lpstr>Administrativní tradice</vt:lpstr>
      <vt:lpstr>Administrativní tradice</vt:lpstr>
      <vt:lpstr>Postkomunistické administrativní tradice?</vt:lpstr>
      <vt:lpstr>Politizace státní služby v SVE</vt:lpstr>
      <vt:lpstr>Formální politická místa</vt:lpstr>
      <vt:lpstr>Obsazování míst v byrokracii</vt:lpstr>
      <vt:lpstr>Byrokracie a úpadek demokracie</vt:lpstr>
      <vt:lpstr>1. Odsunutí byrokracie na vedlejší kolej</vt:lpstr>
      <vt:lpstr>2. Ignorování byrokracie</vt:lpstr>
      <vt:lpstr>3. Využití byrokracie</vt:lpstr>
      <vt:lpstr>Dilema byrokratů: Trumpova administrativa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Politicko-administratívne vzťahy</dc:title>
  <dc:creator>Marek Rybar</dc:creator>
  <cp:lastModifiedBy>Marek Rybar</cp:lastModifiedBy>
  <cp:revision>103</cp:revision>
  <dcterms:created xsi:type="dcterms:W3CDTF">2023-03-16T08:15:14Z</dcterms:created>
  <dcterms:modified xsi:type="dcterms:W3CDTF">2024-03-26T11:50:09Z</dcterms:modified>
</cp:coreProperties>
</file>