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2"/>
  </p:notesMasterIdLst>
  <p:sldIdLst>
    <p:sldId id="256" r:id="rId2"/>
    <p:sldId id="341" r:id="rId3"/>
    <p:sldId id="315" r:id="rId4"/>
    <p:sldId id="342" r:id="rId5"/>
    <p:sldId id="316" r:id="rId6"/>
    <p:sldId id="343" r:id="rId7"/>
    <p:sldId id="317" r:id="rId8"/>
    <p:sldId id="318" r:id="rId9"/>
    <p:sldId id="319" r:id="rId10"/>
    <p:sldId id="320" r:id="rId11"/>
    <p:sldId id="321" r:id="rId12"/>
    <p:sldId id="324" r:id="rId13"/>
    <p:sldId id="325" r:id="rId14"/>
    <p:sldId id="326" r:id="rId15"/>
    <p:sldId id="327" r:id="rId16"/>
    <p:sldId id="347" r:id="rId17"/>
    <p:sldId id="328" r:id="rId18"/>
    <p:sldId id="344" r:id="rId19"/>
    <p:sldId id="329" r:id="rId20"/>
    <p:sldId id="330" r:id="rId21"/>
    <p:sldId id="331" r:id="rId22"/>
    <p:sldId id="332" r:id="rId23"/>
    <p:sldId id="336" r:id="rId24"/>
    <p:sldId id="338" r:id="rId25"/>
    <p:sldId id="340" r:id="rId26"/>
    <p:sldId id="278" r:id="rId27"/>
    <p:sldId id="257" r:id="rId28"/>
    <p:sldId id="258" r:id="rId29"/>
    <p:sldId id="348" r:id="rId30"/>
    <p:sldId id="34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07"/>
  </p:normalViewPr>
  <p:slideViewPr>
    <p:cSldViewPr>
      <p:cViewPr varScale="1">
        <p:scale>
          <a:sx n="106" d="100"/>
          <a:sy n="106" d="100"/>
        </p:scale>
        <p:origin x="15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D2682A-6816-7A4C-82EA-E40E22996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k-SK" noProof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Ctr="0"/>
          <a:lstStyle>
            <a:lvl1pPr>
              <a:defRPr/>
            </a:lvl1pPr>
          </a:lstStyle>
          <a:p>
            <a:fld id="{F66A4294-AA8B-B64C-814C-C5D82126B476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3258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1ADA7-B4AB-A546-BCA8-44D6CC35822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0661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9F56A-8B8D-1E47-BDF3-25DEF36D9E2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1702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60D44-E0EA-FE4C-906D-A91BDF5645F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301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6ECF7-35B6-3647-B4A0-B1E03031B786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5065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E3074-8465-C345-BF12-041F6FE6D568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6238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552BB-E960-0847-BE6F-2818539D26FC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6656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F5C27-19E3-E44A-A3AB-85D2EB14BE89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2319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0602E-75FB-2A43-9097-1D76BA26E899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0876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E67A2-BA3C-2C47-9B28-9D1C0F4CFFA3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1546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551B3-EB7F-6346-89E3-34BCCD64A39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0607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C4F0F0"/>
            </a:gs>
            <a:gs pos="25974">
              <a:srgbClr val="D8F5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05861639-CD89-AF48-9BEF-9111F9579CA1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1340768"/>
            <a:ext cx="8229600" cy="1905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en-US" sz="4000" dirty="0"/>
              <a:t>Rozvoj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6800850" cy="1752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dirty="0" err="1"/>
              <a:t>Srovnávací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sk-SK" altLang="en-US" dirty="0"/>
              <a:t>politiky, jar 2024</a:t>
            </a:r>
            <a:endParaRPr lang="en-US" altLang="en-US" dirty="0"/>
          </a:p>
          <a:p>
            <a:pPr eaLnBrk="1" hangingPunct="1">
              <a:buFont typeface="Wingdings" charset="2"/>
              <a:buNone/>
            </a:pPr>
            <a:r>
              <a:rPr lang="sk-SK" altLang="en-US" dirty="0"/>
              <a:t>Doc. </a:t>
            </a:r>
            <a:r>
              <a:rPr lang="en-US" altLang="en-US" dirty="0"/>
              <a:t>Marek </a:t>
            </a:r>
            <a:r>
              <a:rPr lang="en-US" altLang="en-US" dirty="0" err="1"/>
              <a:t>Rybář</a:t>
            </a:r>
            <a:r>
              <a:rPr lang="en-US" altLang="en-US" dirty="0"/>
              <a:t>, PhD.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Topografie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7693025" cy="4896544"/>
          </a:xfrm>
        </p:spPr>
        <p:txBody>
          <a:bodyPr/>
          <a:lstStyle/>
          <a:p>
            <a:pPr algn="just"/>
            <a:r>
              <a:rPr lang="en-US" dirty="0"/>
              <a:t>K. </a:t>
            </a:r>
            <a:r>
              <a:rPr lang="en-US" dirty="0" err="1"/>
              <a:t>Wittfogel</a:t>
            </a:r>
            <a:r>
              <a:rPr lang="en-US" dirty="0"/>
              <a:t> (1957): </a:t>
            </a:r>
          </a:p>
          <a:p>
            <a:pPr algn="just"/>
            <a:r>
              <a:rPr lang="en-US" dirty="0" err="1"/>
              <a:t>topografie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řeky</a:t>
            </a:r>
            <a:r>
              <a:rPr lang="en-US" dirty="0"/>
              <a:t> se </a:t>
            </a:r>
            <a:r>
              <a:rPr lang="en-US" dirty="0" err="1"/>
              <a:t>dají</a:t>
            </a:r>
            <a:r>
              <a:rPr lang="en-US" dirty="0"/>
              <a:t> </a:t>
            </a:r>
            <a:r>
              <a:rPr lang="en-US" dirty="0" err="1"/>
              <a:t>relativně</a:t>
            </a:r>
            <a:r>
              <a:rPr lang="en-US" dirty="0"/>
              <a:t> </a:t>
            </a:r>
            <a:r>
              <a:rPr lang="en-US" dirty="0" err="1"/>
              <a:t>snadno</a:t>
            </a:r>
            <a:r>
              <a:rPr lang="en-US" dirty="0"/>
              <a:t> </a:t>
            </a:r>
            <a:r>
              <a:rPr lang="en-US" dirty="0" err="1"/>
              <a:t>regulovat</a:t>
            </a:r>
            <a:r>
              <a:rPr lang="en-US" dirty="0"/>
              <a:t> a </a:t>
            </a:r>
            <a:r>
              <a:rPr lang="en-US" dirty="0" err="1"/>
              <a:t>ovládat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Civilizace</a:t>
            </a:r>
            <a:r>
              <a:rPr lang="en-US" dirty="0"/>
              <a:t> v </a:t>
            </a:r>
            <a:r>
              <a:rPr lang="en-US" dirty="0" err="1"/>
              <a:t>blízkosti</a:t>
            </a:r>
            <a:r>
              <a:rPr lang="en-US" dirty="0"/>
              <a:t> </a:t>
            </a:r>
            <a:r>
              <a:rPr lang="en-US" dirty="0" err="1"/>
              <a:t>řek</a:t>
            </a:r>
            <a:r>
              <a:rPr lang="en-US" dirty="0"/>
              <a:t> </a:t>
            </a:r>
            <a:r>
              <a:rPr lang="en-US" dirty="0" err="1"/>
              <a:t>vyvinuly</a:t>
            </a:r>
            <a:r>
              <a:rPr lang="en-US" dirty="0"/>
              <a:t> </a:t>
            </a:r>
            <a:r>
              <a:rPr lang="en-US" dirty="0" err="1"/>
              <a:t>důmyslnou</a:t>
            </a:r>
            <a:r>
              <a:rPr lang="en-US" dirty="0"/>
              <a:t> </a:t>
            </a:r>
            <a:r>
              <a:rPr lang="en-US" dirty="0" err="1"/>
              <a:t>dělbu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úzká</a:t>
            </a:r>
            <a:r>
              <a:rPr lang="en-US" dirty="0"/>
              <a:t> </a:t>
            </a:r>
            <a:r>
              <a:rPr lang="en-US" dirty="0" err="1"/>
              <a:t>vládnoucí</a:t>
            </a:r>
            <a:r>
              <a:rPr lang="en-US" dirty="0"/>
              <a:t> </a:t>
            </a:r>
            <a:r>
              <a:rPr lang="en-US" dirty="0" err="1"/>
              <a:t>třída</a:t>
            </a:r>
            <a:r>
              <a:rPr lang="en-US" dirty="0"/>
              <a:t> </a:t>
            </a:r>
            <a:r>
              <a:rPr lang="en-US" dirty="0" err="1"/>
              <a:t>ovládala</a:t>
            </a:r>
            <a:r>
              <a:rPr lang="en-US" dirty="0"/>
              <a:t> </a:t>
            </a:r>
            <a:r>
              <a:rPr lang="en-US" dirty="0" err="1"/>
              <a:t>masovou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sílu</a:t>
            </a:r>
            <a:endParaRPr lang="en-US" dirty="0"/>
          </a:p>
          <a:p>
            <a:pPr algn="just"/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později</a:t>
            </a:r>
            <a:r>
              <a:rPr lang="en-US" dirty="0"/>
              <a:t> </a:t>
            </a:r>
            <a:r>
              <a:rPr lang="en-US" dirty="0" err="1"/>
              <a:t>využita</a:t>
            </a:r>
            <a:r>
              <a:rPr lang="en-US" dirty="0"/>
              <a:t> pro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rozvojové</a:t>
            </a:r>
            <a:r>
              <a:rPr lang="en-US" dirty="0"/>
              <a:t> </a:t>
            </a:r>
            <a:r>
              <a:rPr lang="en-US" dirty="0" err="1"/>
              <a:t>projekty</a:t>
            </a:r>
            <a:r>
              <a:rPr lang="en-US" dirty="0"/>
              <a:t>: </a:t>
            </a:r>
            <a:r>
              <a:rPr lang="en-US" dirty="0" err="1"/>
              <a:t>budování</a:t>
            </a:r>
            <a:r>
              <a:rPr lang="en-US" dirty="0"/>
              <a:t> </a:t>
            </a:r>
            <a:r>
              <a:rPr lang="en-US" dirty="0" err="1"/>
              <a:t>silnic</a:t>
            </a:r>
            <a:r>
              <a:rPr lang="en-US" dirty="0"/>
              <a:t>, </a:t>
            </a:r>
            <a:r>
              <a:rPr lang="en-US" dirty="0" err="1"/>
              <a:t>kanálů</a:t>
            </a:r>
            <a:r>
              <a:rPr lang="en-US" dirty="0"/>
              <a:t>, </a:t>
            </a:r>
            <a:r>
              <a:rPr lang="en-US" dirty="0" err="1"/>
              <a:t>zavlažovacích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, </a:t>
            </a:r>
            <a:r>
              <a:rPr lang="en-US" dirty="0" err="1"/>
              <a:t>památek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77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Topografie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824536"/>
          </a:xfrm>
        </p:spPr>
        <p:txBody>
          <a:bodyPr/>
          <a:lstStyle/>
          <a:p>
            <a:pPr algn="just"/>
            <a:r>
              <a:rPr lang="en-US" dirty="0"/>
              <a:t>V </a:t>
            </a:r>
            <a:r>
              <a:rPr lang="en-US" dirty="0" err="1"/>
              <a:t>Evropě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</a:t>
            </a:r>
            <a:r>
              <a:rPr lang="en-US" dirty="0" err="1"/>
              <a:t>jiná</a:t>
            </a:r>
            <a:r>
              <a:rPr lang="en-US" dirty="0"/>
              <a:t> (Jones a </a:t>
            </a:r>
            <a:r>
              <a:rPr lang="en-US" dirty="0" err="1"/>
              <a:t>Landes</a:t>
            </a:r>
            <a:r>
              <a:rPr lang="en-US" dirty="0"/>
              <a:t> 1998):</a:t>
            </a:r>
          </a:p>
          <a:p>
            <a:pPr algn="just"/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horské</a:t>
            </a:r>
            <a:r>
              <a:rPr lang="en-US" dirty="0"/>
              <a:t> </a:t>
            </a:r>
            <a:r>
              <a:rPr lang="en-US" dirty="0" err="1"/>
              <a:t>masivy</a:t>
            </a:r>
            <a:r>
              <a:rPr lang="en-US" dirty="0"/>
              <a:t>, </a:t>
            </a:r>
            <a:r>
              <a:rPr lang="en-US" dirty="0" err="1"/>
              <a:t>řeky</a:t>
            </a:r>
            <a:r>
              <a:rPr lang="en-US" dirty="0"/>
              <a:t> bez delt, </a:t>
            </a:r>
            <a:r>
              <a:rPr lang="en-US" dirty="0" err="1"/>
              <a:t>rozsáhlé</a:t>
            </a:r>
            <a:r>
              <a:rPr lang="en-US" dirty="0"/>
              <a:t> </a:t>
            </a:r>
            <a:r>
              <a:rPr lang="en-US" dirty="0" err="1"/>
              <a:t>lesy</a:t>
            </a:r>
            <a:r>
              <a:rPr lang="en-US" dirty="0"/>
              <a:t>, </a:t>
            </a:r>
            <a:r>
              <a:rPr lang="en-US" dirty="0" err="1"/>
              <a:t>nepravidelný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 </a:t>
            </a:r>
            <a:r>
              <a:rPr lang="en-US" dirty="0" err="1"/>
              <a:t>kontinentu</a:t>
            </a:r>
            <a:r>
              <a:rPr lang="en-US" dirty="0"/>
              <a:t> a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ostrovů</a:t>
            </a:r>
            <a:r>
              <a:rPr lang="en-US" dirty="0"/>
              <a:t>, to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bránilo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jednotné</a:t>
            </a:r>
            <a:r>
              <a:rPr lang="en-US" dirty="0"/>
              <a:t> </a:t>
            </a:r>
            <a:r>
              <a:rPr lang="en-US" dirty="0" err="1"/>
              <a:t>civilizace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Neexistovala</a:t>
            </a:r>
            <a:r>
              <a:rPr lang="en-US" dirty="0"/>
              <a:t> </a:t>
            </a:r>
            <a:r>
              <a:rPr lang="en-US" dirty="0" err="1"/>
              <a:t>závislost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despotickém</a:t>
            </a:r>
            <a:r>
              <a:rPr lang="en-US" dirty="0"/>
              <a:t> </a:t>
            </a:r>
            <a:r>
              <a:rPr lang="en-US" dirty="0" err="1"/>
              <a:t>vládci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zemědělci</a:t>
            </a:r>
            <a:r>
              <a:rPr lang="en-US" dirty="0"/>
              <a:t> </a:t>
            </a:r>
            <a:r>
              <a:rPr lang="en-US" dirty="0" err="1"/>
              <a:t>měli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 k </a:t>
            </a:r>
            <a:r>
              <a:rPr lang="en-US" dirty="0" err="1"/>
              <a:t>jiným</a:t>
            </a:r>
            <a:r>
              <a:rPr lang="en-US" dirty="0"/>
              <a:t> </a:t>
            </a:r>
            <a:r>
              <a:rPr lang="en-US" dirty="0" err="1"/>
              <a:t>zdrojům</a:t>
            </a:r>
            <a:r>
              <a:rPr lang="en-US" dirty="0"/>
              <a:t> </a:t>
            </a:r>
            <a:r>
              <a:rPr lang="en-US" dirty="0" err="1"/>
              <a:t>vody</a:t>
            </a:r>
            <a:r>
              <a:rPr lang="en-US" dirty="0"/>
              <a:t> (</a:t>
            </a:r>
            <a:r>
              <a:rPr lang="en-US" dirty="0" err="1"/>
              <a:t>déšť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215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Topografie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5373340"/>
          </a:xfrm>
        </p:spPr>
        <p:txBody>
          <a:bodyPr/>
          <a:lstStyle/>
          <a:p>
            <a:pPr algn="just"/>
            <a:r>
              <a:rPr lang="en-US" sz="2600" dirty="0"/>
              <a:t>Acemoglu a </a:t>
            </a:r>
            <a:r>
              <a:rPr lang="en-US" sz="2600" dirty="0" err="1"/>
              <a:t>kol</a:t>
            </a:r>
            <a:r>
              <a:rPr lang="en-US" sz="2600" dirty="0"/>
              <a:t>. (2002): Evropa po </a:t>
            </a:r>
            <a:r>
              <a:rPr lang="en-US" sz="2600" dirty="0" err="1"/>
              <a:t>roce</a:t>
            </a:r>
            <a:r>
              <a:rPr lang="en-US" sz="2600" dirty="0"/>
              <a:t> 1500 </a:t>
            </a:r>
            <a:r>
              <a:rPr lang="en-US" sz="2600" dirty="0" err="1"/>
              <a:t>zbohatla</a:t>
            </a:r>
            <a:r>
              <a:rPr lang="en-US" sz="2600" dirty="0"/>
              <a:t> </a:t>
            </a:r>
            <a:r>
              <a:rPr lang="en-US" sz="2600" dirty="0" err="1"/>
              <a:t>díky</a:t>
            </a:r>
            <a:r>
              <a:rPr lang="en-US" sz="2600" dirty="0"/>
              <a:t> </a:t>
            </a:r>
            <a:r>
              <a:rPr lang="en-US" sz="2600" dirty="0" err="1"/>
              <a:t>obchodu</a:t>
            </a:r>
            <a:r>
              <a:rPr lang="en-US" sz="2600" dirty="0"/>
              <a:t> s </a:t>
            </a:r>
            <a:r>
              <a:rPr lang="en-US" sz="2600" dirty="0" err="1"/>
              <a:t>Amerikou</a:t>
            </a:r>
            <a:r>
              <a:rPr lang="en-US" sz="2600" dirty="0"/>
              <a:t>, </a:t>
            </a:r>
            <a:r>
              <a:rPr lang="en-US" sz="2600" dirty="0" err="1"/>
              <a:t>Indií</a:t>
            </a:r>
            <a:r>
              <a:rPr lang="en-US" sz="2600" dirty="0"/>
              <a:t> a </a:t>
            </a:r>
            <a:r>
              <a:rPr lang="en-US" sz="2600" dirty="0" err="1"/>
              <a:t>východní</a:t>
            </a:r>
            <a:r>
              <a:rPr lang="en-US" sz="2600" dirty="0"/>
              <a:t> </a:t>
            </a:r>
            <a:r>
              <a:rPr lang="en-US" sz="2600" dirty="0" err="1"/>
              <a:t>Asií</a:t>
            </a:r>
            <a:r>
              <a:rPr lang="en-US" sz="2600" dirty="0"/>
              <a:t>.</a:t>
            </a:r>
          </a:p>
          <a:p>
            <a:pPr algn="just"/>
            <a:r>
              <a:rPr lang="en-US" sz="2600" dirty="0" err="1"/>
              <a:t>Těžily</a:t>
            </a:r>
            <a:r>
              <a:rPr lang="en-US" sz="2600" dirty="0"/>
              <a:t> z toho </a:t>
            </a:r>
            <a:r>
              <a:rPr lang="en-US" sz="2600" dirty="0" err="1"/>
              <a:t>pouze</a:t>
            </a:r>
            <a:r>
              <a:rPr lang="en-US" sz="2600" dirty="0"/>
              <a:t> </a:t>
            </a:r>
            <a:r>
              <a:rPr lang="en-US" sz="2600" dirty="0" err="1"/>
              <a:t>země</a:t>
            </a:r>
            <a:r>
              <a:rPr lang="en-US" sz="2600" dirty="0"/>
              <a:t> s </a:t>
            </a:r>
            <a:r>
              <a:rPr lang="en-US" sz="2600" dirty="0" err="1"/>
              <a:t>přístupem</a:t>
            </a:r>
            <a:r>
              <a:rPr lang="en-US" sz="2600" dirty="0"/>
              <a:t> k </a:t>
            </a:r>
            <a:r>
              <a:rPr lang="en-US" sz="2600" dirty="0" err="1"/>
              <a:t>moři</a:t>
            </a:r>
            <a:endParaRPr lang="en-US" sz="2600" dirty="0"/>
          </a:p>
          <a:p>
            <a:pPr algn="just"/>
            <a:r>
              <a:rPr lang="en-US" sz="2600" dirty="0" err="1"/>
              <a:t>Existuje</a:t>
            </a:r>
            <a:r>
              <a:rPr lang="en-US" sz="2600" dirty="0"/>
              <a:t> </a:t>
            </a:r>
            <a:r>
              <a:rPr lang="en-US" sz="2600" dirty="0" err="1"/>
              <a:t>souvislost</a:t>
            </a:r>
            <a:r>
              <a:rPr lang="en-US" sz="2600" dirty="0"/>
              <a:t> </a:t>
            </a:r>
            <a:r>
              <a:rPr lang="en-US" sz="2600" dirty="0" err="1"/>
              <a:t>mezi</a:t>
            </a:r>
            <a:r>
              <a:rPr lang="en-US" sz="2600" dirty="0"/>
              <a:t> </a:t>
            </a:r>
            <a:r>
              <a:rPr lang="en-US" sz="2600" dirty="0" err="1"/>
              <a:t>mezinárodním</a:t>
            </a:r>
            <a:r>
              <a:rPr lang="en-US" sz="2600" dirty="0"/>
              <a:t> </a:t>
            </a:r>
            <a:r>
              <a:rPr lang="en-US" sz="2600" dirty="0" err="1"/>
              <a:t>obchodem</a:t>
            </a:r>
            <a:r>
              <a:rPr lang="en-US" sz="2600" dirty="0"/>
              <a:t> a </a:t>
            </a:r>
            <a:r>
              <a:rPr lang="en-US" sz="2600" dirty="0" err="1"/>
              <a:t>dobrými</a:t>
            </a:r>
            <a:r>
              <a:rPr lang="en-US" sz="2600" dirty="0"/>
              <a:t> </a:t>
            </a:r>
            <a:r>
              <a:rPr lang="en-US" sz="2600" dirty="0" err="1"/>
              <a:t>institucemi</a:t>
            </a:r>
            <a:r>
              <a:rPr lang="en-US" sz="2600" dirty="0"/>
              <a:t>: </a:t>
            </a:r>
          </a:p>
          <a:p>
            <a:pPr algn="just"/>
            <a:r>
              <a:rPr lang="en-US" sz="2600" dirty="0" err="1"/>
              <a:t>Obchod</a:t>
            </a:r>
            <a:r>
              <a:rPr lang="en-US" sz="2600" dirty="0"/>
              <a:t> </a:t>
            </a:r>
            <a:r>
              <a:rPr lang="en-US" sz="2600" dirty="0" err="1"/>
              <a:t>posiloval</a:t>
            </a:r>
            <a:r>
              <a:rPr lang="en-US" sz="2600" dirty="0"/>
              <a:t> </a:t>
            </a:r>
            <a:r>
              <a:rPr lang="en-US" sz="2600" dirty="0" err="1"/>
              <a:t>postavení</a:t>
            </a:r>
            <a:r>
              <a:rPr lang="en-US" sz="2600" dirty="0"/>
              <a:t> </a:t>
            </a:r>
            <a:r>
              <a:rPr lang="en-US" sz="2600" dirty="0" err="1"/>
              <a:t>obchodníků</a:t>
            </a:r>
            <a:r>
              <a:rPr lang="en-US" sz="2600" dirty="0"/>
              <a:t> (</a:t>
            </a:r>
            <a:r>
              <a:rPr lang="en-US" sz="2600" dirty="0" err="1"/>
              <a:t>nikoli</a:t>
            </a:r>
            <a:r>
              <a:rPr lang="en-US" sz="2600" dirty="0"/>
              <a:t> </a:t>
            </a:r>
            <a:r>
              <a:rPr lang="en-US" sz="2600" dirty="0" err="1"/>
              <a:t>tradičně</a:t>
            </a:r>
            <a:r>
              <a:rPr lang="en-US" sz="2600" dirty="0"/>
              <a:t> </a:t>
            </a:r>
            <a:r>
              <a:rPr lang="en-US" sz="2600" dirty="0" err="1"/>
              <a:t>privilegované</a:t>
            </a:r>
            <a:r>
              <a:rPr lang="en-US" sz="2600" dirty="0"/>
              <a:t> </a:t>
            </a:r>
            <a:r>
              <a:rPr lang="en-US" sz="2600" dirty="0" err="1"/>
              <a:t>šlechty</a:t>
            </a:r>
            <a:r>
              <a:rPr lang="en-US" sz="2600" dirty="0"/>
              <a:t>), </a:t>
            </a:r>
            <a:r>
              <a:rPr lang="en-US" sz="2600" dirty="0" err="1"/>
              <a:t>kteří</a:t>
            </a:r>
            <a:r>
              <a:rPr lang="en-US" sz="2600" dirty="0"/>
              <a:t> </a:t>
            </a:r>
            <a:r>
              <a:rPr lang="en-US" sz="2600" dirty="0" err="1"/>
              <a:t>hledali</a:t>
            </a:r>
            <a:r>
              <a:rPr lang="en-US" sz="2600" dirty="0"/>
              <a:t> </a:t>
            </a:r>
            <a:r>
              <a:rPr lang="en-US" sz="2600" dirty="0" err="1"/>
              <a:t>záruky</a:t>
            </a:r>
            <a:r>
              <a:rPr lang="en-US" sz="2600" dirty="0"/>
              <a:t> pro </a:t>
            </a:r>
            <a:r>
              <a:rPr lang="en-US" sz="2600" dirty="0" err="1"/>
              <a:t>své</a:t>
            </a:r>
            <a:r>
              <a:rPr lang="en-US" sz="2600" dirty="0"/>
              <a:t> </a:t>
            </a:r>
            <a:r>
              <a:rPr lang="en-US" sz="2600" dirty="0" err="1"/>
              <a:t>nově</a:t>
            </a:r>
            <a:r>
              <a:rPr lang="en-US" sz="2600" dirty="0"/>
              <a:t> </a:t>
            </a:r>
            <a:r>
              <a:rPr lang="en-US" sz="2600" dirty="0" err="1"/>
              <a:t>nabyté</a:t>
            </a:r>
            <a:r>
              <a:rPr lang="en-US" sz="2600" dirty="0"/>
              <a:t> </a:t>
            </a:r>
            <a:r>
              <a:rPr lang="en-US" sz="2600" dirty="0" err="1"/>
              <a:t>bohatství</a:t>
            </a:r>
            <a:r>
              <a:rPr lang="en-US" sz="2600" dirty="0"/>
              <a:t> --&gt; </a:t>
            </a:r>
            <a:r>
              <a:rPr lang="en-US" sz="2600" dirty="0" err="1"/>
              <a:t>posílení</a:t>
            </a:r>
            <a:r>
              <a:rPr lang="en-US" sz="2600" dirty="0"/>
              <a:t> </a:t>
            </a:r>
            <a:r>
              <a:rPr lang="en-US" sz="2600" dirty="0" err="1"/>
              <a:t>vlastnických</a:t>
            </a:r>
            <a:r>
              <a:rPr lang="en-US" sz="2600" dirty="0"/>
              <a:t> </a:t>
            </a:r>
            <a:r>
              <a:rPr lang="en-US" sz="2600" dirty="0" err="1"/>
              <a:t>práv</a:t>
            </a:r>
            <a:endParaRPr lang="en-US" sz="2600" dirty="0"/>
          </a:p>
          <a:p>
            <a:pPr algn="just"/>
            <a:r>
              <a:rPr lang="en-US" sz="2600" dirty="0" err="1"/>
              <a:t>topografie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 </a:t>
            </a:r>
            <a:r>
              <a:rPr lang="en-US" sz="2600" dirty="0" err="1"/>
              <a:t>vznik</a:t>
            </a:r>
            <a:r>
              <a:rPr lang="en-US" sz="2600" dirty="0"/>
              <a:t> </a:t>
            </a:r>
            <a:r>
              <a:rPr lang="en-US" sz="2600" dirty="0" err="1"/>
              <a:t>nové</a:t>
            </a:r>
            <a:r>
              <a:rPr lang="en-US" sz="2600" dirty="0"/>
              <a:t> </a:t>
            </a:r>
            <a:r>
              <a:rPr lang="en-US" sz="2600" dirty="0" err="1"/>
              <a:t>sociální</a:t>
            </a:r>
            <a:r>
              <a:rPr lang="en-US" sz="2600" dirty="0"/>
              <a:t> </a:t>
            </a:r>
            <a:r>
              <a:rPr lang="en-US" sz="2600" dirty="0" err="1"/>
              <a:t>skupiny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 </a:t>
            </a:r>
            <a:r>
              <a:rPr lang="en-US" sz="2600" dirty="0" err="1"/>
              <a:t>dobré</a:t>
            </a:r>
            <a:r>
              <a:rPr lang="en-US" sz="2600" dirty="0"/>
              <a:t> </a:t>
            </a:r>
            <a:r>
              <a:rPr lang="en-US" sz="2600" dirty="0" err="1"/>
              <a:t>instituce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235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Geologie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9"/>
            <a:ext cx="7693025" cy="2592287"/>
          </a:xfrm>
        </p:spPr>
        <p:txBody>
          <a:bodyPr/>
          <a:lstStyle/>
          <a:p>
            <a:pPr algn="just"/>
            <a:r>
              <a:rPr lang="en-US" dirty="0" err="1"/>
              <a:t>Nebiologické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 pod </a:t>
            </a:r>
            <a:r>
              <a:rPr lang="en-US" dirty="0" err="1"/>
              <a:t>povrchem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Povaha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, </a:t>
            </a:r>
            <a:r>
              <a:rPr lang="en-US" dirty="0" err="1"/>
              <a:t>kvalita</a:t>
            </a:r>
            <a:r>
              <a:rPr lang="en-US" dirty="0"/>
              <a:t> a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, </a:t>
            </a:r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sopky</a:t>
            </a:r>
            <a:r>
              <a:rPr lang="en-US" dirty="0"/>
              <a:t>, </a:t>
            </a:r>
            <a:r>
              <a:rPr lang="en-US" dirty="0" err="1"/>
              <a:t>zemětřesení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9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88640"/>
            <a:ext cx="7914457" cy="936104"/>
          </a:xfrm>
        </p:spPr>
        <p:txBody>
          <a:bodyPr/>
          <a:lstStyle/>
          <a:p>
            <a:pPr algn="ctr"/>
            <a:r>
              <a:rPr lang="en-US" dirty="0" err="1"/>
              <a:t>Geologie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279972"/>
            <a:ext cx="8424935" cy="4752528"/>
          </a:xfrm>
        </p:spPr>
        <p:txBody>
          <a:bodyPr/>
          <a:lstStyle/>
          <a:p>
            <a:pPr algn="just"/>
            <a:r>
              <a:rPr lang="en-US" dirty="0" err="1"/>
              <a:t>Přírodní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: </a:t>
            </a:r>
            <a:r>
              <a:rPr lang="en-US" dirty="0" err="1"/>
              <a:t>ropa</a:t>
            </a:r>
            <a:r>
              <a:rPr lang="en-US" dirty="0"/>
              <a:t>, </a:t>
            </a:r>
            <a:r>
              <a:rPr lang="en-US" dirty="0" err="1"/>
              <a:t>plyn</a:t>
            </a:r>
            <a:r>
              <a:rPr lang="en-US" dirty="0"/>
              <a:t>, </a:t>
            </a:r>
            <a:r>
              <a:rPr lang="en-US" dirty="0" err="1"/>
              <a:t>zlato</a:t>
            </a:r>
            <a:r>
              <a:rPr lang="en-US" dirty="0"/>
              <a:t>, </a:t>
            </a:r>
            <a:r>
              <a:rPr lang="en-US" dirty="0" err="1"/>
              <a:t>diamanty</a:t>
            </a:r>
            <a:r>
              <a:rPr lang="en-US" dirty="0"/>
              <a:t>, </a:t>
            </a:r>
            <a:r>
              <a:rPr lang="en-US" dirty="0" err="1"/>
              <a:t>měď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k "</a:t>
            </a:r>
            <a:r>
              <a:rPr lang="en-US" dirty="0" err="1"/>
              <a:t>prokletí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":</a:t>
            </a:r>
          </a:p>
          <a:p>
            <a:pPr algn="just"/>
            <a:r>
              <a:rPr lang="en-US" dirty="0"/>
              <a:t>Od 70. let 20. </a:t>
            </a:r>
            <a:r>
              <a:rPr lang="en-US" dirty="0" err="1"/>
              <a:t>století</a:t>
            </a:r>
            <a:r>
              <a:rPr lang="en-US" dirty="0"/>
              <a:t>: </a:t>
            </a:r>
            <a:r>
              <a:rPr lang="en-US" dirty="0" err="1"/>
              <a:t>země</a:t>
            </a:r>
            <a:r>
              <a:rPr lang="en-US" dirty="0"/>
              <a:t> s </a:t>
            </a:r>
            <a:r>
              <a:rPr lang="en-US" dirty="0" err="1"/>
              <a:t>velkým</a:t>
            </a:r>
            <a:r>
              <a:rPr lang="en-US" dirty="0"/>
              <a:t> </a:t>
            </a:r>
            <a:r>
              <a:rPr lang="en-US" dirty="0" err="1"/>
              <a:t>množstvím</a:t>
            </a:r>
            <a:r>
              <a:rPr lang="en-US" dirty="0"/>
              <a:t>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nižší</a:t>
            </a:r>
            <a:r>
              <a:rPr lang="en-US" dirty="0"/>
              <a:t> </a:t>
            </a:r>
            <a:r>
              <a:rPr lang="en-US" dirty="0" err="1"/>
              <a:t>hospodářský</a:t>
            </a:r>
            <a:r>
              <a:rPr lang="en-US" dirty="0"/>
              <a:t> </a:t>
            </a:r>
            <a:r>
              <a:rPr lang="en-US" dirty="0" err="1"/>
              <a:t>růst</a:t>
            </a:r>
            <a:r>
              <a:rPr lang="en-US" dirty="0"/>
              <a:t>,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a </a:t>
            </a:r>
            <a:r>
              <a:rPr lang="en-US" dirty="0" err="1"/>
              <a:t>horší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rozvoje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s </a:t>
            </a:r>
            <a:r>
              <a:rPr lang="en-US" dirty="0" err="1"/>
              <a:t>menším</a:t>
            </a:r>
            <a:r>
              <a:rPr lang="en-US" dirty="0"/>
              <a:t> </a:t>
            </a:r>
            <a:r>
              <a:rPr lang="en-US" dirty="0" err="1"/>
              <a:t>množstvím</a:t>
            </a:r>
            <a:r>
              <a:rPr lang="en-US" dirty="0"/>
              <a:t>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78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720080"/>
          </a:xfrm>
        </p:spPr>
        <p:txBody>
          <a:bodyPr/>
          <a:lstStyle/>
          <a:p>
            <a:pPr algn="ctr"/>
            <a:r>
              <a:rPr lang="en-US" dirty="0" err="1"/>
              <a:t>Geologie</a:t>
            </a:r>
            <a:r>
              <a:rPr lang="en-US" dirty="0"/>
              <a:t>: </a:t>
            </a:r>
            <a:r>
              <a:rPr lang="en-US" dirty="0" err="1"/>
              <a:t>prokletí</a:t>
            </a:r>
            <a:r>
              <a:rPr lang="en-US" dirty="0"/>
              <a:t> </a:t>
            </a:r>
            <a:r>
              <a:rPr lang="en-US" dirty="0" err="1"/>
              <a:t>zdrojů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5328592"/>
          </a:xfrm>
        </p:spPr>
        <p:txBody>
          <a:bodyPr/>
          <a:lstStyle/>
          <a:p>
            <a:pPr algn="just"/>
            <a:r>
              <a:rPr lang="en-US" b="1" dirty="0" err="1"/>
              <a:t>přímý</a:t>
            </a:r>
            <a:r>
              <a:rPr lang="en-US" b="1" dirty="0"/>
              <a:t> </a:t>
            </a:r>
            <a:r>
              <a:rPr lang="en-US" b="1" dirty="0" err="1"/>
              <a:t>ekonomický</a:t>
            </a:r>
            <a:r>
              <a:rPr lang="en-US" b="1" dirty="0"/>
              <a:t> </a:t>
            </a:r>
            <a:r>
              <a:rPr lang="en-US" b="1" dirty="0" err="1"/>
              <a:t>dopad</a:t>
            </a:r>
            <a:r>
              <a:rPr lang="en-US" b="1" dirty="0"/>
              <a:t>?</a:t>
            </a:r>
          </a:p>
          <a:p>
            <a:pPr algn="just"/>
            <a:r>
              <a:rPr lang="en-US" dirty="0" err="1"/>
              <a:t>Nestálost</a:t>
            </a:r>
            <a:r>
              <a:rPr lang="en-US" dirty="0"/>
              <a:t> </a:t>
            </a:r>
            <a:r>
              <a:rPr lang="en-US" dirty="0" err="1"/>
              <a:t>příjmů</a:t>
            </a:r>
            <a:r>
              <a:rPr lang="en-US" dirty="0"/>
              <a:t>: </a:t>
            </a:r>
            <a:r>
              <a:rPr lang="en-US" dirty="0" err="1"/>
              <a:t>vysoká</a:t>
            </a:r>
            <a:r>
              <a:rPr lang="en-US" dirty="0"/>
              <a:t> </a:t>
            </a:r>
            <a:r>
              <a:rPr lang="en-US" dirty="0" err="1"/>
              <a:t>volatilita</a:t>
            </a:r>
            <a:r>
              <a:rPr lang="en-US" dirty="0"/>
              <a:t> </a:t>
            </a:r>
            <a:r>
              <a:rPr lang="en-US" dirty="0" err="1"/>
              <a:t>cen</a:t>
            </a:r>
            <a:r>
              <a:rPr lang="en-US" dirty="0"/>
              <a:t>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k </a:t>
            </a:r>
            <a:r>
              <a:rPr lang="en-US" dirty="0" err="1"/>
              <a:t>náhlým</a:t>
            </a:r>
            <a:r>
              <a:rPr lang="en-US" dirty="0"/>
              <a:t> </a:t>
            </a:r>
            <a:r>
              <a:rPr lang="en-US" dirty="0" err="1"/>
              <a:t>změnám</a:t>
            </a:r>
            <a:r>
              <a:rPr lang="en-US" dirty="0"/>
              <a:t> v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programech</a:t>
            </a:r>
            <a:r>
              <a:rPr lang="en-US" dirty="0"/>
              <a:t>, </a:t>
            </a:r>
            <a:r>
              <a:rPr lang="en-US" dirty="0" err="1"/>
              <a:t>erozi</a:t>
            </a:r>
            <a:r>
              <a:rPr lang="en-US" dirty="0"/>
              <a:t> </a:t>
            </a:r>
            <a:r>
              <a:rPr lang="en-US" dirty="0" err="1"/>
              <a:t>právního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a </a:t>
            </a:r>
            <a:r>
              <a:rPr lang="en-US" dirty="0" err="1"/>
              <a:t>poklesu</a:t>
            </a:r>
            <a:r>
              <a:rPr lang="en-US" dirty="0"/>
              <a:t> </a:t>
            </a:r>
            <a:r>
              <a:rPr lang="en-US" dirty="0" err="1"/>
              <a:t>podpory</a:t>
            </a:r>
            <a:r>
              <a:rPr lang="en-US" dirty="0"/>
              <a:t> </a:t>
            </a:r>
            <a:r>
              <a:rPr lang="en-US" dirty="0" err="1"/>
              <a:t>vlád</a:t>
            </a:r>
            <a:r>
              <a:rPr lang="en-US" dirty="0"/>
              <a:t> (</a:t>
            </a:r>
            <a:r>
              <a:rPr lang="en-US" dirty="0" err="1"/>
              <a:t>Nigérie</a:t>
            </a:r>
            <a:r>
              <a:rPr lang="en-US" dirty="0"/>
              <a:t>, Venezuela a </a:t>
            </a:r>
            <a:r>
              <a:rPr lang="en-US" dirty="0" err="1"/>
              <a:t>ceny</a:t>
            </a:r>
            <a:r>
              <a:rPr lang="en-US" dirty="0"/>
              <a:t> ropy).</a:t>
            </a:r>
          </a:p>
          <a:p>
            <a:pPr algn="just"/>
            <a:r>
              <a:rPr lang="en-US" dirty="0" err="1"/>
              <a:t>Nedostatek</a:t>
            </a:r>
            <a:r>
              <a:rPr lang="en-US" dirty="0"/>
              <a:t> </a:t>
            </a:r>
            <a:r>
              <a:rPr lang="en-US" dirty="0" err="1"/>
              <a:t>investic</a:t>
            </a:r>
            <a:r>
              <a:rPr lang="en-US" dirty="0"/>
              <a:t>: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/>
              <a:t>vyvážejí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zisky</a:t>
            </a:r>
            <a:r>
              <a:rPr lang="en-US" dirty="0"/>
              <a:t> ze </a:t>
            </a:r>
            <a:r>
              <a:rPr lang="en-US" dirty="0" err="1"/>
              <a:t>země</a:t>
            </a:r>
            <a:r>
              <a:rPr lang="en-US" dirty="0"/>
              <a:t>, </a:t>
            </a:r>
            <a:r>
              <a:rPr lang="en-US" dirty="0" err="1"/>
              <a:t>neinvestuje</a:t>
            </a:r>
            <a:r>
              <a:rPr lang="en-US" dirty="0"/>
              <a:t> se do </a:t>
            </a:r>
            <a:r>
              <a:rPr lang="en-US" dirty="0" err="1"/>
              <a:t>místního</a:t>
            </a:r>
            <a:r>
              <a:rPr lang="en-US" dirty="0"/>
              <a:t> </a:t>
            </a:r>
            <a:r>
              <a:rPr lang="en-US" dirty="0" err="1"/>
              <a:t>rozvoje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21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97DA-E9B5-FF4B-8BF5-C400F5B2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70" y="404664"/>
            <a:ext cx="7924800" cy="1143000"/>
          </a:xfrm>
        </p:spPr>
        <p:txBody>
          <a:bodyPr/>
          <a:lstStyle/>
          <a:p>
            <a:pPr algn="ctr"/>
            <a:r>
              <a:rPr lang="en-US" dirty="0" err="1"/>
              <a:t>Geologie</a:t>
            </a:r>
            <a:r>
              <a:rPr lang="en-US" dirty="0"/>
              <a:t>: </a:t>
            </a:r>
            <a:r>
              <a:rPr lang="en-US" dirty="0" err="1"/>
              <a:t>prokletí</a:t>
            </a:r>
            <a:r>
              <a:rPr lang="en-US" dirty="0"/>
              <a:t> </a:t>
            </a:r>
            <a:r>
              <a:rPr lang="en-US" dirty="0" err="1"/>
              <a:t>zdrojů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AEC663A-108F-0E4F-A408-5398F69A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7" y="1784909"/>
            <a:ext cx="7693025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Politická</a:t>
            </a:r>
            <a:r>
              <a:rPr lang="en-US" b="1" dirty="0"/>
              <a:t> </a:t>
            </a:r>
            <a:r>
              <a:rPr lang="en-US" b="1" dirty="0" err="1"/>
              <a:t>vysvětlení</a:t>
            </a:r>
            <a:r>
              <a:rPr lang="en-US" b="1" dirty="0"/>
              <a:t>?</a:t>
            </a:r>
          </a:p>
          <a:p>
            <a:pPr algn="just"/>
            <a:r>
              <a:rPr lang="en-US" dirty="0"/>
              <a:t>"</a:t>
            </a:r>
            <a:r>
              <a:rPr lang="en-US" dirty="0" err="1"/>
              <a:t>Rychlé</a:t>
            </a:r>
            <a:r>
              <a:rPr lang="en-US" dirty="0"/>
              <a:t> </a:t>
            </a:r>
            <a:r>
              <a:rPr lang="en-US" dirty="0" err="1"/>
              <a:t>peníze</a:t>
            </a:r>
            <a:r>
              <a:rPr lang="en-US" dirty="0"/>
              <a:t>": </a:t>
            </a:r>
            <a:r>
              <a:rPr lang="en-US" dirty="0" err="1"/>
              <a:t>nedostatek</a:t>
            </a:r>
            <a:r>
              <a:rPr lang="en-US" dirty="0"/>
              <a:t>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hospodářské</a:t>
            </a:r>
            <a:r>
              <a:rPr lang="en-US" dirty="0"/>
              <a:t> </a:t>
            </a:r>
            <a:r>
              <a:rPr lang="en-US" dirty="0" err="1"/>
              <a:t>politiky</a:t>
            </a:r>
            <a:endParaRPr lang="en-US" dirty="0"/>
          </a:p>
          <a:p>
            <a:pPr algn="just"/>
            <a:r>
              <a:rPr lang="en-US" dirty="0" err="1"/>
              <a:t>Příjmy</a:t>
            </a:r>
            <a:r>
              <a:rPr lang="en-US" dirty="0"/>
              <a:t> z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využívány</a:t>
            </a:r>
            <a:r>
              <a:rPr lang="en-US" dirty="0"/>
              <a:t> k </a:t>
            </a:r>
            <a:r>
              <a:rPr lang="en-US" dirty="0" err="1"/>
              <a:t>dotování</a:t>
            </a:r>
            <a:r>
              <a:rPr lang="en-US" dirty="0"/>
              <a:t> </a:t>
            </a:r>
            <a:r>
              <a:rPr lang="en-US" dirty="0" err="1"/>
              <a:t>nedostatečně</a:t>
            </a:r>
            <a:r>
              <a:rPr lang="en-US" dirty="0"/>
              <a:t> </a:t>
            </a:r>
            <a:r>
              <a:rPr lang="en-US" dirty="0" err="1"/>
              <a:t>výkonných</a:t>
            </a:r>
            <a:r>
              <a:rPr lang="en-US" dirty="0"/>
              <a:t> </a:t>
            </a:r>
            <a:r>
              <a:rPr lang="en-US" dirty="0" err="1"/>
              <a:t>odvětví</a:t>
            </a:r>
            <a:r>
              <a:rPr lang="en-US" dirty="0"/>
              <a:t> </a:t>
            </a:r>
            <a:r>
              <a:rPr lang="en-US" dirty="0" err="1"/>
              <a:t>ekonomiky</a:t>
            </a:r>
            <a:r>
              <a:rPr lang="en-US" dirty="0"/>
              <a:t> -&gt;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strukturální</a:t>
            </a:r>
            <a:r>
              <a:rPr lang="en-US" dirty="0"/>
              <a:t> </a:t>
            </a:r>
            <a:r>
              <a:rPr lang="en-US" dirty="0" err="1"/>
              <a:t>změny</a:t>
            </a:r>
            <a:endParaRPr lang="en-US" dirty="0"/>
          </a:p>
          <a:p>
            <a:pPr algn="just"/>
            <a:r>
              <a:rPr lang="en-US" dirty="0" err="1"/>
              <a:t>Násilí</a:t>
            </a:r>
            <a:r>
              <a:rPr lang="en-US" dirty="0"/>
              <a:t>: </a:t>
            </a:r>
            <a:r>
              <a:rPr lang="en-US" dirty="0" err="1"/>
              <a:t>etnopolitické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v </a:t>
            </a:r>
            <a:r>
              <a:rPr lang="en-US" dirty="0" err="1"/>
              <a:t>zemích</a:t>
            </a:r>
            <a:r>
              <a:rPr lang="en-US" dirty="0"/>
              <a:t> </a:t>
            </a:r>
            <a:r>
              <a:rPr lang="en-US" dirty="0" err="1"/>
              <a:t>bohatých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se </a:t>
            </a:r>
            <a:r>
              <a:rPr lang="en-US" dirty="0" err="1"/>
              <a:t>častěji</a:t>
            </a:r>
            <a:r>
              <a:rPr lang="en-US" dirty="0"/>
              <a:t> </a:t>
            </a:r>
            <a:r>
              <a:rPr lang="en-US" dirty="0" err="1"/>
              <a:t>uchylují</a:t>
            </a:r>
            <a:r>
              <a:rPr lang="en-US" dirty="0"/>
              <a:t> k </a:t>
            </a:r>
            <a:r>
              <a:rPr lang="en-US" dirty="0" err="1"/>
              <a:t>povstání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k </a:t>
            </a:r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nenásilných</a:t>
            </a:r>
            <a:r>
              <a:rPr lang="en-US" dirty="0"/>
              <a:t> </a:t>
            </a:r>
            <a:r>
              <a:rPr lang="en-US" dirty="0" err="1"/>
              <a:t>prostředků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792088"/>
          </a:xfrm>
        </p:spPr>
        <p:txBody>
          <a:bodyPr/>
          <a:lstStyle/>
          <a:p>
            <a:pPr algn="ctr"/>
            <a:r>
              <a:rPr lang="en-US" dirty="0" err="1"/>
              <a:t>Geologie</a:t>
            </a:r>
            <a:r>
              <a:rPr lang="en-US" dirty="0"/>
              <a:t>: </a:t>
            </a:r>
            <a:r>
              <a:rPr lang="en-US" dirty="0" err="1"/>
              <a:t>prokletí</a:t>
            </a:r>
            <a:r>
              <a:rPr lang="en-US" dirty="0"/>
              <a:t> </a:t>
            </a:r>
            <a:r>
              <a:rPr lang="en-US" dirty="0" err="1"/>
              <a:t>zdrojů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algn="just"/>
            <a:r>
              <a:rPr lang="en-US" dirty="0" err="1"/>
              <a:t>Rentiérský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: </a:t>
            </a:r>
            <a:r>
              <a:rPr lang="en-US" dirty="0" err="1"/>
              <a:t>vlády</a:t>
            </a:r>
            <a:r>
              <a:rPr lang="en-US" dirty="0"/>
              <a:t> </a:t>
            </a:r>
            <a:r>
              <a:rPr lang="en-US" dirty="0" err="1"/>
              <a:t>nevybírají</a:t>
            </a:r>
            <a:r>
              <a:rPr lang="en-US" dirty="0"/>
              <a:t> </a:t>
            </a:r>
            <a:r>
              <a:rPr lang="en-US" dirty="0" err="1"/>
              <a:t>daně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odpovědné</a:t>
            </a:r>
            <a:r>
              <a:rPr lang="en-US" dirty="0"/>
              <a:t>, </a:t>
            </a:r>
            <a:r>
              <a:rPr lang="en-US" dirty="0" err="1"/>
              <a:t>neposilují</a:t>
            </a:r>
            <a:r>
              <a:rPr lang="en-US" dirty="0"/>
              <a:t> </a:t>
            </a:r>
            <a:r>
              <a:rPr lang="en-US" dirty="0" err="1"/>
              <a:t>vlastnická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a </a:t>
            </a:r>
            <a:r>
              <a:rPr lang="en-US" dirty="0" err="1"/>
              <a:t>celková</a:t>
            </a:r>
            <a:r>
              <a:rPr lang="en-US" dirty="0"/>
              <a:t> </a:t>
            </a:r>
            <a:r>
              <a:rPr lang="en-US" dirty="0" err="1"/>
              <a:t>kapacita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 je </a:t>
            </a:r>
            <a:r>
              <a:rPr lang="en-US" dirty="0" err="1"/>
              <a:t>relativně</a:t>
            </a:r>
            <a:r>
              <a:rPr lang="en-US" dirty="0"/>
              <a:t> </a:t>
            </a:r>
            <a:r>
              <a:rPr lang="en-US" dirty="0" err="1"/>
              <a:t>nízká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ropou</a:t>
            </a:r>
            <a:r>
              <a:rPr lang="en-US" dirty="0"/>
              <a:t> a </a:t>
            </a:r>
            <a:r>
              <a:rPr lang="en-US" dirty="0" err="1"/>
              <a:t>autoritářstvím</a:t>
            </a:r>
            <a:r>
              <a:rPr lang="en-US" dirty="0"/>
              <a:t> </a:t>
            </a:r>
            <a:r>
              <a:rPr lang="en-US" dirty="0" err="1"/>
              <a:t>přetrvává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po </a:t>
            </a:r>
            <a:r>
              <a:rPr lang="en-US" dirty="0" err="1"/>
              <a:t>skončení</a:t>
            </a:r>
            <a:r>
              <a:rPr lang="en-US" dirty="0"/>
              <a:t> </a:t>
            </a:r>
            <a:r>
              <a:rPr lang="en-US" dirty="0" err="1"/>
              <a:t>studené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: bez </a:t>
            </a:r>
            <a:r>
              <a:rPr lang="en-US" dirty="0" err="1"/>
              <a:t>podpory</a:t>
            </a:r>
            <a:r>
              <a:rPr lang="en-US" dirty="0"/>
              <a:t> USA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Sovětského</a:t>
            </a:r>
            <a:r>
              <a:rPr lang="en-US" dirty="0"/>
              <a:t> </a:t>
            </a:r>
            <a:r>
              <a:rPr lang="en-US" dirty="0" err="1"/>
              <a:t>svazu</a:t>
            </a:r>
            <a:r>
              <a:rPr lang="en-US" dirty="0"/>
              <a:t> se </a:t>
            </a:r>
            <a:r>
              <a:rPr lang="en-US" dirty="0" err="1"/>
              <a:t>autoritářské</a:t>
            </a:r>
            <a:r>
              <a:rPr lang="en-US" dirty="0"/>
              <a:t> </a:t>
            </a:r>
            <a:r>
              <a:rPr lang="en-US" dirty="0" err="1"/>
              <a:t>režimy</a:t>
            </a:r>
            <a:r>
              <a:rPr lang="en-US" dirty="0"/>
              <a:t> </a:t>
            </a:r>
            <a:r>
              <a:rPr lang="en-US" dirty="0" err="1"/>
              <a:t>chudé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demokratizovaly</a:t>
            </a:r>
            <a:r>
              <a:rPr lang="en-US" dirty="0"/>
              <a:t>, </a:t>
            </a: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režimy</a:t>
            </a:r>
            <a:r>
              <a:rPr lang="en-US" dirty="0"/>
              <a:t> </a:t>
            </a:r>
            <a:r>
              <a:rPr lang="en-US" dirty="0" err="1"/>
              <a:t>bohaté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dokázaly</a:t>
            </a:r>
            <a:r>
              <a:rPr lang="en-US" dirty="0"/>
              <a:t> </a:t>
            </a:r>
            <a:r>
              <a:rPr lang="en-US" dirty="0" err="1"/>
              <a:t>odolávat</a:t>
            </a:r>
            <a:r>
              <a:rPr lang="en-US" dirty="0"/>
              <a:t> </a:t>
            </a:r>
            <a:r>
              <a:rPr lang="en-US" dirty="0" err="1"/>
              <a:t>domácím</a:t>
            </a:r>
            <a:r>
              <a:rPr lang="en-US" dirty="0"/>
              <a:t> </a:t>
            </a:r>
            <a:r>
              <a:rPr lang="en-US" dirty="0" err="1"/>
              <a:t>tlakům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demokratizaci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2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Biogeografie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753"/>
            <a:ext cx="7693025" cy="2736303"/>
          </a:xfrm>
        </p:spPr>
        <p:txBody>
          <a:bodyPr/>
          <a:lstStyle/>
          <a:p>
            <a:r>
              <a:rPr lang="en-US" sz="3200" dirty="0"/>
              <a:t>"</a:t>
            </a:r>
            <a:r>
              <a:rPr lang="en-US" sz="3200" dirty="0" err="1"/>
              <a:t>geografie</a:t>
            </a:r>
            <a:r>
              <a:rPr lang="en-US" sz="3200" dirty="0"/>
              <a:t>" </a:t>
            </a:r>
            <a:r>
              <a:rPr lang="en-US" sz="3200" dirty="0" err="1"/>
              <a:t>živých</a:t>
            </a:r>
            <a:r>
              <a:rPr lang="en-US" sz="3200" dirty="0"/>
              <a:t> </a:t>
            </a:r>
            <a:r>
              <a:rPr lang="en-US" sz="3200" dirty="0" err="1"/>
              <a:t>organismů</a:t>
            </a:r>
            <a:r>
              <a:rPr lang="en-US" sz="3200" dirty="0"/>
              <a:t> (NE </a:t>
            </a:r>
            <a:r>
              <a:rPr lang="en-US" sz="3200" dirty="0" err="1"/>
              <a:t>lidí</a:t>
            </a:r>
            <a:r>
              <a:rPr lang="en-US" sz="3200" dirty="0"/>
              <a:t>!)</a:t>
            </a:r>
          </a:p>
          <a:p>
            <a:r>
              <a:rPr lang="en-US" sz="3200" dirty="0" err="1"/>
              <a:t>Početnost</a:t>
            </a:r>
            <a:r>
              <a:rPr lang="en-US" sz="3200" dirty="0"/>
              <a:t> a </a:t>
            </a:r>
            <a:r>
              <a:rPr lang="en-US" sz="3200" dirty="0" err="1"/>
              <a:t>charakter</a:t>
            </a:r>
            <a:r>
              <a:rPr lang="en-US" sz="3200" dirty="0"/>
              <a:t> </a:t>
            </a:r>
            <a:r>
              <a:rPr lang="en-US" sz="3200" dirty="0" err="1"/>
              <a:t>fauny</a:t>
            </a:r>
            <a:r>
              <a:rPr lang="en-US" sz="3200" dirty="0"/>
              <a:t> a </a:t>
            </a:r>
            <a:r>
              <a:rPr lang="en-US" sz="3200" dirty="0" err="1"/>
              <a:t>flóry</a:t>
            </a:r>
            <a:r>
              <a:rPr lang="en-US" sz="3200" dirty="0"/>
              <a:t>, </a:t>
            </a:r>
            <a:r>
              <a:rPr lang="en-US" sz="3200" dirty="0" err="1"/>
              <a:t>typ</a:t>
            </a:r>
            <a:r>
              <a:rPr lang="en-US" sz="3200" dirty="0"/>
              <a:t> </a:t>
            </a:r>
            <a:r>
              <a:rPr lang="en-US" sz="3200" dirty="0" err="1"/>
              <a:t>vegetace</a:t>
            </a:r>
            <a:r>
              <a:rPr lang="en-US" sz="3200" dirty="0"/>
              <a:t>, </a:t>
            </a:r>
            <a:r>
              <a:rPr lang="en-US" sz="3200" dirty="0" err="1"/>
              <a:t>mikroorganismy</a:t>
            </a:r>
            <a:r>
              <a:rPr lang="en-US" sz="3200" dirty="0"/>
              <a:t> (</a:t>
            </a:r>
            <a:r>
              <a:rPr lang="en-US" sz="3200" dirty="0" err="1"/>
              <a:t>bakterie</a:t>
            </a:r>
            <a:r>
              <a:rPr lang="en-US" sz="3200" dirty="0"/>
              <a:t>, </a:t>
            </a:r>
            <a:r>
              <a:rPr lang="en-US" sz="3200" dirty="0" err="1"/>
              <a:t>viry</a:t>
            </a:r>
            <a:r>
              <a:rPr lang="en-US" sz="3200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98282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298282"/>
            <a:ext cx="328299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743790"/>
          </a:xfrm>
        </p:spPr>
        <p:txBody>
          <a:bodyPr/>
          <a:lstStyle/>
          <a:p>
            <a:pPr algn="ctr"/>
            <a:r>
              <a:rPr lang="en-US" dirty="0" err="1"/>
              <a:t>Biogeografie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7693025" cy="5544616"/>
          </a:xfrm>
        </p:spPr>
        <p:txBody>
          <a:bodyPr/>
          <a:lstStyle/>
          <a:p>
            <a:pPr algn="just"/>
            <a:r>
              <a:rPr lang="en-US" dirty="0"/>
              <a:t>J. Diamond: </a:t>
            </a:r>
            <a:r>
              <a:rPr lang="en-US" dirty="0" err="1"/>
              <a:t>rozdíly</a:t>
            </a:r>
            <a:r>
              <a:rPr lang="en-US" dirty="0"/>
              <a:t> v </a:t>
            </a:r>
            <a:r>
              <a:rPr lang="en-US" dirty="0" err="1"/>
              <a:t>biogeografických</a:t>
            </a:r>
            <a:r>
              <a:rPr lang="en-US" dirty="0"/>
              <a:t> </a:t>
            </a:r>
            <a:r>
              <a:rPr lang="en-US" dirty="0" err="1"/>
              <a:t>zdrojích</a:t>
            </a:r>
            <a:r>
              <a:rPr lang="en-US" dirty="0"/>
              <a:t> v </a:t>
            </a:r>
            <a:r>
              <a:rPr lang="en-US" dirty="0" err="1"/>
              <a:t>neolitu</a:t>
            </a:r>
            <a:r>
              <a:rPr lang="en-US" dirty="0"/>
              <a:t> se </a:t>
            </a:r>
            <a:r>
              <a:rPr lang="en-US" dirty="0" err="1"/>
              <a:t>plně</a:t>
            </a:r>
            <a:r>
              <a:rPr lang="en-US" dirty="0"/>
              <a:t> </a:t>
            </a:r>
            <a:r>
              <a:rPr lang="en-US" dirty="0" err="1"/>
              <a:t>odrazily</a:t>
            </a:r>
            <a:r>
              <a:rPr lang="en-US" dirty="0"/>
              <a:t> v </a:t>
            </a:r>
            <a:r>
              <a:rPr lang="en-US" dirty="0" err="1"/>
              <a:t>rozdílných</a:t>
            </a:r>
            <a:r>
              <a:rPr lang="en-US" dirty="0"/>
              <a:t> </a:t>
            </a:r>
            <a:r>
              <a:rPr lang="en-US" dirty="0" err="1"/>
              <a:t>evolučních</a:t>
            </a:r>
            <a:r>
              <a:rPr lang="en-US" dirty="0"/>
              <a:t> </a:t>
            </a:r>
            <a:r>
              <a:rPr lang="en-US" dirty="0" err="1"/>
              <a:t>trajektoriích</a:t>
            </a:r>
            <a:r>
              <a:rPr lang="en-US" dirty="0"/>
              <a:t> </a:t>
            </a:r>
            <a:r>
              <a:rPr lang="en-US" dirty="0" err="1"/>
              <a:t>kontinentů</a:t>
            </a:r>
            <a:r>
              <a:rPr lang="en-US" dirty="0"/>
              <a:t> po </a:t>
            </a:r>
            <a:r>
              <a:rPr lang="en-US" dirty="0" err="1"/>
              <a:t>roce</a:t>
            </a:r>
            <a:r>
              <a:rPr lang="en-US" dirty="0"/>
              <a:t> 1500.</a:t>
            </a:r>
          </a:p>
          <a:p>
            <a:pPr algn="just"/>
            <a:r>
              <a:rPr lang="en-US" dirty="0" err="1"/>
              <a:t>Příznivé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: </a:t>
            </a:r>
            <a:r>
              <a:rPr lang="en-US" dirty="0" err="1"/>
              <a:t>zvířata</a:t>
            </a:r>
            <a:r>
              <a:rPr lang="en-US" dirty="0"/>
              <a:t> </a:t>
            </a:r>
            <a:r>
              <a:rPr lang="en-US" dirty="0" err="1"/>
              <a:t>vhodná</a:t>
            </a:r>
            <a:r>
              <a:rPr lang="en-US" dirty="0"/>
              <a:t> k </a:t>
            </a:r>
            <a:r>
              <a:rPr lang="en-US" dirty="0" err="1"/>
              <a:t>domestikaci</a:t>
            </a:r>
            <a:r>
              <a:rPr lang="en-US" dirty="0"/>
              <a:t> a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vysoce</a:t>
            </a:r>
            <a:r>
              <a:rPr lang="en-US" dirty="0"/>
              <a:t> </a:t>
            </a:r>
            <a:r>
              <a:rPr lang="en-US" dirty="0" err="1"/>
              <a:t>výživných</a:t>
            </a:r>
            <a:r>
              <a:rPr lang="en-US" dirty="0"/>
              <a:t> (a </a:t>
            </a:r>
            <a:r>
              <a:rPr lang="en-US" dirty="0" err="1"/>
              <a:t>skladovatelných</a:t>
            </a:r>
            <a:r>
              <a:rPr lang="en-US" dirty="0"/>
              <a:t>) semen </a:t>
            </a:r>
            <a:r>
              <a:rPr lang="en-US" dirty="0" err="1"/>
              <a:t>rostlin</a:t>
            </a:r>
            <a:r>
              <a:rPr lang="en-US" dirty="0"/>
              <a:t> (</a:t>
            </a:r>
            <a:r>
              <a:rPr lang="en-US" dirty="0" err="1"/>
              <a:t>obilovin</a:t>
            </a:r>
            <a:r>
              <a:rPr lang="en-US" dirty="0"/>
              <a:t>).</a:t>
            </a:r>
          </a:p>
          <a:p>
            <a:pPr algn="just"/>
            <a:r>
              <a:rPr lang="en-US" dirty="0" err="1"/>
              <a:t>Euroasijský</a:t>
            </a:r>
            <a:r>
              <a:rPr lang="en-US" dirty="0"/>
              <a:t> </a:t>
            </a:r>
            <a:r>
              <a:rPr lang="en-US" dirty="0" err="1"/>
              <a:t>kontinent</a:t>
            </a:r>
            <a:r>
              <a:rPr lang="en-US" dirty="0"/>
              <a:t> (</a:t>
            </a:r>
            <a:r>
              <a:rPr lang="en-US" dirty="0" err="1"/>
              <a:t>orientace</a:t>
            </a:r>
            <a:r>
              <a:rPr lang="en-US" dirty="0"/>
              <a:t> </a:t>
            </a:r>
            <a:r>
              <a:rPr lang="en-US" dirty="0" err="1"/>
              <a:t>východ-západ</a:t>
            </a:r>
            <a:r>
              <a:rPr lang="en-US" dirty="0"/>
              <a:t>) </a:t>
            </a:r>
            <a:r>
              <a:rPr lang="en-US" dirty="0" err="1"/>
              <a:t>příznivý</a:t>
            </a:r>
            <a:r>
              <a:rPr lang="en-US" dirty="0"/>
              <a:t> pro </a:t>
            </a:r>
            <a:r>
              <a:rPr lang="en-US" dirty="0" err="1"/>
              <a:t>snadný</a:t>
            </a:r>
            <a:r>
              <a:rPr lang="en-US" dirty="0"/>
              <a:t> </a:t>
            </a:r>
            <a:r>
              <a:rPr lang="en-US" dirty="0" err="1"/>
              <a:t>přenos</a:t>
            </a:r>
            <a:r>
              <a:rPr lang="en-US" dirty="0"/>
              <a:t> </a:t>
            </a:r>
            <a:r>
              <a:rPr lang="en-US" dirty="0" err="1"/>
              <a:t>moderních</a:t>
            </a:r>
            <a:r>
              <a:rPr lang="en-US" dirty="0"/>
              <a:t> </a:t>
            </a:r>
            <a:r>
              <a:rPr lang="en-US" dirty="0" err="1"/>
              <a:t>technologií</a:t>
            </a:r>
            <a:r>
              <a:rPr lang="en-US" dirty="0"/>
              <a:t> z </a:t>
            </a:r>
            <a:r>
              <a:rPr lang="en-US" dirty="0" err="1"/>
              <a:t>Blízkého</a:t>
            </a:r>
            <a:r>
              <a:rPr lang="en-US" dirty="0"/>
              <a:t> </a:t>
            </a:r>
            <a:r>
              <a:rPr lang="en-US" dirty="0" err="1"/>
              <a:t>východu</a:t>
            </a:r>
            <a:r>
              <a:rPr lang="en-US" dirty="0"/>
              <a:t> ("</a:t>
            </a:r>
            <a:r>
              <a:rPr lang="en-US" dirty="0" err="1"/>
              <a:t>úrodný</a:t>
            </a:r>
            <a:r>
              <a:rPr lang="en-US" dirty="0"/>
              <a:t> </a:t>
            </a:r>
            <a:r>
              <a:rPr lang="en-US" dirty="0" err="1"/>
              <a:t>půlměsíc</a:t>
            </a:r>
            <a:r>
              <a:rPr lang="en-US" dirty="0"/>
              <a:t>") do </a:t>
            </a:r>
            <a:r>
              <a:rPr lang="en-US" dirty="0" err="1"/>
              <a:t>Evropy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Výzkumný</a:t>
            </a:r>
            <a:r>
              <a:rPr lang="en-US" dirty="0"/>
              <a:t> </a:t>
            </a:r>
            <a:r>
              <a:rPr lang="en-US" dirty="0" err="1"/>
              <a:t>problém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Jak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vysvětlit</a:t>
            </a:r>
            <a:r>
              <a:rPr lang="en-US" dirty="0"/>
              <a:t> </a:t>
            </a:r>
            <a:r>
              <a:rPr lang="en-US" dirty="0" err="1"/>
              <a:t>obrovské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, </a:t>
            </a:r>
            <a:r>
              <a:rPr lang="en-US" dirty="0" err="1"/>
              <a:t>ekonomické</a:t>
            </a:r>
            <a:r>
              <a:rPr lang="en-US" dirty="0"/>
              <a:t>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rozdíly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zeměmi</a:t>
            </a:r>
            <a:r>
              <a:rPr lang="en-US" dirty="0"/>
              <a:t> </a:t>
            </a:r>
            <a:r>
              <a:rPr lang="en-US" dirty="0" err="1"/>
              <a:t>současného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155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Biogeografie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7693025" cy="5112568"/>
          </a:xfrm>
        </p:spPr>
        <p:txBody>
          <a:bodyPr/>
          <a:lstStyle/>
          <a:p>
            <a:pPr algn="just"/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tehdejších</a:t>
            </a:r>
            <a:r>
              <a:rPr lang="en-US" dirty="0"/>
              <a:t> </a:t>
            </a:r>
            <a:r>
              <a:rPr lang="en-US" dirty="0" err="1"/>
              <a:t>jihoamerických</a:t>
            </a:r>
            <a:r>
              <a:rPr lang="en-US" dirty="0"/>
              <a:t> </a:t>
            </a:r>
            <a:r>
              <a:rPr lang="en-US" dirty="0" err="1"/>
              <a:t>civilizací</a:t>
            </a:r>
            <a:r>
              <a:rPr lang="en-US" dirty="0"/>
              <a:t> "</a:t>
            </a:r>
            <a:r>
              <a:rPr lang="en-US" dirty="0" err="1"/>
              <a:t>necestovaly</a:t>
            </a:r>
            <a:r>
              <a:rPr lang="en-US" dirty="0"/>
              <a:t>" (</a:t>
            </a:r>
            <a:r>
              <a:rPr lang="en-US" dirty="0" err="1"/>
              <a:t>orientace</a:t>
            </a:r>
            <a:r>
              <a:rPr lang="en-US" dirty="0"/>
              <a:t> </a:t>
            </a:r>
            <a:r>
              <a:rPr lang="en-US" dirty="0" err="1"/>
              <a:t>Ameriky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směru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-sever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příznivá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Eurasie</a:t>
            </a:r>
            <a:r>
              <a:rPr lang="en-US" dirty="0"/>
              <a:t>: </a:t>
            </a:r>
            <a:r>
              <a:rPr lang="en-US" dirty="0" err="1"/>
              <a:t>raný</a:t>
            </a:r>
            <a:r>
              <a:rPr lang="en-US" dirty="0"/>
              <a:t> </a:t>
            </a:r>
            <a:r>
              <a:rPr lang="en-US" dirty="0" err="1"/>
              <a:t>přechod</a:t>
            </a:r>
            <a:r>
              <a:rPr lang="en-US" dirty="0"/>
              <a:t> od </a:t>
            </a:r>
            <a:r>
              <a:rPr lang="en-US" dirty="0" err="1"/>
              <a:t>sběru</a:t>
            </a:r>
            <a:r>
              <a:rPr lang="en-US" dirty="0"/>
              <a:t> a </a:t>
            </a:r>
            <a:r>
              <a:rPr lang="en-US" dirty="0" err="1"/>
              <a:t>lovu</a:t>
            </a:r>
            <a:r>
              <a:rPr lang="en-US" dirty="0"/>
              <a:t> k </a:t>
            </a:r>
            <a:r>
              <a:rPr lang="en-US" dirty="0" err="1"/>
              <a:t>zemědělství</a:t>
            </a:r>
            <a:r>
              <a:rPr lang="en-US" dirty="0"/>
              <a:t> v </a:t>
            </a:r>
            <a:r>
              <a:rPr lang="en-US" dirty="0" err="1"/>
              <a:t>Eurasii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vedl</a:t>
            </a:r>
            <a:r>
              <a:rPr lang="en-US" dirty="0"/>
              <a:t> k </a:t>
            </a:r>
            <a:r>
              <a:rPr lang="en-US" dirty="0" err="1"/>
              <a:t>dělbě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obchodu</a:t>
            </a:r>
            <a:r>
              <a:rPr lang="en-US" dirty="0"/>
              <a:t>, </a:t>
            </a:r>
            <a:r>
              <a:rPr lang="en-US" dirty="0" err="1"/>
              <a:t>urbanizaci</a:t>
            </a:r>
            <a:r>
              <a:rPr lang="en-US" dirty="0"/>
              <a:t> a </a:t>
            </a:r>
            <a:r>
              <a:rPr lang="en-US" dirty="0" err="1"/>
              <a:t>silnému</a:t>
            </a:r>
            <a:r>
              <a:rPr lang="en-US" dirty="0"/>
              <a:t> </a:t>
            </a:r>
            <a:r>
              <a:rPr lang="en-US" dirty="0" err="1"/>
              <a:t>politickému</a:t>
            </a:r>
            <a:r>
              <a:rPr lang="en-US" dirty="0"/>
              <a:t> </a:t>
            </a:r>
            <a:r>
              <a:rPr lang="en-US" dirty="0" err="1"/>
              <a:t>rozvoji</a:t>
            </a:r>
            <a:endParaRPr lang="en-US" dirty="0"/>
          </a:p>
          <a:p>
            <a:pPr algn="just"/>
            <a:r>
              <a:rPr lang="en-US" dirty="0" err="1"/>
              <a:t>Následoval</a:t>
            </a:r>
            <a:r>
              <a:rPr lang="en-US" dirty="0"/>
              <a:t> </a:t>
            </a:r>
            <a:r>
              <a:rPr lang="en-US" dirty="0" err="1"/>
              <a:t>rychlý</a:t>
            </a:r>
            <a:r>
              <a:rPr lang="en-US" dirty="0"/>
              <a:t> </a:t>
            </a:r>
            <a:r>
              <a:rPr lang="en-US" dirty="0" err="1"/>
              <a:t>technologický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po </a:t>
            </a:r>
            <a:r>
              <a:rPr lang="en-US" dirty="0" err="1"/>
              <a:t>roce</a:t>
            </a:r>
            <a:r>
              <a:rPr lang="en-US" dirty="0"/>
              <a:t> 1500 </a:t>
            </a:r>
            <a:r>
              <a:rPr lang="en-US" dirty="0" err="1"/>
              <a:t>poskytl</a:t>
            </a:r>
            <a:r>
              <a:rPr lang="en-US" dirty="0"/>
              <a:t> </a:t>
            </a:r>
            <a:r>
              <a:rPr lang="en-US" dirty="0" err="1"/>
              <a:t>Evropanům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ovládnout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svět</a:t>
            </a:r>
            <a:r>
              <a:rPr lang="en-US" dirty="0"/>
              <a:t> (</a:t>
            </a:r>
            <a:r>
              <a:rPr lang="en-US" dirty="0" err="1"/>
              <a:t>Španělsko</a:t>
            </a:r>
            <a:r>
              <a:rPr lang="en-US" dirty="0"/>
              <a:t> vs. </a:t>
            </a:r>
            <a:r>
              <a:rPr lang="en-US" dirty="0" err="1"/>
              <a:t>Aztékové</a:t>
            </a:r>
            <a:r>
              <a:rPr lang="en-US" dirty="0"/>
              <a:t> a </a:t>
            </a:r>
            <a:r>
              <a:rPr lang="en-US" dirty="0" err="1"/>
              <a:t>Inkové</a:t>
            </a:r>
            <a:r>
              <a:rPr lang="en-US" dirty="0"/>
              <a:t>), </a:t>
            </a:r>
            <a:r>
              <a:rPr lang="en-US" dirty="0" err="1"/>
              <a:t>nikoli</a:t>
            </a:r>
            <a:r>
              <a:rPr lang="en-US" dirty="0"/>
              <a:t> </a:t>
            </a:r>
            <a:r>
              <a:rPr lang="en-US" dirty="0" err="1"/>
              <a:t>naopak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Biogeografie</a:t>
            </a:r>
            <a:r>
              <a:rPr lang="en-US" dirty="0"/>
              <a:t> a </a:t>
            </a:r>
            <a:r>
              <a:rPr lang="en-US" dirty="0" err="1"/>
              <a:t>instituce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7693025" cy="5112568"/>
          </a:xfrm>
        </p:spPr>
        <p:txBody>
          <a:bodyPr/>
          <a:lstStyle/>
          <a:p>
            <a:pPr algn="just"/>
            <a:r>
              <a:rPr lang="en-US" dirty="0"/>
              <a:t>Diamond </a:t>
            </a:r>
            <a:r>
              <a:rPr lang="en-US" dirty="0" err="1"/>
              <a:t>nevysvětluje</a:t>
            </a:r>
            <a:r>
              <a:rPr lang="en-US" dirty="0"/>
              <a:t>,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</a:t>
            </a:r>
            <a:r>
              <a:rPr lang="en-US" dirty="0" err="1"/>
              <a:t>přetrvaly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po </a:t>
            </a:r>
            <a:r>
              <a:rPr lang="en-US" dirty="0" err="1"/>
              <a:t>roce</a:t>
            </a:r>
            <a:r>
              <a:rPr lang="en-US" dirty="0"/>
              <a:t> 1500 a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nebyly</a:t>
            </a:r>
            <a:r>
              <a:rPr lang="en-US" dirty="0"/>
              <a:t> </a:t>
            </a:r>
            <a:r>
              <a:rPr lang="en-US" dirty="0" err="1"/>
              <a:t>následné</a:t>
            </a:r>
            <a:r>
              <a:rPr lang="en-US" dirty="0"/>
              <a:t> </a:t>
            </a:r>
            <a:r>
              <a:rPr lang="en-US" dirty="0" err="1"/>
              <a:t>technologické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využity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dirty="0" err="1"/>
              <a:t>kontinentech</a:t>
            </a:r>
            <a:r>
              <a:rPr lang="en-US" dirty="0"/>
              <a:t> k </a:t>
            </a:r>
            <a:r>
              <a:rPr lang="en-US" dirty="0" err="1"/>
              <a:t>překlenutí</a:t>
            </a:r>
            <a:r>
              <a:rPr lang="en-US" dirty="0"/>
              <a:t> </a:t>
            </a:r>
            <a:r>
              <a:rPr lang="en-US" dirty="0" err="1"/>
              <a:t>rozdílů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Acemoglu, Johnson a Robinson (2001):</a:t>
            </a:r>
          </a:p>
          <a:p>
            <a:pPr algn="just"/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rozdíly</a:t>
            </a:r>
            <a:r>
              <a:rPr lang="en-US" dirty="0"/>
              <a:t> v </a:t>
            </a:r>
            <a:r>
              <a:rPr lang="en-US" dirty="0" err="1"/>
              <a:t>úmrtnosti</a:t>
            </a:r>
            <a:r>
              <a:rPr lang="en-US" dirty="0"/>
              <a:t> pro </a:t>
            </a:r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vlivu</a:t>
            </a:r>
            <a:r>
              <a:rPr lang="en-US" dirty="0"/>
              <a:t> </a:t>
            </a:r>
            <a:r>
              <a:rPr lang="en-US" dirty="0" err="1"/>
              <a:t>institucí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ekonomickou</a:t>
            </a:r>
            <a:r>
              <a:rPr lang="en-US" dirty="0"/>
              <a:t> </a:t>
            </a:r>
            <a:r>
              <a:rPr lang="en-US" dirty="0" err="1"/>
              <a:t>výkonnost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Souvislost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/</a:t>
            </a:r>
            <a:r>
              <a:rPr lang="en-US" dirty="0" err="1"/>
              <a:t>biogeografickými</a:t>
            </a:r>
            <a:r>
              <a:rPr lang="en-US" dirty="0"/>
              <a:t> </a:t>
            </a:r>
            <a:r>
              <a:rPr lang="en-US" dirty="0" err="1"/>
              <a:t>podmínkami</a:t>
            </a:r>
            <a:r>
              <a:rPr lang="en-US" dirty="0"/>
              <a:t> a </a:t>
            </a:r>
            <a:r>
              <a:rPr lang="en-US" dirty="0" err="1"/>
              <a:t>kvalitou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</a:t>
            </a:r>
            <a:r>
              <a:rPr lang="en-US" dirty="0" err="1"/>
              <a:t>věcí</a:t>
            </a:r>
            <a:r>
              <a:rPr lang="en-US" dirty="0"/>
              <a:t> </a:t>
            </a:r>
            <a:r>
              <a:rPr lang="en-US" dirty="0" err="1"/>
              <a:t>veřejných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3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7924800" cy="792088"/>
          </a:xfrm>
        </p:spPr>
        <p:txBody>
          <a:bodyPr/>
          <a:lstStyle/>
          <a:p>
            <a:pPr algn="ctr"/>
            <a:r>
              <a:rPr lang="en-US" dirty="0" err="1"/>
              <a:t>Biogeografie</a:t>
            </a:r>
            <a:r>
              <a:rPr lang="en-US" dirty="0"/>
              <a:t> a </a:t>
            </a:r>
            <a:r>
              <a:rPr lang="en-US" dirty="0" err="1"/>
              <a:t>instituce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744"/>
            <a:ext cx="7693025" cy="5472608"/>
          </a:xfrm>
        </p:spPr>
        <p:txBody>
          <a:bodyPr/>
          <a:lstStyle/>
          <a:p>
            <a:r>
              <a:rPr lang="en-US" dirty="0" err="1"/>
              <a:t>drtivá</a:t>
            </a:r>
            <a:r>
              <a:rPr lang="en-US" dirty="0"/>
              <a:t> </a:t>
            </a:r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úmrtí</a:t>
            </a:r>
            <a:r>
              <a:rPr lang="en-US" dirty="0"/>
              <a:t> </a:t>
            </a:r>
            <a:r>
              <a:rPr lang="en-US" dirty="0" err="1"/>
              <a:t>Evropanů</a:t>
            </a:r>
            <a:r>
              <a:rPr lang="en-US" dirty="0"/>
              <a:t> v </a:t>
            </a:r>
            <a:r>
              <a:rPr lang="en-US" dirty="0" err="1"/>
              <a:t>koloniích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způsobena</a:t>
            </a:r>
            <a:r>
              <a:rPr lang="en-US" dirty="0"/>
              <a:t> </a:t>
            </a:r>
            <a:r>
              <a:rPr lang="en-US" dirty="0" err="1"/>
              <a:t>malárií</a:t>
            </a:r>
            <a:r>
              <a:rPr lang="en-US" dirty="0"/>
              <a:t> a </a:t>
            </a:r>
            <a:r>
              <a:rPr lang="en-US" dirty="0" err="1"/>
              <a:t>žlutou</a:t>
            </a:r>
            <a:r>
              <a:rPr lang="en-US" dirty="0"/>
              <a:t> </a:t>
            </a:r>
            <a:r>
              <a:rPr lang="en-US" dirty="0" err="1"/>
              <a:t>zimnicí</a:t>
            </a:r>
            <a:r>
              <a:rPr lang="en-US" dirty="0"/>
              <a:t>. </a:t>
            </a:r>
          </a:p>
          <a:p>
            <a:r>
              <a:rPr lang="en-US" dirty="0" err="1"/>
              <a:t>malárie</a:t>
            </a:r>
            <a:r>
              <a:rPr lang="en-US" dirty="0"/>
              <a:t> a </a:t>
            </a:r>
            <a:r>
              <a:rPr lang="en-US" dirty="0" err="1"/>
              <a:t>žlutá</a:t>
            </a:r>
            <a:r>
              <a:rPr lang="en-US" dirty="0"/>
              <a:t> </a:t>
            </a:r>
            <a:r>
              <a:rPr lang="en-US" dirty="0" err="1"/>
              <a:t>zimnice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extrakční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slabá</a:t>
            </a:r>
            <a:r>
              <a:rPr lang="en-US" dirty="0"/>
              <a:t> </a:t>
            </a:r>
            <a:r>
              <a:rPr lang="en-US" dirty="0" err="1"/>
              <a:t>ochrana</a:t>
            </a:r>
            <a:r>
              <a:rPr lang="en-US" dirty="0"/>
              <a:t> </a:t>
            </a:r>
            <a:r>
              <a:rPr lang="en-US" dirty="0" err="1"/>
              <a:t>právního</a:t>
            </a:r>
            <a:r>
              <a:rPr lang="en-US" dirty="0"/>
              <a:t> </a:t>
            </a:r>
            <a:r>
              <a:rPr lang="en-US" dirty="0" err="1"/>
              <a:t>státu</a:t>
            </a:r>
            <a:r>
              <a:rPr lang="en-US" dirty="0"/>
              <a:t>,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svobody</a:t>
            </a:r>
            <a:r>
              <a:rPr lang="en-US" dirty="0"/>
              <a:t> a </a:t>
            </a:r>
            <a:r>
              <a:rPr lang="en-US" dirty="0" err="1"/>
              <a:t>majetku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slabý</a:t>
            </a:r>
            <a:r>
              <a:rPr lang="en-US" dirty="0"/>
              <a:t> </a:t>
            </a:r>
            <a:r>
              <a:rPr lang="en-US" dirty="0" err="1"/>
              <a:t>následný</a:t>
            </a:r>
            <a:r>
              <a:rPr lang="en-US" dirty="0"/>
              <a:t> </a:t>
            </a:r>
            <a:r>
              <a:rPr lang="en-US" dirty="0" err="1"/>
              <a:t>hospodářský</a:t>
            </a:r>
            <a:r>
              <a:rPr lang="en-US" dirty="0"/>
              <a:t> a </a:t>
            </a:r>
            <a:r>
              <a:rPr lang="en-US" dirty="0" err="1"/>
              <a:t>politický</a:t>
            </a:r>
            <a:r>
              <a:rPr lang="en-US" dirty="0"/>
              <a:t> </a:t>
            </a:r>
            <a:r>
              <a:rPr lang="en-US" dirty="0" err="1"/>
              <a:t>vývoj</a:t>
            </a:r>
            <a:endParaRPr lang="en-US" dirty="0"/>
          </a:p>
          <a:p>
            <a:r>
              <a:rPr lang="en-US" dirty="0" err="1"/>
              <a:t>příznivé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/</a:t>
            </a:r>
            <a:r>
              <a:rPr lang="en-US" dirty="0" err="1"/>
              <a:t>biogeografické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>
                <a:sym typeface="Wingdings"/>
              </a:rPr>
              <a:t> </a:t>
            </a:r>
            <a:r>
              <a:rPr lang="en-US" dirty="0"/>
              <a:t> </a:t>
            </a:r>
            <a:r>
              <a:rPr lang="en-US" dirty="0" err="1"/>
              <a:t>trvalé</a:t>
            </a:r>
            <a:r>
              <a:rPr lang="en-US" dirty="0"/>
              <a:t> </a:t>
            </a:r>
            <a:r>
              <a:rPr lang="en-US" dirty="0" err="1"/>
              <a:t>osídlení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stabilní</a:t>
            </a:r>
            <a:r>
              <a:rPr lang="en-US" dirty="0"/>
              <a:t> </a:t>
            </a:r>
            <a:r>
              <a:rPr lang="en-US" dirty="0" err="1"/>
              <a:t>hospodářský</a:t>
            </a:r>
            <a:r>
              <a:rPr lang="en-US" dirty="0"/>
              <a:t> a </a:t>
            </a:r>
            <a:r>
              <a:rPr lang="en-US" dirty="0" err="1"/>
              <a:t>politický</a:t>
            </a:r>
            <a:r>
              <a:rPr lang="en-US" dirty="0"/>
              <a:t> </a:t>
            </a:r>
            <a:r>
              <a:rPr lang="en-US" dirty="0" err="1"/>
              <a:t>rozvoj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621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en-US" dirty="0" err="1"/>
              <a:t>Institucionální</a:t>
            </a:r>
            <a:r>
              <a:rPr lang="sk-SK" altLang="en-US" dirty="0"/>
              <a:t> </a:t>
            </a:r>
            <a:r>
              <a:rPr lang="sk-SK" altLang="en-US" dirty="0" err="1"/>
              <a:t>vysvětlení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en-US" dirty="0" err="1"/>
              <a:t>Acemoglu</a:t>
            </a:r>
            <a:r>
              <a:rPr lang="sk-SK" altLang="en-US" dirty="0"/>
              <a:t> a </a:t>
            </a:r>
            <a:r>
              <a:rPr lang="sk-SK" altLang="en-US" dirty="0" err="1"/>
              <a:t>Robinson</a:t>
            </a:r>
            <a:r>
              <a:rPr lang="sk-SK" altLang="en-US" dirty="0"/>
              <a:t>: Proč národy </a:t>
            </a:r>
            <a:r>
              <a:rPr lang="sk-SK" altLang="en-US" dirty="0" err="1"/>
              <a:t>selhávají</a:t>
            </a:r>
            <a:r>
              <a:rPr lang="sk-SK" altLang="en-US" dirty="0"/>
              <a:t> (2012): </a:t>
            </a:r>
          </a:p>
          <a:p>
            <a:r>
              <a:rPr lang="sk-SK" altLang="en-US" dirty="0" err="1"/>
              <a:t>Krátké</a:t>
            </a:r>
            <a:r>
              <a:rPr lang="sk-SK" altLang="en-US" dirty="0"/>
              <a:t> video AKA 500 </a:t>
            </a:r>
            <a:r>
              <a:rPr lang="sk-SK" altLang="en-US" dirty="0" err="1"/>
              <a:t>stran</a:t>
            </a:r>
            <a:r>
              <a:rPr lang="sk-SK" altLang="en-US" dirty="0"/>
              <a:t> v 5 </a:t>
            </a:r>
            <a:r>
              <a:rPr lang="sk-SK" altLang="en-US" dirty="0" err="1"/>
              <a:t>minutách</a:t>
            </a:r>
            <a:r>
              <a:rPr lang="sk-SK" altLang="en-US" dirty="0"/>
              <a:t>:</a:t>
            </a:r>
            <a:endParaRPr lang="en-US" altLang="en-US" dirty="0"/>
          </a:p>
          <a:p>
            <a:pPr algn="ctr">
              <a:buFont typeface="Wingdings" charset="2"/>
              <a:buNone/>
            </a:pPr>
            <a:r>
              <a:rPr lang="nl-NL" altLang="en-US" sz="1600" dirty="0" err="1"/>
              <a:t>https</a:t>
            </a:r>
            <a:r>
              <a:rPr lang="nl-NL" altLang="en-US" sz="1600" dirty="0"/>
              <a:t>://</a:t>
            </a:r>
            <a:r>
              <a:rPr lang="nl-NL" altLang="en-US" sz="1600" dirty="0" err="1"/>
              <a:t>www.youtube.com</a:t>
            </a:r>
            <a:r>
              <a:rPr lang="nl-NL" altLang="en-US" sz="1600" dirty="0"/>
              <a:t>/</a:t>
            </a:r>
            <a:r>
              <a:rPr lang="nl-NL" altLang="en-US" sz="1600" dirty="0" err="1"/>
              <a:t>watch?v</a:t>
            </a:r>
            <a:r>
              <a:rPr lang="nl-NL" altLang="en-US" sz="1600" dirty="0"/>
              <a:t>=2z5RAZlv2UQ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5341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1008112"/>
          </a:xfrm>
        </p:spPr>
        <p:txBody>
          <a:bodyPr/>
          <a:lstStyle/>
          <a:p>
            <a:pPr algn="ctr"/>
            <a:r>
              <a:rPr lang="en-US" altLang="en-US" dirty="0" err="1"/>
              <a:t>Institucionální</a:t>
            </a:r>
            <a:r>
              <a:rPr lang="en-US" altLang="en-US" dirty="0"/>
              <a:t> </a:t>
            </a:r>
            <a:r>
              <a:rPr lang="en-US" altLang="en-US" dirty="0" err="1"/>
              <a:t>vysvětlení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7693025" cy="5040560"/>
          </a:xfrm>
        </p:spPr>
        <p:txBody>
          <a:bodyPr/>
          <a:lstStyle/>
          <a:p>
            <a:pPr algn="just"/>
            <a:r>
              <a:rPr lang="en-US" altLang="en-US" sz="3000" dirty="0" err="1"/>
              <a:t>Dobré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instituce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podporují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seberealizaci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inovace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svobodu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projevu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rovnost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před</a:t>
            </a:r>
            <a:r>
              <a:rPr lang="en-US" altLang="en-US" sz="3000" dirty="0"/>
              <a:t> </a:t>
            </a:r>
            <a:r>
              <a:rPr lang="en-US" altLang="en-US" sz="3000" dirty="0" err="1"/>
              <a:t>zákonem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chrání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politickou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hospodářskou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soutěž</a:t>
            </a:r>
            <a:r>
              <a:rPr lang="en-US" altLang="en-US" sz="3000" dirty="0"/>
              <a:t>.</a:t>
            </a:r>
          </a:p>
          <a:p>
            <a:pPr algn="just"/>
            <a:r>
              <a:rPr lang="en-US" altLang="en-US" sz="3000" dirty="0" err="1"/>
              <a:t>Severní</a:t>
            </a:r>
            <a:r>
              <a:rPr lang="en-US" altLang="en-US" sz="3000" dirty="0"/>
              <a:t> Amerika: </a:t>
            </a:r>
            <a:r>
              <a:rPr lang="en-US" altLang="en-US" sz="3000" dirty="0" err="1"/>
              <a:t>Angličtí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kolonizátoři</a:t>
            </a:r>
            <a:r>
              <a:rPr lang="en-US" altLang="en-US" sz="3000" dirty="0"/>
              <a:t> se </a:t>
            </a:r>
            <a:r>
              <a:rPr lang="en-US" altLang="en-US" sz="3000" dirty="0" err="1"/>
              <a:t>nejprve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pokoušeli</a:t>
            </a:r>
            <a:r>
              <a:rPr lang="en-US" altLang="en-US" sz="3000" dirty="0"/>
              <a:t> o </a:t>
            </a:r>
            <a:r>
              <a:rPr lang="en-US" altLang="en-US" sz="3000" dirty="0" err="1"/>
              <a:t>strategie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které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zavedli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Španělé</a:t>
            </a:r>
            <a:r>
              <a:rPr lang="en-US" altLang="en-US" sz="3000" dirty="0"/>
              <a:t> v </a:t>
            </a:r>
            <a:r>
              <a:rPr lang="en-US" altLang="en-US" sz="3000" dirty="0" err="1"/>
              <a:t>Jižní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Americe</a:t>
            </a:r>
            <a:r>
              <a:rPr lang="en-US" altLang="en-US" sz="3000" dirty="0"/>
              <a:t>, ale </a:t>
            </a:r>
            <a:r>
              <a:rPr lang="en-US" altLang="en-US" sz="3000" dirty="0" err="1"/>
              <a:t>místní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podmínky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nebyly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jejich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strategii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nakloněny</a:t>
            </a:r>
            <a:r>
              <a:rPr lang="en-US" altLang="en-US" sz="3000" dirty="0"/>
              <a:t>.</a:t>
            </a:r>
          </a:p>
          <a:p>
            <a:pPr algn="just"/>
            <a:r>
              <a:rPr lang="en-US" altLang="en-US" sz="3000" dirty="0" err="1"/>
              <a:t>Zastupitelské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instituce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byly</a:t>
            </a:r>
            <a:r>
              <a:rPr lang="en-US" altLang="en-US" sz="3000" dirty="0"/>
              <a:t> </a:t>
            </a:r>
            <a:r>
              <a:rPr lang="en-US" altLang="en-US" sz="3000" dirty="0" err="1"/>
              <a:t>zavedeny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pouze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jako</a:t>
            </a:r>
            <a:r>
              <a:rPr lang="en-US" altLang="en-US" sz="3000" dirty="0"/>
              <a:t> "</a:t>
            </a:r>
            <a:r>
              <a:rPr lang="en-US" altLang="en-US" sz="3000" dirty="0" err="1"/>
              <a:t>plán</a:t>
            </a:r>
            <a:r>
              <a:rPr lang="en-US" altLang="en-US" sz="3000" dirty="0"/>
              <a:t> B".</a:t>
            </a:r>
          </a:p>
        </p:txBody>
      </p:sp>
    </p:spTree>
    <p:extLst>
      <p:ext uri="{BB962C8B-B14F-4D97-AF65-F5344CB8AC3E}">
        <p14:creationId xmlns:p14="http://schemas.microsoft.com/office/powerpoint/2010/main" val="179233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7924800" cy="792088"/>
          </a:xfrm>
        </p:spPr>
        <p:txBody>
          <a:bodyPr/>
          <a:lstStyle/>
          <a:p>
            <a:pPr algn="ctr"/>
            <a:r>
              <a:rPr lang="en-US" dirty="0" err="1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/>
          <a:lstStyle/>
          <a:p>
            <a:pPr algn="just"/>
            <a:r>
              <a:rPr lang="en-US" dirty="0"/>
              <a:t>JAK PŘESNĚ </a:t>
            </a:r>
            <a:r>
              <a:rPr lang="en-US" dirty="0" err="1"/>
              <a:t>ovlivňují</a:t>
            </a:r>
            <a:r>
              <a:rPr lang="en-US" dirty="0"/>
              <a:t> </a:t>
            </a:r>
            <a:r>
              <a:rPr lang="en-US" dirty="0" err="1"/>
              <a:t>rozhodnutí</a:t>
            </a:r>
            <a:r>
              <a:rPr lang="en-US" dirty="0"/>
              <a:t> z </a:t>
            </a:r>
            <a:r>
              <a:rPr lang="en-US" dirty="0" err="1"/>
              <a:t>minulosti</a:t>
            </a:r>
            <a:r>
              <a:rPr lang="en-US" dirty="0"/>
              <a:t> </a:t>
            </a:r>
            <a:r>
              <a:rPr lang="en-US" dirty="0" err="1"/>
              <a:t>dnešní</a:t>
            </a:r>
            <a:r>
              <a:rPr lang="en-US" dirty="0"/>
              <a:t> </a:t>
            </a:r>
            <a:r>
              <a:rPr lang="en-US" dirty="0" err="1"/>
              <a:t>politickou</a:t>
            </a:r>
            <a:r>
              <a:rPr lang="en-US" dirty="0"/>
              <a:t> a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realitu</a:t>
            </a:r>
            <a:r>
              <a:rPr lang="en-US" dirty="0"/>
              <a:t>?</a:t>
            </a:r>
          </a:p>
          <a:p>
            <a:pPr algn="just"/>
            <a:r>
              <a:rPr lang="en-US" dirty="0"/>
              <a:t>"</a:t>
            </a:r>
            <a:r>
              <a:rPr lang="en-US" dirty="0" err="1"/>
              <a:t>Klasická</a:t>
            </a:r>
            <a:r>
              <a:rPr lang="en-US" dirty="0"/>
              <a:t> </a:t>
            </a:r>
            <a:r>
              <a:rPr lang="en-US" dirty="0" err="1"/>
              <a:t>geografie</a:t>
            </a:r>
            <a:r>
              <a:rPr lang="en-US" dirty="0"/>
              <a:t>": </a:t>
            </a:r>
            <a:r>
              <a:rPr lang="en-US" dirty="0" err="1"/>
              <a:t>neměnné</a:t>
            </a:r>
            <a:r>
              <a:rPr lang="en-US" dirty="0"/>
              <a:t> </a:t>
            </a:r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(</a:t>
            </a:r>
            <a:r>
              <a:rPr lang="en-US" dirty="0" err="1"/>
              <a:t>ekologie</a:t>
            </a:r>
            <a:r>
              <a:rPr lang="en-US" dirty="0"/>
              <a:t>, </a:t>
            </a:r>
            <a:r>
              <a:rPr lang="en-US" dirty="0" err="1"/>
              <a:t>klima</a:t>
            </a:r>
            <a:r>
              <a:rPr lang="en-US" dirty="0"/>
              <a:t>, </a:t>
            </a:r>
            <a:r>
              <a:rPr lang="en-US" dirty="0" err="1"/>
              <a:t>zdroje</a:t>
            </a:r>
            <a:r>
              <a:rPr lang="en-US" dirty="0"/>
              <a:t>)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stejný</a:t>
            </a:r>
            <a:r>
              <a:rPr lang="en-US" dirty="0"/>
              <a:t> </a:t>
            </a:r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v </a:t>
            </a:r>
            <a:r>
              <a:rPr lang="en-US" dirty="0" err="1"/>
              <a:t>minulosti</a:t>
            </a:r>
            <a:r>
              <a:rPr lang="en-US" dirty="0"/>
              <a:t> -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Sofistikovanější</a:t>
            </a:r>
            <a:r>
              <a:rPr lang="en-US" dirty="0"/>
              <a:t> </a:t>
            </a:r>
            <a:r>
              <a:rPr lang="en-US" dirty="0" err="1"/>
              <a:t>vysvětlení</a:t>
            </a:r>
            <a:r>
              <a:rPr lang="en-US" dirty="0"/>
              <a:t> </a:t>
            </a:r>
            <a:r>
              <a:rPr lang="en-US" dirty="0" err="1"/>
              <a:t>zdůrazňují</a:t>
            </a:r>
            <a:r>
              <a:rPr lang="en-US" dirty="0"/>
              <a:t> </a:t>
            </a:r>
            <a:r>
              <a:rPr lang="en-US" dirty="0" err="1"/>
              <a:t>zprostředkující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institucí</a:t>
            </a:r>
            <a:r>
              <a:rPr lang="en-US" dirty="0"/>
              <a:t> 	</a:t>
            </a:r>
          </a:p>
          <a:p>
            <a:pPr algn="just"/>
            <a:r>
              <a:rPr lang="en-US" dirty="0"/>
              <a:t>Acemoglu a </a:t>
            </a:r>
            <a:r>
              <a:rPr lang="en-US" dirty="0" err="1"/>
              <a:t>kol</a:t>
            </a:r>
            <a:r>
              <a:rPr lang="en-US" dirty="0"/>
              <a:t>. </a:t>
            </a:r>
            <a:r>
              <a:rPr lang="en-US" dirty="0" err="1"/>
              <a:t>pracují</a:t>
            </a:r>
            <a:r>
              <a:rPr lang="en-US" dirty="0"/>
              <a:t> s </a:t>
            </a:r>
            <a:r>
              <a:rPr lang="en-US" dirty="0" err="1"/>
              <a:t>široce</a:t>
            </a:r>
            <a:r>
              <a:rPr lang="en-US" dirty="0"/>
              <a:t> </a:t>
            </a:r>
            <a:r>
              <a:rPr lang="en-US" dirty="0" err="1"/>
              <a:t>pojatými</a:t>
            </a:r>
            <a:r>
              <a:rPr lang="en-US" dirty="0"/>
              <a:t> </a:t>
            </a:r>
            <a:r>
              <a:rPr lang="en-US" dirty="0" err="1"/>
              <a:t>soubory</a:t>
            </a:r>
            <a:r>
              <a:rPr lang="en-US" dirty="0"/>
              <a:t> </a:t>
            </a:r>
            <a:r>
              <a:rPr lang="en-US" dirty="0" err="1"/>
              <a:t>institucí</a:t>
            </a:r>
            <a:r>
              <a:rPr lang="en-US" dirty="0"/>
              <a:t>, ale </a:t>
            </a:r>
            <a:r>
              <a:rPr lang="en-US" dirty="0" err="1"/>
              <a:t>přesný</a:t>
            </a:r>
            <a:r>
              <a:rPr lang="en-US" dirty="0"/>
              <a:t> </a:t>
            </a:r>
            <a:r>
              <a:rPr lang="en-US" dirty="0" err="1"/>
              <a:t>mechanismus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vlivu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jasný</a:t>
            </a:r>
            <a:r>
              <a:rPr lang="en-US" dirty="0"/>
              <a:t> (jak a </a:t>
            </a:r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</a:t>
            </a:r>
            <a:r>
              <a:rPr lang="en-US" dirty="0" err="1"/>
              <a:t>přetrvávají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90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Nerovnost</a:t>
            </a:r>
            <a:r>
              <a:rPr lang="en-US" altLang="en-US" dirty="0"/>
              <a:t> </a:t>
            </a:r>
            <a:r>
              <a:rPr lang="en-US" altLang="en-US" dirty="0" err="1"/>
              <a:t>jako</a:t>
            </a:r>
            <a:r>
              <a:rPr lang="en-US" altLang="en-US" dirty="0"/>
              <a:t> </a:t>
            </a:r>
            <a:r>
              <a:rPr lang="en-US" altLang="en-US" dirty="0" err="1"/>
              <a:t>přímý</a:t>
            </a:r>
            <a:r>
              <a:rPr lang="en-US" altLang="en-US" dirty="0"/>
              <a:t> </a:t>
            </a:r>
            <a:r>
              <a:rPr lang="en-US" altLang="en-US" dirty="0" err="1"/>
              <a:t>důsledek</a:t>
            </a:r>
            <a:r>
              <a:rPr lang="en-US" altLang="en-US" dirty="0"/>
              <a:t> </a:t>
            </a:r>
            <a:r>
              <a:rPr lang="en-US" altLang="en-US" dirty="0" err="1"/>
              <a:t>minulosti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algn="just"/>
            <a:r>
              <a:rPr lang="en-US" sz="2600" dirty="0" err="1"/>
              <a:t>Význam</a:t>
            </a:r>
            <a:r>
              <a:rPr lang="en-US" sz="2600" dirty="0"/>
              <a:t> </a:t>
            </a:r>
            <a:r>
              <a:rPr lang="en-US" sz="2600" dirty="0" err="1"/>
              <a:t>obchodu</a:t>
            </a:r>
            <a:r>
              <a:rPr lang="en-US" sz="2600" dirty="0"/>
              <a:t> s </a:t>
            </a:r>
            <a:r>
              <a:rPr lang="en-US" sz="2600" dirty="0" err="1"/>
              <a:t>otroky</a:t>
            </a:r>
            <a:r>
              <a:rPr lang="en-US" sz="2600" dirty="0"/>
              <a:t> v </a:t>
            </a:r>
            <a:r>
              <a:rPr lang="en-US" sz="2600" dirty="0" err="1"/>
              <a:t>Africe</a:t>
            </a:r>
            <a:r>
              <a:rPr lang="en-US" sz="2600" dirty="0"/>
              <a:t> pro </a:t>
            </a:r>
            <a:r>
              <a:rPr lang="en-US" sz="2600" dirty="0" err="1"/>
              <a:t>pozdější</a:t>
            </a:r>
            <a:r>
              <a:rPr lang="en-US" sz="2600" dirty="0"/>
              <a:t> </a:t>
            </a:r>
            <a:r>
              <a:rPr lang="en-US" sz="2600" dirty="0" err="1"/>
              <a:t>hospodářský</a:t>
            </a:r>
            <a:r>
              <a:rPr lang="en-US" sz="2600" dirty="0"/>
              <a:t> </a:t>
            </a:r>
            <a:r>
              <a:rPr lang="en-US" sz="2600" dirty="0" err="1"/>
              <a:t>rozvoj</a:t>
            </a:r>
            <a:r>
              <a:rPr lang="en-US" sz="2600" dirty="0"/>
              <a:t>:</a:t>
            </a:r>
          </a:p>
          <a:p>
            <a:pPr algn="just"/>
            <a:r>
              <a:rPr lang="en-US" sz="2600" dirty="0" err="1"/>
              <a:t>silný</a:t>
            </a:r>
            <a:r>
              <a:rPr lang="en-US" sz="2600" dirty="0"/>
              <a:t> </a:t>
            </a:r>
            <a:r>
              <a:rPr lang="en-US" sz="2600" dirty="0" err="1"/>
              <a:t>negativní</a:t>
            </a:r>
            <a:r>
              <a:rPr lang="en-US" sz="2600" dirty="0"/>
              <a:t> </a:t>
            </a:r>
            <a:r>
              <a:rPr lang="en-US" sz="2600" dirty="0" err="1"/>
              <a:t>vztah</a:t>
            </a:r>
            <a:r>
              <a:rPr lang="en-US" sz="2600" dirty="0"/>
              <a:t> </a:t>
            </a:r>
            <a:r>
              <a:rPr lang="en-US" sz="2600" dirty="0" err="1"/>
              <a:t>mezi</a:t>
            </a:r>
            <a:r>
              <a:rPr lang="en-US" sz="2600" dirty="0"/>
              <a:t> </a:t>
            </a:r>
            <a:r>
              <a:rPr lang="en-US" sz="2600" dirty="0" err="1"/>
              <a:t>počtem</a:t>
            </a:r>
            <a:r>
              <a:rPr lang="en-US" sz="2600" dirty="0"/>
              <a:t> </a:t>
            </a:r>
            <a:r>
              <a:rPr lang="en-US" sz="2600" dirty="0" err="1"/>
              <a:t>otroků</a:t>
            </a:r>
            <a:r>
              <a:rPr lang="en-US" sz="2600" dirty="0"/>
              <a:t> </a:t>
            </a:r>
            <a:r>
              <a:rPr lang="en-US" sz="2600" dirty="0" err="1"/>
              <a:t>vyvezených</a:t>
            </a:r>
            <a:r>
              <a:rPr lang="en-US" sz="2600" dirty="0"/>
              <a:t> z </a:t>
            </a:r>
            <a:r>
              <a:rPr lang="en-US" sz="2600" dirty="0" err="1"/>
              <a:t>dané</a:t>
            </a:r>
            <a:r>
              <a:rPr lang="en-US" sz="2600" dirty="0"/>
              <a:t> </a:t>
            </a:r>
            <a:r>
              <a:rPr lang="en-US" sz="2600" dirty="0" err="1"/>
              <a:t>země</a:t>
            </a:r>
            <a:r>
              <a:rPr lang="en-US" sz="2600" dirty="0"/>
              <a:t> a </a:t>
            </a:r>
            <a:r>
              <a:rPr lang="en-US" sz="2600" dirty="0" err="1"/>
              <a:t>jejím</a:t>
            </a:r>
            <a:r>
              <a:rPr lang="en-US" sz="2600" dirty="0"/>
              <a:t> </a:t>
            </a:r>
            <a:r>
              <a:rPr lang="en-US" sz="2600" dirty="0" err="1"/>
              <a:t>následným</a:t>
            </a:r>
            <a:r>
              <a:rPr lang="en-US" sz="2600" dirty="0"/>
              <a:t> </a:t>
            </a:r>
            <a:r>
              <a:rPr lang="en-US" sz="2600" dirty="0" err="1"/>
              <a:t>hospodářským</a:t>
            </a:r>
            <a:r>
              <a:rPr lang="en-US" sz="2600" dirty="0"/>
              <a:t> </a:t>
            </a:r>
            <a:r>
              <a:rPr lang="en-US" sz="2600" dirty="0" err="1"/>
              <a:t>rozvojem</a:t>
            </a:r>
            <a:endParaRPr lang="en-US" sz="2600" dirty="0"/>
          </a:p>
          <a:p>
            <a:pPr algn="just"/>
            <a:r>
              <a:rPr lang="en-US" sz="2600" dirty="0" err="1"/>
              <a:t>obchod</a:t>
            </a:r>
            <a:r>
              <a:rPr lang="en-US" sz="2600" dirty="0"/>
              <a:t> s </a:t>
            </a:r>
            <a:r>
              <a:rPr lang="en-US" sz="2600" dirty="0" err="1"/>
              <a:t>otroky</a:t>
            </a:r>
            <a:r>
              <a:rPr lang="en-US" sz="2600" dirty="0"/>
              <a:t> </a:t>
            </a:r>
            <a:r>
              <a:rPr lang="en-US" sz="2600" dirty="0" err="1"/>
              <a:t>zabránil</a:t>
            </a:r>
            <a:r>
              <a:rPr lang="en-US" sz="2600" dirty="0"/>
              <a:t> </a:t>
            </a:r>
            <a:r>
              <a:rPr lang="en-US" sz="2600" dirty="0" err="1"/>
              <a:t>vzniku</a:t>
            </a:r>
            <a:r>
              <a:rPr lang="en-US" sz="2600" dirty="0"/>
              <a:t> </a:t>
            </a:r>
            <a:r>
              <a:rPr lang="en-US" sz="2600" dirty="0" err="1"/>
              <a:t>širších</a:t>
            </a:r>
            <a:r>
              <a:rPr lang="en-US" sz="2600" dirty="0"/>
              <a:t> </a:t>
            </a:r>
            <a:r>
              <a:rPr lang="en-US" sz="2600" dirty="0" err="1"/>
              <a:t>etnických</a:t>
            </a:r>
            <a:r>
              <a:rPr lang="en-US" sz="2600" dirty="0"/>
              <a:t> </a:t>
            </a:r>
            <a:r>
              <a:rPr lang="en-US" sz="2600" dirty="0" err="1"/>
              <a:t>skupin</a:t>
            </a:r>
            <a:r>
              <a:rPr lang="en-US" sz="2600" dirty="0"/>
              <a:t>, </a:t>
            </a:r>
            <a:r>
              <a:rPr lang="en-US" sz="2600" dirty="0" err="1"/>
              <a:t>což</a:t>
            </a:r>
            <a:r>
              <a:rPr lang="en-US" sz="2600" dirty="0"/>
              <a:t> </a:t>
            </a:r>
            <a:r>
              <a:rPr lang="en-US" sz="2600" dirty="0" err="1"/>
              <a:t>vedlo</a:t>
            </a:r>
            <a:r>
              <a:rPr lang="en-US" sz="2600" dirty="0"/>
              <a:t> k </a:t>
            </a:r>
            <a:r>
              <a:rPr lang="en-US" sz="2600" dirty="0" err="1"/>
              <a:t>etnické</a:t>
            </a:r>
            <a:r>
              <a:rPr lang="en-US" sz="2600" dirty="0"/>
              <a:t> </a:t>
            </a:r>
            <a:r>
              <a:rPr lang="en-US" sz="2600" dirty="0" err="1"/>
              <a:t>frakcionalizaci</a:t>
            </a:r>
            <a:r>
              <a:rPr lang="en-US" sz="2600" dirty="0"/>
              <a:t>, a </a:t>
            </a:r>
            <a:r>
              <a:rPr lang="en-US" sz="2600" dirty="0" err="1"/>
              <a:t>obchod</a:t>
            </a:r>
            <a:r>
              <a:rPr lang="en-US" sz="2600" dirty="0"/>
              <a:t> s </a:t>
            </a:r>
            <a:r>
              <a:rPr lang="en-US" sz="2600" dirty="0" err="1"/>
              <a:t>otroky</a:t>
            </a:r>
            <a:r>
              <a:rPr lang="en-US" sz="2600" dirty="0"/>
              <a:t> </a:t>
            </a:r>
            <a:r>
              <a:rPr lang="en-US" sz="2600" dirty="0" err="1"/>
              <a:t>vedl</a:t>
            </a:r>
            <a:r>
              <a:rPr lang="en-US" sz="2600" dirty="0"/>
              <a:t> k </a:t>
            </a:r>
            <a:r>
              <a:rPr lang="en-US" sz="2600" dirty="0" err="1"/>
              <a:t>oslabení</a:t>
            </a:r>
            <a:r>
              <a:rPr lang="en-US" sz="2600" dirty="0"/>
              <a:t> a </a:t>
            </a:r>
            <a:r>
              <a:rPr lang="en-US" sz="2600" dirty="0" err="1"/>
              <a:t>nedostatečnému</a:t>
            </a:r>
            <a:r>
              <a:rPr lang="en-US" sz="2600" dirty="0"/>
              <a:t> </a:t>
            </a:r>
            <a:r>
              <a:rPr lang="en-US" sz="2600" dirty="0" err="1"/>
              <a:t>rozvoji</a:t>
            </a:r>
            <a:r>
              <a:rPr lang="en-US" sz="2600" dirty="0"/>
              <a:t> </a:t>
            </a:r>
            <a:r>
              <a:rPr lang="en-US" sz="2600" dirty="0" err="1"/>
              <a:t>politických</a:t>
            </a:r>
            <a:r>
              <a:rPr lang="en-US" sz="2600" dirty="0"/>
              <a:t> </a:t>
            </a:r>
            <a:r>
              <a:rPr lang="en-US" sz="2600" dirty="0" err="1"/>
              <a:t>struktur</a:t>
            </a:r>
            <a:r>
              <a:rPr lang="en-US" sz="2600" dirty="0"/>
              <a:t>: </a:t>
            </a:r>
            <a:r>
              <a:rPr lang="en-US" sz="2600" dirty="0" err="1"/>
              <a:t>koloniální</a:t>
            </a:r>
            <a:r>
              <a:rPr lang="en-US" sz="2600" dirty="0"/>
              <a:t> </a:t>
            </a:r>
            <a:r>
              <a:rPr lang="en-US" sz="2600" dirty="0" err="1"/>
              <a:t>původ</a:t>
            </a:r>
            <a:r>
              <a:rPr lang="en-US" sz="2600" dirty="0"/>
              <a:t> </a:t>
            </a:r>
            <a:r>
              <a:rPr lang="en-US" sz="2600" dirty="0" err="1"/>
              <a:t>důvěry</a:t>
            </a:r>
            <a:r>
              <a:rPr lang="en-US" sz="2600" dirty="0"/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8375-064B-B443-8146-3FF9A2CD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Meritokratická</a:t>
            </a:r>
            <a:r>
              <a:rPr lang="sk-SK" dirty="0"/>
              <a:t> byrokracie a </a:t>
            </a:r>
            <a:r>
              <a:rPr lang="sk-SK" dirty="0" err="1"/>
              <a:t>hospodářský</a:t>
            </a:r>
            <a:r>
              <a:rPr lang="sk-SK" dirty="0"/>
              <a:t> </a:t>
            </a:r>
            <a:r>
              <a:rPr lang="sk-SK" dirty="0" err="1"/>
              <a:t>růst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2F58-0B7F-6747-82AA-0FEA2F67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19128"/>
          </a:xfrm>
        </p:spPr>
        <p:txBody>
          <a:bodyPr/>
          <a:lstStyle/>
          <a:p>
            <a:pPr algn="just"/>
            <a:r>
              <a:rPr lang="en-US" dirty="0"/>
              <a:t>Weber: </a:t>
            </a:r>
            <a:r>
              <a:rPr lang="en-US" dirty="0" err="1"/>
              <a:t>byrokracie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institucionálních</a:t>
            </a:r>
            <a:r>
              <a:rPr lang="en-US" dirty="0"/>
              <a:t> </a:t>
            </a:r>
            <a:r>
              <a:rPr lang="en-US" dirty="0" err="1"/>
              <a:t>základů</a:t>
            </a:r>
            <a:r>
              <a:rPr lang="en-US" dirty="0"/>
              <a:t> </a:t>
            </a:r>
            <a:r>
              <a:rPr lang="en-US" dirty="0" err="1"/>
              <a:t>kapitalistického</a:t>
            </a:r>
            <a:r>
              <a:rPr lang="en-US" dirty="0"/>
              <a:t> </a:t>
            </a:r>
            <a:r>
              <a:rPr lang="en-US" dirty="0" err="1"/>
              <a:t>růstu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vyznačují</a:t>
            </a:r>
            <a:r>
              <a:rPr lang="en-US" dirty="0"/>
              <a:t> </a:t>
            </a:r>
            <a:r>
              <a:rPr lang="en-US" dirty="0" err="1"/>
              <a:t>meritokratickým</a:t>
            </a:r>
            <a:r>
              <a:rPr lang="en-US" dirty="0"/>
              <a:t> </a:t>
            </a:r>
            <a:r>
              <a:rPr lang="en-US" dirty="0" err="1"/>
              <a:t>náborem</a:t>
            </a:r>
            <a:r>
              <a:rPr lang="en-US" dirty="0"/>
              <a:t> a </a:t>
            </a:r>
            <a:r>
              <a:rPr lang="en-US" dirty="0" err="1"/>
              <a:t>předvídatelnou</a:t>
            </a:r>
            <a:r>
              <a:rPr lang="en-US" dirty="0"/>
              <a:t>, </a:t>
            </a:r>
            <a:r>
              <a:rPr lang="en-US" dirty="0" err="1"/>
              <a:t>dlouhodobou</a:t>
            </a:r>
            <a:r>
              <a:rPr lang="en-US" dirty="0"/>
              <a:t> </a:t>
            </a:r>
            <a:r>
              <a:rPr lang="en-US" dirty="0" err="1"/>
              <a:t>kariérou</a:t>
            </a:r>
            <a:r>
              <a:rPr lang="en-US" dirty="0"/>
              <a:t>,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efektivnější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vytváření</a:t>
            </a:r>
            <a:r>
              <a:rPr lang="en-US" dirty="0"/>
              <a:t> </a:t>
            </a:r>
            <a:r>
              <a:rPr lang="en-US" dirty="0" err="1"/>
              <a:t>hospodářského</a:t>
            </a:r>
            <a:r>
              <a:rPr lang="en-US" dirty="0"/>
              <a:t> </a:t>
            </a:r>
            <a:r>
              <a:rPr lang="en-US" dirty="0" err="1"/>
              <a:t>růstu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63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7B10-338F-5945-B1C6-4423083C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Profesionální</a:t>
            </a:r>
            <a:r>
              <a:rPr lang="en-US" dirty="0"/>
              <a:t> </a:t>
            </a:r>
            <a:r>
              <a:rPr lang="en-US" dirty="0" err="1"/>
              <a:t>byrokracie</a:t>
            </a:r>
            <a:r>
              <a:rPr lang="en-US" dirty="0"/>
              <a:t> a </a:t>
            </a:r>
            <a:r>
              <a:rPr lang="en-US" dirty="0" err="1"/>
              <a:t>hospodářský</a:t>
            </a:r>
            <a:r>
              <a:rPr lang="en-US" dirty="0"/>
              <a:t> </a:t>
            </a:r>
            <a:r>
              <a:rPr lang="en-US" dirty="0" err="1"/>
              <a:t>růst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0CB8-73D1-0F44-8310-7540EC42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76328"/>
          </a:xfrm>
        </p:spPr>
        <p:txBody>
          <a:bodyPr/>
          <a:lstStyle/>
          <a:p>
            <a:pPr algn="just"/>
            <a:r>
              <a:rPr lang="en-US" dirty="0"/>
              <a:t>Evans a Rauch: </a:t>
            </a:r>
            <a:r>
              <a:rPr lang="en-US" dirty="0" err="1"/>
              <a:t>silná</a:t>
            </a:r>
            <a:r>
              <a:rPr lang="en-US" dirty="0"/>
              <a:t> a </a:t>
            </a:r>
            <a:r>
              <a:rPr lang="en-US" dirty="0" err="1"/>
              <a:t>významná</a:t>
            </a:r>
            <a:r>
              <a:rPr lang="en-US" dirty="0"/>
              <a:t> </a:t>
            </a:r>
            <a:r>
              <a:rPr lang="en-US" dirty="0" err="1"/>
              <a:t>korelace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skóre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škále</a:t>
            </a:r>
            <a:r>
              <a:rPr lang="en-US" dirty="0"/>
              <a:t> "</a:t>
            </a:r>
            <a:r>
              <a:rPr lang="en-US" dirty="0" err="1"/>
              <a:t>weberiánství</a:t>
            </a:r>
            <a:r>
              <a:rPr lang="en-US" dirty="0"/>
              <a:t>" a </a:t>
            </a:r>
            <a:r>
              <a:rPr lang="en-US" dirty="0" err="1"/>
              <a:t>celkovým</a:t>
            </a:r>
            <a:r>
              <a:rPr lang="en-US" dirty="0"/>
              <a:t> </a:t>
            </a:r>
            <a:r>
              <a:rPr lang="en-US" dirty="0" err="1"/>
              <a:t>růstem</a:t>
            </a:r>
            <a:r>
              <a:rPr lang="en-US" dirty="0"/>
              <a:t> </a:t>
            </a:r>
            <a:r>
              <a:rPr lang="en-US" dirty="0" err="1"/>
              <a:t>reálného</a:t>
            </a:r>
            <a:r>
              <a:rPr lang="en-US" dirty="0"/>
              <a:t> HDP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obyvatele</a:t>
            </a:r>
            <a:r>
              <a:rPr lang="en-US" dirty="0"/>
              <a:t> v </a:t>
            </a:r>
            <a:r>
              <a:rPr lang="en-US" dirty="0" err="1"/>
              <a:t>období</a:t>
            </a:r>
            <a:r>
              <a:rPr lang="en-US" dirty="0"/>
              <a:t> 1970-1990 (r = .67; p &lt; .001).</a:t>
            </a:r>
          </a:p>
          <a:p>
            <a:pPr algn="just"/>
            <a:r>
              <a:rPr lang="en-US" dirty="0" err="1"/>
              <a:t>Vzhledem</a:t>
            </a:r>
            <a:r>
              <a:rPr lang="en-US" dirty="0"/>
              <a:t> k </a:t>
            </a:r>
            <a:r>
              <a:rPr lang="en-US" dirty="0" err="1"/>
              <a:t>tomu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se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týkají</a:t>
            </a:r>
            <a:r>
              <a:rPr lang="en-US" dirty="0"/>
              <a:t> </a:t>
            </a:r>
            <a:r>
              <a:rPr lang="en-US" dirty="0" err="1"/>
              <a:t>především</a:t>
            </a:r>
            <a:r>
              <a:rPr lang="en-US" dirty="0"/>
              <a:t> </a:t>
            </a:r>
            <a:r>
              <a:rPr lang="en-US" dirty="0" err="1"/>
              <a:t>hlavních</a:t>
            </a:r>
            <a:r>
              <a:rPr lang="en-US" dirty="0"/>
              <a:t> </a:t>
            </a:r>
            <a:r>
              <a:rPr lang="en-US" dirty="0" err="1"/>
              <a:t>hospodářských</a:t>
            </a:r>
            <a:r>
              <a:rPr lang="en-US" dirty="0"/>
              <a:t> </a:t>
            </a:r>
            <a:r>
              <a:rPr lang="en-US" dirty="0" err="1"/>
              <a:t>agentur</a:t>
            </a:r>
            <a:r>
              <a:rPr lang="en-US" dirty="0"/>
              <a:t>, </a:t>
            </a:r>
            <a:r>
              <a:rPr lang="en-US" dirty="0" err="1"/>
              <a:t>nevyplývá</a:t>
            </a:r>
            <a:r>
              <a:rPr lang="en-US" dirty="0"/>
              <a:t> z toho,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byrokratický</a:t>
            </a:r>
            <a:r>
              <a:rPr lang="en-US" dirty="0"/>
              <a:t> </a:t>
            </a:r>
            <a:r>
              <a:rPr lang="en-US" dirty="0" err="1"/>
              <a:t>aparát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takto</a:t>
            </a:r>
            <a:r>
              <a:rPr lang="en-US" dirty="0"/>
              <a:t> </a:t>
            </a:r>
            <a:r>
              <a:rPr lang="en-US" dirty="0" err="1"/>
              <a:t>strukturován</a:t>
            </a:r>
            <a:r>
              <a:rPr lang="en-US" dirty="0"/>
              <a:t>, aby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pozitivní</a:t>
            </a:r>
            <a:r>
              <a:rPr lang="en-US" dirty="0"/>
              <a:t> </a:t>
            </a:r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růst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9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31DD-6F7F-4849-A15C-CA76E7FE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A. Sen: </a:t>
            </a:r>
            <a:r>
              <a:rPr lang="en-US" dirty="0" err="1"/>
              <a:t>Rozvoj</a:t>
            </a:r>
            <a:r>
              <a:rPr lang="en-US" dirty="0"/>
              <a:t> (Development)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B392-FE38-BF47-8916-D65895F1A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totéž</a:t>
            </a:r>
            <a:r>
              <a:rPr lang="en-US" dirty="0"/>
              <a:t> co </a:t>
            </a:r>
            <a:r>
              <a:rPr lang="en-US" dirty="0" err="1"/>
              <a:t>hospodářský</a:t>
            </a:r>
            <a:r>
              <a:rPr lang="en-US" dirty="0"/>
              <a:t> </a:t>
            </a:r>
            <a:r>
              <a:rPr lang="en-US" dirty="0" err="1"/>
              <a:t>růst</a:t>
            </a:r>
            <a:endParaRPr lang="en-US" dirty="0"/>
          </a:p>
          <a:p>
            <a:pPr algn="just"/>
            <a:r>
              <a:rPr lang="en-US" dirty="0" err="1"/>
              <a:t>hospodářský</a:t>
            </a:r>
            <a:r>
              <a:rPr lang="en-US" dirty="0"/>
              <a:t> </a:t>
            </a:r>
            <a:r>
              <a:rPr lang="en-US" dirty="0" err="1"/>
              <a:t>růst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zlepšit</a:t>
            </a:r>
            <a:r>
              <a:rPr lang="en-US" dirty="0"/>
              <a:t> </a:t>
            </a:r>
            <a:r>
              <a:rPr lang="en-US" dirty="0" err="1"/>
              <a:t>životní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, ale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proměnných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životní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ovlivňují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střední</a:t>
            </a:r>
            <a:r>
              <a:rPr lang="en-US" dirty="0"/>
              <a:t> </a:t>
            </a:r>
            <a:r>
              <a:rPr lang="en-US" dirty="0" err="1"/>
              <a:t>délka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sloužit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ukazatel</a:t>
            </a:r>
            <a:r>
              <a:rPr lang="en-US" dirty="0"/>
              <a:t>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proměnných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7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776"/>
            <a:ext cx="7693025" cy="1800200"/>
          </a:xfrm>
        </p:spPr>
        <p:txBody>
          <a:bodyPr/>
          <a:lstStyle/>
          <a:p>
            <a:r>
              <a:rPr lang="en-US" dirty="0"/>
              <a:t>Hall a Jones (1999):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silná</a:t>
            </a:r>
            <a:r>
              <a:rPr lang="en-US" dirty="0"/>
              <a:t> </a:t>
            </a:r>
            <a:r>
              <a:rPr lang="en-US" dirty="0" err="1"/>
              <a:t>pozitivní</a:t>
            </a:r>
            <a:r>
              <a:rPr lang="en-US" dirty="0"/>
              <a:t> </a:t>
            </a:r>
            <a:r>
              <a:rPr lang="en-US" dirty="0" err="1"/>
              <a:t>korelace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vzdáleností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od </a:t>
            </a:r>
            <a:r>
              <a:rPr lang="en-US" dirty="0" err="1"/>
              <a:t>rovníku</a:t>
            </a:r>
            <a:r>
              <a:rPr lang="en-US" dirty="0"/>
              <a:t> a </a:t>
            </a:r>
            <a:r>
              <a:rPr lang="en-US" dirty="0" err="1"/>
              <a:t>kvalitou</a:t>
            </a:r>
            <a:r>
              <a:rPr lang="en-US" dirty="0"/>
              <a:t> </a:t>
            </a:r>
            <a:r>
              <a:rPr lang="en-US" dirty="0" err="1"/>
              <a:t>jejích</a:t>
            </a:r>
            <a:r>
              <a:rPr lang="en-US" dirty="0"/>
              <a:t> </a:t>
            </a:r>
            <a:r>
              <a:rPr lang="en-US" dirty="0" err="1"/>
              <a:t>institucí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B57B2-722F-284A-B390-E9464419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12976"/>
            <a:ext cx="69850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40DA-7C3C-5E49-9606-44D45D17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Sen: </a:t>
            </a:r>
            <a:r>
              <a:rPr lang="en-US" dirty="0" err="1"/>
              <a:t>Rozvoj</a:t>
            </a:r>
            <a:r>
              <a:rPr lang="en-US" dirty="0"/>
              <a:t> (Development)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28281-BC60-F147-885D-AF945D6F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"</a:t>
            </a:r>
            <a:r>
              <a:rPr lang="en-US" dirty="0" err="1"/>
              <a:t>rozvoj</a:t>
            </a:r>
            <a:r>
              <a:rPr lang="en-US" dirty="0"/>
              <a:t>" je do </a:t>
            </a:r>
            <a:r>
              <a:rPr lang="en-US" dirty="0" err="1"/>
              <a:t>jisté</a:t>
            </a:r>
            <a:r>
              <a:rPr lang="en-US" dirty="0"/>
              <a:t> </a:t>
            </a:r>
            <a:r>
              <a:rPr lang="en-US" dirty="0" err="1"/>
              <a:t>míry</a:t>
            </a:r>
            <a:r>
              <a:rPr lang="en-US" dirty="0"/>
              <a:t> </a:t>
            </a:r>
            <a:r>
              <a:rPr lang="en-US" dirty="0" err="1"/>
              <a:t>normativní</a:t>
            </a:r>
            <a:r>
              <a:rPr lang="en-US" dirty="0"/>
              <a:t> </a:t>
            </a:r>
            <a:r>
              <a:rPr lang="en-US" dirty="0" err="1"/>
              <a:t>pojem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je o </a:t>
            </a:r>
            <a:r>
              <a:rPr lang="en-US" dirty="0" err="1"/>
              <a:t>dosažení</a:t>
            </a:r>
            <a:r>
              <a:rPr lang="en-US" dirty="0"/>
              <a:t> </a:t>
            </a:r>
            <a:r>
              <a:rPr lang="en-US" dirty="0" err="1"/>
              <a:t>lepšího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musí</a:t>
            </a:r>
            <a:r>
              <a:rPr lang="en-US" dirty="0"/>
              <a:t> se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rozvoje</a:t>
            </a:r>
            <a:r>
              <a:rPr lang="en-US" dirty="0"/>
              <a:t> </a:t>
            </a:r>
            <a:r>
              <a:rPr lang="en-US" dirty="0" err="1"/>
              <a:t>zaměřit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povahu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se </a:t>
            </a:r>
            <a:r>
              <a:rPr lang="en-US" dirty="0" err="1"/>
              <a:t>lidem</a:t>
            </a:r>
            <a:r>
              <a:rPr lang="en-US" dirty="0"/>
              <a:t> </a:t>
            </a:r>
            <a:r>
              <a:rPr lang="en-US" dirty="0" err="1"/>
              <a:t>daří</a:t>
            </a:r>
            <a:r>
              <a:rPr lang="en-US" dirty="0"/>
              <a:t> </a:t>
            </a:r>
            <a:r>
              <a:rPr lang="en-US" dirty="0" err="1"/>
              <a:t>žít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to, co je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považováno</a:t>
            </a:r>
            <a:r>
              <a:rPr lang="en-US" dirty="0"/>
              <a:t> za "</a:t>
            </a:r>
            <a:r>
              <a:rPr lang="en-US" dirty="0" err="1"/>
              <a:t>rozvoj</a:t>
            </a:r>
            <a:r>
              <a:rPr lang="en-US" dirty="0"/>
              <a:t>", </a:t>
            </a:r>
            <a:r>
              <a:rPr lang="en-US" dirty="0" err="1"/>
              <a:t>nutně</a:t>
            </a:r>
            <a:r>
              <a:rPr lang="en-US" dirty="0"/>
              <a:t> </a:t>
            </a:r>
            <a:r>
              <a:rPr lang="en-US" dirty="0" err="1"/>
              <a:t>závisí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naší</a:t>
            </a:r>
            <a:r>
              <a:rPr lang="en-US" dirty="0"/>
              <a:t> </a:t>
            </a:r>
            <a:r>
              <a:rPr lang="en-US" dirty="0" err="1"/>
              <a:t>představě</a:t>
            </a:r>
            <a:r>
              <a:rPr lang="en-US" dirty="0"/>
              <a:t> o tom,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věci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hodny</a:t>
            </a:r>
            <a:r>
              <a:rPr lang="en-US" dirty="0"/>
              <a:t> </a:t>
            </a:r>
            <a:r>
              <a:rPr lang="en-US"/>
              <a:t>podpory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4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/>
              <a:t>Co </a:t>
            </a:r>
            <a:r>
              <a:rPr lang="en-US" sz="3200" dirty="0" err="1"/>
              <a:t>přesně</a:t>
            </a:r>
            <a:r>
              <a:rPr lang="en-US" sz="3200" dirty="0"/>
              <a:t> </a:t>
            </a:r>
            <a:r>
              <a:rPr lang="en-US" sz="3200" dirty="0" err="1"/>
              <a:t>máme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mysli</a:t>
            </a:r>
            <a:r>
              <a:rPr lang="en-US" sz="3200" dirty="0"/>
              <a:t>, </a:t>
            </a:r>
            <a:r>
              <a:rPr lang="en-US" sz="3200" dirty="0" err="1"/>
              <a:t>když</a:t>
            </a:r>
            <a:r>
              <a:rPr lang="en-US" sz="3200" dirty="0"/>
              <a:t> </a:t>
            </a:r>
            <a:r>
              <a:rPr lang="en-US" sz="3200" dirty="0" err="1"/>
              <a:t>mluvíme</a:t>
            </a:r>
            <a:r>
              <a:rPr lang="en-US" sz="3200" dirty="0"/>
              <a:t> o </a:t>
            </a:r>
            <a:r>
              <a:rPr lang="en-US" sz="3200" dirty="0" err="1"/>
              <a:t>geografii</a:t>
            </a:r>
            <a:r>
              <a:rPr lang="en-US" sz="3200" dirty="0"/>
              <a:t>?</a:t>
            </a:r>
          </a:p>
          <a:p>
            <a:pPr algn="just"/>
            <a:r>
              <a:rPr lang="en-US" sz="3200" dirty="0"/>
              <a:t>Co </a:t>
            </a:r>
            <a:r>
              <a:rPr lang="en-US" sz="3200" dirty="0" err="1"/>
              <a:t>přesně</a:t>
            </a:r>
            <a:r>
              <a:rPr lang="en-US" sz="3200" dirty="0"/>
              <a:t> </a:t>
            </a:r>
            <a:r>
              <a:rPr lang="en-US" sz="3200" dirty="0" err="1"/>
              <a:t>geografie</a:t>
            </a:r>
            <a:r>
              <a:rPr lang="en-US" sz="3200" dirty="0"/>
              <a:t> </a:t>
            </a:r>
            <a:r>
              <a:rPr lang="en-US" sz="3200" dirty="0" err="1"/>
              <a:t>ovlivňuje</a:t>
            </a:r>
            <a:r>
              <a:rPr lang="en-US" sz="3200" dirty="0"/>
              <a:t>?</a:t>
            </a:r>
          </a:p>
          <a:p>
            <a:pPr algn="just"/>
            <a:r>
              <a:rPr lang="en-US" sz="3200" dirty="0" err="1"/>
              <a:t>Jaké</a:t>
            </a:r>
            <a:r>
              <a:rPr lang="en-US" sz="3200" dirty="0"/>
              <a:t> </a:t>
            </a:r>
            <a:r>
              <a:rPr lang="en-US" sz="3200" dirty="0" err="1"/>
              <a:t>jsou</a:t>
            </a:r>
            <a:r>
              <a:rPr lang="en-US" sz="3200" dirty="0"/>
              <a:t> </a:t>
            </a:r>
            <a:r>
              <a:rPr lang="en-US" sz="3200" dirty="0" err="1"/>
              <a:t>přesné</a:t>
            </a:r>
            <a:r>
              <a:rPr lang="en-US" sz="3200" dirty="0"/>
              <a:t> </a:t>
            </a:r>
            <a:r>
              <a:rPr lang="en-US" sz="3200" dirty="0" err="1"/>
              <a:t>mechanismy</a:t>
            </a:r>
            <a:r>
              <a:rPr lang="en-US" sz="3200" dirty="0"/>
              <a:t> </a:t>
            </a:r>
            <a:r>
              <a:rPr lang="en-US" sz="3200" dirty="0" err="1"/>
              <a:t>tohoto</a:t>
            </a:r>
            <a:r>
              <a:rPr lang="en-US" sz="3200" dirty="0"/>
              <a:t> </a:t>
            </a:r>
            <a:r>
              <a:rPr lang="en-US" sz="3200" dirty="0" err="1"/>
              <a:t>ovlivňování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300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44160" cy="1143000"/>
          </a:xfrm>
        </p:spPr>
        <p:txBody>
          <a:bodyPr/>
          <a:lstStyle/>
          <a:p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3661792" cy="3724275"/>
          </a:xfrm>
        </p:spPr>
        <p:txBody>
          <a:bodyPr/>
          <a:lstStyle/>
          <a:p>
            <a:r>
              <a:rPr lang="en-US" dirty="0" err="1"/>
              <a:t>klima</a:t>
            </a:r>
            <a:endParaRPr lang="en-US" dirty="0"/>
          </a:p>
          <a:p>
            <a:r>
              <a:rPr lang="en-US" dirty="0" err="1"/>
              <a:t>topografie</a:t>
            </a:r>
            <a:endParaRPr lang="en-US" dirty="0"/>
          </a:p>
          <a:p>
            <a:r>
              <a:rPr lang="en-US" dirty="0" err="1"/>
              <a:t>geologie</a:t>
            </a:r>
            <a:endParaRPr lang="en-US" dirty="0"/>
          </a:p>
          <a:p>
            <a:r>
              <a:rPr lang="en-US" dirty="0" err="1"/>
              <a:t>biogeografie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761999"/>
            <a:ext cx="3298056" cy="56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Klíma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5112568" cy="5040560"/>
          </a:xfrm>
        </p:spPr>
        <p:txBody>
          <a:bodyPr/>
          <a:lstStyle/>
          <a:p>
            <a:pPr algn="just"/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teplota</a:t>
            </a:r>
            <a:r>
              <a:rPr lang="en-US" dirty="0"/>
              <a:t>, </a:t>
            </a:r>
            <a:r>
              <a:rPr lang="en-US" dirty="0" err="1"/>
              <a:t>srážky</a:t>
            </a:r>
            <a:r>
              <a:rPr lang="en-US" dirty="0"/>
              <a:t>, </a:t>
            </a: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, </a:t>
            </a:r>
            <a:r>
              <a:rPr lang="en-US" dirty="0" err="1"/>
              <a:t>vlhkost</a:t>
            </a:r>
            <a:r>
              <a:rPr lang="en-US" dirty="0"/>
              <a:t> a </a:t>
            </a:r>
            <a:r>
              <a:rPr lang="en-US" dirty="0" err="1"/>
              <a:t>mořské</a:t>
            </a:r>
            <a:r>
              <a:rPr lang="en-US" dirty="0"/>
              <a:t> </a:t>
            </a:r>
            <a:r>
              <a:rPr lang="en-US" dirty="0" err="1"/>
              <a:t>proudy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Důležité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nejen</a:t>
            </a:r>
            <a:r>
              <a:rPr lang="en-US" dirty="0"/>
              <a:t> </a:t>
            </a:r>
            <a:r>
              <a:rPr lang="en-US" dirty="0" err="1"/>
              <a:t>průměrné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ale </a:t>
            </a:r>
            <a:r>
              <a:rPr lang="en-US" dirty="0" err="1"/>
              <a:t>také</a:t>
            </a:r>
            <a:r>
              <a:rPr lang="en-US" dirty="0"/>
              <a:t> absence </a:t>
            </a:r>
            <a:r>
              <a:rPr lang="en-US" dirty="0" err="1"/>
              <a:t>extrémů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(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en-US" dirty="0" err="1"/>
              <a:t>veder</a:t>
            </a:r>
            <a:r>
              <a:rPr lang="en-US" dirty="0"/>
              <a:t>, </a:t>
            </a:r>
            <a:r>
              <a:rPr lang="en-US" dirty="0" err="1"/>
              <a:t>silné</a:t>
            </a:r>
            <a:r>
              <a:rPr lang="en-US" dirty="0"/>
              <a:t> </a:t>
            </a:r>
            <a:r>
              <a:rPr lang="en-US" dirty="0" err="1"/>
              <a:t>lijáky</a:t>
            </a:r>
            <a:r>
              <a:rPr lang="en-US" dirty="0"/>
              <a:t> a </a:t>
            </a:r>
            <a:r>
              <a:rPr lang="en-US" dirty="0" err="1"/>
              <a:t>sucha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2060848"/>
            <a:ext cx="3563934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1008112"/>
          </a:xfrm>
        </p:spPr>
        <p:txBody>
          <a:bodyPr/>
          <a:lstStyle/>
          <a:p>
            <a:pPr algn="ctr"/>
            <a:r>
              <a:rPr lang="en-US" dirty="0"/>
              <a:t>Klima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340768"/>
            <a:ext cx="8712200" cy="5112568"/>
          </a:xfrm>
        </p:spPr>
        <p:txBody>
          <a:bodyPr/>
          <a:lstStyle/>
          <a:p>
            <a:pPr algn="just"/>
            <a:r>
              <a:rPr lang="en-US" sz="3200" dirty="0"/>
              <a:t>Montesquieu: </a:t>
            </a:r>
            <a:r>
              <a:rPr lang="en-US" sz="3200" dirty="0" err="1"/>
              <a:t>Duch</a:t>
            </a:r>
            <a:r>
              <a:rPr lang="en-US" sz="3200" dirty="0"/>
              <a:t> </a:t>
            </a:r>
            <a:r>
              <a:rPr lang="en-US" sz="3200" dirty="0" err="1"/>
              <a:t>zákonů</a:t>
            </a:r>
            <a:r>
              <a:rPr lang="en-US" sz="3200" dirty="0"/>
              <a:t> (1748): </a:t>
            </a:r>
            <a:r>
              <a:rPr lang="en-US" sz="3200" dirty="0" err="1"/>
              <a:t>teplota</a:t>
            </a:r>
            <a:endParaRPr lang="en-US" sz="3200" dirty="0"/>
          </a:p>
          <a:p>
            <a:pPr algn="just"/>
            <a:r>
              <a:rPr lang="en-US" sz="3200" dirty="0"/>
              <a:t>V </a:t>
            </a:r>
            <a:r>
              <a:rPr lang="en-US" sz="3200" dirty="0" err="1"/>
              <a:t>chladnějším</a:t>
            </a:r>
            <a:r>
              <a:rPr lang="en-US" sz="3200" dirty="0"/>
              <a:t> </a:t>
            </a:r>
            <a:r>
              <a:rPr lang="en-US" sz="3200" dirty="0" err="1"/>
              <a:t>podnebí</a:t>
            </a:r>
            <a:r>
              <a:rPr lang="en-US" sz="3200" dirty="0"/>
              <a:t> </a:t>
            </a:r>
            <a:r>
              <a:rPr lang="en-US" sz="3200" dirty="0" err="1"/>
              <a:t>jsou</a:t>
            </a:r>
            <a:r>
              <a:rPr lang="en-US" sz="3200" dirty="0"/>
              <a:t> </a:t>
            </a:r>
            <a:r>
              <a:rPr lang="en-US" sz="3200" dirty="0" err="1"/>
              <a:t>lidé</a:t>
            </a:r>
            <a:r>
              <a:rPr lang="en-US" sz="3200" dirty="0"/>
              <a:t> </a:t>
            </a:r>
            <a:r>
              <a:rPr lang="en-US" sz="3200" dirty="0" err="1"/>
              <a:t>odvážnější</a:t>
            </a:r>
            <a:r>
              <a:rPr lang="en-US" sz="3200" dirty="0"/>
              <a:t>, </a:t>
            </a:r>
            <a:r>
              <a:rPr lang="en-US" sz="3200" dirty="0" err="1"/>
              <a:t>důvěřivější</a:t>
            </a:r>
            <a:r>
              <a:rPr lang="en-US" sz="3200" dirty="0"/>
              <a:t>, </a:t>
            </a:r>
            <a:r>
              <a:rPr lang="en-US" sz="3200" dirty="0" err="1"/>
              <a:t>rozhodnější</a:t>
            </a:r>
            <a:r>
              <a:rPr lang="en-US" sz="3200" dirty="0"/>
              <a:t> a </a:t>
            </a:r>
            <a:r>
              <a:rPr lang="en-US" sz="3200" dirty="0" err="1"/>
              <a:t>disciplinovanější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V </a:t>
            </a:r>
            <a:r>
              <a:rPr lang="en-US" sz="3200" dirty="0" err="1"/>
              <a:t>teplejším</a:t>
            </a:r>
            <a:r>
              <a:rPr lang="en-US" sz="3200" dirty="0"/>
              <a:t> </a:t>
            </a:r>
            <a:r>
              <a:rPr lang="en-US" sz="3200" dirty="0" err="1"/>
              <a:t>podnebí</a:t>
            </a:r>
            <a:r>
              <a:rPr lang="en-US" sz="3200" dirty="0"/>
              <a:t> </a:t>
            </a:r>
            <a:r>
              <a:rPr lang="en-US" sz="3200" dirty="0" err="1"/>
              <a:t>jsou</a:t>
            </a:r>
            <a:r>
              <a:rPr lang="en-US" sz="3200" dirty="0"/>
              <a:t> </a:t>
            </a:r>
            <a:r>
              <a:rPr lang="en-US" sz="3200" dirty="0" err="1"/>
              <a:t>línější</a:t>
            </a:r>
            <a:r>
              <a:rPr lang="en-US" sz="3200" dirty="0"/>
              <a:t>, </a:t>
            </a:r>
            <a:r>
              <a:rPr lang="en-US" sz="3200" dirty="0" err="1"/>
              <a:t>mocní</a:t>
            </a:r>
            <a:r>
              <a:rPr lang="en-US" sz="3200" dirty="0"/>
              <a:t> </a:t>
            </a:r>
            <a:r>
              <a:rPr lang="en-US" sz="3200" dirty="0" err="1"/>
              <a:t>nutí</a:t>
            </a:r>
            <a:r>
              <a:rPr lang="en-US" sz="3200" dirty="0"/>
              <a:t> </a:t>
            </a:r>
            <a:r>
              <a:rPr lang="en-US" sz="3200" dirty="0" err="1"/>
              <a:t>slabší</a:t>
            </a:r>
            <a:r>
              <a:rPr lang="en-US" sz="3200" dirty="0"/>
              <a:t> </a:t>
            </a:r>
            <a:r>
              <a:rPr lang="en-US" sz="3200" dirty="0" err="1"/>
              <a:t>lidi</a:t>
            </a:r>
            <a:r>
              <a:rPr lang="en-US" sz="3200" dirty="0"/>
              <a:t>, aby pro </a:t>
            </a:r>
            <a:r>
              <a:rPr lang="en-US" sz="3200" dirty="0" err="1"/>
              <a:t>ně</a:t>
            </a:r>
            <a:r>
              <a:rPr lang="en-US" sz="3200" dirty="0"/>
              <a:t> </a:t>
            </a:r>
            <a:r>
              <a:rPr lang="en-US" sz="3200" dirty="0" err="1"/>
              <a:t>pracovali</a:t>
            </a:r>
            <a:r>
              <a:rPr lang="en-US" sz="3200" dirty="0"/>
              <a:t> (</a:t>
            </a:r>
            <a:r>
              <a:rPr lang="en-US" sz="3200" dirty="0" err="1"/>
              <a:t>otroctví</a:t>
            </a:r>
            <a:r>
              <a:rPr lang="en-US" sz="3200" dirty="0"/>
              <a:t>): </a:t>
            </a:r>
          </a:p>
          <a:p>
            <a:pPr algn="just"/>
            <a:r>
              <a:rPr lang="en-US" sz="3200" dirty="0" err="1"/>
              <a:t>klima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 </a:t>
            </a:r>
            <a:r>
              <a:rPr lang="en-US" sz="3200" dirty="0" err="1"/>
              <a:t>lidské</a:t>
            </a:r>
            <a:r>
              <a:rPr lang="en-US" sz="3200" dirty="0"/>
              <a:t> </a:t>
            </a:r>
            <a:r>
              <a:rPr lang="en-US" sz="3200" dirty="0" err="1"/>
              <a:t>aktivity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</a:t>
            </a:r>
            <a:r>
              <a:rPr lang="en-US" sz="3200" dirty="0" err="1"/>
              <a:t>instituce</a:t>
            </a:r>
            <a:endParaRPr 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45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864096"/>
          </a:xfrm>
        </p:spPr>
        <p:txBody>
          <a:bodyPr/>
          <a:lstStyle/>
          <a:p>
            <a:pPr algn="ctr"/>
            <a:r>
              <a:rPr lang="en-US" dirty="0"/>
              <a:t>Klima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412776"/>
            <a:ext cx="5832648" cy="5112568"/>
          </a:xfrm>
        </p:spPr>
        <p:txBody>
          <a:bodyPr/>
          <a:lstStyle/>
          <a:p>
            <a:pPr algn="just"/>
            <a:r>
              <a:rPr lang="en-US" sz="3000" dirty="0"/>
              <a:t>D. </a:t>
            </a:r>
            <a:r>
              <a:rPr lang="en-US" sz="3000" dirty="0" err="1"/>
              <a:t>Landes</a:t>
            </a:r>
            <a:r>
              <a:rPr lang="en-US" sz="3000" dirty="0"/>
              <a:t> (1998): </a:t>
            </a:r>
            <a:r>
              <a:rPr lang="en-US" sz="3000" dirty="0" err="1"/>
              <a:t>nepohodlí</a:t>
            </a:r>
            <a:r>
              <a:rPr lang="en-US" sz="3000" dirty="0"/>
              <a:t> </a:t>
            </a:r>
            <a:r>
              <a:rPr lang="en-US" sz="3000" dirty="0" err="1"/>
              <a:t>způsobené</a:t>
            </a:r>
            <a:r>
              <a:rPr lang="en-US" sz="3000" dirty="0"/>
              <a:t> </a:t>
            </a:r>
            <a:r>
              <a:rPr lang="en-US" sz="3000" dirty="0" err="1"/>
              <a:t>horkem</a:t>
            </a:r>
            <a:r>
              <a:rPr lang="en-US" sz="3000" dirty="0"/>
              <a:t> je </a:t>
            </a:r>
            <a:r>
              <a:rPr lang="en-US" sz="3000" dirty="0" err="1"/>
              <a:t>větší</a:t>
            </a:r>
            <a:r>
              <a:rPr lang="en-US" sz="3000" dirty="0"/>
              <a:t> </a:t>
            </a:r>
            <a:r>
              <a:rPr lang="en-US" sz="3000" dirty="0" err="1"/>
              <a:t>než</a:t>
            </a:r>
            <a:r>
              <a:rPr lang="en-US" sz="3000" dirty="0"/>
              <a:t> </a:t>
            </a:r>
            <a:r>
              <a:rPr lang="en-US" sz="3000" dirty="0" err="1"/>
              <a:t>nepohodlí</a:t>
            </a:r>
            <a:r>
              <a:rPr lang="en-US" sz="3000" dirty="0"/>
              <a:t> </a:t>
            </a:r>
            <a:r>
              <a:rPr lang="en-US" sz="3000" dirty="0" err="1"/>
              <a:t>způsobené</a:t>
            </a:r>
            <a:r>
              <a:rPr lang="en-US" sz="3000" dirty="0"/>
              <a:t> </a:t>
            </a:r>
            <a:r>
              <a:rPr lang="en-US" sz="3000" dirty="0" err="1"/>
              <a:t>chladným</a:t>
            </a:r>
            <a:r>
              <a:rPr lang="en-US" sz="3000" dirty="0"/>
              <a:t> </a:t>
            </a:r>
            <a:r>
              <a:rPr lang="en-US" sz="3000" dirty="0" err="1"/>
              <a:t>klimatem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 err="1"/>
              <a:t>běloši</a:t>
            </a:r>
            <a:r>
              <a:rPr lang="en-US" sz="3000" dirty="0"/>
              <a:t> </a:t>
            </a:r>
            <a:r>
              <a:rPr lang="en-US" sz="3000" dirty="0" err="1"/>
              <a:t>nejsou</a:t>
            </a:r>
            <a:r>
              <a:rPr lang="en-US" sz="3000" dirty="0"/>
              <a:t> </a:t>
            </a:r>
            <a:r>
              <a:rPr lang="en-US" sz="3000" dirty="0" err="1"/>
              <a:t>zvyklí</a:t>
            </a:r>
            <a:r>
              <a:rPr lang="en-US" sz="3000" dirty="0"/>
              <a:t> </a:t>
            </a:r>
            <a:r>
              <a:rPr lang="en-US" sz="3000" dirty="0" err="1"/>
              <a:t>pracovat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plantážích</a:t>
            </a:r>
            <a:r>
              <a:rPr lang="en-US" sz="3000" dirty="0"/>
              <a:t>: </a:t>
            </a:r>
            <a:r>
              <a:rPr lang="en-US" sz="3000" dirty="0" err="1"/>
              <a:t>otroctví</a:t>
            </a:r>
            <a:endParaRPr lang="en-US" sz="3000" dirty="0"/>
          </a:p>
          <a:p>
            <a:pPr algn="just"/>
            <a:r>
              <a:rPr lang="en-US" sz="3000" dirty="0" err="1"/>
              <a:t>srážky</a:t>
            </a:r>
            <a:r>
              <a:rPr lang="en-US" sz="3000" dirty="0"/>
              <a:t>: </a:t>
            </a:r>
            <a:r>
              <a:rPr lang="en-US" sz="3000" dirty="0" err="1"/>
              <a:t>příznivé</a:t>
            </a:r>
            <a:r>
              <a:rPr lang="en-US" sz="3000" dirty="0"/>
              <a:t> </a:t>
            </a:r>
            <a:r>
              <a:rPr lang="en-US" sz="3000" dirty="0" err="1"/>
              <a:t>proudění</a:t>
            </a:r>
            <a:r>
              <a:rPr lang="en-US" sz="3000" dirty="0"/>
              <a:t> a </a:t>
            </a:r>
            <a:r>
              <a:rPr lang="en-US" sz="3000" dirty="0" err="1"/>
              <a:t>srážky</a:t>
            </a:r>
            <a:r>
              <a:rPr lang="en-US" sz="3000" dirty="0"/>
              <a:t> </a:t>
            </a:r>
            <a:r>
              <a:rPr lang="en-US" sz="3000" dirty="0" err="1"/>
              <a:t>obdařily</a:t>
            </a:r>
            <a:r>
              <a:rPr lang="en-US" sz="3000" dirty="0"/>
              <a:t> </a:t>
            </a:r>
            <a:r>
              <a:rPr lang="en-US" sz="3000" dirty="0" err="1"/>
              <a:t>Evropu</a:t>
            </a:r>
            <a:r>
              <a:rPr lang="en-US" sz="3000" dirty="0"/>
              <a:t> </a:t>
            </a:r>
            <a:r>
              <a:rPr lang="en-US" sz="3000" dirty="0" err="1"/>
              <a:t>vhodným</a:t>
            </a:r>
            <a:r>
              <a:rPr lang="en-US" sz="3000" dirty="0"/>
              <a:t> </a:t>
            </a:r>
            <a:r>
              <a:rPr lang="en-US" sz="3000" dirty="0" err="1"/>
              <a:t>klimatem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560835"/>
            <a:ext cx="3112948" cy="48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Topografie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5"/>
            <a:ext cx="7693025" cy="2448271"/>
          </a:xfrm>
        </p:spPr>
        <p:txBody>
          <a:bodyPr/>
          <a:lstStyle/>
          <a:p>
            <a:pPr algn="just"/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nebiologické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zemském</a:t>
            </a:r>
            <a:r>
              <a:rPr lang="en-US" dirty="0"/>
              <a:t> </a:t>
            </a:r>
            <a:r>
              <a:rPr lang="en-US" dirty="0" err="1"/>
              <a:t>povrchu</a:t>
            </a:r>
            <a:endParaRPr lang="en-US" dirty="0"/>
          </a:p>
          <a:p>
            <a:pPr algn="just"/>
            <a:r>
              <a:rPr lang="en-US" dirty="0" err="1"/>
              <a:t>pohoří</a:t>
            </a:r>
            <a:r>
              <a:rPr lang="en-US" dirty="0"/>
              <a:t>, </a:t>
            </a:r>
            <a:r>
              <a:rPr lang="en-US" dirty="0" err="1"/>
              <a:t>oceány</a:t>
            </a:r>
            <a:r>
              <a:rPr lang="en-US" dirty="0"/>
              <a:t>, </a:t>
            </a:r>
            <a:r>
              <a:rPr lang="en-US" dirty="0" err="1"/>
              <a:t>ostrovy</a:t>
            </a:r>
            <a:r>
              <a:rPr lang="en-US" dirty="0"/>
              <a:t>, </a:t>
            </a:r>
            <a:r>
              <a:rPr lang="en-US" dirty="0" err="1"/>
              <a:t>délka</a:t>
            </a:r>
            <a:r>
              <a:rPr lang="en-US" dirty="0"/>
              <a:t> </a:t>
            </a:r>
            <a:r>
              <a:rPr lang="en-US" dirty="0" err="1"/>
              <a:t>řek</a:t>
            </a:r>
            <a:r>
              <a:rPr lang="en-US" dirty="0"/>
              <a:t>,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splavnost</a:t>
            </a:r>
            <a:r>
              <a:rPr lang="en-US" dirty="0"/>
              <a:t> a </a:t>
            </a:r>
            <a:r>
              <a:rPr lang="en-US" dirty="0" err="1"/>
              <a:t>sezónní</a:t>
            </a:r>
            <a:r>
              <a:rPr lang="en-US" dirty="0"/>
              <a:t> </a:t>
            </a:r>
            <a:r>
              <a:rPr lang="en-US" dirty="0" err="1"/>
              <a:t>proměnlivost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05064"/>
            <a:ext cx="7272808" cy="26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8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1.6|1.7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11919</TotalTime>
  <Words>1382</Words>
  <Application>Microsoft Macintosh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Times New Roman</vt:lpstr>
      <vt:lpstr>Wingdings</vt:lpstr>
      <vt:lpstr>Capsules</vt:lpstr>
      <vt:lpstr>Rozvoj</vt:lpstr>
      <vt:lpstr>Výzkumný problém</vt:lpstr>
      <vt:lpstr>Geografické faktory</vt:lpstr>
      <vt:lpstr>Geografické faktory</vt:lpstr>
      <vt:lpstr>Geografické faktory</vt:lpstr>
      <vt:lpstr>Klíma</vt:lpstr>
      <vt:lpstr>Klima</vt:lpstr>
      <vt:lpstr>Klima</vt:lpstr>
      <vt:lpstr>Topografie</vt:lpstr>
      <vt:lpstr>Topografie</vt:lpstr>
      <vt:lpstr>Topografie</vt:lpstr>
      <vt:lpstr>Topografie</vt:lpstr>
      <vt:lpstr>Geologie</vt:lpstr>
      <vt:lpstr>Geologie</vt:lpstr>
      <vt:lpstr>Geologie: prokletí zdrojů</vt:lpstr>
      <vt:lpstr>Geologie: prokletí zdrojů</vt:lpstr>
      <vt:lpstr>Geologie: prokletí zdrojů</vt:lpstr>
      <vt:lpstr>Biogeografie</vt:lpstr>
      <vt:lpstr>Biogeografie</vt:lpstr>
      <vt:lpstr>Biogeografie</vt:lpstr>
      <vt:lpstr>Biogeografie a instituce</vt:lpstr>
      <vt:lpstr>Biogeografie a instituce</vt:lpstr>
      <vt:lpstr>Institucionální vysvětlení</vt:lpstr>
      <vt:lpstr>Institucionální vysvětlení</vt:lpstr>
      <vt:lpstr>Otázky</vt:lpstr>
      <vt:lpstr>Nerovnost jako přímý důsledek minulosti</vt:lpstr>
      <vt:lpstr>Meritokratická byrokracie a hospodářský růst</vt:lpstr>
      <vt:lpstr>Profesionální byrokracie a hospodářský růst</vt:lpstr>
      <vt:lpstr>A. Sen: Rozvoj (Development)</vt:lpstr>
      <vt:lpstr>A. Sen: Rozvoj (Development)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Rybar</dc:creator>
  <cp:lastModifiedBy>Marek Rybar</cp:lastModifiedBy>
  <cp:revision>392</cp:revision>
  <dcterms:created xsi:type="dcterms:W3CDTF">2005-06-20T08:50:09Z</dcterms:created>
  <dcterms:modified xsi:type="dcterms:W3CDTF">2024-03-05T12:53:36Z</dcterms:modified>
</cp:coreProperties>
</file>