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261" r:id="rId3"/>
    <p:sldId id="263" r:id="rId4"/>
    <p:sldId id="262" r:id="rId5"/>
    <p:sldId id="264" r:id="rId6"/>
    <p:sldId id="265" r:id="rId7"/>
    <p:sldId id="266" r:id="rId8"/>
    <p:sldId id="267" r:id="rId9"/>
    <p:sldId id="274" r:id="rId10"/>
    <p:sldId id="275" r:id="rId11"/>
    <p:sldId id="276" r:id="rId12"/>
    <p:sldId id="277" r:id="rId13"/>
    <p:sldId id="278" r:id="rId14"/>
    <p:sldId id="279" r:id="rId15"/>
    <p:sldId id="294" r:id="rId16"/>
    <p:sldId id="280" r:id="rId17"/>
    <p:sldId id="289" r:id="rId18"/>
    <p:sldId id="281" r:id="rId19"/>
    <p:sldId id="282" r:id="rId20"/>
    <p:sldId id="283" r:id="rId21"/>
    <p:sldId id="284" r:id="rId22"/>
    <p:sldId id="285" r:id="rId23"/>
    <p:sldId id="286" r:id="rId24"/>
    <p:sldId id="268" r:id="rId25"/>
    <p:sldId id="269" r:id="rId26"/>
    <p:sldId id="270" r:id="rId27"/>
    <p:sldId id="287" r:id="rId28"/>
    <p:sldId id="288" r:id="rId29"/>
    <p:sldId id="290" r:id="rId30"/>
    <p:sldId id="291" r:id="rId31"/>
    <p:sldId id="292" r:id="rId32"/>
    <p:sldId id="293" r:id="rId3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01" autoAdjust="0"/>
    <p:restoredTop sz="94660"/>
  </p:normalViewPr>
  <p:slideViewPr>
    <p:cSldViewPr>
      <p:cViewPr varScale="1">
        <p:scale>
          <a:sx n="124" d="100"/>
          <a:sy n="124" d="100"/>
        </p:scale>
        <p:origin x="118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mbria" pitchFamily="18" charset="0"/>
              </a:defRPr>
            </a:lvl1pPr>
          </a:lstStyle>
          <a:p>
            <a:endParaRPr lang="cs-CZ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mbria" pitchFamily="18" charset="0"/>
              </a:defRPr>
            </a:lvl1pPr>
          </a:lstStyle>
          <a:p>
            <a:fld id="{7A2D2DCC-2934-4280-A44A-CF1DDA2D073D}" type="datetimeFigureOut">
              <a:rPr lang="cs-CZ" smtClean="0"/>
              <a:pPr/>
              <a:t>10.04.2024</a:t>
            </a:fld>
            <a:endParaRPr lang="cs-CZ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mbria" pitchFamily="18" charset="0"/>
              </a:defRPr>
            </a:lvl1pPr>
          </a:lstStyle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mbria" pitchFamily="18" charset="0"/>
              </a:defRPr>
            </a:lvl1pPr>
          </a:lstStyle>
          <a:p>
            <a:fld id="{0724F11E-CD9E-4851-883C-0643AE5C51C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5266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mbria" pitchFamily="18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ambria" pitchFamily="18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ambria" pitchFamily="18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ambria" pitchFamily="18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ambria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24F11E-CD9E-4851-883C-0643AE5C51CC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5756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24F11E-CD9E-4851-883C-0643AE5C51CC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24F11E-CD9E-4851-883C-0643AE5C51CC}" type="slidenum">
              <a:rPr lang="cs-CZ" smtClean="0"/>
              <a:pPr/>
              <a:t>8</a:t>
            </a:fld>
            <a:endParaRPr lang="cs-CZ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24F11E-CD9E-4851-883C-0643AE5C51CC}" type="slidenum">
              <a:rPr lang="cs-CZ" smtClean="0"/>
              <a:pPr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13590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E258611-EE66-42D9-93BA-A5FE125A614D}" type="slidenum">
              <a:rPr lang="cs-CZ" altLang="cs-CZ"/>
              <a:pPr/>
              <a:t>21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821E5-61D0-47D7-A770-2DF6B563E45A}" type="datetimeFigureOut">
              <a:rPr lang="cs-CZ" smtClean="0"/>
              <a:pPr/>
              <a:t>10.04.2024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2691A-07F1-4C1C-864E-80B182E955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821E5-61D0-47D7-A770-2DF6B563E45A}" type="datetimeFigureOut">
              <a:rPr lang="cs-CZ" smtClean="0"/>
              <a:pPr/>
              <a:t>10.04.2024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2691A-07F1-4C1C-864E-80B182E955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821E5-61D0-47D7-A770-2DF6B563E45A}" type="datetimeFigureOut">
              <a:rPr lang="cs-CZ" smtClean="0"/>
              <a:pPr/>
              <a:t>10.04.2024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2691A-07F1-4C1C-864E-80B182E955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821E5-61D0-47D7-A770-2DF6B563E45A}" type="datetimeFigureOut">
              <a:rPr lang="cs-CZ" smtClean="0"/>
              <a:pPr/>
              <a:t>10.04.2024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2691A-07F1-4C1C-864E-80B182E955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821E5-61D0-47D7-A770-2DF6B563E45A}" type="datetimeFigureOut">
              <a:rPr lang="cs-CZ" smtClean="0"/>
              <a:pPr/>
              <a:t>10.04.2024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2691A-07F1-4C1C-864E-80B182E955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821E5-61D0-47D7-A770-2DF6B563E45A}" type="datetimeFigureOut">
              <a:rPr lang="cs-CZ" smtClean="0"/>
              <a:pPr/>
              <a:t>10.04.2024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2691A-07F1-4C1C-864E-80B182E955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821E5-61D0-47D7-A770-2DF6B563E45A}" type="datetimeFigureOut">
              <a:rPr lang="cs-CZ" smtClean="0"/>
              <a:pPr/>
              <a:t>10.04.2024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2691A-07F1-4C1C-864E-80B182E955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821E5-61D0-47D7-A770-2DF6B563E45A}" type="datetimeFigureOut">
              <a:rPr lang="cs-CZ" smtClean="0"/>
              <a:pPr/>
              <a:t>10.04.2024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2691A-07F1-4C1C-864E-80B182E955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821E5-61D0-47D7-A770-2DF6B563E45A}" type="datetimeFigureOut">
              <a:rPr lang="cs-CZ" smtClean="0"/>
              <a:pPr/>
              <a:t>10.04.2024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2691A-07F1-4C1C-864E-80B182E955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821E5-61D0-47D7-A770-2DF6B563E45A}" type="datetimeFigureOut">
              <a:rPr lang="cs-CZ" smtClean="0"/>
              <a:pPr/>
              <a:t>10.04.2024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2691A-07F1-4C1C-864E-80B182E955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821E5-61D0-47D7-A770-2DF6B563E45A}" type="datetimeFigureOut">
              <a:rPr lang="cs-CZ" smtClean="0"/>
              <a:pPr/>
              <a:t>10.04.2024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2691A-07F1-4C1C-864E-80B182E955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</a:lstStyle>
          <a:p>
            <a:fld id="{D07821E5-61D0-47D7-A770-2DF6B563E45A}" type="datetimeFigureOut">
              <a:rPr lang="cs-CZ" smtClean="0"/>
              <a:pPr/>
              <a:t>10.04.2024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</a:lstStyle>
          <a:p>
            <a:fld id="{6432691A-07F1-4C1C-864E-80B182E955BA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ambr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Cambria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Cambria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Cambria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ambria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Cambria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latin typeface="+mn-lt"/>
              </a:rPr>
              <a:t>Operacionalizace, měření a validita v kvantitativním výzkumu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POLn4003, 10.4. 2024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dirty="0"/>
              <a:t>Komponenty validity: </a:t>
            </a:r>
            <a:r>
              <a:rPr lang="cs-CZ" b="1" dirty="0"/>
              <a:t>externí a interní validita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85000" lnSpcReduction="10000"/>
          </a:bodyPr>
          <a:lstStyle/>
          <a:p>
            <a:r>
              <a:rPr lang="cs-CZ" altLang="cs-CZ" b="1" dirty="0"/>
              <a:t>Interní validita</a:t>
            </a:r>
            <a:r>
              <a:rPr lang="cs-CZ" altLang="cs-CZ" dirty="0"/>
              <a:t>: přibližná pravda inference nebo získaného vědění v rámci populace, kterou jsme studovali („jak dobře jsme zkoumali, co nás zajímá“)</a:t>
            </a:r>
          </a:p>
          <a:p>
            <a:endParaRPr lang="cs-CZ" altLang="cs-CZ" dirty="0"/>
          </a:p>
          <a:p>
            <a:r>
              <a:rPr lang="cs-CZ" altLang="cs-CZ" b="1" dirty="0"/>
              <a:t>Externí validita</a:t>
            </a:r>
            <a:r>
              <a:rPr lang="cs-CZ" altLang="cs-CZ" dirty="0"/>
              <a:t>: přibližná pravda inference nebo získaného vědění mimo studovanou populaci. („jestli to, co jsme zjistili, lze automaticky vztáhnout i mimo zkoumanou populaci“).</a:t>
            </a:r>
          </a:p>
          <a:p>
            <a:pPr marL="0" indent="0">
              <a:buNone/>
            </a:pPr>
            <a:endParaRPr lang="cs-CZ" altLang="cs-CZ" dirty="0"/>
          </a:p>
          <a:p>
            <a:r>
              <a:rPr lang="cs-CZ" altLang="cs-CZ" dirty="0"/>
              <a:t>Stačí k porozumění konceptu validity? Ne nestačí!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altLang="cs-CZ" dirty="0"/>
              <a:t>Dekonstrukce interní validity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cs-CZ" altLang="cs-CZ" dirty="0"/>
              <a:t>Interní validita má několik komponent:</a:t>
            </a:r>
          </a:p>
          <a:p>
            <a:endParaRPr lang="cs-CZ" altLang="cs-CZ" dirty="0"/>
          </a:p>
          <a:p>
            <a:endParaRPr lang="cs-CZ" altLang="cs-CZ" b="1" dirty="0"/>
          </a:p>
          <a:p>
            <a:r>
              <a:rPr lang="cs-CZ" altLang="cs-CZ" b="1" dirty="0"/>
              <a:t>Statistickou</a:t>
            </a:r>
          </a:p>
          <a:p>
            <a:r>
              <a:rPr lang="cs-CZ" altLang="cs-CZ" b="1" dirty="0"/>
              <a:t>Kauzální</a:t>
            </a:r>
          </a:p>
          <a:p>
            <a:r>
              <a:rPr lang="cs-CZ" altLang="cs-CZ" b="1" dirty="0"/>
              <a:t>Konstruktovou</a:t>
            </a:r>
          </a:p>
        </p:txBody>
      </p:sp>
      <p:sp>
        <p:nvSpPr>
          <p:cNvPr id="13316" name="Obdélník 1"/>
          <p:cNvSpPr>
            <a:spLocks noChangeArrowheads="1"/>
          </p:cNvSpPr>
          <p:nvPr/>
        </p:nvSpPr>
        <p:spPr bwMode="auto">
          <a:xfrm>
            <a:off x="-1941513" y="-114300"/>
            <a:ext cx="40281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cs-CZ" altLang="cs-CZ" dirty="0">
                <a:latin typeface="Cambria" pitchFamily="18" charset="0"/>
              </a:rPr>
              <a:t>Interní validita má několik komponent: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altLang="cs-CZ" b="1" dirty="0"/>
              <a:t>Statistická validita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cs-CZ" dirty="0"/>
              <a:t>Obecně jde o efektivní a přesné použití statistických nástrojů (statistické usuzování- například se předpokládá něco o distribuci hodnot proměnných nebo o vztahu proměnných a podle toho se používá statistika), posouzení statistické významnosti, síly vztahu, korektní lingvistickou reprezentaci statistiky.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Při studiu kauzality zjišťuje, zda existuje </a:t>
            </a:r>
            <a:r>
              <a:rPr lang="cs-CZ" u="sng" dirty="0"/>
              <a:t>statisticky významný vztah (kovariance) </a:t>
            </a:r>
            <a:r>
              <a:rPr lang="cs-CZ" dirty="0"/>
              <a:t>mezi proměnnými, které výzkumníka zajímají a zda lze určit jeho velikost</a:t>
            </a:r>
          </a:p>
          <a:p>
            <a:pPr marL="0" indent="0">
              <a:buNone/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Manski: SV je o tom, </a:t>
            </a:r>
            <a:r>
              <a:rPr lang="cs-CZ" b="1" dirty="0"/>
              <a:t>jak velikost, variabilita a </a:t>
            </a:r>
            <a:r>
              <a:rPr lang="cs-CZ" b="1" dirty="0" err="1"/>
              <a:t>reprezentativita</a:t>
            </a:r>
            <a:r>
              <a:rPr lang="cs-CZ" b="1" dirty="0"/>
              <a:t> vzorku ovlivňuje závěry</a:t>
            </a:r>
            <a:r>
              <a:rPr lang="cs-CZ" dirty="0"/>
              <a:t>, které můžeme udělat o populaci.</a:t>
            </a:r>
          </a:p>
          <a:p>
            <a:pPr>
              <a:buFont typeface="Wingdings" pitchFamily="2" charset="2"/>
              <a:buNone/>
              <a:defRPr/>
            </a:pPr>
            <a:r>
              <a:rPr lang="cs-CZ" dirty="0"/>
              <a:t>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cs-CZ" altLang="cs-CZ" dirty="0"/>
              <a:t>Diskuse o statistické významnosti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925144"/>
          </a:xfrm>
        </p:spPr>
        <p:txBody>
          <a:bodyPr>
            <a:normAutofit fontScale="55000" lnSpcReduction="20000"/>
          </a:bodyPr>
          <a:lstStyle/>
          <a:p>
            <a:endParaRPr lang="cs-CZ" altLang="cs-CZ" dirty="0"/>
          </a:p>
          <a:p>
            <a:r>
              <a:rPr lang="cs-CZ" altLang="cs-CZ" dirty="0"/>
              <a:t>Co znamená prakticky, že je něco </a:t>
            </a:r>
            <a:r>
              <a:rPr lang="cs-CZ" altLang="cs-CZ" b="1" dirty="0"/>
              <a:t>statisticky významné</a:t>
            </a:r>
            <a:r>
              <a:rPr lang="cs-CZ" altLang="cs-CZ" dirty="0"/>
              <a:t>: že naše data (měnící se hodnoty závislé proměnné) nejsou náhoda, ale můžeme je připsat působení nějaké proměnné.</a:t>
            </a:r>
          </a:p>
          <a:p>
            <a:r>
              <a:rPr lang="cs-CZ" altLang="cs-CZ" dirty="0"/>
              <a:t>Koncept důležitý v experimentech a při náhodných výběrech</a:t>
            </a:r>
          </a:p>
          <a:p>
            <a:r>
              <a:rPr lang="cs-CZ" dirty="0"/>
              <a:t>Př. (Rabušic, Soukup): U náhodného reprezentativního výběru znamená, že riziko chybného zobecnění z náhodného reprezentativního výběru na celý základní soubor je nejvýše 0,05 (tj. 5 %). Jde o riziko, že nesprávně zamítneme statistickou nulovou hypotézu H0. </a:t>
            </a:r>
          </a:p>
          <a:p>
            <a:r>
              <a:rPr lang="cs-CZ" altLang="cs-CZ" dirty="0"/>
              <a:t>Konvence většinou je 0.05, chceme nižší p-hodnotu, abychom řekli, že náš výsledek je „statisticky významný“- za tím se ale honíme zbytečně často.</a:t>
            </a:r>
          </a:p>
          <a:p>
            <a:r>
              <a:rPr lang="cs-CZ" dirty="0"/>
              <a:t>Celá řada problémů se statistickou významností souvisí s tím, že se tento typ usuzování používá v situacích, kdy to není korektní (např. cenzy, nenáhodné výběry,  malé výběry)</a:t>
            </a:r>
          </a:p>
          <a:p>
            <a:r>
              <a:rPr lang="cs-CZ" altLang="cs-CZ" dirty="0"/>
              <a:t>„Vyšší statistická významnost neznamená větší důležitost výsledku“</a:t>
            </a:r>
          </a:p>
          <a:p>
            <a:r>
              <a:rPr lang="cs-CZ" altLang="cs-CZ" dirty="0"/>
              <a:t>Důležitá i </a:t>
            </a:r>
            <a:r>
              <a:rPr lang="cs-CZ" altLang="cs-CZ" b="1" dirty="0"/>
              <a:t>velikost</a:t>
            </a:r>
            <a:r>
              <a:rPr lang="cs-CZ" altLang="cs-CZ" dirty="0"/>
              <a:t> efektu</a:t>
            </a:r>
          </a:p>
          <a:p>
            <a:r>
              <a:rPr lang="cs-CZ" altLang="cs-CZ" dirty="0"/>
              <a:t>V diplomce (ve vědě) </a:t>
            </a:r>
            <a:r>
              <a:rPr lang="cs-CZ" altLang="cs-CZ" b="1" dirty="0"/>
              <a:t>důležité reportovat i nesignifikantní výsledky (</a:t>
            </a:r>
            <a:r>
              <a:rPr lang="cs-CZ" altLang="cs-CZ" dirty="0"/>
              <a:t>říci, že při analýze vztahu mezi nějakými proměnnými nejsme schopni odmítnout nulovou hypotézu)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altLang="cs-CZ" dirty="0"/>
              <a:t>Př.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cs-CZ" altLang="cs-CZ" sz="1800" dirty="0"/>
              <a:t>500 kandidátů si v komunálních volbách si dělá personalizovanou kampaň, 500 ne</a:t>
            </a:r>
          </a:p>
          <a:p>
            <a:r>
              <a:rPr lang="cs-CZ" altLang="cs-CZ" sz="1800" dirty="0"/>
              <a:t>Chceme zjistit, zda personalizace kampaně má vliv na jejich volební výsledek</a:t>
            </a:r>
          </a:p>
          <a:p>
            <a:r>
              <a:rPr lang="cs-CZ" altLang="cs-CZ" sz="1800" dirty="0"/>
              <a:t>Zjistíme, že mezi skupinami jsou </a:t>
            </a:r>
            <a:r>
              <a:rPr lang="cs-CZ" altLang="cs-CZ" sz="1800" b="1" dirty="0"/>
              <a:t>statisticky významné </a:t>
            </a:r>
            <a:r>
              <a:rPr lang="cs-CZ" altLang="cs-CZ" sz="1800" dirty="0"/>
              <a:t>rozdíly</a:t>
            </a:r>
          </a:p>
          <a:p>
            <a:r>
              <a:rPr lang="cs-CZ" altLang="cs-CZ" sz="1800" dirty="0"/>
              <a:t>Skupina s personalizovanou kampaní získala průměrně o 0,4% hlasů více.</a:t>
            </a:r>
          </a:p>
          <a:p>
            <a:r>
              <a:rPr lang="cs-CZ" altLang="cs-CZ" sz="1800" dirty="0"/>
              <a:t>Věcná významnost </a:t>
            </a:r>
            <a:r>
              <a:rPr lang="cs-CZ" altLang="cs-CZ" sz="1800" b="1" dirty="0"/>
              <a:t>sporná</a:t>
            </a:r>
            <a:r>
              <a:rPr lang="cs-CZ" altLang="cs-CZ" sz="1800" dirty="0"/>
              <a:t>.</a:t>
            </a:r>
          </a:p>
          <a:p>
            <a:pPr algn="ctr"/>
            <a:r>
              <a:rPr lang="cs-CZ" altLang="cs-CZ" dirty="0"/>
              <a:t>vs.</a:t>
            </a:r>
          </a:p>
          <a:p>
            <a:r>
              <a:rPr lang="cs-CZ" altLang="cs-CZ" sz="1800" dirty="0"/>
              <a:t>15 kandidátů si v komunálních volbách si dělá personalizovanou kampaň, 15 ne</a:t>
            </a:r>
          </a:p>
          <a:p>
            <a:r>
              <a:rPr lang="cs-CZ" altLang="cs-CZ" sz="1800" dirty="0"/>
              <a:t>Chceme zjistit, zda personalizace kampaně má vliv na jejich volební výsledek</a:t>
            </a:r>
          </a:p>
          <a:p>
            <a:r>
              <a:rPr lang="cs-CZ" altLang="cs-CZ" sz="1800" dirty="0"/>
              <a:t>Zjistíme, že mezi skupinami nejsou </a:t>
            </a:r>
            <a:r>
              <a:rPr lang="cs-CZ" altLang="cs-CZ" sz="1800" b="1" dirty="0"/>
              <a:t>statisticky významné </a:t>
            </a:r>
            <a:r>
              <a:rPr lang="cs-CZ" altLang="cs-CZ" sz="1800" dirty="0"/>
              <a:t>rozdíly</a:t>
            </a:r>
          </a:p>
          <a:p>
            <a:r>
              <a:rPr lang="cs-CZ" altLang="cs-CZ" sz="1800" dirty="0"/>
              <a:t>Skupina s personalizovanou kampaní získala průměrně o 3,5% hlasů více.</a:t>
            </a:r>
          </a:p>
          <a:p>
            <a:r>
              <a:rPr lang="cs-CZ" altLang="cs-CZ" sz="1800" dirty="0"/>
              <a:t>Věcná významnost potenciálně vysoká, statistickou validitu </a:t>
            </a:r>
            <a:r>
              <a:rPr lang="cs-CZ" altLang="cs-CZ" sz="1800" b="1" dirty="0"/>
              <a:t>narušuje malé N.</a:t>
            </a:r>
          </a:p>
          <a:p>
            <a:pPr algn="ctr"/>
            <a:endParaRPr lang="cs-CZ" alt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1865F3-91EB-467C-B75B-EEA58455B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Intervaly spolehlivosti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57A8A70-8D9A-4F12-85DA-1757C9634A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Používáme, pokud chceme v populaci odhadnout skutečnou hodnotu („pravdu o“) nějakého neznámého parametru (např. volební účasti) na základě dat ze vzorku.</a:t>
            </a:r>
          </a:p>
          <a:p>
            <a:r>
              <a:rPr lang="cs-CZ" dirty="0"/>
              <a:t>Má horní a dolní hodnotu a určitou statistickou jistotu, říká nám, že se statistickou jistotou např. 95 % leží hodnota „pravdy“ o volební účasti v intervalu, ohraničeném horní a dolní hodnotou</a:t>
            </a:r>
          </a:p>
          <a:p>
            <a:r>
              <a:rPr lang="cs-CZ" dirty="0"/>
              <a:t>Šířka intervalu závisí na velikosti vzorku a jeho variabilitě. </a:t>
            </a:r>
          </a:p>
          <a:p>
            <a:r>
              <a:rPr lang="cs-CZ" dirty="0"/>
              <a:t>Prakticky to přináší </a:t>
            </a:r>
            <a:r>
              <a:rPr lang="cs-CZ" b="1" dirty="0"/>
              <a:t>problémy s interpretací různých sociálních událostí, vývojů, trendů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721065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/>
            <a:r>
              <a:rPr lang="cs-CZ" altLang="cs-CZ" sz="2400" b="1" dirty="0"/>
              <a:t>Příklad statistické validity: průzkumy veřejného mínění (zdroj euro.cz)</a:t>
            </a:r>
          </a:p>
        </p:txBody>
      </p:sp>
      <p:pic>
        <p:nvPicPr>
          <p:cNvPr id="17411" name="Content Placeholder 4" descr="1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84212" y="1556792"/>
            <a:ext cx="5687096" cy="1133475"/>
          </a:xfrm>
        </p:spPr>
      </p:pic>
      <p:pic>
        <p:nvPicPr>
          <p:cNvPr id="17412" name="Picture 5" descr="pref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223" y="2555874"/>
            <a:ext cx="8391565" cy="430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Příklad statistické validity: průzkum nakažení </a:t>
            </a:r>
            <a:r>
              <a:rPr lang="cs-CZ" b="1" dirty="0" err="1"/>
              <a:t>koronavirem</a:t>
            </a:r>
            <a:r>
              <a:rPr lang="cs-CZ" b="1" dirty="0"/>
              <a:t>: duben 2020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Na vzorku 1000 náhodně vybraných obyvatel ČR zjistíme, že protilátky proti koronaviru má 6 osob (0,6 %) a noviny napíší, že nakažených v ČR bylo 60.000. </a:t>
            </a:r>
          </a:p>
          <a:p>
            <a:pPr>
              <a:buNone/>
            </a:pPr>
            <a:r>
              <a:rPr lang="cs-CZ" dirty="0"/>
              <a:t>Jenže pokud se ptáme, v jakém intervalu leží 95 % pozorování z celé populace, bylo by to mezi 0,12 % a 1,08 %. </a:t>
            </a:r>
          </a:p>
          <a:p>
            <a:pPr>
              <a:buNone/>
            </a:pPr>
            <a:r>
              <a:rPr lang="cs-CZ" dirty="0"/>
              <a:t>Korektní závěr by tedy byl, že v 95 % neprovedeme chybné zobecnění, pokud řekneme, že v Česku je mezi 12.000 a 108.000 nakaženými. Ten bohužel např. z hlediska politického rozhodování poskytuje mnohem míň jasný podklad (a spíš vyvolává otázku, k čemu výzkum byl). I proto jsou výsledky výzkumů v praxi zveřejňovány často </a:t>
            </a:r>
            <a:r>
              <a:rPr lang="cs-CZ" b="1" dirty="0"/>
              <a:t>nepřesně bodově a ne intervalově</a:t>
            </a:r>
            <a:r>
              <a:rPr lang="cs-CZ" dirty="0"/>
              <a:t>.</a:t>
            </a:r>
          </a:p>
          <a:p>
            <a:pPr>
              <a:buNone/>
            </a:pPr>
            <a:r>
              <a:rPr lang="cs-CZ" dirty="0"/>
              <a:t>Predikce by se vylepšila (interval zúžil) s větším vzorkem (bohužel finanční ohledy).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cs-CZ" altLang="cs-CZ" b="1" dirty="0"/>
              <a:t>Př. Statistické validity: distribuce hodnot (vhodná statistika)</a:t>
            </a:r>
          </a:p>
        </p:txBody>
      </p:sp>
      <p:pic>
        <p:nvPicPr>
          <p:cNvPr id="18435" name="Picture 2" descr="http://blisty.cz/art/files/2003/11/01/2003-10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1628775"/>
            <a:ext cx="5124450" cy="202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Picture 6" descr="http://www.fgse.nova.edu/edl/secure/stats/images/image12.gif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572000" y="3933825"/>
            <a:ext cx="4138613" cy="2628900"/>
          </a:xfrm>
          <a:noFill/>
        </p:spPr>
      </p:pic>
      <p:sp>
        <p:nvSpPr>
          <p:cNvPr id="18437" name="TextovéPole 1"/>
          <p:cNvSpPr txBox="1">
            <a:spLocks noChangeArrowheads="1"/>
          </p:cNvSpPr>
          <p:nvPr/>
        </p:nvSpPr>
        <p:spPr bwMode="auto">
          <a:xfrm>
            <a:off x="107950" y="4089400"/>
            <a:ext cx="3887788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cs-CZ" altLang="cs-CZ" dirty="0">
                <a:latin typeface="Cambria" pitchFamily="18" charset="0"/>
              </a:rPr>
              <a:t>U dat obvykle předpokládáme normální distribuci, pokud není, musíme tomu přizpůsobit statistické nástroje, pomocí kterých je analyzujeme</a:t>
            </a:r>
          </a:p>
        </p:txBody>
      </p:sp>
      <p:sp>
        <p:nvSpPr>
          <p:cNvPr id="18438" name="TextovéPole 2"/>
          <p:cNvSpPr txBox="1">
            <a:spLocks noChangeArrowheads="1"/>
          </p:cNvSpPr>
          <p:nvPr/>
        </p:nvSpPr>
        <p:spPr bwMode="auto">
          <a:xfrm>
            <a:off x="539750" y="6092825"/>
            <a:ext cx="403225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cs-CZ" altLang="cs-CZ" sz="1600" dirty="0">
                <a:latin typeface="Cambria" pitchFamily="18" charset="0"/>
              </a:rPr>
              <a:t>Např. zde není průměr vhodnou statistikou, zajímá-li nás centrální tendence v populaci</a:t>
            </a:r>
          </a:p>
        </p:txBody>
      </p:sp>
      <p:cxnSp>
        <p:nvCxnSpPr>
          <p:cNvPr id="5" name="Přímá spojnice se šipkou 4"/>
          <p:cNvCxnSpPr/>
          <p:nvPr/>
        </p:nvCxnSpPr>
        <p:spPr>
          <a:xfrm flipV="1">
            <a:off x="3708400" y="5445125"/>
            <a:ext cx="863600" cy="5762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40" name="TextovéPole 5"/>
          <p:cNvSpPr txBox="1">
            <a:spLocks noChangeArrowheads="1"/>
          </p:cNvSpPr>
          <p:nvPr/>
        </p:nvSpPr>
        <p:spPr bwMode="auto">
          <a:xfrm>
            <a:off x="6156325" y="2133600"/>
            <a:ext cx="27368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cs-CZ" altLang="cs-CZ" dirty="0">
                <a:latin typeface="Cambria" pitchFamily="18" charset="0"/>
              </a:rPr>
              <a:t>Viceméně normální rozložení</a:t>
            </a:r>
          </a:p>
        </p:txBody>
      </p:sp>
      <p:cxnSp>
        <p:nvCxnSpPr>
          <p:cNvPr id="8" name="Přímá spojnice se šipkou 7"/>
          <p:cNvCxnSpPr>
            <a:stCxn id="18440" idx="1"/>
          </p:cNvCxnSpPr>
          <p:nvPr/>
        </p:nvCxnSpPr>
        <p:spPr>
          <a:xfrm flipH="1">
            <a:off x="5795963" y="2456766"/>
            <a:ext cx="360362" cy="3229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539750" y="188913"/>
            <a:ext cx="8153400" cy="990600"/>
          </a:xfrm>
        </p:spPr>
        <p:txBody>
          <a:bodyPr/>
          <a:lstStyle/>
          <a:p>
            <a:r>
              <a:rPr lang="cs-CZ" altLang="cs-CZ" dirty="0"/>
              <a:t>Statistická replikace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endParaRPr lang="cs-CZ" altLang="cs-CZ" dirty="0"/>
          </a:p>
          <a:p>
            <a:r>
              <a:rPr lang="cs-CZ" altLang="cs-CZ" sz="2800" dirty="0"/>
              <a:t>Prostředek zvyšování statistické validity a někdy i ověřování reliability: buďto se použije jiný (větší) vzorek ze stejné populace nebo jiná statistická metoda u stejného vzorku </a:t>
            </a:r>
            <a:r>
              <a:rPr lang="cs-CZ" altLang="cs-CZ" sz="2000" dirty="0"/>
              <a:t>(v DP a observačních studiích to neděláme- časově a finančně nákladné, v experimentech často ano).</a:t>
            </a:r>
          </a:p>
          <a:p>
            <a:endParaRPr lang="cs-CZ" altLang="cs-CZ" sz="2000" dirty="0"/>
          </a:p>
          <a:p>
            <a:r>
              <a:rPr lang="cs-CZ" altLang="cs-CZ" sz="2000" dirty="0"/>
              <a:t>Souvisí s tzv. </a:t>
            </a:r>
            <a:r>
              <a:rPr lang="cs-CZ" altLang="cs-CZ" sz="2000" b="1" dirty="0"/>
              <a:t>replikační krizí </a:t>
            </a:r>
            <a:r>
              <a:rPr lang="cs-CZ" altLang="cs-CZ" sz="2000" dirty="0"/>
              <a:t>v sociálních vědách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Operacionalizace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Teorie- vztah mezi koncepty, často dosti abstraktní, přímo nepozorovatelný („volební systém ovlivňuje stranický systém“)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r>
              <a:rPr lang="cs-CZ" dirty="0"/>
              <a:t>Vztah mezi proměnnými na zcela konkrétní, měřitelné úrovni („.....ovlivňuje.......“)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203848" y="3068960"/>
            <a:ext cx="1368152" cy="115212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499992" y="3573016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Cambria" pitchFamily="18" charset="0"/>
              </a:rPr>
              <a:t>operacionalizace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altLang="cs-CZ" b="1" dirty="0"/>
              <a:t>Kauzální validita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None/>
            </a:pPr>
            <a:r>
              <a:rPr lang="cs-CZ" altLang="cs-CZ" dirty="0"/>
              <a:t>Jde o určení toho, zda variance, nalezená v datech, má </a:t>
            </a:r>
            <a:r>
              <a:rPr lang="cs-CZ" altLang="cs-CZ" u="sng" dirty="0"/>
              <a:t>kauzální </a:t>
            </a:r>
            <a:r>
              <a:rPr lang="cs-CZ" altLang="cs-CZ" dirty="0"/>
              <a:t>charakter.</a:t>
            </a:r>
          </a:p>
          <a:p>
            <a:pPr>
              <a:buFont typeface="Wingdings" pitchFamily="2" charset="2"/>
              <a:buNone/>
            </a:pPr>
            <a:r>
              <a:rPr lang="cs-CZ" altLang="cs-CZ" dirty="0"/>
              <a:t>Prakticky to znamená určit (a být si jist), že změna v T způsobuje Y.</a:t>
            </a:r>
          </a:p>
          <a:p>
            <a:pPr>
              <a:buFont typeface="Wingdings" pitchFamily="2" charset="2"/>
              <a:buNone/>
            </a:pPr>
            <a:r>
              <a:rPr lang="cs-CZ" altLang="cs-CZ" dirty="0"/>
              <a:t>Nejde o to, jak velký je vztah (to je statistická validita), ale o </a:t>
            </a:r>
            <a:r>
              <a:rPr lang="cs-CZ" altLang="cs-CZ" b="1" dirty="0"/>
              <a:t>identifikaci proměnných</a:t>
            </a:r>
            <a:r>
              <a:rPr lang="cs-CZ" altLang="cs-CZ" dirty="0"/>
              <a:t>, které se na něm podílí.</a:t>
            </a:r>
          </a:p>
          <a:p>
            <a:pPr>
              <a:buFont typeface="Wingdings" pitchFamily="2" charset="2"/>
              <a:buNone/>
            </a:pPr>
            <a:r>
              <a:rPr lang="cs-CZ" altLang="cs-CZ" b="1" dirty="0"/>
              <a:t>„Čtyři kauzální překážky“ (</a:t>
            </a:r>
            <a:r>
              <a:rPr lang="cs-CZ" altLang="cs-CZ" dirty="0"/>
              <a:t>viz předchozí přednášky</a:t>
            </a:r>
            <a:r>
              <a:rPr lang="cs-CZ" altLang="cs-CZ" b="1" dirty="0"/>
              <a:t>).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cs-CZ" altLang="cs-CZ" dirty="0"/>
              <a:t>Příklady problematické kauzální validity- chyby v kauzálním usuzování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sz="quarter" idx="1"/>
          </p:nvPr>
        </p:nvSpPr>
        <p:spPr>
          <a:xfrm>
            <a:off x="539750" y="1628775"/>
            <a:ext cx="8153400" cy="4495800"/>
          </a:xfrm>
        </p:spPr>
        <p:txBody>
          <a:bodyPr>
            <a:normAutofit fontScale="85000" lnSpcReduction="10000"/>
          </a:bodyPr>
          <a:lstStyle/>
          <a:p>
            <a:r>
              <a:rPr lang="cs-CZ" altLang="cs-CZ" b="1" dirty="0"/>
              <a:t>„Budu zkoumat, jak míra profesionalizace kampaně ovlivňuje podporu strany“ </a:t>
            </a:r>
            <a:r>
              <a:rPr lang="cs-CZ" altLang="cs-CZ" sz="1800" dirty="0"/>
              <a:t>(čtvrtá překážka).</a:t>
            </a:r>
          </a:p>
          <a:p>
            <a:endParaRPr lang="cs-CZ" altLang="cs-CZ" dirty="0"/>
          </a:p>
          <a:p>
            <a:r>
              <a:rPr lang="cs-CZ" altLang="cs-CZ" b="1" dirty="0"/>
              <a:t>„Zjistila jsem v datech, že pohlaví ovlivňuje ideologickou orientaci“ (</a:t>
            </a:r>
            <a:r>
              <a:rPr lang="cs-CZ" altLang="cs-CZ" sz="1800" dirty="0"/>
              <a:t>první překážka, pokud nedoplníme o přesvědčivý mechanismus a konstatujeme jen na základě dat).</a:t>
            </a:r>
          </a:p>
          <a:p>
            <a:endParaRPr lang="cs-CZ" altLang="cs-CZ" b="1" dirty="0"/>
          </a:p>
          <a:p>
            <a:r>
              <a:rPr lang="cs-CZ" altLang="cs-CZ" b="1" dirty="0"/>
              <a:t>„Data sice navrhovaný vztah zatím nepotvrdila, ale mechanismus mezi závislou a nezávislou proměnnou je logický a vztah tedy existuje“ </a:t>
            </a:r>
            <a:r>
              <a:rPr lang="cs-CZ" altLang="cs-CZ" sz="1800" dirty="0"/>
              <a:t>(třetí překážka).</a:t>
            </a:r>
          </a:p>
          <a:p>
            <a:endParaRPr lang="cs-CZ" altLang="cs-CZ" dirty="0"/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altLang="cs-CZ" b="1" dirty="0"/>
              <a:t>Konstruktová validita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lnSpcReduction="10000"/>
          </a:bodyPr>
          <a:lstStyle/>
          <a:p>
            <a:r>
              <a:rPr lang="cs-CZ" altLang="cs-CZ" dirty="0"/>
              <a:t>Hodnocení toho, jak validní je pozorování/data pro teorii, k níž je vztaženo.</a:t>
            </a:r>
          </a:p>
          <a:p>
            <a:endParaRPr lang="cs-CZ" altLang="cs-CZ" dirty="0"/>
          </a:p>
          <a:p>
            <a:r>
              <a:rPr lang="cs-CZ" altLang="cs-CZ" dirty="0"/>
              <a:t>Širší než kauzální validita, nejde jen o to, zda mezi T a Y je kauzální vztah, ale o to, zda tento vztah jde dobře (validně) uplatnit i na T a Y v již existující teorii (z níž jsme vyšli).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>
              <a:defRPr/>
            </a:pPr>
            <a:br>
              <a:rPr lang="cs-CZ" dirty="0"/>
            </a:br>
            <a:r>
              <a:rPr lang="cs-CZ" dirty="0"/>
              <a:t>Příklady otázek, které si klademe u konstruktové validity (MW 2010:261)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endParaRPr lang="cs-CZ" altLang="cs-CZ" sz="2400" dirty="0"/>
          </a:p>
          <a:p>
            <a:r>
              <a:rPr lang="cs-CZ" altLang="cs-CZ" sz="2400" dirty="0"/>
              <a:t>Jsou možné volby/úkoly subjektů (např. to, na co odpovídají v dotazníku, jak se rozhodují v experimentu) stejné jako v teorii? Získáme pak data, která bezpečně můžeme vztáhnout k teoretickým konceptům?</a:t>
            </a:r>
          </a:p>
          <a:p>
            <a:r>
              <a:rPr lang="cs-CZ" altLang="cs-CZ" sz="2400" dirty="0"/>
              <a:t>Jsou proměnné, které považuje teorie za konstantní, i konstantní ve výzkumu?</a:t>
            </a:r>
          </a:p>
          <a:p>
            <a:r>
              <a:rPr lang="cs-CZ" altLang="cs-CZ" sz="2400" dirty="0"/>
              <a:t>Je rozsah informace dostupný aktérům obdobný, jak to předpokládá teorie?</a:t>
            </a:r>
          </a:p>
          <a:p>
            <a:r>
              <a:rPr lang="cs-CZ" altLang="cs-CZ" sz="2400" dirty="0"/>
              <a:t>Jsou subjekty ze stejné populace, jako předpokládá teorie?</a:t>
            </a:r>
          </a:p>
          <a:p>
            <a:pPr>
              <a:buNone/>
            </a:pPr>
            <a:endParaRPr lang="cs-CZ" alt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Příklad měření složitějších konceptů: Demokracie- Polity IV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250582"/>
            <a:ext cx="54483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789040"/>
            <a:ext cx="5172075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Přímá spojnice se šipkou 4"/>
          <p:cNvCxnSpPr/>
          <p:nvPr/>
        </p:nvCxnSpPr>
        <p:spPr>
          <a:xfrm flipH="1">
            <a:off x="1259632" y="2636912"/>
            <a:ext cx="936104" cy="1152128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5970" y="3523130"/>
            <a:ext cx="4190194" cy="2930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15977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Problém s Polity IV: USA (souvisí  s obsahovou validitou, více </a:t>
            </a:r>
            <a:r>
              <a:rPr lang="cs-CZ" dirty="0" err="1"/>
              <a:t>Kellstedt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132856"/>
            <a:ext cx="5276850" cy="359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60737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Jiný příklad: Politická tolerance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u="sng" dirty="0" err="1"/>
              <a:t>Stouffer</a:t>
            </a:r>
            <a:r>
              <a:rPr lang="cs-CZ" dirty="0"/>
              <a:t>: v 50. letech se ptal reprezentativního vzorku obyvatel USA, zda by nechali učit ve veřejných školách komunisty, socialisty, ateisty atd. V 70. letech výzkum opakoval, zjistil značné snížení netolerance</a:t>
            </a:r>
          </a:p>
          <a:p>
            <a:endParaRPr lang="cs-CZ" dirty="0"/>
          </a:p>
          <a:p>
            <a:r>
              <a:rPr lang="cs-CZ" dirty="0"/>
              <a:t>Validita tohoto výzkumu radikálně zpochybněna, proč? (Řešení </a:t>
            </a:r>
            <a:r>
              <a:rPr lang="cs-CZ" dirty="0" err="1"/>
              <a:t>Kellstedt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429548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dirty="0"/>
              <a:t>Hrozby interní validitě, pokud zkoumáme (experimentálně) lidi (</a:t>
            </a:r>
            <a:r>
              <a:rPr lang="cs-CZ" dirty="0" err="1"/>
              <a:t>Campbell-Stanley</a:t>
            </a:r>
            <a:r>
              <a:rPr lang="cs-CZ" dirty="0"/>
              <a:t> 1966)</a:t>
            </a:r>
          </a:p>
        </p:txBody>
      </p:sp>
      <p:sp>
        <p:nvSpPr>
          <p:cNvPr id="25603" name="Zástupný symbol pro obsah 2"/>
          <p:cNvSpPr>
            <a:spLocks noGrp="1"/>
          </p:cNvSpPr>
          <p:nvPr>
            <p:ph idx="1"/>
          </p:nvPr>
        </p:nvSpPr>
        <p:spPr>
          <a:xfrm>
            <a:off x="0" y="1600200"/>
            <a:ext cx="8766175" cy="4495800"/>
          </a:xfrm>
        </p:spPr>
        <p:txBody>
          <a:bodyPr>
            <a:normAutofit fontScale="92500" lnSpcReduction="20000"/>
          </a:bodyPr>
          <a:lstStyle/>
          <a:p>
            <a:r>
              <a:rPr lang="cs-CZ" altLang="cs-CZ" dirty="0"/>
              <a:t>Selekce</a:t>
            </a:r>
          </a:p>
          <a:p>
            <a:r>
              <a:rPr lang="cs-CZ" altLang="cs-CZ" dirty="0"/>
              <a:t>Historie</a:t>
            </a:r>
          </a:p>
          <a:p>
            <a:r>
              <a:rPr lang="cs-CZ" altLang="cs-CZ" dirty="0"/>
              <a:t>Zrání</a:t>
            </a:r>
          </a:p>
          <a:p>
            <a:r>
              <a:rPr lang="cs-CZ" altLang="cs-CZ" dirty="0"/>
              <a:t>Opakované testování</a:t>
            </a:r>
          </a:p>
          <a:p>
            <a:r>
              <a:rPr lang="cs-CZ" altLang="cs-CZ" dirty="0"/>
              <a:t>Instrumentace (nedokonalé instrumentální proměnné)</a:t>
            </a:r>
          </a:p>
          <a:p>
            <a:r>
              <a:rPr lang="cs-CZ" altLang="cs-CZ" dirty="0"/>
              <a:t>Regrese k průměru</a:t>
            </a:r>
          </a:p>
          <a:p>
            <a:r>
              <a:rPr lang="cs-CZ" altLang="cs-CZ" dirty="0"/>
              <a:t>Úmrtnost (subjektů)</a:t>
            </a:r>
          </a:p>
          <a:p>
            <a:r>
              <a:rPr lang="cs-CZ" altLang="cs-CZ" dirty="0"/>
              <a:t>Zkreslení vyvolané pozorovatelem (obtrusivní techniky)</a:t>
            </a:r>
          </a:p>
        </p:txBody>
      </p:sp>
      <p:pic>
        <p:nvPicPr>
          <p:cNvPr id="25604" name="Obrázek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1720850"/>
            <a:ext cx="5348213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altLang="cs-CZ" dirty="0"/>
              <a:t>Externí validita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lnSpcReduction="10000"/>
          </a:bodyPr>
          <a:lstStyle/>
          <a:p>
            <a:r>
              <a:rPr lang="cs-CZ" altLang="cs-CZ" dirty="0"/>
              <a:t>Úzce souvisí s koncepty „robustnosti“ výsledku a „</a:t>
            </a:r>
            <a:r>
              <a:rPr lang="cs-CZ" altLang="cs-CZ" b="1" dirty="0"/>
              <a:t>vědecké (věcné) replikace</a:t>
            </a:r>
            <a:r>
              <a:rPr lang="cs-CZ" altLang="cs-CZ" dirty="0"/>
              <a:t>“.</a:t>
            </a:r>
          </a:p>
          <a:p>
            <a:endParaRPr lang="cs-CZ" altLang="cs-CZ" dirty="0"/>
          </a:p>
          <a:p>
            <a:r>
              <a:rPr lang="cs-CZ" altLang="cs-CZ" dirty="0"/>
              <a:t>Vědecká replikace odkazuje k situaci, kdy (např. v teoretickém vakuu) buďto </a:t>
            </a:r>
            <a:r>
              <a:rPr lang="cs-CZ" altLang="cs-CZ" b="1" dirty="0"/>
              <a:t>opakujeme</a:t>
            </a:r>
            <a:r>
              <a:rPr lang="cs-CZ" altLang="cs-CZ" dirty="0"/>
              <a:t> náš </a:t>
            </a:r>
            <a:r>
              <a:rPr lang="cs-CZ" altLang="cs-CZ" b="1" dirty="0"/>
              <a:t>výzkum</a:t>
            </a:r>
            <a:r>
              <a:rPr lang="cs-CZ" altLang="cs-CZ" dirty="0"/>
              <a:t> na </a:t>
            </a:r>
            <a:r>
              <a:rPr lang="cs-CZ" altLang="cs-CZ" b="1" dirty="0"/>
              <a:t>jiné populaci</a:t>
            </a:r>
            <a:r>
              <a:rPr lang="cs-CZ" altLang="cs-CZ" dirty="0"/>
              <a:t>, abychom ověřili naše původní zjištění nebo </a:t>
            </a:r>
            <a:r>
              <a:rPr lang="cs-CZ" altLang="cs-CZ" b="1" dirty="0"/>
              <a:t>rozšíříme teorii </a:t>
            </a:r>
            <a:r>
              <a:rPr lang="cs-CZ" altLang="cs-CZ" dirty="0"/>
              <a:t>o další předpoklady na </a:t>
            </a:r>
            <a:r>
              <a:rPr lang="cs-CZ" altLang="cs-CZ" b="1" dirty="0"/>
              <a:t>stejné populaci</a:t>
            </a:r>
            <a:r>
              <a:rPr lang="cs-CZ" altLang="cs-CZ" dirty="0"/>
              <a:t>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766717-DF01-484D-968F-6325669A9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Interní a externí validita: příklad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50CD95-BC51-4D62-BBC0-C2E72A9C81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Zkoumáme politické hodnoty příslušníků Aktivních záloh, zjistíme např., že mají vysoké hodnoty </a:t>
            </a:r>
            <a:r>
              <a:rPr lang="cs-CZ" dirty="0" err="1"/>
              <a:t>resilience</a:t>
            </a:r>
            <a:r>
              <a:rPr lang="cs-CZ" dirty="0"/>
              <a:t> a nízkou míru otevřenosti.</a:t>
            </a:r>
          </a:p>
        </p:txBody>
      </p:sp>
    </p:spTree>
    <p:extLst>
      <p:ext uri="{BB962C8B-B14F-4D97-AF65-F5344CB8AC3E}">
        <p14:creationId xmlns:p14="http://schemas.microsoft.com/office/powerpoint/2010/main" val="1819391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 operacionalizace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Pro </a:t>
            </a:r>
            <a:r>
              <a:rPr lang="cs-CZ" b="1" dirty="0"/>
              <a:t>jeden</a:t>
            </a:r>
            <a:r>
              <a:rPr lang="cs-CZ" dirty="0"/>
              <a:t> koncept </a:t>
            </a:r>
            <a:r>
              <a:rPr lang="cs-CZ" b="1" dirty="0"/>
              <a:t>mnoho</a:t>
            </a:r>
            <a:r>
              <a:rPr lang="cs-CZ" dirty="0"/>
              <a:t> způsobů operacionalizace i způsobů, jak ho měřit</a:t>
            </a:r>
          </a:p>
          <a:p>
            <a:r>
              <a:rPr lang="cs-CZ" dirty="0"/>
              <a:t>Obvykle operacionalizace spojena i s vymezením prostorové a časové dimenze (předchází operacionalizaci konceptů- ptáme se, „jaké případy měřit v jakém čase“).</a:t>
            </a:r>
          </a:p>
          <a:p>
            <a:r>
              <a:rPr lang="cs-CZ" dirty="0"/>
              <a:t>„Nejlepší“ operacionalizace je taková, která </a:t>
            </a:r>
            <a:r>
              <a:rPr lang="cs-CZ" b="1" dirty="0"/>
              <a:t>nejlépe vyjadřuje teoretický problém</a:t>
            </a:r>
            <a:r>
              <a:rPr lang="cs-CZ" dirty="0"/>
              <a:t>, který chceme studovat.</a:t>
            </a:r>
          </a:p>
          <a:p>
            <a:r>
              <a:rPr lang="cs-CZ" dirty="0"/>
              <a:t>Chybná operacionalizace, byť ji následuje korektní měření, nám zabraňuje korektně posoudit původní teoretický vztah na konceptuální úrovni.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41B635-7958-461D-B11E-9BD6F503B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Interní validita: kritéria hodnocení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6BE31B-956C-4E29-854E-9BBB51F887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Statistická: z AZ jsme vybrali dostatečně velký a variabilní (např. z hlediska zařazení a AZ) vzorek, zpracovali jsme pomocí korektních statistických metod (zde např. popisné statistiky).</a:t>
            </a:r>
          </a:p>
          <a:p>
            <a:r>
              <a:rPr lang="cs-CZ" dirty="0"/>
              <a:t>Kauzální: tu bychom posuzovali, pokud by předpoklad byl, že ty vlastnosti ovlivňují rozhodnutí členství v AZ, případně naopak, odpovídali bychom na 4 KP.</a:t>
            </a:r>
          </a:p>
          <a:p>
            <a:r>
              <a:rPr lang="cs-CZ" dirty="0" err="1"/>
              <a:t>Konstruktová</a:t>
            </a:r>
            <a:r>
              <a:rPr lang="cs-CZ" dirty="0"/>
              <a:t>: např. otevřenost bychom měřili pomocí </a:t>
            </a:r>
            <a:r>
              <a:rPr lang="cs-CZ" dirty="0" err="1"/>
              <a:t>validizované</a:t>
            </a:r>
            <a:r>
              <a:rPr lang="cs-CZ" dirty="0"/>
              <a:t> škály Big5, ne otázkou „Jste otevřený?“, která asi teoretický konstrukt (otevřenost) moc dobře neměří</a:t>
            </a:r>
          </a:p>
        </p:txBody>
      </p:sp>
    </p:spTree>
    <p:extLst>
      <p:ext uri="{BB962C8B-B14F-4D97-AF65-F5344CB8AC3E}">
        <p14:creationId xmlns:p14="http://schemas.microsoft.com/office/powerpoint/2010/main" val="120824427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EAD1BD-66D8-4217-A3C5-D5C593E6C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Externí validita: kritéria hodnocení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E6E812-E615-42AF-8B9B-85C5D1C96B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Náš výzkum na vzorku bychom byli schopni generalizovat na celé AZ. To by stačilo, abychom řekli, že náš výzkum má uspokojivou externí validitu, protože to jsme chtěli, usuzovat o AZ. Pokud by to nešlo a mohli jsme usuzovat jen o našem vzorku, byl by to problém pro externí validitu.</a:t>
            </a:r>
          </a:p>
          <a:p>
            <a:r>
              <a:rPr lang="cs-CZ" dirty="0"/>
              <a:t>Tento výzkum by se asi nedal generalizovat mimo AZ (hodnoty AZ výrazně odlišné, než celé populace)- nedá se ale tvrdit, že je to jeho vada, to asi od počátku nebyl náš cíl.</a:t>
            </a:r>
          </a:p>
        </p:txBody>
      </p:sp>
    </p:spTree>
    <p:extLst>
      <p:ext uri="{BB962C8B-B14F-4D97-AF65-F5344CB8AC3E}">
        <p14:creationId xmlns:p14="http://schemas.microsoft.com/office/powerpoint/2010/main" val="381591145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AB5718-1A88-4278-84F3-2FC5ACC15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Interní a externí validita jako známka kvality dohromady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89F91D-5832-4BAF-BF77-4E07F8507E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Výzkum, který nemá dobrou interní validitu, nemůže mít ani dobrou externí (bez interní validity totiž nemáme totiž validní závěry, které bychom mohli uplatnit mimo zkoumaný vzorek, ale vlastně ani </a:t>
            </a:r>
            <a:r>
              <a:rPr lang="cs-CZ"/>
              <a:t>v jeho </a:t>
            </a:r>
            <a:r>
              <a:rPr lang="cs-CZ" dirty="0"/>
              <a:t>rámci).</a:t>
            </a:r>
          </a:p>
          <a:p>
            <a:r>
              <a:rPr lang="cs-CZ" dirty="0"/>
              <a:t>Výzkum s dobrou interní validitou může a nemusí mít dobrou externí</a:t>
            </a:r>
          </a:p>
        </p:txBody>
      </p:sp>
    </p:spTree>
    <p:extLst>
      <p:ext uri="{BB962C8B-B14F-4D97-AF65-F5344CB8AC3E}">
        <p14:creationId xmlns:p14="http://schemas.microsoft.com/office/powerpoint/2010/main" val="3395048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Studium politiky a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619672" y="3212976"/>
            <a:ext cx="5472608" cy="0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39552" y="3501008"/>
            <a:ext cx="33843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latin typeface="Cambria" pitchFamily="18" charset="0"/>
              </a:rPr>
              <a:t>Data, která si chceme nasbírat </a:t>
            </a:r>
            <a:r>
              <a:rPr lang="cs-CZ" dirty="0">
                <a:latin typeface="Cambria" pitchFamily="18" charset="0"/>
              </a:rPr>
              <a:t>(podceňujeme problémy, které jsou s tím spojeny)</a:t>
            </a:r>
            <a:r>
              <a:rPr lang="cs-CZ" b="1" dirty="0">
                <a:latin typeface="Cambria" pitchFamily="18" charset="0"/>
              </a:rPr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36096" y="1988840"/>
            <a:ext cx="34563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latin typeface="Cambria" pitchFamily="18" charset="0"/>
              </a:rPr>
              <a:t>Data, která už nasbíral někdo před námi </a:t>
            </a:r>
            <a:r>
              <a:rPr lang="cs-CZ" dirty="0">
                <a:latin typeface="Cambria" pitchFamily="18" charset="0"/>
              </a:rPr>
              <a:t>(přeceňujeme jejich využitelnost)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835696" y="5229200"/>
            <a:ext cx="66967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latin typeface="Cambria" pitchFamily="18" charset="0"/>
              </a:rPr>
              <a:t>PROBLÉM: PŘI STUDIU POLITIKY OBVYKLE VÍME, CO JSOU NEJLEPŠÍ DATA A ZÁROVEŇ VŽDY NEMUSÍ BÝT JEDNODUCHÉ JE ZÍSKAT (X EKONOMIE (HDP) X PSYCHOLOGIE (DEPRESE)).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„Obtížné koncepty“ (příklady)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„Aktivismus soudů“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„Progresivismus legislativy“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„Politická sofistikovanost“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„Sociální kapitál“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Jaké problémy jsou spojeny s operacionalizací a měřením (I.)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b="1" dirty="0"/>
          </a:p>
          <a:p>
            <a:pPr>
              <a:buNone/>
            </a:pPr>
            <a:r>
              <a:rPr lang="cs-CZ" b="1" dirty="0"/>
              <a:t>Konceptuální jasnost- </a:t>
            </a:r>
            <a:r>
              <a:rPr lang="cs-CZ" dirty="0"/>
              <a:t>musíme přesně vědět, co chceme měřit</a:t>
            </a:r>
          </a:p>
          <a:p>
            <a:endParaRPr lang="cs-CZ" b="1" dirty="0"/>
          </a:p>
          <a:p>
            <a:r>
              <a:rPr lang="cs-CZ" b="1" dirty="0"/>
              <a:t>Příklad: příjem</a:t>
            </a:r>
          </a:p>
          <a:p>
            <a:endParaRPr lang="cs-CZ" b="1" dirty="0"/>
          </a:p>
          <a:p>
            <a:r>
              <a:rPr lang="cs-CZ" b="1" dirty="0"/>
              <a:t>Příklad: status</a:t>
            </a:r>
          </a:p>
          <a:p>
            <a:endParaRPr lang="cs-CZ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Problém II.: Reliabilita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Pokud měříme dvakrát tu samou věc, ve stejném stavu (věci), musíme dojít ke stejnému výsledku měření.</a:t>
            </a:r>
          </a:p>
          <a:p>
            <a:endParaRPr lang="cs-CZ" dirty="0"/>
          </a:p>
          <a:p>
            <a:r>
              <a:rPr lang="cs-CZ" dirty="0" err="1"/>
              <a:t>Př</a:t>
            </a:r>
            <a:r>
              <a:rPr lang="cs-CZ" dirty="0"/>
              <a:t>: váha, kódování zpráv</a:t>
            </a:r>
          </a:p>
        </p:txBody>
      </p:sp>
    </p:spTree>
    <p:extLst>
      <p:ext uri="{BB962C8B-B14F-4D97-AF65-F5344CB8AC3E}">
        <p14:creationId xmlns:p14="http://schemas.microsoft.com/office/powerpoint/2010/main" val="38470222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Problémy III: Validita (u konceptů při operacionalizaci)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Měřící nástroj a měření akurátně reprezentují koncepty, o které se zajímáme.</a:t>
            </a:r>
          </a:p>
          <a:p>
            <a:endParaRPr lang="cs-CZ" dirty="0"/>
          </a:p>
          <a:p>
            <a:r>
              <a:rPr lang="cs-CZ" dirty="0"/>
              <a:t>Zjevná validita </a:t>
            </a:r>
          </a:p>
          <a:p>
            <a:endParaRPr lang="cs-CZ" dirty="0"/>
          </a:p>
          <a:p>
            <a:r>
              <a:rPr lang="cs-CZ" dirty="0"/>
              <a:t>Validita daná výčtem obsahu (konceptu, realistický přístup)</a:t>
            </a:r>
          </a:p>
          <a:p>
            <a:endParaRPr lang="cs-CZ" dirty="0"/>
          </a:p>
          <a:p>
            <a:r>
              <a:rPr lang="cs-CZ" dirty="0" err="1"/>
              <a:t>Konstruktová</a:t>
            </a:r>
            <a:r>
              <a:rPr lang="cs-CZ" dirty="0"/>
              <a:t> validita (</a:t>
            </a:r>
            <a:r>
              <a:rPr lang="cs-CZ" dirty="0" err="1"/>
              <a:t>semantický</a:t>
            </a:r>
            <a:r>
              <a:rPr lang="cs-CZ" dirty="0"/>
              <a:t> přístup)</a:t>
            </a:r>
          </a:p>
        </p:txBody>
      </p:sp>
    </p:spTree>
    <p:extLst>
      <p:ext uri="{BB962C8B-B14F-4D97-AF65-F5344CB8AC3E}">
        <p14:creationId xmlns:p14="http://schemas.microsoft.com/office/powerpoint/2010/main" val="33452131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188913"/>
            <a:ext cx="8153400" cy="9906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dirty="0"/>
              <a:t>Validita (šířeji) jako „aproximace k pravdě“ (Shadish et. al. 2002) 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endParaRPr lang="cs-CZ" altLang="cs-CZ" b="1" dirty="0"/>
          </a:p>
          <a:p>
            <a:endParaRPr lang="cs-CZ" altLang="cs-CZ" b="1" dirty="0"/>
          </a:p>
          <a:p>
            <a:r>
              <a:rPr lang="cs-CZ" altLang="cs-CZ" b="1" dirty="0"/>
              <a:t>Validita (v emprickém výzkumu): naše vědění (získané inferencí) je přibližně pravdivé.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1783</TotalTime>
  <Words>1939</Words>
  <Application>Microsoft Office PowerPoint</Application>
  <PresentationFormat>Předvádění na obrazovce (4:3)</PresentationFormat>
  <Paragraphs>175</Paragraphs>
  <Slides>32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7" baseType="lpstr">
      <vt:lpstr>Arial</vt:lpstr>
      <vt:lpstr>Calibri</vt:lpstr>
      <vt:lpstr>Cambria</vt:lpstr>
      <vt:lpstr>Wingdings</vt:lpstr>
      <vt:lpstr>Office Theme</vt:lpstr>
      <vt:lpstr>Operacionalizace, měření a validita v kvantitativním výzkumu</vt:lpstr>
      <vt:lpstr>Operacionalizace</vt:lpstr>
      <vt:lpstr>Charakter operacionalizace</vt:lpstr>
      <vt:lpstr>Studium politiky a data</vt:lpstr>
      <vt:lpstr>„Obtížné koncepty“ (příklady)</vt:lpstr>
      <vt:lpstr>Jaké problémy jsou spojeny s operacionalizací a měřením (I.)</vt:lpstr>
      <vt:lpstr>Problém II.: Reliabilita</vt:lpstr>
      <vt:lpstr>Problémy III: Validita (u konceptů při operacionalizaci)</vt:lpstr>
      <vt:lpstr>Validita (šířeji) jako „aproximace k pravdě“ (Shadish et. al. 2002) </vt:lpstr>
      <vt:lpstr>Komponenty validity: externí a interní validita</vt:lpstr>
      <vt:lpstr>Dekonstrukce interní validity</vt:lpstr>
      <vt:lpstr>Statistická validita</vt:lpstr>
      <vt:lpstr>Diskuse o statistické významnosti</vt:lpstr>
      <vt:lpstr>Př.</vt:lpstr>
      <vt:lpstr>Intervaly spolehlivosti</vt:lpstr>
      <vt:lpstr>Příklad statistické validity: průzkumy veřejného mínění (zdroj euro.cz)</vt:lpstr>
      <vt:lpstr>Příklad statistické validity: průzkum nakažení koronavirem: duben 2020</vt:lpstr>
      <vt:lpstr>Př. Statistické validity: distribuce hodnot (vhodná statistika)</vt:lpstr>
      <vt:lpstr>Statistická replikace</vt:lpstr>
      <vt:lpstr>Kauzální validita</vt:lpstr>
      <vt:lpstr>Příklady problematické kauzální validity- chyby v kauzálním usuzování</vt:lpstr>
      <vt:lpstr>Konstruktová validita</vt:lpstr>
      <vt:lpstr> Příklady otázek, které si klademe u konstruktové validity (MW 2010:261)</vt:lpstr>
      <vt:lpstr>Příklad měření složitějších konceptů: Demokracie- Polity IV</vt:lpstr>
      <vt:lpstr>Problém s Polity IV: USA (souvisí  s obsahovou validitou, více Kellstedt)</vt:lpstr>
      <vt:lpstr>Jiný příklad: Politická tolerance</vt:lpstr>
      <vt:lpstr>Hrozby interní validitě, pokud zkoumáme (experimentálně) lidi (Campbell-Stanley 1966)</vt:lpstr>
      <vt:lpstr>Externí validita</vt:lpstr>
      <vt:lpstr>Interní a externí validita: příklad</vt:lpstr>
      <vt:lpstr>Interní validita: kritéria hodnocení</vt:lpstr>
      <vt:lpstr>Externí validita: kritéria hodnocení</vt:lpstr>
      <vt:lpstr>Interní a externí validita jako známka kvality dohromady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Roman Chytilek</dc:creator>
  <cp:lastModifiedBy>Roman Chytilek</cp:lastModifiedBy>
  <cp:revision>95</cp:revision>
  <dcterms:created xsi:type="dcterms:W3CDTF">2014-04-22T20:09:54Z</dcterms:created>
  <dcterms:modified xsi:type="dcterms:W3CDTF">2024-04-10T09:53:25Z</dcterms:modified>
</cp:coreProperties>
</file>