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424" r:id="rId3"/>
    <p:sldId id="257" r:id="rId4"/>
    <p:sldId id="258" r:id="rId5"/>
    <p:sldId id="259" r:id="rId6"/>
    <p:sldId id="274" r:id="rId7"/>
    <p:sldId id="260" r:id="rId8"/>
    <p:sldId id="265" r:id="rId9"/>
    <p:sldId id="261" r:id="rId10"/>
    <p:sldId id="269" r:id="rId11"/>
    <p:sldId id="423" r:id="rId1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2" d="100"/>
          <a:sy n="82" d="100"/>
        </p:scale>
        <p:origin x="72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47F176B-2073-429C-AD3D-3AE98EE52781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A9D862B-65EE-40D7-8107-FBEF49610D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5575049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Jen pro vysvětlující práce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0C69294-3EB3-4C04-B927-DE2D880EE7CA}" type="slidenum">
              <a:rPr lang="cs-CZ" smtClean="0"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5074655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5247320-3FE5-0BED-C27E-6359FC9217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EE1B38CB-F6D2-1A3E-9910-79964D49E12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A0077736-4FC7-0090-056E-544E99264C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B084A989-5904-3213-0025-567A3B0406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56B2CEF0-47AF-C6E0-D63D-E18A0F5037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3057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47903713-A3C9-6616-9519-01C6586D7A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2BA29D31-6883-4C86-0B32-087ADB30C4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9E47C8C3-6372-2360-946D-7263D231CB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3AD3A21D-18EB-6AD0-E786-94BAA418829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CB04A064-660B-662E-33BA-8654CB5DE2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590503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>
            <a:extLst>
              <a:ext uri="{FF2B5EF4-FFF2-40B4-BE49-F238E27FC236}">
                <a16:creationId xmlns:a16="http://schemas.microsoft.com/office/drawing/2014/main" id="{AD00622B-D3AB-6F89-075B-83D6F06E0C0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>
            <a:extLst>
              <a:ext uri="{FF2B5EF4-FFF2-40B4-BE49-F238E27FC236}">
                <a16:creationId xmlns:a16="http://schemas.microsoft.com/office/drawing/2014/main" id="{624D1754-1A18-71B1-4E53-22B202595A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6EF7319F-24A9-4A96-64E5-8668DD1D78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8806FA1-E079-2224-7708-82E9EE5516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F716DA67-26A8-FC0F-16D3-2DDE487A86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425901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B93F01B5-F5D6-011A-9F50-3067257EF1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FE55C05-3CD4-DD8F-FF35-9C096F470C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436B9450-4C51-D15B-4E3C-04CF54B427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1427C49B-3FBA-6FB6-9CCF-F7ED1E7551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263103CD-48D5-628E-2E44-B12499FBED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25799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CB702AA-1767-579B-64B8-DD89489F7F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D72A119D-0B08-937F-85E1-95848693B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CC91A275-FE0B-F158-7492-82A393C274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CA6BC14A-DF46-8021-1EAB-7E485AC357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1C7DD24F-2A0A-26D5-4E37-20B6EE7BFF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06058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6EAD594-89E7-6833-2863-53A5286AC1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1BD8D11B-5D5B-B7B7-4A07-DBA46521F20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AFEA6C4C-67BD-4525-40AE-7B43B396048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50089462-E01A-8236-1FF3-463AB9DF665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EE69050A-489B-2826-2514-D608FAE851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DA59ABC3-C264-94EA-62D6-863E3C19071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24213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81275DB-3255-5773-4B1E-92613E311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A51DF4C5-E1AD-AAFE-FE66-A18667D092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4" name="Zástupný obsah 3">
            <a:extLst>
              <a:ext uri="{FF2B5EF4-FFF2-40B4-BE49-F238E27FC236}">
                <a16:creationId xmlns:a16="http://schemas.microsoft.com/office/drawing/2014/main" id="{C212E267-AA2F-589F-2BDD-8E25A79A2BF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text 4">
            <a:extLst>
              <a:ext uri="{FF2B5EF4-FFF2-40B4-BE49-F238E27FC236}">
                <a16:creationId xmlns:a16="http://schemas.microsoft.com/office/drawing/2014/main" id="{9B530991-89B3-D4DC-020A-6999BF3596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6" name="Zástupný obsah 5">
            <a:extLst>
              <a:ext uri="{FF2B5EF4-FFF2-40B4-BE49-F238E27FC236}">
                <a16:creationId xmlns:a16="http://schemas.microsoft.com/office/drawing/2014/main" id="{BF3693E2-4198-A7E5-385D-CEB5B2895CC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>
            <a:extLst>
              <a:ext uri="{FF2B5EF4-FFF2-40B4-BE49-F238E27FC236}">
                <a16:creationId xmlns:a16="http://schemas.microsoft.com/office/drawing/2014/main" id="{194ED209-B2D0-02C7-1750-00F375934D0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8" name="Zástupný symbol pro zápatí 7">
            <a:extLst>
              <a:ext uri="{FF2B5EF4-FFF2-40B4-BE49-F238E27FC236}">
                <a16:creationId xmlns:a16="http://schemas.microsoft.com/office/drawing/2014/main" id="{0EFAEE7F-A75A-74F5-2684-B163BF36FE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>
            <a:extLst>
              <a:ext uri="{FF2B5EF4-FFF2-40B4-BE49-F238E27FC236}">
                <a16:creationId xmlns:a16="http://schemas.microsoft.com/office/drawing/2014/main" id="{6AD19284-E38E-E3BE-65A4-2AF77271AA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020531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B488348-956C-078A-444E-20CAA5A851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>
            <a:extLst>
              <a:ext uri="{FF2B5EF4-FFF2-40B4-BE49-F238E27FC236}">
                <a16:creationId xmlns:a16="http://schemas.microsoft.com/office/drawing/2014/main" id="{6C54F244-37C6-E440-51DC-96954A6C09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4" name="Zástupný symbol pro zápatí 3">
            <a:extLst>
              <a:ext uri="{FF2B5EF4-FFF2-40B4-BE49-F238E27FC236}">
                <a16:creationId xmlns:a16="http://schemas.microsoft.com/office/drawing/2014/main" id="{5881A8D4-67B2-EB88-03FA-80103B0AEF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>
            <a:extLst>
              <a:ext uri="{FF2B5EF4-FFF2-40B4-BE49-F238E27FC236}">
                <a16:creationId xmlns:a16="http://schemas.microsoft.com/office/drawing/2014/main" id="{E460F62E-638D-5CC0-79BC-01E5E8F95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41575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>
            <a:extLst>
              <a:ext uri="{FF2B5EF4-FFF2-40B4-BE49-F238E27FC236}">
                <a16:creationId xmlns:a16="http://schemas.microsoft.com/office/drawing/2014/main" id="{45FDB16C-FF57-E70D-5167-E1DEDF878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3" name="Zástupný symbol pro zápatí 2">
            <a:extLst>
              <a:ext uri="{FF2B5EF4-FFF2-40B4-BE49-F238E27FC236}">
                <a16:creationId xmlns:a16="http://schemas.microsoft.com/office/drawing/2014/main" id="{6A5A35B3-F742-F972-E6B6-1574C14840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>
            <a:extLst>
              <a:ext uri="{FF2B5EF4-FFF2-40B4-BE49-F238E27FC236}">
                <a16:creationId xmlns:a16="http://schemas.microsoft.com/office/drawing/2014/main" id="{065E17A6-F897-63A4-1BC0-48869C19DA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839815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0A54CDDE-1C72-A8AC-88F8-0D2DC5F66C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38B65908-388F-8D3F-98C1-A208D9F02D0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712527D4-38D4-987D-D430-18A36B79D8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685DA327-C5FD-9A0D-C1C3-32B28BB052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B11AC5FB-69A9-DCE8-871C-98C7FC2CB6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1921BD52-A5D2-3C91-4EBA-BC3889F5A9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90902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CE3B36-11CE-CF89-1528-555E872D0A2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obrázku 2">
            <a:extLst>
              <a:ext uri="{FF2B5EF4-FFF2-40B4-BE49-F238E27FC236}">
                <a16:creationId xmlns:a16="http://schemas.microsoft.com/office/drawing/2014/main" id="{DE3E4903-FC34-488D-DA0B-D320A8897B3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text 3">
            <a:extLst>
              <a:ext uri="{FF2B5EF4-FFF2-40B4-BE49-F238E27FC236}">
                <a16:creationId xmlns:a16="http://schemas.microsoft.com/office/drawing/2014/main" id="{14AE29EF-F109-EF10-CA54-E6D9282868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Po kliknutí můžete upravovat styly textu v předloze.</a:t>
            </a:r>
          </a:p>
        </p:txBody>
      </p:sp>
      <p:sp>
        <p:nvSpPr>
          <p:cNvPr id="5" name="Zástupný symbol pro datum 4">
            <a:extLst>
              <a:ext uri="{FF2B5EF4-FFF2-40B4-BE49-F238E27FC236}">
                <a16:creationId xmlns:a16="http://schemas.microsoft.com/office/drawing/2014/main" id="{78B67286-CEC3-1472-F7F0-721C03CBAC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6" name="Zástupný symbol pro zápatí 5">
            <a:extLst>
              <a:ext uri="{FF2B5EF4-FFF2-40B4-BE49-F238E27FC236}">
                <a16:creationId xmlns:a16="http://schemas.microsoft.com/office/drawing/2014/main" id="{AFE00395-02B2-38E7-7C26-03E6B7AAE9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>
            <a:extLst>
              <a:ext uri="{FF2B5EF4-FFF2-40B4-BE49-F238E27FC236}">
                <a16:creationId xmlns:a16="http://schemas.microsoft.com/office/drawing/2014/main" id="{F2DA384C-A08D-AF37-D60E-E35E2A6D54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8527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nadpis 1">
            <a:extLst>
              <a:ext uri="{FF2B5EF4-FFF2-40B4-BE49-F238E27FC236}">
                <a16:creationId xmlns:a16="http://schemas.microsoft.com/office/drawing/2014/main" id="{8C38B4E2-5B14-0747-97BA-E09FD624F1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text 2">
            <a:extLst>
              <a:ext uri="{FF2B5EF4-FFF2-40B4-BE49-F238E27FC236}">
                <a16:creationId xmlns:a16="http://schemas.microsoft.com/office/drawing/2014/main" id="{F8ABB1A4-0F65-CA6B-11F7-7039D27508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>
            <a:extLst>
              <a:ext uri="{FF2B5EF4-FFF2-40B4-BE49-F238E27FC236}">
                <a16:creationId xmlns:a16="http://schemas.microsoft.com/office/drawing/2014/main" id="{23D78E47-A468-23A7-C202-3414279A4D7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ABEC8B-8CBB-4CE4-95A1-10BE3CC516AD}" type="datetimeFigureOut">
              <a:rPr lang="cs-CZ" smtClean="0"/>
              <a:t>27.03.2024</a:t>
            </a:fld>
            <a:endParaRPr lang="cs-CZ"/>
          </a:p>
        </p:txBody>
      </p:sp>
      <p:sp>
        <p:nvSpPr>
          <p:cNvPr id="5" name="Zástupný symbol pro zápatí 4">
            <a:extLst>
              <a:ext uri="{FF2B5EF4-FFF2-40B4-BE49-F238E27FC236}">
                <a16:creationId xmlns:a16="http://schemas.microsoft.com/office/drawing/2014/main" id="{7065AD26-EE32-8389-CDF2-296E414B46F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>
            <a:extLst>
              <a:ext uri="{FF2B5EF4-FFF2-40B4-BE49-F238E27FC236}">
                <a16:creationId xmlns:a16="http://schemas.microsoft.com/office/drawing/2014/main" id="{3A299157-1331-F37F-13A6-674CD0618C6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51ED5A-4533-454E-905E-0E2A5439F30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3561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374CFF4-4004-F48A-AFAA-63F8E34E59F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Seminář</a:t>
            </a:r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294B1B07-AE94-17F5-0C81-EFE8FC1D35D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731336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Analýza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Musí být představeny metody nebo způsob práce s daty</a:t>
            </a:r>
          </a:p>
          <a:p>
            <a:r>
              <a:rPr lang="cs-CZ" dirty="0"/>
              <a:t>Obsahová analýza, textová analýza, …</a:t>
            </a:r>
          </a:p>
          <a:p>
            <a:r>
              <a:rPr lang="cs-CZ" dirty="0"/>
              <a:t>Konkrétní metody statistické analýzy </a:t>
            </a:r>
          </a:p>
        </p:txBody>
      </p:sp>
    </p:spTree>
    <p:extLst>
      <p:ext uri="{BB962C8B-B14F-4D97-AF65-F5344CB8AC3E}">
        <p14:creationId xmlns:p14="http://schemas.microsoft.com/office/powerpoint/2010/main" val="360391241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Limity výzkumu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Vždy se zamyslete nad tím, zda lze limit odstranit</a:t>
            </a:r>
          </a:p>
          <a:p>
            <a:r>
              <a:rPr lang="cs-CZ" dirty="0"/>
              <a:t>Překážky, které nedokážete ovlivnit </a:t>
            </a:r>
          </a:p>
        </p:txBody>
      </p:sp>
    </p:spTree>
    <p:extLst>
      <p:ext uri="{BB962C8B-B14F-4D97-AF65-F5344CB8AC3E}">
        <p14:creationId xmlns:p14="http://schemas.microsoft.com/office/powerpoint/2010/main" val="12441677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FD7CC0-F983-545A-9EC2-790661AE39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Hlavní problémy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7846ED-4D4D-3522-58E7-E8DD8BE089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Zaměřenost</a:t>
            </a:r>
          </a:p>
          <a:p>
            <a:r>
              <a:rPr lang="cs-CZ" dirty="0"/>
              <a:t>Konzistence</a:t>
            </a:r>
          </a:p>
          <a:p>
            <a:r>
              <a:rPr lang="cs-CZ" dirty="0"/>
              <a:t>Absence teorie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9793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B59440B-1C50-98D9-4CE1-9BDCAE102C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Otázka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A41F5FF2-DFDB-4C5D-E922-314ED8B4B4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Konzistence</a:t>
            </a:r>
          </a:p>
          <a:p>
            <a:pPr lvl="1"/>
            <a:r>
              <a:rPr lang="cs-CZ" dirty="0"/>
              <a:t>Každý další bod návrhu výzkumu, musí odpovídat tomu, jakou jste si položili otázku!</a:t>
            </a:r>
          </a:p>
          <a:p>
            <a:r>
              <a:rPr lang="cs-CZ" dirty="0"/>
              <a:t>Otázka určuje design výzkumu</a:t>
            </a:r>
          </a:p>
          <a:p>
            <a:pPr lvl="1"/>
            <a:r>
              <a:rPr lang="cs-CZ" dirty="0"/>
              <a:t>Popisné otázky (jak, co, kdo, kde)</a:t>
            </a:r>
          </a:p>
          <a:p>
            <a:pPr lvl="2"/>
            <a:r>
              <a:rPr lang="cs-CZ" dirty="0"/>
              <a:t>Jednoduchý konceptuální rámec</a:t>
            </a:r>
          </a:p>
          <a:p>
            <a:pPr lvl="2"/>
            <a:r>
              <a:rPr lang="cs-CZ" dirty="0"/>
              <a:t>Popis konceptů</a:t>
            </a:r>
          </a:p>
          <a:p>
            <a:pPr lvl="1"/>
            <a:r>
              <a:rPr lang="cs-CZ" dirty="0"/>
              <a:t>Vysvětlující otázky (proč, jaký je vliv …)</a:t>
            </a:r>
          </a:p>
          <a:p>
            <a:pPr lvl="2"/>
            <a:r>
              <a:rPr lang="cs-CZ" dirty="0"/>
              <a:t>Potřeba teorie </a:t>
            </a:r>
          </a:p>
          <a:p>
            <a:pPr lvl="2"/>
            <a:r>
              <a:rPr lang="cs-CZ" dirty="0"/>
              <a:t>Z teorie vyplývají hypotézy</a:t>
            </a:r>
          </a:p>
          <a:p>
            <a:pPr lvl="2"/>
            <a:r>
              <a:rPr lang="cs-CZ" dirty="0"/>
              <a:t>Způsob testování hypotéz</a:t>
            </a:r>
          </a:p>
        </p:txBody>
      </p:sp>
    </p:spTree>
    <p:extLst>
      <p:ext uri="{BB962C8B-B14F-4D97-AF65-F5344CB8AC3E}">
        <p14:creationId xmlns:p14="http://schemas.microsoft.com/office/powerpoint/2010/main" val="1358436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9D2C5BB5-DD5C-DA08-A90C-E81B86EA2C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relevance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F57EE46-5747-575F-6801-F8CF34BD7F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Téma na světě, v ČR, Brně nikdo nezpracoval</a:t>
            </a:r>
          </a:p>
          <a:p>
            <a:pPr lvl="1"/>
            <a:r>
              <a:rPr lang="cs-CZ" dirty="0"/>
              <a:t>Nedostatečné zdůvodnění</a:t>
            </a:r>
          </a:p>
          <a:p>
            <a:r>
              <a:rPr lang="cs-CZ" dirty="0"/>
              <a:t>Téma mě osobně zajímá</a:t>
            </a:r>
          </a:p>
          <a:p>
            <a:endParaRPr lang="cs-CZ" dirty="0"/>
          </a:p>
          <a:p>
            <a:r>
              <a:rPr lang="cs-CZ" dirty="0"/>
              <a:t>Co jako </a:t>
            </a:r>
            <a:r>
              <a:rPr lang="cs-CZ" b="1" dirty="0"/>
              <a:t>politologové</a:t>
            </a:r>
            <a:r>
              <a:rPr lang="cs-CZ" dirty="0"/>
              <a:t> nebo </a:t>
            </a:r>
            <a:r>
              <a:rPr lang="cs-CZ" b="1" dirty="0"/>
              <a:t>občané</a:t>
            </a:r>
            <a:r>
              <a:rPr lang="cs-CZ" dirty="0"/>
              <a:t> získáme z provedeného výzkumu?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043554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FE54A757-ADB0-6E36-8762-882A4B9F63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Konceptuální rámec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5999022-36DF-A010-0CEC-383ADF8A2A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Jednoduchý pro </a:t>
            </a:r>
            <a:r>
              <a:rPr lang="cs-CZ" b="1" dirty="0"/>
              <a:t>popisné práce</a:t>
            </a:r>
          </a:p>
          <a:p>
            <a:pPr lvl="1"/>
            <a:r>
              <a:rPr lang="cs-CZ" dirty="0"/>
              <a:t>Popis je obvykle </a:t>
            </a:r>
            <a:r>
              <a:rPr lang="cs-CZ" b="1" dirty="0"/>
              <a:t>případovou studií</a:t>
            </a:r>
            <a:r>
              <a:rPr lang="cs-CZ" dirty="0"/>
              <a:t>, ale může být i kvantitativní</a:t>
            </a:r>
          </a:p>
          <a:p>
            <a:pPr lvl="1"/>
            <a:r>
              <a:rPr lang="cs-CZ" dirty="0"/>
              <a:t>Jaké koncepty budou popisovány?</a:t>
            </a:r>
          </a:p>
          <a:p>
            <a:pPr lvl="1"/>
            <a:r>
              <a:rPr lang="cs-CZ" dirty="0"/>
              <a:t>Vztah mezi koncepty nehraje roli</a:t>
            </a:r>
          </a:p>
          <a:p>
            <a:r>
              <a:rPr lang="cs-CZ" dirty="0"/>
              <a:t>Složitější pro </a:t>
            </a:r>
            <a:r>
              <a:rPr lang="cs-CZ" b="1" dirty="0"/>
              <a:t>vysvětlující práce</a:t>
            </a:r>
          </a:p>
          <a:p>
            <a:pPr lvl="1"/>
            <a:r>
              <a:rPr lang="cs-CZ" b="1" dirty="0" err="1"/>
              <a:t>Kvanti</a:t>
            </a:r>
            <a:r>
              <a:rPr lang="cs-CZ" b="1" dirty="0"/>
              <a:t> nebo komparace</a:t>
            </a:r>
          </a:p>
          <a:p>
            <a:pPr lvl="1"/>
            <a:r>
              <a:rPr lang="cs-CZ" dirty="0"/>
              <a:t>Vztahy mezi koncepty jsou velice důležité</a:t>
            </a:r>
          </a:p>
          <a:p>
            <a:pPr lvl="1"/>
            <a:r>
              <a:rPr lang="cs-CZ" dirty="0"/>
              <a:t>Nutná </a:t>
            </a:r>
            <a:r>
              <a:rPr lang="cs-CZ" b="1" dirty="0"/>
              <a:t>teorie</a:t>
            </a:r>
            <a:r>
              <a:rPr lang="cs-CZ" dirty="0"/>
              <a:t> ukazující mechanismus  vztahu</a:t>
            </a:r>
          </a:p>
          <a:p>
            <a:pPr lvl="1"/>
            <a:endParaRPr lang="cs-CZ" dirty="0"/>
          </a:p>
          <a:p>
            <a:pPr lvl="1"/>
            <a:r>
              <a:rPr lang="cs-CZ" dirty="0"/>
              <a:t>Pozor na překombinování – komparace kvantitativních analýz</a:t>
            </a:r>
          </a:p>
        </p:txBody>
      </p:sp>
    </p:spTree>
    <p:extLst>
      <p:ext uri="{BB962C8B-B14F-4D97-AF65-F5344CB8AC3E}">
        <p14:creationId xmlns:p14="http://schemas.microsoft.com/office/powerpoint/2010/main" val="353647988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Hypotézy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Jen pro vysvětlující práce</a:t>
            </a:r>
          </a:p>
          <a:p>
            <a:r>
              <a:rPr lang="cs-CZ" dirty="0"/>
              <a:t>„popisují“ teorií předpokládané vztahy</a:t>
            </a:r>
          </a:p>
          <a:p>
            <a:r>
              <a:rPr lang="cs-CZ" dirty="0"/>
              <a:t>Odvozené z teorie</a:t>
            </a:r>
          </a:p>
          <a:p>
            <a:r>
              <a:rPr lang="cs-CZ" dirty="0"/>
              <a:t>Obsahují závisle a nezávisle proměnnou a vztah mezi nimi</a:t>
            </a:r>
          </a:p>
          <a:p>
            <a:r>
              <a:rPr lang="cs-CZ" dirty="0"/>
              <a:t>Nutný předpoklad kauzálního mechanismu</a:t>
            </a:r>
          </a:p>
          <a:p>
            <a:endParaRPr lang="cs-CZ" dirty="0"/>
          </a:p>
          <a:p>
            <a:r>
              <a:rPr lang="cs-CZ" dirty="0"/>
              <a:t>Jsou testovány (potvrzeny či vyvráceny) empirickými daty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899291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73138A6-396C-AC16-4D39-796E2617D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Operacionalizace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DDE3EBF9-4C74-47EB-D6F3-F996C6FE9E7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b="1" dirty="0"/>
              <a:t>Na jaké úrovni</a:t>
            </a:r>
          </a:p>
          <a:p>
            <a:pPr lvl="1"/>
            <a:r>
              <a:rPr lang="cs-CZ" dirty="0"/>
              <a:t>Obec, volič, občan, strana, stát,…</a:t>
            </a:r>
          </a:p>
          <a:p>
            <a:r>
              <a:rPr lang="cs-CZ" b="1" dirty="0"/>
              <a:t>a jakým způsobem</a:t>
            </a:r>
          </a:p>
          <a:p>
            <a:pPr lvl="1"/>
            <a:r>
              <a:rPr lang="cs-CZ" dirty="0"/>
              <a:t>Konkrétní proměnné</a:t>
            </a:r>
          </a:p>
          <a:p>
            <a:r>
              <a:rPr lang="cs-CZ" b="1" dirty="0"/>
              <a:t>chci „měřit“ koncepty </a:t>
            </a:r>
          </a:p>
          <a:p>
            <a:endParaRPr lang="cs-CZ" dirty="0"/>
          </a:p>
          <a:p>
            <a:r>
              <a:rPr lang="cs-CZ" dirty="0"/>
              <a:t>Určuje, jaká budu potřebovat data</a:t>
            </a:r>
          </a:p>
          <a:p>
            <a:r>
              <a:rPr lang="cs-CZ" dirty="0"/>
              <a:t>Konzistence s výzkumnou otázkou</a:t>
            </a:r>
          </a:p>
        </p:txBody>
      </p:sp>
    </p:spTree>
    <p:extLst>
      <p:ext uri="{BB962C8B-B14F-4D97-AF65-F5344CB8AC3E}">
        <p14:creationId xmlns:p14="http://schemas.microsoft.com/office/powerpoint/2010/main" val="329920431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Sběr dat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Systematičnost – data by měla být sbírána podle jasně daných kritérií</a:t>
            </a:r>
          </a:p>
          <a:p>
            <a:r>
              <a:rPr lang="cs-CZ" dirty="0"/>
              <a:t>Zaměřenost (data jsou určena tím co chci zkoumat) – určení konkrétních indikátorů</a:t>
            </a:r>
          </a:p>
          <a:p>
            <a:r>
              <a:rPr lang="cs-CZ" dirty="0"/>
              <a:t>Nestačí určit povahu dat, ale je nutné vědět co budou data „říkat“</a:t>
            </a:r>
          </a:p>
          <a:p>
            <a:r>
              <a:rPr lang="cs-CZ" dirty="0"/>
              <a:t>Je vhodné mít jasno v tom, co s daty budu dělat ještě před začátkem výzkumu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5375810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5ADCEC07-7717-E062-C9CC-E15DD80198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Způsob sběru dat</a:t>
            </a:r>
          </a:p>
        </p:txBody>
      </p:sp>
      <p:sp>
        <p:nvSpPr>
          <p:cNvPr id="3" name="Zástupný obsah 2">
            <a:extLst>
              <a:ext uri="{FF2B5EF4-FFF2-40B4-BE49-F238E27FC236}">
                <a16:creationId xmlns:a16="http://schemas.microsoft.com/office/drawing/2014/main" id="{9DC27819-F79D-19FF-1D12-F48D72F3D8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/>
              <a:t>Vlastní sběr dat</a:t>
            </a:r>
          </a:p>
          <a:p>
            <a:pPr lvl="1"/>
            <a:r>
              <a:rPr lang="cs-CZ" dirty="0"/>
              <a:t>Obsahová analýza dokumentů</a:t>
            </a:r>
          </a:p>
          <a:p>
            <a:pPr lvl="1"/>
            <a:r>
              <a:rPr lang="cs-CZ" dirty="0"/>
              <a:t>Rozhovory</a:t>
            </a:r>
          </a:p>
          <a:p>
            <a:pPr lvl="1"/>
            <a:r>
              <a:rPr lang="cs-CZ" dirty="0"/>
              <a:t>Pozorování</a:t>
            </a:r>
          </a:p>
          <a:p>
            <a:pPr lvl="1"/>
            <a:r>
              <a:rPr lang="cs-CZ" dirty="0"/>
              <a:t>Dotazník – </a:t>
            </a:r>
            <a:r>
              <a:rPr lang="cs-CZ" b="1" dirty="0"/>
              <a:t>budou data reprezentativní???</a:t>
            </a:r>
          </a:p>
          <a:p>
            <a:r>
              <a:rPr lang="cs-CZ" dirty="0"/>
              <a:t>Využití existujících dat</a:t>
            </a:r>
          </a:p>
          <a:p>
            <a:pPr lvl="1"/>
            <a:r>
              <a:rPr lang="cs-CZ" dirty="0"/>
              <a:t>Dotazníková šetření – </a:t>
            </a:r>
            <a:r>
              <a:rPr lang="cs-CZ" b="1" dirty="0"/>
              <a:t>budou data obsahovat vše co potřebuji?</a:t>
            </a:r>
            <a:endParaRPr lang="cs-CZ" dirty="0"/>
          </a:p>
          <a:p>
            <a:pPr lvl="1"/>
            <a:r>
              <a:rPr lang="cs-CZ" dirty="0"/>
              <a:t>Sčítání lidu</a:t>
            </a:r>
          </a:p>
          <a:p>
            <a:pPr lvl="1"/>
            <a:r>
              <a:rPr lang="cs-CZ" dirty="0"/>
              <a:t>Volební výsledky</a:t>
            </a:r>
          </a:p>
          <a:p>
            <a:pPr lvl="1"/>
            <a:endParaRPr lang="cs-CZ" dirty="0"/>
          </a:p>
          <a:p>
            <a:r>
              <a:rPr lang="cs-CZ" dirty="0"/>
              <a:t>Jakým způsobem budu data sbírat? Jaká konkrétní existující data využiju?</a:t>
            </a:r>
          </a:p>
          <a:p>
            <a:r>
              <a:rPr lang="cs-CZ" dirty="0"/>
              <a:t>Umožňují data odpovědět výzkumnou otázku?</a:t>
            </a:r>
          </a:p>
          <a:p>
            <a:pPr lvl="1"/>
            <a:r>
              <a:rPr lang="cs-CZ" dirty="0"/>
              <a:t>Obvykle jeden z hlavních zdrojů limitů práce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27808851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32020</TotalTime>
  <Words>373</Words>
  <Application>Microsoft Office PowerPoint</Application>
  <PresentationFormat>Widescreen</PresentationFormat>
  <Paragraphs>78</Paragraphs>
  <Slides>11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Motiv Office</vt:lpstr>
      <vt:lpstr>Seminář</vt:lpstr>
      <vt:lpstr>Hlavní problémy</vt:lpstr>
      <vt:lpstr>Otázka</vt:lpstr>
      <vt:lpstr>relevance</vt:lpstr>
      <vt:lpstr>Konceptuální rámec</vt:lpstr>
      <vt:lpstr>Hypotézy</vt:lpstr>
      <vt:lpstr>Operacionalizace</vt:lpstr>
      <vt:lpstr>Sběr dat</vt:lpstr>
      <vt:lpstr>Způsob sběru dat</vt:lpstr>
      <vt:lpstr>Analýza dat</vt:lpstr>
      <vt:lpstr>Limity výzkumu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Seminář</dc:title>
  <dc:creator>Petr Voda</dc:creator>
  <cp:lastModifiedBy>Petr Voda</cp:lastModifiedBy>
  <cp:revision>2</cp:revision>
  <dcterms:created xsi:type="dcterms:W3CDTF">2023-03-29T07:34:51Z</dcterms:created>
  <dcterms:modified xsi:type="dcterms:W3CDTF">2024-03-27T10:56:32Z</dcterms:modified>
</cp:coreProperties>
</file>