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7"/>
  </p:notesMasterIdLst>
  <p:handoutMasterIdLst>
    <p:handoutMasterId r:id="rId18"/>
  </p:handoutMasterIdLst>
  <p:sldIdLst>
    <p:sldId id="322" r:id="rId4"/>
    <p:sldId id="321" r:id="rId5"/>
    <p:sldId id="323" r:id="rId6"/>
    <p:sldId id="324" r:id="rId7"/>
    <p:sldId id="325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7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16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09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139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146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192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642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687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444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553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423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63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Mezinárodní politická teorie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100"/>
            <a:ext cx="7732889" cy="66463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Panglosovský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pohled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40267" y="2167467"/>
            <a:ext cx="841022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žijeme v nejlepším z možných světů</a:t>
            </a:r>
          </a:p>
          <a:p>
            <a:pPr defTabSz="288000"/>
            <a:r>
              <a:rPr lang="cs-CZ" sz="2600" dirty="0">
                <a:latin typeface="Sylfaen"/>
                <a:ea typeface="Calibri"/>
                <a:cs typeface="Times New Roman"/>
              </a:rPr>
              <a:t>													X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podoba globálního řádu odrážení sdílené zájmy vlád, 	firem a občanů bohatých zemí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asymetrická pravidla zvyšují podíl z globálního růstu pro 	bohaté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marginalizace a ignorování zájmů chudých</a:t>
            </a:r>
          </a:p>
        </p:txBody>
      </p:sp>
    </p:spTree>
    <p:extLst>
      <p:ext uri="{BB962C8B-B14F-4D97-AF65-F5344CB8AC3E}">
        <p14:creationId xmlns:p14="http://schemas.microsoft.com/office/powerpoint/2010/main" val="2084085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100"/>
            <a:ext cx="7732889" cy="66463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Menší výhodnost globálního řádu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38667" y="2054579"/>
            <a:ext cx="851182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působí globální řád chudobu? Čemu nedovede zabránit? </a:t>
            </a:r>
            <a:r>
              <a:rPr lang="cs-CZ" sz="2600" u="sng" dirty="0">
                <a:latin typeface="Sylfaen"/>
                <a:ea typeface="Calibri"/>
                <a:cs typeface="Times New Roman"/>
              </a:rPr>
              <a:t>3 cesty: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(1) zavádění výchozích srovnání (diachronní a 	konjunktivní)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(2) souhlas globálních chudých (suspenze LP, děti, ne-	demokratičnost zemí, vynucování souhlasu)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(3) vady společenských institucí a vládců chudých zemí</a:t>
            </a:r>
          </a:p>
        </p:txBody>
      </p:sp>
    </p:spTree>
    <p:extLst>
      <p:ext uri="{BB962C8B-B14F-4D97-AF65-F5344CB8AC3E}">
        <p14:creationId xmlns:p14="http://schemas.microsoft.com/office/powerpoint/2010/main" val="2450673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100"/>
            <a:ext cx="7732889" cy="66463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Vady institucí a vládců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1000" y="1704622"/>
            <a:ext cx="846948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asijští tygři 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argument Čínou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př. kmenů žijících na horním a dolním toku řeky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surovinové privilegium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privilegium půjčky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2 další privilegia (uzavírat smlouvy a zbrojní)</a:t>
            </a:r>
          </a:p>
        </p:txBody>
      </p:sp>
    </p:spTree>
    <p:extLst>
      <p:ext uri="{BB962C8B-B14F-4D97-AF65-F5344CB8AC3E}">
        <p14:creationId xmlns:p14="http://schemas.microsoft.com/office/powerpoint/2010/main" val="100194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100"/>
            <a:ext cx="7732889" cy="66463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Příslib globální i. reformy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72533" y="2077156"/>
            <a:ext cx="84779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negativní povinnost nepřispívat k prosazování stávajícího 	institucionálního pořádku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z ní plyne pozitivní závazek na zvýhodněnou stranu: 	kompenzace způsobeného příspěvku k újmě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role pravidel řídících ekonomické transakce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nutnost institucionálních reforem (ne proměny jednání)</a:t>
            </a:r>
          </a:p>
        </p:txBody>
      </p:sp>
    </p:spTree>
    <p:extLst>
      <p:ext uri="{BB962C8B-B14F-4D97-AF65-F5344CB8AC3E}">
        <p14:creationId xmlns:p14="http://schemas.microsoft.com/office/powerpoint/2010/main" val="34416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178" y="927100"/>
            <a:ext cx="7800622" cy="698500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Teoretické impulsy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2844" y="1625601"/>
            <a:ext cx="81215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Liberalismus a jeho univerzální dosah: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neúplnost teorie obrácené pouze dovnitř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teorie obrácené pouze dovnitř mají v sobě zabudované struktury směřující za hranice státu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kosmopolitní perspektiva je teoreticky čistší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lidská práva jsou univerzální měnou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099"/>
            <a:ext cx="7744178" cy="89041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Praktické impulsy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19289" y="2133599"/>
            <a:ext cx="80651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rozhořčení (absolutní deprivace a 	relativní nerovnosti)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globalizační argument (změny v povaze světa, 	státy nejsou schopny reagovat na nové výzvy)</a:t>
            </a:r>
          </a:p>
        </p:txBody>
      </p:sp>
    </p:spTree>
    <p:extLst>
      <p:ext uri="{BB962C8B-B14F-4D97-AF65-F5344CB8AC3E}">
        <p14:creationId xmlns:p14="http://schemas.microsoft.com/office/powerpoint/2010/main" val="377871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099"/>
            <a:ext cx="7744178" cy="890411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Hlavní pozice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41867" y="1941689"/>
            <a:ext cx="83086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u="sng" dirty="0">
                <a:latin typeface="Sylfaen"/>
                <a:ea typeface="Calibri"/>
                <a:cs typeface="Times New Roman"/>
              </a:rPr>
              <a:t>Ad globální sociální spravedlnost: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neo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(realismus), internacionalistický 	liberalismus,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globalistický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liberalismus, 	radikalismus a tvrdý revolucionismus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u="sng" dirty="0">
                <a:latin typeface="Sylfaen"/>
                <a:ea typeface="Calibri"/>
                <a:cs typeface="Times New Roman"/>
              </a:rPr>
              <a:t>Ad globální politická spravedlnost: </a:t>
            </a: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	radikální demokracie, kosmopolitní demokracie, 	liberální institucionalismus, deliberativní 	demokracie</a:t>
            </a:r>
          </a:p>
        </p:txBody>
      </p:sp>
    </p:spTree>
    <p:extLst>
      <p:ext uri="{BB962C8B-B14F-4D97-AF65-F5344CB8AC3E}">
        <p14:creationId xmlns:p14="http://schemas.microsoft.com/office/powerpoint/2010/main" val="228077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099"/>
            <a:ext cx="7642578" cy="65334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Ad sociální spravedlnost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2844" y="1580445"/>
            <a:ext cx="838764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cs-CZ" sz="2600" b="1" dirty="0" err="1">
                <a:latin typeface="Sylfaen"/>
                <a:ea typeface="Calibri"/>
                <a:cs typeface="Times New Roman"/>
              </a:rPr>
              <a:t>neo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(realismus): 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instrumentální jednání, morální 	agnosticismus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internacionalistický liberalismus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: důraz na morální 	principy, cílem mírové soužití a řešení sporů</a:t>
            </a:r>
          </a:p>
          <a:p>
            <a:pPr defTabSz="288000"/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b="1" dirty="0" err="1">
                <a:latin typeface="Sylfaen"/>
                <a:ea typeface="Calibri"/>
                <a:cs typeface="Times New Roman"/>
              </a:rPr>
              <a:t>globalistický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 liberalismus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: povinnost minimalizovat 	utrpení, globalizace principu diference 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radikalismus a tvrdý revolucionismus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: podvracení impéria, 	anti- a alter-globalizační hnutí</a:t>
            </a:r>
          </a:p>
        </p:txBody>
      </p:sp>
    </p:spTree>
    <p:extLst>
      <p:ext uri="{BB962C8B-B14F-4D97-AF65-F5344CB8AC3E}">
        <p14:creationId xmlns:p14="http://schemas.microsoft.com/office/powerpoint/2010/main" val="210678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100"/>
            <a:ext cx="7732889" cy="66463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Ad politická spravedlnost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155" y="1693333"/>
            <a:ext cx="829733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radikální demokracie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: dekonstrukce suverenity, 	transnacionální hnutí a občanská společnost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kosmopolitní demokracie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: současná centralizace a 	decentralizace výkonných a legislativních kapacit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liberální institucionalismus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: konsensus států, 	odpovědnost a transparentnost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deliberativní demokracie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: dialogický potenciál občanské 	společnosti, </a:t>
            </a:r>
            <a:r>
              <a:rPr lang="cs-CZ" sz="2600" dirty="0" err="1">
                <a:latin typeface="Sylfaen"/>
                <a:ea typeface="Calibri"/>
                <a:cs typeface="Times New Roman"/>
              </a:rPr>
              <a:t>konstitucionalizace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 světové politiky</a:t>
            </a:r>
          </a:p>
        </p:txBody>
      </p:sp>
    </p:spTree>
    <p:extLst>
      <p:ext uri="{BB962C8B-B14F-4D97-AF65-F5344CB8AC3E}">
        <p14:creationId xmlns:p14="http://schemas.microsoft.com/office/powerpoint/2010/main" val="3732799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100"/>
            <a:ext cx="7732889" cy="66463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Lidská práva globálních chudých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155" y="1693333"/>
            <a:ext cx="829733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dva druhy LP (zákonná, morální)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kdo jsou chudí? 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pozitivní a negativní povinnosti. Interakční a institucionální aspekt.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většina nedostatků v LP lze vystopovat zpět k institucionálním faktorům 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morální kvalita institucionálního pořádku</a:t>
            </a:r>
          </a:p>
        </p:txBody>
      </p:sp>
    </p:spTree>
    <p:extLst>
      <p:ext uri="{BB962C8B-B14F-4D97-AF65-F5344CB8AC3E}">
        <p14:creationId xmlns:p14="http://schemas.microsoft.com/office/powerpoint/2010/main" val="2427740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100"/>
            <a:ext cx="7732889" cy="66463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Lidská práva globálních chudých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88622" y="1964267"/>
            <a:ext cx="816186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nejviditelnější projevy chudoby lze odstranit drobnými 	úpravami globálního řádu.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blokují to vlády bohatých zemí:</a:t>
            </a:r>
          </a:p>
          <a:p>
            <a:pPr marL="457200" indent="-457200" defTabSz="288000">
              <a:buFontTx/>
              <a:buChar char="-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Proměny globálního řádu nemají dopad na celosvětový vývoj extrémní chudoby</a:t>
            </a:r>
          </a:p>
          <a:p>
            <a:pPr marL="457200" indent="-457200" defTabSz="288000">
              <a:buFontTx/>
              <a:buChar char="-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Současný globální řád je optimální v odstraňování chudoby</a:t>
            </a:r>
          </a:p>
          <a:p>
            <a:pPr marL="457200" indent="-457200" defTabSz="288000">
              <a:buFontTx/>
              <a:buChar char="-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Tento řád chudobu nepůsobí, resp. pouze tuto chudoba nezmírňuje tolik, kolik by mohl</a:t>
            </a:r>
          </a:p>
        </p:txBody>
      </p:sp>
    </p:spTree>
    <p:extLst>
      <p:ext uri="{BB962C8B-B14F-4D97-AF65-F5344CB8AC3E}">
        <p14:creationId xmlns:p14="http://schemas.microsoft.com/office/powerpoint/2010/main" val="3643607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8622" y="927100"/>
            <a:ext cx="7732889" cy="664634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Chudoba z domácích příčin?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40267" y="2167467"/>
            <a:ext cx="841022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otrokářství, kolonialismus, genocidy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nerovnosti v expertíze a vyjednávací síle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i když působí lokální faktory, neplyne z toho, že 	globální faktory nemají žádnou roli </a:t>
            </a:r>
          </a:p>
        </p:txBody>
      </p:sp>
    </p:spTree>
    <p:extLst>
      <p:ext uri="{BB962C8B-B14F-4D97-AF65-F5344CB8AC3E}">
        <p14:creationId xmlns:p14="http://schemas.microsoft.com/office/powerpoint/2010/main" val="151273778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2184</TotalTime>
  <Words>698</Words>
  <Application>Microsoft Office PowerPoint</Application>
  <PresentationFormat>Předvádění na obrazovce (4:3)</PresentationFormat>
  <Paragraphs>136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Mezinárodní politická teorie  Jiří Baroš</vt:lpstr>
      <vt:lpstr>   Teoretické impulsy</vt:lpstr>
      <vt:lpstr>   Praktické impulsy</vt:lpstr>
      <vt:lpstr>   Hlavní pozice</vt:lpstr>
      <vt:lpstr>   Ad sociální spravedlnost</vt:lpstr>
      <vt:lpstr>   Ad politická spravedlnost</vt:lpstr>
      <vt:lpstr>   Lidská práva globálních chudých I</vt:lpstr>
      <vt:lpstr>   Lidská práva globálních chudých II</vt:lpstr>
      <vt:lpstr>   Chudoba z domácích příčin?</vt:lpstr>
      <vt:lpstr>   Panglosovský pohled</vt:lpstr>
      <vt:lpstr>   Menší výhodnost globálního řádu</vt:lpstr>
      <vt:lpstr>   Vady institucí a vládců</vt:lpstr>
      <vt:lpstr>   Příslib globální i. reformy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147</cp:revision>
  <cp:lastPrinted>2014-10-15T14:35:53Z</cp:lastPrinted>
  <dcterms:created xsi:type="dcterms:W3CDTF">2013-12-10T20:26:31Z</dcterms:created>
  <dcterms:modified xsi:type="dcterms:W3CDTF">2023-05-02T19:41:28Z</dcterms:modified>
</cp:coreProperties>
</file>