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0" r:id="rId3"/>
  </p:sldMasterIdLst>
  <p:notesMasterIdLst>
    <p:notesMasterId r:id="rId17"/>
  </p:notesMasterIdLst>
  <p:handoutMasterIdLst>
    <p:handoutMasterId r:id="rId18"/>
  </p:handoutMasterIdLst>
  <p:sldIdLst>
    <p:sldId id="322" r:id="rId4"/>
    <p:sldId id="283" r:id="rId5"/>
    <p:sldId id="321" r:id="rId6"/>
    <p:sldId id="320" r:id="rId7"/>
    <p:sldId id="323" r:id="rId8"/>
    <p:sldId id="325" r:id="rId9"/>
    <p:sldId id="327" r:id="rId10"/>
    <p:sldId id="329" r:id="rId11"/>
    <p:sldId id="331" r:id="rId12"/>
    <p:sldId id="333" r:id="rId13"/>
    <p:sldId id="335" r:id="rId14"/>
    <p:sldId id="336" r:id="rId15"/>
    <p:sldId id="337" r:id="rId16"/>
  </p:sldIdLst>
  <p:sldSz cx="9144000" cy="6858000" type="screen4x3"/>
  <p:notesSz cx="9866313" cy="6735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0AC24"/>
    <a:srgbClr val="FED216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8" autoAdjust="0"/>
    <p:restoredTop sz="94638" autoAdjust="0"/>
  </p:normalViewPr>
  <p:slideViewPr>
    <p:cSldViewPr snapToGrid="0">
      <p:cViewPr varScale="1">
        <p:scale>
          <a:sx n="105" d="100"/>
          <a:sy n="105" d="100"/>
        </p:scale>
        <p:origin x="208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0911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0911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D861AA7-C822-45F9-8643-6046D18D01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882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28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4825"/>
            <a:ext cx="3367087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488"/>
            <a:ext cx="7893050" cy="30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28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F2CB291-B229-4257-B3E9-744322C74C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456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73384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7106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461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690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0365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01259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496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7446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140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5760" cy="1477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latin typeface="Arial" charset="0"/>
              </a:endParaRPr>
            </a:p>
          </p:txBody>
        </p:sp>
        <p:pic>
          <p:nvPicPr>
            <p:cNvPr id="6" name="Picture 22" descr="titl CZ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06663" y="2565400"/>
            <a:ext cx="5688012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43896D-F740-4D56-930D-397DDEE4F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C295D-580B-48E7-B766-CA55CF4D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9FD61-5C95-4060-AE5F-9367F16118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986B1-8290-4FDB-8686-EC8C46D10A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2FB82-C61B-45A3-8C5A-9A05D25409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0F8A1-C082-4427-A312-20A08E9313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65AE-1458-47B2-AD24-2B9608A5F3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65197-D1B3-444E-A400-109BD1F160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427AA-E56C-491C-B13D-0E8C7AB86F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5C48B-1801-4791-8788-E1EDE0B84E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B5131-3820-430E-B0D4-DF3279E7A9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FFDF5-FCF9-4BA4-8D0C-7D6ADE5296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23-7E0A-4A43-B092-BFD3CE0358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8A1B8-C59C-4974-8CDB-839AD15CDE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EAF04-0E22-4773-B55D-56F85BD39E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52694-B401-42E1-8A0A-1ECB53FEB6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44BB8-DBD6-4725-AAA7-6C36BC8DCB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828F9-BFE7-40BE-8619-0703D66EC1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605C2-C0CA-48ED-A190-6FAF6BD890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DEBD2-4186-4ABE-B873-ADC526F55D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61930-5AC4-48EE-A807-9EE5C5021F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D4176-74F5-4E6C-BA93-1B222C671B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705AA-C910-44C2-8995-60759B9FA7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2F975-536C-438F-8030-85254203AE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C8F53-7228-4129-B599-4EFE1F9A6C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EE8C2-FCAD-4789-83FD-5E84440319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699A2-AD3A-4CD3-8ECB-AFC22B5CA3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34403-BF45-4A47-9623-4436F0ADB9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DA507-5693-4C38-8AC0-EEFF718E04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4BDC3-D570-4466-A3A2-A2EF38278B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B2D8D-FA97-42E2-B5F2-06DD9DC66E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938C9-286F-4ECA-BE90-47E81DB54C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2E642-BE95-44D1-8303-F1404E9D7D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4532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4531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3" name="Picture 21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AB51CA67-8434-41D0-B6E5-F070A3ECD7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85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2056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39528002-99D1-43D2-8177-1CE66E1BE0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5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3080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BF22CD85-5EDA-42E0-952A-F099614CE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Demokracie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konstitucionalismus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lidská práva</a:t>
            </a:r>
            <a:br>
              <a:rPr lang="cs-CZ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r>
              <a:rPr lang="cs-CZ" sz="1800" dirty="0">
                <a:solidFill>
                  <a:schemeClr val="tx1"/>
                </a:solidFill>
              </a:rPr>
              <a:t>Jiří Baroš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FFDF5-FCF9-4BA4-8D0C-7D6ADE52960E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305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Ústavní stát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73205" y="2593074"/>
            <a:ext cx="794299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integrace práv a svobod do ústav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jsou přímo vynutitelnými právy 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šíří se do celého právního řádu i politického 	systému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</a:t>
            </a:r>
            <a:r>
              <a:rPr lang="cs-CZ" sz="3000" dirty="0" err="1">
                <a:latin typeface="Sylfaen"/>
                <a:cs typeface="Times New Roman"/>
              </a:rPr>
              <a:t>soudcokracie</a:t>
            </a:r>
            <a:r>
              <a:rPr lang="cs-CZ" sz="3000" dirty="0">
                <a:latin typeface="Sylfaen"/>
                <a:cs typeface="Times New Roman"/>
              </a:rPr>
              <a:t>, nebo </a:t>
            </a:r>
            <a:r>
              <a:rPr lang="cs-CZ" sz="3000" dirty="0" err="1">
                <a:latin typeface="Sylfaen"/>
                <a:cs typeface="Times New Roman"/>
              </a:rPr>
              <a:t>judicializace</a:t>
            </a:r>
            <a:r>
              <a:rPr lang="cs-CZ" sz="3000" dirty="0">
                <a:latin typeface="Sylfaen"/>
                <a:cs typeface="Times New Roman"/>
              </a:rPr>
              <a:t> politiky? </a:t>
            </a:r>
          </a:p>
        </p:txBody>
      </p:sp>
    </p:spTree>
    <p:extLst>
      <p:ext uri="{BB962C8B-B14F-4D97-AF65-F5344CB8AC3E}">
        <p14:creationId xmlns:p14="http://schemas.microsoft.com/office/powerpoint/2010/main" val="608356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 je demokracie?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3457" y="2265528"/>
            <a:ext cx="777922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definice: 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ústavní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substantivní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procedurální 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procesuální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demokracie jako bytostně sporný pojem</a:t>
            </a:r>
          </a:p>
        </p:txBody>
      </p:sp>
    </p:spTree>
    <p:extLst>
      <p:ext uri="{BB962C8B-B14F-4D97-AF65-F5344CB8AC3E}">
        <p14:creationId xmlns:p14="http://schemas.microsoft.com/office/powerpoint/2010/main" val="3059461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Demokratická teorie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3457" y="2265528"/>
            <a:ext cx="777922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lid a jeho hranice: metodologický či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explanatorní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nacionalismus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princip většiny: tyranie většiny a tyranie menšiny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proč demokracie? Instrumentální a nezávislé koncepce</a:t>
            </a:r>
            <a:endParaRPr lang="cs-CZ" sz="3000" dirty="0">
              <a:latin typeface="Sylfae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44233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Normativní a empirické teorie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Koncepty v moderní politické filosofii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3456" y="2787266"/>
            <a:ext cx="77792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deliberativní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obrat a liberální 	konstitucionalismus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>
                <a:latin typeface="Sylfaen"/>
                <a:ea typeface="Calibri"/>
                <a:cs typeface="Times New Roman"/>
              </a:rPr>
              <a:t> liberální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minimalismus </a:t>
            </a:r>
            <a:r>
              <a:rPr lang="cs-CZ" sz="3000">
                <a:latin typeface="Sylfaen"/>
                <a:ea typeface="Calibri"/>
                <a:cs typeface="Times New Roman"/>
              </a:rPr>
              <a:t>komparativní 	politologie</a:t>
            </a:r>
            <a:endParaRPr lang="cs-CZ" sz="3000" dirty="0">
              <a:latin typeface="Sylfae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07204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5080" y="928049"/>
            <a:ext cx="8057920" cy="1132763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Česká debata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05080" y="2715904"/>
            <a:ext cx="80579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3000" dirty="0">
                <a:latin typeface="Sylfaen" panose="010A0502050306030303" pitchFamily="18" charset="0"/>
              </a:rPr>
              <a:t>„Česká republika se přihlásila k demokracii s přívlastkem liberální, přesněji k ústavní liberální demokracii. K takové demokracii patří nejen formálně chápané volby, nýbrž volby, které musí dostát určitým minimálním požadavkům a dále vláda práva, dělba moci, respekt a ochrana základních práv a svobod.“								    	    Eliška Wagnerová</a:t>
            </a:r>
          </a:p>
        </p:txBody>
      </p:sp>
    </p:spTree>
    <p:extLst>
      <p:ext uri="{BB962C8B-B14F-4D97-AF65-F5344CB8AC3E}">
        <p14:creationId xmlns:p14="http://schemas.microsoft.com/office/powerpoint/2010/main" val="4269015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2" y="927100"/>
            <a:ext cx="8154537" cy="871058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Koncept ústavní demokracie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1445" y="2333766"/>
            <a:ext cx="829935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konstitucionalismus: systém principů, pravidel a 	procedur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demokracie: suverenita lidu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republikanismus: veřejná autonomie</a:t>
            </a:r>
          </a:p>
          <a:p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liberalismus: přirozená práva. Co jsou?</a:t>
            </a:r>
            <a:endParaRPr lang="cs-CZ" sz="3000" dirty="0">
              <a:latin typeface="Sylfae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01778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968991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 jsou práva?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05218" y="1972019"/>
            <a:ext cx="75015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>
                <a:latin typeface="Sylfaen"/>
                <a:ea typeface="Calibri"/>
                <a:cs typeface="Times New Roman"/>
              </a:rPr>
              <a:t>W. N.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Hohfeld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: 4 základní komponenty práv: 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privilegium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nárok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(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pravo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)moc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imunita</a:t>
            </a:r>
          </a:p>
          <a:p>
            <a:endParaRPr 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0255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Genealogie subjektivních práv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3457" y="2770496"/>
            <a:ext cx="77792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Leo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Strauss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: Thomas Hobbes</a:t>
            </a:r>
          </a:p>
          <a:p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Michel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Villey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: Vilém z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Occamu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Brian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Tierney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: církevní právníci</a:t>
            </a:r>
            <a:endParaRPr lang="cs-CZ" sz="3000" dirty="0">
              <a:latin typeface="Sylfae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02477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Práva? Jaká? 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3456" y="2456597"/>
            <a:ext cx="77792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morální v. zákonná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přirozená v. pozitivní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přirozená =&gt; lidská</a:t>
            </a:r>
            <a:endParaRPr lang="cs-CZ" sz="3000" dirty="0">
              <a:latin typeface="Sylfae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31220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Generace práv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3457" y="2265528"/>
            <a:ext cx="777922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I.: občanská a politická 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II.: sociálně-ekonomická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III.: práva solidarity (skupin) 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</a:t>
            </a:r>
            <a:r>
              <a:rPr lang="cs-CZ" sz="3000" dirty="0" err="1">
                <a:latin typeface="Sylfaen"/>
                <a:cs typeface="Times New Roman"/>
              </a:rPr>
              <a:t>konstitucionalizace</a:t>
            </a:r>
            <a:r>
              <a:rPr lang="cs-CZ" sz="3000" dirty="0">
                <a:latin typeface="Sylfaen"/>
                <a:cs typeface="Times New Roman"/>
              </a:rPr>
              <a:t> práv. Jak? </a:t>
            </a:r>
          </a:p>
        </p:txBody>
      </p:sp>
    </p:spTree>
    <p:extLst>
      <p:ext uri="{BB962C8B-B14F-4D97-AF65-F5344CB8AC3E}">
        <p14:creationId xmlns:p14="http://schemas.microsoft.com/office/powerpoint/2010/main" val="438278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 je konstitucionalismus?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3456" y="2429301"/>
            <a:ext cx="777922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pozitivní v. negativní konstitucionalismus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energie ve vládnutí v. kontrola vlády: 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dělba moci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reprezentace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 čemu Listina práv?</a:t>
            </a:r>
          </a:p>
          <a:p>
            <a:r>
              <a:rPr lang="cs-CZ" sz="3000" dirty="0">
                <a:latin typeface="Sylfaen"/>
                <a:ea typeface="Calibri"/>
                <a:cs typeface="Times New Roman"/>
              </a:rPr>
              <a:t>=&gt; mechanická ústava </a:t>
            </a:r>
            <a:endParaRPr lang="cs-CZ" sz="3000" dirty="0">
              <a:latin typeface="Sylfae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44082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Práva a zákony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3456" y="2674961"/>
            <a:ext cx="77792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výhrada zákona</a:t>
            </a:r>
          </a:p>
          <a:p>
            <a:endParaRPr 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positivismus a formalismus</a:t>
            </a:r>
          </a:p>
          <a:p>
            <a:endParaRPr 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suverenita parlamentu</a:t>
            </a:r>
          </a:p>
        </p:txBody>
      </p:sp>
    </p:spTree>
    <p:extLst>
      <p:ext uri="{BB962C8B-B14F-4D97-AF65-F5344CB8AC3E}">
        <p14:creationId xmlns:p14="http://schemas.microsoft.com/office/powerpoint/2010/main" val="127326910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1613</TotalTime>
  <Words>473</Words>
  <Application>Microsoft Office PowerPoint</Application>
  <PresentationFormat>Předvádění na obrazovce (4:3)</PresentationFormat>
  <Paragraphs>118</Paragraphs>
  <Slides>13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13</vt:i4>
      </vt:variant>
    </vt:vector>
  </HeadingPairs>
  <TitlesOfParts>
    <vt:vector size="22" baseType="lpstr">
      <vt:lpstr>Arial</vt:lpstr>
      <vt:lpstr>Calibri</vt:lpstr>
      <vt:lpstr>Sylfaen</vt:lpstr>
      <vt:lpstr>Tahoma</vt:lpstr>
      <vt:lpstr>Times New Roman</vt:lpstr>
      <vt:lpstr>Wingdings</vt:lpstr>
      <vt:lpstr>Prezentace_MU_CZ</vt:lpstr>
      <vt:lpstr>1_Směsi</vt:lpstr>
      <vt:lpstr>2_Směsi</vt:lpstr>
      <vt:lpstr>Demokracie konstitucionalismus lidská práva  Jiří Baroš</vt:lpstr>
      <vt:lpstr>   Česká debata</vt:lpstr>
      <vt:lpstr>   Koncept ústavní demokracie</vt:lpstr>
      <vt:lpstr>   Co jsou práva?</vt:lpstr>
      <vt:lpstr>   Genealogie subjektivních práv</vt:lpstr>
      <vt:lpstr>   Práva? Jaká? </vt:lpstr>
      <vt:lpstr>   Generace práv</vt:lpstr>
      <vt:lpstr>   Co je konstitucionalismus?</vt:lpstr>
      <vt:lpstr>   Práva a zákony</vt:lpstr>
      <vt:lpstr>   Ústavní stát</vt:lpstr>
      <vt:lpstr>   Co je demokracie?</vt:lpstr>
      <vt:lpstr>   Demokratická teorie</vt:lpstr>
      <vt:lpstr>   Normativní a empirické teorie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 nedostatky  zákonodárného  procesu z pohledu teorie zákonodárství a judikatury Ústavního soudu ČR   Prezentace návrhu obsahové struktury dizertační práce   Marian Kokeš</dc:title>
  <dc:creator>PC;Jiří Baroš</dc:creator>
  <cp:lastModifiedBy>Jiří Baroš</cp:lastModifiedBy>
  <cp:revision>109</cp:revision>
  <cp:lastPrinted>2014-10-15T14:35:53Z</cp:lastPrinted>
  <dcterms:created xsi:type="dcterms:W3CDTF">2013-12-10T20:26:31Z</dcterms:created>
  <dcterms:modified xsi:type="dcterms:W3CDTF">2022-02-23T10:39:38Z</dcterms:modified>
</cp:coreProperties>
</file>