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9" r:id="rId2"/>
    <p:sldMasterId id="2147483660" r:id="rId3"/>
  </p:sldMasterIdLst>
  <p:notesMasterIdLst>
    <p:notesMasterId r:id="rId16"/>
  </p:notesMasterIdLst>
  <p:handoutMasterIdLst>
    <p:handoutMasterId r:id="rId17"/>
  </p:handoutMasterIdLst>
  <p:sldIdLst>
    <p:sldId id="322" r:id="rId4"/>
    <p:sldId id="321" r:id="rId5"/>
    <p:sldId id="338" r:id="rId6"/>
    <p:sldId id="320" r:id="rId7"/>
    <p:sldId id="323" r:id="rId8"/>
    <p:sldId id="325" r:id="rId9"/>
    <p:sldId id="339" r:id="rId10"/>
    <p:sldId id="327" r:id="rId11"/>
    <p:sldId id="329" r:id="rId12"/>
    <p:sldId id="331" r:id="rId13"/>
    <p:sldId id="333" r:id="rId14"/>
    <p:sldId id="340" r:id="rId15"/>
  </p:sldIdLst>
  <p:sldSz cx="9144000" cy="6858000" type="screen4x3"/>
  <p:notesSz cx="9866313" cy="67357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0AC24"/>
    <a:srgbClr val="FED216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88" autoAdjust="0"/>
    <p:restoredTop sz="94638" autoAdjust="0"/>
  </p:normalViewPr>
  <p:slideViewPr>
    <p:cSldViewPr snapToGrid="0">
      <p:cViewPr varScale="1">
        <p:scale>
          <a:sx n="108" d="100"/>
          <a:sy n="108" d="100"/>
        </p:scale>
        <p:origin x="199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0911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398975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0911" y="6398975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D861AA7-C822-45F9-8643-6046D18D01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58827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628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49613" y="504825"/>
            <a:ext cx="3367087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6632" y="3199488"/>
            <a:ext cx="7893050" cy="3031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397806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628" y="6397806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4F2CB291-B229-4257-B3E9-744322C74C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44561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94215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01408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01408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10128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94215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76905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03658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03658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01259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24966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0744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" name="Rectangle 19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" name="Rectangle 21"/>
            <p:cNvSpPr>
              <a:spLocks noChangeArrowheads="1"/>
            </p:cNvSpPr>
            <p:nvPr/>
          </p:nvSpPr>
          <p:spPr bwMode="auto">
            <a:xfrm>
              <a:off x="0" y="0"/>
              <a:ext cx="5760" cy="1477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cs-CZ">
                <a:latin typeface="Arial" charset="0"/>
              </a:endParaRPr>
            </a:p>
          </p:txBody>
        </p:sp>
        <p:pic>
          <p:nvPicPr>
            <p:cNvPr id="6" name="Picture 22" descr="titl CZ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2506663" y="2565400"/>
            <a:ext cx="5688012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1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443896D-F740-4D56-930D-397DDEE4FF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CC295D-580B-48E7-B766-CA55CF4D55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500697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50069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29FD61-5C95-4060-AE5F-9367F16118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986B1-8290-4FDB-8686-EC8C46D10A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F2FB82-C61B-45A3-8C5A-9A05D25409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A0F8A1-C082-4427-A312-20A08E9313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3C65AE-1458-47B2-AD24-2B9608A5F3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565197-D1B3-444E-A400-109BD1F160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D427AA-E56C-491C-B13D-0E8C7AB86F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A5C48B-1801-4791-8788-E1EDE0B84E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BB5131-3820-430E-B0D4-DF3279E7A9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FFDF5-FCF9-4BA4-8D0C-7D6ADE5296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66523-7E0A-4A43-B092-BFD3CE0358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E8A1B8-C59C-4974-8CDB-839AD15CDE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FEAF04-0E22-4773-B55D-56F85BD39E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752694-B401-42E1-8A0A-1ECB53FEB69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644BB8-DBD6-4725-AAA7-6C36BC8DCB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E828F9-BFE7-40BE-8619-0703D66EC1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20950" y="1125538"/>
            <a:ext cx="31400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813425" y="1125538"/>
            <a:ext cx="3141663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8605C2-C0CA-48ED-A190-6FAF6BD890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DDEBD2-4186-4ABE-B873-ADC526F55D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61930-5AC4-48EE-A807-9EE5C5021FD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9D4176-74F5-4E6C-BA93-1B222C671B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B705AA-C910-44C2-8995-60759B9FA7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F2F975-536C-438F-8030-85254203AE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3C8F53-7228-4129-B599-4EFE1F9A6C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EE8C2-FCAD-4789-83FD-5E84440319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699A2-AD3A-4CD3-8ECB-AFC22B5CA3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F34403-BF45-4A47-9623-4436F0ADB9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3DA507-5693-4C38-8AC0-EEFF718E04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4BDC3-D570-4466-A3A2-A2EF38278B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4B2D8D-FA97-42E2-B5F2-06DD9DC66E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1938C9-286F-4ECA-BE90-47E81DB54CD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92E642-BE95-44D1-8303-F1404E9D7D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64532" name="Rectangle 20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4531" name="Rectangle 19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1033" name="Picture 21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2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AB51CA67-8434-41D0-B6E5-F070A3ECD7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85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8548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2056" name="Picture 5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85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1085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39528002-99D1-43D2-8177-1CE66E1BE0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1059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0596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3080" name="Picture 5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075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20950" y="1125538"/>
            <a:ext cx="6434138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1106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BF22CD85-5EDA-42E0-952A-F099614CE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Moc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autorita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legitimita</a:t>
            </a:r>
            <a:br>
              <a:rPr lang="cs-CZ" dirty="0">
                <a:solidFill>
                  <a:schemeClr val="tx1"/>
                </a:solidFill>
              </a:rPr>
            </a:br>
            <a:br>
              <a:rPr lang="cs-CZ" dirty="0">
                <a:solidFill>
                  <a:schemeClr val="tx1"/>
                </a:solidFill>
              </a:rPr>
            </a:br>
            <a:r>
              <a:rPr lang="cs-CZ" sz="1800" dirty="0">
                <a:solidFill>
                  <a:schemeClr val="tx1"/>
                </a:solidFill>
              </a:rPr>
              <a:t>Jiří Baroš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Koncepty politické filosofie (POL 440)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6FFDF5-FCF9-4BA4-8D0C-7D6ADE52960E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0305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818866"/>
            <a:ext cx="8079475" cy="1132764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Legitimita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Koncepty politické filosofie (POL 440)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873456" y="2674961"/>
            <a:ext cx="777922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deskriptivní v. normativní koncept</a:t>
            </a:r>
          </a:p>
          <a:p>
            <a:endParaRPr lang="cs-CZ" sz="3000" dirty="0">
              <a:latin typeface="Sylfaen"/>
              <a:cs typeface="Times New Roman"/>
            </a:endParaRPr>
          </a:p>
          <a:p>
            <a:endParaRPr lang="cs-CZ" sz="3000" dirty="0">
              <a:latin typeface="Sylfaen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zdroje: souhlas, blahodárné důsledky, veřejný 	rozum a demokratické schválení</a:t>
            </a:r>
          </a:p>
          <a:p>
            <a:endParaRPr lang="cs-CZ" sz="3000" dirty="0">
              <a:latin typeface="Sylfae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732691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818866"/>
            <a:ext cx="8079475" cy="1132764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Pierre</a:t>
            </a: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Rosanvallon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Koncepty politické filosofie (POL 440)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73205" y="2593074"/>
            <a:ext cx="794299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volební v. dědičný princip</a:t>
            </a:r>
          </a:p>
          <a:p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obecná vůle a princip většiny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dvojí legitimita: volby a </a:t>
            </a:r>
            <a:r>
              <a:rPr lang="cs-CZ" sz="3000" dirty="0" err="1">
                <a:latin typeface="Sylfaen"/>
                <a:cs typeface="Times New Roman"/>
              </a:rPr>
              <a:t>byrokacie</a:t>
            </a:r>
            <a:endParaRPr lang="cs-CZ" sz="3000" dirty="0">
              <a:latin typeface="Sylfae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083563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818866"/>
            <a:ext cx="8079475" cy="1132764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Nový věk legitimity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Koncepty politické filosofie (POL 440)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73205" y="2593074"/>
            <a:ext cx="794299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nestrannost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reflexivita</a:t>
            </a:r>
          </a:p>
          <a:p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blízkost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volby a instituce nepřímá demokracie </a:t>
            </a:r>
          </a:p>
        </p:txBody>
      </p:sp>
    </p:spTree>
    <p:extLst>
      <p:ext uri="{BB962C8B-B14F-4D97-AF65-F5344CB8AC3E}">
        <p14:creationId xmlns:p14="http://schemas.microsoft.com/office/powerpoint/2010/main" val="3757754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2262" y="927100"/>
            <a:ext cx="8154537" cy="871058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Co je moc?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Koncepty politické filosofie (POL 440)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68741" y="2333765"/>
            <a:ext cx="791570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/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co je… ???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politologie je…</a:t>
            </a:r>
          </a:p>
          <a:p>
            <a:pPr lvl="8" defTabSz="288000"/>
            <a:r>
              <a:rPr lang="cs-CZ" sz="3000" dirty="0">
                <a:latin typeface="Sylfaen"/>
                <a:ea typeface="Calibri"/>
                <a:cs typeface="Times New Roman"/>
              </a:rPr>
              <a:t>		… vědou o moci…   </a:t>
            </a:r>
          </a:p>
        </p:txBody>
      </p:sp>
    </p:spTree>
    <p:extLst>
      <p:ext uri="{BB962C8B-B14F-4D97-AF65-F5344CB8AC3E}">
        <p14:creationId xmlns:p14="http://schemas.microsoft.com/office/powerpoint/2010/main" val="1201778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2262" y="927100"/>
            <a:ext cx="8154537" cy="871058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Jednodimenzionální pohled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Koncepty politické filosofie (POL 440)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713678" y="2252546"/>
            <a:ext cx="803631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pluralisté (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Dahl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et. al.)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chování: přijímání rozhodnutí o klíčových 	tématech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konflikty mezi subjektivními preferencemi 	(zájmy)</a:t>
            </a:r>
            <a:endParaRPr lang="cs-CZ" sz="3000" dirty="0">
              <a:latin typeface="Sylfae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36642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818866"/>
            <a:ext cx="8079475" cy="968991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Dvoudimenzionální pohled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Koncepty politické filosofie (POL 440)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805218" y="2033516"/>
            <a:ext cx="771098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kritika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Bachracha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a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Baratze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: institucionální 	pohled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rozhodování i nerozhodování o záležitostech 	i potenciálních záležitostech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pozorovatelný konflikt subjektivních zájmů 	vnímaných jako preference či pocity křivdy </a:t>
            </a:r>
          </a:p>
        </p:txBody>
      </p:sp>
    </p:spTree>
    <p:extLst>
      <p:ext uri="{BB962C8B-B14F-4D97-AF65-F5344CB8AC3E}">
        <p14:creationId xmlns:p14="http://schemas.microsoft.com/office/powerpoint/2010/main" val="250255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818866"/>
            <a:ext cx="8079475" cy="1132764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Trojdimenzionální pohled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Koncepty politické filosofie (POL 440)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832513" y="2388357"/>
            <a:ext cx="782016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Steven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Lukes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: kritika individualistického 	zaměření na chování (i B+B nešli dost daleko)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rozhodování a kontrola nad politickou 	agendou (i potencionální otázky) 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jak pozorovatelný, tak latentní konflikt 	o 	subjektivních i reálných zájmech</a:t>
            </a:r>
          </a:p>
        </p:txBody>
      </p:sp>
    </p:spTree>
    <p:extLst>
      <p:ext uri="{BB962C8B-B14F-4D97-AF65-F5344CB8AC3E}">
        <p14:creationId xmlns:p14="http://schemas.microsoft.com/office/powerpoint/2010/main" val="29024777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818866"/>
            <a:ext cx="8079475" cy="1132764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Michel </a:t>
            </a: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Foucault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Koncepty politické filosofie (POL 440)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818866" y="2423532"/>
            <a:ext cx="775270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moc je všude…</a:t>
            </a:r>
          </a:p>
          <a:p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modely moci: suverénní, komoditní a 	represivní model</a:t>
            </a:r>
          </a:p>
          <a:p>
            <a:pPr defTabSz="288000"/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moc a poznání: diskurs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kritika</a:t>
            </a:r>
          </a:p>
        </p:txBody>
      </p:sp>
    </p:spTree>
    <p:extLst>
      <p:ext uri="{BB962C8B-B14F-4D97-AF65-F5344CB8AC3E}">
        <p14:creationId xmlns:p14="http://schemas.microsoft.com/office/powerpoint/2010/main" val="24312207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818866"/>
            <a:ext cx="8079475" cy="1132764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Subjekt a moc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Koncepty politické filosofie (POL 440)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738130" y="2093206"/>
            <a:ext cx="783344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způsoby objektivace</a:t>
            </a:r>
          </a:p>
          <a:p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formy odporu vůči různým typu moci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pastýřská moc a stát</a:t>
            </a:r>
          </a:p>
          <a:p>
            <a:pPr defTabSz="288000"/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disciplinarizace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společností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moc a svoboda</a:t>
            </a:r>
          </a:p>
        </p:txBody>
      </p:sp>
    </p:spTree>
    <p:extLst>
      <p:ext uri="{BB962C8B-B14F-4D97-AF65-F5344CB8AC3E}">
        <p14:creationId xmlns:p14="http://schemas.microsoft.com/office/powerpoint/2010/main" val="34142906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818866"/>
            <a:ext cx="8079475" cy="1132764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Hannah</a:t>
            </a: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Arendtová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Koncepty politické filosofie (POL 440)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929267" y="2676292"/>
            <a:ext cx="772341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kolektivní pojetí moci: jednat společně</a:t>
            </a:r>
          </a:p>
          <a:p>
            <a:endParaRPr lang="cs-CZ" sz="3000" dirty="0">
              <a:latin typeface="Sylfaen"/>
              <a:ea typeface="Calibri"/>
              <a:cs typeface="Times New Roman"/>
            </a:endParaRPr>
          </a:p>
          <a:p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protiklad vůči násilí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382785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818866"/>
            <a:ext cx="8079475" cy="1132764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Autorita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Koncepty politické filosofie (POL 440)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966438" y="2981093"/>
            <a:ext cx="800657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morálně legitimní v. faktická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teoretická v. praktická</a:t>
            </a:r>
            <a:endParaRPr lang="cs-CZ" sz="3000" dirty="0">
              <a:latin typeface="Sylfae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4408200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měsi">
  <a:themeElements>
    <a:clrScheme name="1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Směsi">
  <a:themeElements>
    <a:clrScheme name="2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2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1791</TotalTime>
  <Words>411</Words>
  <Application>Microsoft Office PowerPoint</Application>
  <PresentationFormat>Předvádění na obrazovce (4:3)</PresentationFormat>
  <Paragraphs>107</Paragraphs>
  <Slides>12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12</vt:i4>
      </vt:variant>
    </vt:vector>
  </HeadingPairs>
  <TitlesOfParts>
    <vt:vector size="19" baseType="lpstr">
      <vt:lpstr>Arial</vt:lpstr>
      <vt:lpstr>Sylfaen</vt:lpstr>
      <vt:lpstr>Tahoma</vt:lpstr>
      <vt:lpstr>Wingdings</vt:lpstr>
      <vt:lpstr>Prezentace_MU_CZ</vt:lpstr>
      <vt:lpstr>1_Směsi</vt:lpstr>
      <vt:lpstr>2_Směsi</vt:lpstr>
      <vt:lpstr>Moc autorita legitimita  Jiří Baroš</vt:lpstr>
      <vt:lpstr>   Co je moc?</vt:lpstr>
      <vt:lpstr>   Jednodimenzionální pohled</vt:lpstr>
      <vt:lpstr>   Dvoudimenzionální pohled</vt:lpstr>
      <vt:lpstr>   Trojdimenzionální pohled</vt:lpstr>
      <vt:lpstr>   Michel Foucault</vt:lpstr>
      <vt:lpstr>   Subjekt a moc</vt:lpstr>
      <vt:lpstr>   Hannah Arendtová</vt:lpstr>
      <vt:lpstr>   Autorita</vt:lpstr>
      <vt:lpstr>   Legitimita</vt:lpstr>
      <vt:lpstr>   Pierre Rosanvallon</vt:lpstr>
      <vt:lpstr>   Nový věk legitimity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Vybrané  nedostatky  zákonodárného  procesu z pohledu teorie zákonodárství a judikatury Ústavního soudu ČR   Prezentace návrhu obsahové struktury dizertační práce   Marian Kokeš</dc:title>
  <dc:creator>PC;Jiří Baroš</dc:creator>
  <cp:lastModifiedBy>Jiří Baroš</cp:lastModifiedBy>
  <cp:revision>122</cp:revision>
  <cp:lastPrinted>2014-10-15T14:35:53Z</cp:lastPrinted>
  <dcterms:created xsi:type="dcterms:W3CDTF">2013-12-10T20:26:31Z</dcterms:created>
  <dcterms:modified xsi:type="dcterms:W3CDTF">2023-03-15T10:37:58Z</dcterms:modified>
</cp:coreProperties>
</file>