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318" r:id="rId4"/>
    <p:sldId id="289" r:id="rId5"/>
    <p:sldId id="299" r:id="rId6"/>
    <p:sldId id="290" r:id="rId7"/>
    <p:sldId id="291" r:id="rId8"/>
    <p:sldId id="313" r:id="rId9"/>
    <p:sldId id="314" r:id="rId10"/>
    <p:sldId id="315" r:id="rId11"/>
    <p:sldId id="257" r:id="rId12"/>
    <p:sldId id="298" r:id="rId13"/>
    <p:sldId id="297" r:id="rId14"/>
    <p:sldId id="279" r:id="rId15"/>
    <p:sldId id="294" r:id="rId16"/>
    <p:sldId id="271" r:id="rId17"/>
    <p:sldId id="270" r:id="rId18"/>
    <p:sldId id="280" r:id="rId19"/>
    <p:sldId id="302" r:id="rId20"/>
    <p:sldId id="303" r:id="rId21"/>
    <p:sldId id="261" r:id="rId22"/>
    <p:sldId id="260" r:id="rId23"/>
    <p:sldId id="281" r:id="rId24"/>
    <p:sldId id="300" r:id="rId25"/>
    <p:sldId id="301" r:id="rId26"/>
    <p:sldId id="263" r:id="rId27"/>
    <p:sldId id="262" r:id="rId28"/>
    <p:sldId id="282" r:id="rId29"/>
    <p:sldId id="307" r:id="rId30"/>
    <p:sldId id="306" r:id="rId31"/>
    <p:sldId id="265" r:id="rId32"/>
    <p:sldId id="264" r:id="rId33"/>
    <p:sldId id="283" r:id="rId34"/>
    <p:sldId id="304" r:id="rId35"/>
    <p:sldId id="305" r:id="rId36"/>
    <p:sldId id="267" r:id="rId37"/>
    <p:sldId id="266" r:id="rId38"/>
    <p:sldId id="285" r:id="rId39"/>
    <p:sldId id="316" r:id="rId40"/>
    <p:sldId id="310" r:id="rId41"/>
    <p:sldId id="273" r:id="rId42"/>
    <p:sldId id="272" r:id="rId43"/>
    <p:sldId id="286" r:id="rId44"/>
    <p:sldId id="317" r:id="rId45"/>
    <p:sldId id="311" r:id="rId46"/>
    <p:sldId id="287" r:id="rId47"/>
    <p:sldId id="274" r:id="rId48"/>
    <p:sldId id="277" r:id="rId49"/>
    <p:sldId id="276" r:id="rId50"/>
    <p:sldId id="309" r:id="rId51"/>
    <p:sldId id="284" r:id="rId52"/>
    <p:sldId id="308" r:id="rId53"/>
    <p:sldId id="269" r:id="rId54"/>
    <p:sldId id="268" r:id="rId55"/>
    <p:sldId id="293" r:id="rId56"/>
    <p:sldId id="258" r:id="rId57"/>
    <p:sldId id="259" r:id="rId58"/>
    <p:sldId id="292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Overall</c:v>
                </c:pt>
              </c:strCache>
            </c:strRef>
          </c:tx>
          <c:spPr>
            <a:pattFill prst="pct7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numRef>
              <c:f>List1!$A$2:$A$3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2020</c:v>
                </c:pt>
              </c:numCache>
            </c:numRef>
          </c:cat>
          <c:val>
            <c:numRef>
              <c:f>List1!$B$2:$B$3</c:f>
              <c:numCache>
                <c:formatCode>General</c:formatCode>
                <c:ptCount val="2"/>
                <c:pt idx="0">
                  <c:v>2.06</c:v>
                </c:pt>
                <c:pt idx="1">
                  <c:v>-9.09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B3-47BF-9E25-A54119E9A5E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Bohemia</c:v>
                </c:pt>
              </c:strCache>
            </c:strRef>
          </c:tx>
          <c:spPr>
            <a:pattFill prst="ltHorz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>
              <a:noFill/>
            </a:ln>
            <a:effectLst/>
          </c:spPr>
          <c:invertIfNegative val="0"/>
          <c:cat>
            <c:numRef>
              <c:f>List1!$A$2:$A$3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2020</c:v>
                </c:pt>
              </c:numCache>
            </c:numRef>
          </c:cat>
          <c:val>
            <c:numRef>
              <c:f>List1!$C$2:$C$3</c:f>
              <c:numCache>
                <c:formatCode>General</c:formatCode>
                <c:ptCount val="2"/>
                <c:pt idx="0">
                  <c:v>0.97</c:v>
                </c:pt>
                <c:pt idx="1">
                  <c:v>-10.54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B3-47BF-9E25-A54119E9A5E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Moravia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List1!$A$2:$A$3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2020</c:v>
                </c:pt>
              </c:numCache>
            </c:numRef>
          </c:cat>
          <c:val>
            <c:numRef>
              <c:f>List1!$D$2:$D$3</c:f>
              <c:numCache>
                <c:formatCode>General</c:formatCode>
                <c:ptCount val="2"/>
                <c:pt idx="0">
                  <c:v>3.37</c:v>
                </c:pt>
                <c:pt idx="1">
                  <c:v>-7.26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B3-47BF-9E25-A54119E9A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709184"/>
        <c:axId val="111715072"/>
      </c:barChart>
      <c:catAx>
        <c:axId val="11170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1715072"/>
        <c:crosses val="autoZero"/>
        <c:auto val="1"/>
        <c:lblAlgn val="ctr"/>
        <c:lblOffset val="100"/>
        <c:noMultiLvlLbl val="0"/>
      </c:catAx>
      <c:valAx>
        <c:axId val="111715072"/>
        <c:scaling>
          <c:orientation val="minMax"/>
        </c:scaling>
        <c:delete val="0"/>
        <c:axPos val="l"/>
        <c:majorGridlines>
          <c:spPr>
            <a:ln w="952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1709184"/>
        <c:crosses val="autoZero"/>
        <c:crossBetween val="between"/>
      </c:valAx>
      <c:spPr>
        <a:noFill/>
        <a:ln w="25407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8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01128141736878"/>
          <c:y val="2.8315171903821618E-2"/>
          <c:w val="0.88998871858263118"/>
          <c:h val="0.768497436272478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List1!$B$2:$B$7</c:f>
              <c:numCache>
                <c:formatCode>General</c:formatCode>
                <c:ptCount val="6"/>
                <c:pt idx="0">
                  <c:v>13.473599999999999</c:v>
                </c:pt>
                <c:pt idx="1">
                  <c:v>-0.61670000000000003</c:v>
                </c:pt>
                <c:pt idx="2">
                  <c:v>1.9230970000000001</c:v>
                </c:pt>
                <c:pt idx="3">
                  <c:v>4.4904409999999997</c:v>
                </c:pt>
                <c:pt idx="4">
                  <c:v>2.1276999999999999</c:v>
                </c:pt>
                <c:pt idx="5">
                  <c:v>2.9644400000000002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B-4397-843D-F9C07CDC7F9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Bohemia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List1!$C$2:$C$7</c:f>
              <c:numCache>
                <c:formatCode>General</c:formatCode>
                <c:ptCount val="6"/>
                <c:pt idx="0">
                  <c:v>13.014099999999999</c:v>
                </c:pt>
                <c:pt idx="1">
                  <c:v>-6.1338999999999997</c:v>
                </c:pt>
                <c:pt idx="2">
                  <c:v>0.57689999999999997</c:v>
                </c:pt>
                <c:pt idx="3">
                  <c:v>3.07023</c:v>
                </c:pt>
                <c:pt idx="4">
                  <c:v>-0.24</c:v>
                </c:pt>
                <c:pt idx="5">
                  <c:v>0.74322200000000005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7B-4397-843D-F9C07CDC7F9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Moravia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7B-4397-843D-F9C07CDC7F9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7B-4397-843D-F9C07CDC7F9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07B-4397-843D-F9C07CDC7F9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07B-4397-843D-F9C07CDC7F9A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07B-4397-843D-F9C07CDC7F9A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607B-4397-843D-F9C07CDC7F9A}"/>
              </c:ext>
            </c:extLst>
          </c:dPt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List1!$D$2:$D$7</c:f>
              <c:numCache>
                <c:formatCode>General</c:formatCode>
                <c:ptCount val="6"/>
                <c:pt idx="0">
                  <c:v>13.915900000000001</c:v>
                </c:pt>
                <c:pt idx="1">
                  <c:v>6.1809099999999999</c:v>
                </c:pt>
                <c:pt idx="2">
                  <c:v>3.554573</c:v>
                </c:pt>
                <c:pt idx="3">
                  <c:v>6.1315819999999999</c:v>
                </c:pt>
                <c:pt idx="4">
                  <c:v>5.0052000000000003</c:v>
                </c:pt>
                <c:pt idx="5">
                  <c:v>5.8932359999999999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07B-4397-843D-F9C07CDC7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106624"/>
        <c:axId val="104120704"/>
      </c:barChart>
      <c:catAx>
        <c:axId val="10410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4120704"/>
        <c:crosses val="autoZero"/>
        <c:auto val="1"/>
        <c:lblAlgn val="ctr"/>
        <c:lblOffset val="20"/>
        <c:noMultiLvlLbl val="0"/>
      </c:catAx>
      <c:valAx>
        <c:axId val="10412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4106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103902773022936"/>
          <c:y val="0.87447549928303481"/>
          <c:w val="0.39468513446688736"/>
          <c:h val="0.10965672716550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List1!$B$2:$B$7</c:f>
              <c:numCache>
                <c:formatCode>General</c:formatCode>
                <c:ptCount val="6"/>
                <c:pt idx="0">
                  <c:v>-18.86</c:v>
                </c:pt>
                <c:pt idx="1">
                  <c:v>-16.79</c:v>
                </c:pt>
                <c:pt idx="2">
                  <c:v>2.27</c:v>
                </c:pt>
                <c:pt idx="3">
                  <c:v>0.5</c:v>
                </c:pt>
                <c:pt idx="4">
                  <c:v>-6.06</c:v>
                </c:pt>
                <c:pt idx="5">
                  <c:v>-0.81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A9-42BB-9507-BDB7F2E4E1BC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Bohemia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List1!$C$2:$C$7</c:f>
              <c:numCache>
                <c:formatCode>General</c:formatCode>
                <c:ptCount val="6"/>
                <c:pt idx="0">
                  <c:v>-17.41</c:v>
                </c:pt>
                <c:pt idx="1">
                  <c:v>-15.47</c:v>
                </c:pt>
                <c:pt idx="2">
                  <c:v>1.92</c:v>
                </c:pt>
                <c:pt idx="3">
                  <c:v>-0.34</c:v>
                </c:pt>
                <c:pt idx="4">
                  <c:v>-4.72</c:v>
                </c:pt>
                <c:pt idx="5">
                  <c:v>-0.5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A9-42BB-9507-BDB7F2E4E1BC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Morava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List1!$D$2:$D$7</c:f>
              <c:numCache>
                <c:formatCode>General</c:formatCode>
                <c:ptCount val="6"/>
                <c:pt idx="0">
                  <c:v>-20.59</c:v>
                </c:pt>
                <c:pt idx="1">
                  <c:v>-18.3</c:v>
                </c:pt>
                <c:pt idx="2">
                  <c:v>2.72</c:v>
                </c:pt>
                <c:pt idx="3">
                  <c:v>1.6</c:v>
                </c:pt>
                <c:pt idx="4">
                  <c:v>-7.68</c:v>
                </c:pt>
                <c:pt idx="5">
                  <c:v>-1.17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A9-42BB-9507-BDB7F2E4E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746176"/>
        <c:axId val="103752064"/>
      </c:barChart>
      <c:catAx>
        <c:axId val="10374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3752064"/>
        <c:crosses val="autoZero"/>
        <c:auto val="1"/>
        <c:lblAlgn val="ctr"/>
        <c:lblOffset val="100"/>
        <c:noMultiLvlLbl val="0"/>
      </c:catAx>
      <c:valAx>
        <c:axId val="10375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374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List1!$B$2:$B$7</c:f>
              <c:numCache>
                <c:formatCode>General</c:formatCode>
                <c:ptCount val="6"/>
                <c:pt idx="0">
                  <c:v>-10.8378</c:v>
                </c:pt>
                <c:pt idx="1">
                  <c:v>13.1951</c:v>
                </c:pt>
                <c:pt idx="2">
                  <c:v>-9.9907739000000007</c:v>
                </c:pt>
                <c:pt idx="3">
                  <c:v>-7.3992310000000003</c:v>
                </c:pt>
                <c:pt idx="4">
                  <c:v>2.3124199999999999</c:v>
                </c:pt>
                <c:pt idx="5">
                  <c:v>2.8243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4F-4A2F-844D-0C15FA91BE1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Bohemia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List1!$C$2:$C$7</c:f>
              <c:numCache>
                <c:formatCode>General</c:formatCode>
                <c:ptCount val="6"/>
                <c:pt idx="0">
                  <c:v>-18.211300000000001</c:v>
                </c:pt>
                <c:pt idx="1">
                  <c:v>15.052303</c:v>
                </c:pt>
                <c:pt idx="2">
                  <c:v>-10.896723</c:v>
                </c:pt>
                <c:pt idx="3">
                  <c:v>-6.4614710000000004</c:v>
                </c:pt>
                <c:pt idx="4">
                  <c:v>3.0935380000000001</c:v>
                </c:pt>
                <c:pt idx="5">
                  <c:v>5.4160000000000004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4F-4A2F-844D-0C15FA91BE1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Morava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List1!$D$2:$D$7</c:f>
              <c:numCache>
                <c:formatCode>General</c:formatCode>
                <c:ptCount val="6"/>
                <c:pt idx="0">
                  <c:v>-1.9710799999999999</c:v>
                </c:pt>
                <c:pt idx="1">
                  <c:v>10.7964514</c:v>
                </c:pt>
                <c:pt idx="2">
                  <c:v>-8.9451020000000003</c:v>
                </c:pt>
                <c:pt idx="3">
                  <c:v>-8.4852100000000004</c:v>
                </c:pt>
                <c:pt idx="4">
                  <c:v>1.3626309999999999</c:v>
                </c:pt>
                <c:pt idx="5">
                  <c:v>-0.51829000000000003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4F-4A2F-844D-0C15FA91B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688128"/>
        <c:axId val="110689664"/>
      </c:barChart>
      <c:catAx>
        <c:axId val="11068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0689664"/>
        <c:crosses val="autoZero"/>
        <c:auto val="1"/>
        <c:lblAlgn val="ctr"/>
        <c:lblOffset val="10"/>
        <c:noMultiLvlLbl val="0"/>
      </c:catAx>
      <c:valAx>
        <c:axId val="110689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068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List1!$B$2:$B$7</c:f>
              <c:numCache>
                <c:formatCode>General</c:formatCode>
                <c:ptCount val="6"/>
                <c:pt idx="0">
                  <c:v>9.56</c:v>
                </c:pt>
                <c:pt idx="1">
                  <c:v>0.15</c:v>
                </c:pt>
                <c:pt idx="2">
                  <c:v>1.54</c:v>
                </c:pt>
                <c:pt idx="3">
                  <c:v>8.5</c:v>
                </c:pt>
                <c:pt idx="4">
                  <c:v>-5.22</c:v>
                </c:pt>
                <c:pt idx="5">
                  <c:v>-3.44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0C-498C-8E34-EC72648C081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Bohemia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List1!$C$2:$C$7</c:f>
              <c:numCache>
                <c:formatCode>General</c:formatCode>
                <c:ptCount val="6"/>
                <c:pt idx="0">
                  <c:v>9.65</c:v>
                </c:pt>
                <c:pt idx="1">
                  <c:v>-1.76</c:v>
                </c:pt>
                <c:pt idx="2">
                  <c:v>1.93</c:v>
                </c:pt>
                <c:pt idx="3">
                  <c:v>8.9600000000000009</c:v>
                </c:pt>
                <c:pt idx="4">
                  <c:v>-5.0999999999999996</c:v>
                </c:pt>
                <c:pt idx="5">
                  <c:v>-3.42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0C-498C-8E34-EC72648C081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Morava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List1!$A$2:$A$7</c:f>
              <c:numCache>
                <c:formatCode>General</c:formatCode>
                <c:ptCount val="6"/>
                <c:pt idx="0">
                  <c:v>2000</c:v>
                </c:pt>
                <c:pt idx="1">
                  <c:v>2004</c:v>
                </c:pt>
                <c:pt idx="2">
                  <c:v>2008</c:v>
                </c:pt>
                <c:pt idx="3">
                  <c:v>2012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List1!$D$2:$D$7</c:f>
              <c:numCache>
                <c:formatCode>General</c:formatCode>
                <c:ptCount val="6"/>
                <c:pt idx="0">
                  <c:v>9.44</c:v>
                </c:pt>
                <c:pt idx="1">
                  <c:v>2.4900000000000002</c:v>
                </c:pt>
                <c:pt idx="2">
                  <c:v>1.06</c:v>
                </c:pt>
                <c:pt idx="3">
                  <c:v>7.6</c:v>
                </c:pt>
                <c:pt idx="4">
                  <c:v>-5.36</c:v>
                </c:pt>
                <c:pt idx="5">
                  <c:v>-3.46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0C-498C-8E34-EC72648C0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415616"/>
        <c:axId val="104417152"/>
      </c:barChart>
      <c:catAx>
        <c:axId val="10441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4417152"/>
        <c:crosses val="autoZero"/>
        <c:auto val="1"/>
        <c:lblAlgn val="ctr"/>
        <c:lblOffset val="100"/>
        <c:noMultiLvlLbl val="0"/>
      </c:catAx>
      <c:valAx>
        <c:axId val="10441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4415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Overall</c:v>
                </c:pt>
              </c:strCache>
            </c:strRef>
          </c:tx>
          <c:spPr>
            <a:pattFill prst="pct70">
              <a:fgClr>
                <a:sysClr val="windowText" lastClr="00000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2016</c:v>
                </c:pt>
                <c:pt idx="2">
                  <c:v>2020</c:v>
                </c:pt>
              </c:numCache>
            </c:numRef>
          </c:cat>
          <c:val>
            <c:numRef>
              <c:f>List1!$B$2:$B$4</c:f>
              <c:numCache>
                <c:formatCode>General</c:formatCode>
                <c:ptCount val="3"/>
                <c:pt idx="0">
                  <c:v>1.3569</c:v>
                </c:pt>
                <c:pt idx="1">
                  <c:v>0.98</c:v>
                </c:pt>
                <c:pt idx="2">
                  <c:v>3.48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34-4F8B-B5CE-122137E3A93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Bohemia</c:v>
                </c:pt>
              </c:strCache>
            </c:strRef>
          </c:tx>
          <c:spPr>
            <a:pattFill prst="ltHorz">
              <a:fgClr>
                <a:sysClr val="windowText" lastClr="000000"/>
              </a:fgClr>
              <a:bgClr>
                <a:schemeClr val="bg2">
                  <a:lumMod val="90000"/>
                </a:schemeClr>
              </a:bgClr>
            </a:patt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2016</c:v>
                </c:pt>
                <c:pt idx="2">
                  <c:v>2020</c:v>
                </c:pt>
              </c:numCache>
            </c:numRef>
          </c:cat>
          <c:val>
            <c:numRef>
              <c:f>List1!$C$2:$C$4</c:f>
              <c:numCache>
                <c:formatCode>General</c:formatCode>
                <c:ptCount val="3"/>
                <c:pt idx="0">
                  <c:v>1.4379999999999999</c:v>
                </c:pt>
                <c:pt idx="1">
                  <c:v>0.83899999999999997</c:v>
                </c:pt>
                <c:pt idx="2">
                  <c:v>2.1785000000000001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34-4F8B-B5CE-122137E3A93E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Moravia</c:v>
                </c:pt>
              </c:strCache>
            </c:strRef>
          </c:tx>
          <c:spPr>
            <a:pattFill prst="pct20">
              <a:fgClr>
                <a:sysClr val="windowText" lastClr="0000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2016</c:v>
                </c:pt>
                <c:pt idx="2">
                  <c:v>2020</c:v>
                </c:pt>
              </c:numCache>
            </c:numRef>
          </c:cat>
          <c:val>
            <c:numRef>
              <c:f>List1!$D$2:$D$4</c:f>
              <c:numCache>
                <c:formatCode>General</c:formatCode>
                <c:ptCount val="3"/>
                <c:pt idx="0">
                  <c:v>1.2619</c:v>
                </c:pt>
                <c:pt idx="1">
                  <c:v>1.1499999999999999</c:v>
                </c:pt>
                <c:pt idx="2">
                  <c:v>5.12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34-4F8B-B5CE-122137E3A9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257088"/>
        <c:axId val="111258624"/>
      </c:barChart>
      <c:catAx>
        <c:axId val="11125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1258624"/>
        <c:crosses val="autoZero"/>
        <c:auto val="1"/>
        <c:lblAlgn val="ctr"/>
        <c:lblOffset val="100"/>
        <c:noMultiLvlLbl val="0"/>
      </c:catAx>
      <c:valAx>
        <c:axId val="111258624"/>
        <c:scaling>
          <c:orientation val="minMax"/>
        </c:scaling>
        <c:delete val="0"/>
        <c:axPos val="l"/>
        <c:majorGridlines>
          <c:spPr>
            <a:ln w="952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1257088"/>
        <c:crosses val="autoZero"/>
        <c:crossBetween val="between"/>
      </c:valAx>
      <c:spPr>
        <a:noFill/>
        <a:ln w="25397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4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Overall</c:v>
                </c:pt>
              </c:strCache>
            </c:strRef>
          </c:tx>
          <c:spPr>
            <a:pattFill prst="pct70">
              <a:fgClr>
                <a:sysClr val="windowText" lastClr="00000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2016</c:v>
                </c:pt>
                <c:pt idx="2">
                  <c:v>2020</c:v>
                </c:pt>
              </c:numCache>
            </c:numRef>
          </c:cat>
          <c:val>
            <c:numRef>
              <c:f>List1!$B$2:$B$4</c:f>
              <c:numCache>
                <c:formatCode>General</c:formatCode>
                <c:ptCount val="3"/>
                <c:pt idx="0">
                  <c:v>-8.6538000000000004</c:v>
                </c:pt>
                <c:pt idx="1">
                  <c:v>3.06</c:v>
                </c:pt>
                <c:pt idx="2">
                  <c:v>-0.81274999999999997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09-4664-A34E-B38EBB804E8B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Bohemia</c:v>
                </c:pt>
              </c:strCache>
            </c:strRef>
          </c:tx>
          <c:spPr>
            <a:pattFill prst="ltHorz">
              <a:fgClr>
                <a:sysClr val="windowText" lastClr="000000"/>
              </a:fgClr>
              <a:bgClr>
                <a:schemeClr val="bg2">
                  <a:lumMod val="90000"/>
                </a:schemeClr>
              </a:bgClr>
            </a:patt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2016</c:v>
                </c:pt>
                <c:pt idx="2">
                  <c:v>2020</c:v>
                </c:pt>
              </c:numCache>
            </c:numRef>
          </c:cat>
          <c:val>
            <c:numRef>
              <c:f>List1!$C$2:$C$4</c:f>
              <c:numCache>
                <c:formatCode>General</c:formatCode>
                <c:ptCount val="3"/>
                <c:pt idx="0">
                  <c:v>-9.7849000000000004</c:v>
                </c:pt>
                <c:pt idx="1">
                  <c:v>3.5480999999999998</c:v>
                </c:pt>
                <c:pt idx="2">
                  <c:v>-0.82340000000000002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09-4664-A34E-B38EBB804E8B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Moravia</c:v>
                </c:pt>
              </c:strCache>
            </c:strRef>
          </c:tx>
          <c:spPr>
            <a:pattFill prst="pct20">
              <a:fgClr>
                <a:sysClr val="windowText" lastClr="000000"/>
              </a:fgClr>
              <a:bgClr>
                <a:schemeClr val="bg1"/>
              </a:bgClr>
            </a:pattFill>
            <a:ln>
              <a:solidFill>
                <a:schemeClr val="bg2">
                  <a:lumMod val="50000"/>
                </a:schemeClr>
              </a:solidFill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2016</c:v>
                </c:pt>
                <c:pt idx="2">
                  <c:v>2020</c:v>
                </c:pt>
              </c:numCache>
            </c:numRef>
          </c:cat>
          <c:val>
            <c:numRef>
              <c:f>List1!$D$2:$D$4</c:f>
              <c:numCache>
                <c:formatCode>General</c:formatCode>
                <c:ptCount val="3"/>
                <c:pt idx="0">
                  <c:v>-7.2774999999999999</c:v>
                </c:pt>
                <c:pt idx="1">
                  <c:v>2.448</c:v>
                </c:pt>
                <c:pt idx="2">
                  <c:v>-0.82969999999999999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09-4664-A34E-B38EBB804E8B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Overall STAN</c:v>
                </c:pt>
              </c:strCache>
            </c:strRef>
          </c:tx>
          <c:spPr>
            <a:pattFill prst="pct9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2016</c:v>
                </c:pt>
                <c:pt idx="2">
                  <c:v>2020</c:v>
                </c:pt>
              </c:numCache>
            </c:numRef>
          </c:cat>
          <c:val>
            <c:numRef>
              <c:f>List1!$E$2:$E$4</c:f>
              <c:numCache>
                <c:formatCode>General</c:formatCode>
                <c:ptCount val="3"/>
                <c:pt idx="2">
                  <c:v>7.4494999999999996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09-4664-A34E-B38EBB804E8B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Bohemia STAN</c:v>
                </c:pt>
              </c:strCache>
            </c:strRef>
          </c:tx>
          <c:spPr>
            <a:pattFill prst="wdDnDiag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>
              <a:noFill/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2016</c:v>
                </c:pt>
                <c:pt idx="2">
                  <c:v>2020</c:v>
                </c:pt>
              </c:numCache>
            </c:numRef>
          </c:cat>
          <c:val>
            <c:numRef>
              <c:f>List1!$F$2:$F$4</c:f>
              <c:numCache>
                <c:formatCode>General</c:formatCode>
                <c:ptCount val="3"/>
                <c:pt idx="2">
                  <c:v>8.8306000000000004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09-4664-A34E-B38EBB804E8B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Moravia STAN</c:v>
                </c:pt>
              </c:strCache>
            </c:strRef>
          </c:tx>
          <c:spPr>
            <a:pattFill prst="ltVert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bg2">
                  <a:lumMod val="50000"/>
                </a:schemeClr>
              </a:solidFill>
            </a:ln>
            <a:effectLst/>
          </c:spPr>
          <c:invertIfNegative val="0"/>
          <c:cat>
            <c:numRef>
              <c:f>List1!$A$2:$A$4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2016</c:v>
                </c:pt>
                <c:pt idx="2">
                  <c:v>2020</c:v>
                </c:pt>
              </c:numCache>
            </c:numRef>
          </c:cat>
          <c:val>
            <c:numRef>
              <c:f>List1!$G$2:$G$4</c:f>
              <c:numCache>
                <c:formatCode>General</c:formatCode>
                <c:ptCount val="3"/>
                <c:pt idx="2">
                  <c:v>5.6403999999999996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09-4664-A34E-B38EBB804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066496"/>
        <c:axId val="111113344"/>
      </c:barChart>
      <c:catAx>
        <c:axId val="11106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1113344"/>
        <c:crosses val="autoZero"/>
        <c:auto val="1"/>
        <c:lblAlgn val="ctr"/>
        <c:lblOffset val="10"/>
        <c:noMultiLvlLbl val="0"/>
      </c:catAx>
      <c:valAx>
        <c:axId val="111113344"/>
        <c:scaling>
          <c:orientation val="minMax"/>
        </c:scaling>
        <c:delete val="0"/>
        <c:axPos val="l"/>
        <c:majorGridlines>
          <c:spPr>
            <a:ln w="952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1066496"/>
        <c:crosses val="autoZero"/>
        <c:crossBetween val="between"/>
      </c:valAx>
      <c:spPr>
        <a:noFill/>
        <a:ln w="25398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4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Overall</c:v>
                </c:pt>
              </c:strCache>
            </c:strRef>
          </c:tx>
          <c:spPr>
            <a:pattFill prst="pct7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numRef>
              <c:f>List1!$A$2:$A$3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2020</c:v>
                </c:pt>
              </c:numCache>
            </c:numRef>
          </c:cat>
          <c:val>
            <c:numRef>
              <c:f>List1!$B$2:$B$3</c:f>
              <c:numCache>
                <c:formatCode>General</c:formatCode>
                <c:ptCount val="2"/>
                <c:pt idx="0">
                  <c:v>-1.69</c:v>
                </c:pt>
                <c:pt idx="1">
                  <c:v>-5.17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A0-41A1-A05A-95B31557CF39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Bohemia</c:v>
                </c:pt>
              </c:strCache>
            </c:strRef>
          </c:tx>
          <c:spPr>
            <a:pattFill prst="ltHorz">
              <a:fgClr>
                <a:schemeClr val="tx1"/>
              </a:fgClr>
              <a:bgClr>
                <a:schemeClr val="bg2">
                  <a:lumMod val="90000"/>
                </a:schemeClr>
              </a:bgClr>
            </a:pattFill>
            <a:ln>
              <a:noFill/>
            </a:ln>
            <a:effectLst/>
          </c:spPr>
          <c:invertIfNegative val="0"/>
          <c:cat>
            <c:numRef>
              <c:f>List1!$A$2:$A$3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2020</c:v>
                </c:pt>
              </c:numCache>
            </c:numRef>
          </c:cat>
          <c:val>
            <c:numRef>
              <c:f>List1!$C$2:$C$3</c:f>
              <c:numCache>
                <c:formatCode>General</c:formatCode>
                <c:ptCount val="2"/>
                <c:pt idx="0">
                  <c:v>-1.85</c:v>
                </c:pt>
                <c:pt idx="1">
                  <c:v>-4.6100000000000003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A0-41A1-A05A-95B31557CF39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Moravia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List1!$A$2:$A$3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2020</c:v>
                </c:pt>
              </c:numCache>
            </c:numRef>
          </c:cat>
          <c:val>
            <c:numRef>
              <c:f>List1!$D$2:$D$3</c:f>
              <c:numCache>
                <c:formatCode>General</c:formatCode>
                <c:ptCount val="2"/>
                <c:pt idx="0">
                  <c:v>-1.5</c:v>
                </c:pt>
                <c:pt idx="1">
                  <c:v>-5.84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A0-41A1-A05A-95B31557C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598656"/>
        <c:axId val="114600192"/>
      </c:barChart>
      <c:catAx>
        <c:axId val="11459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4600192"/>
        <c:crosses val="autoZero"/>
        <c:auto val="1"/>
        <c:lblAlgn val="ctr"/>
        <c:lblOffset val="100"/>
        <c:noMultiLvlLbl val="0"/>
      </c:catAx>
      <c:valAx>
        <c:axId val="114600192"/>
        <c:scaling>
          <c:orientation val="minMax"/>
        </c:scaling>
        <c:delete val="0"/>
        <c:axPos val="l"/>
        <c:majorGridlines>
          <c:spPr>
            <a:ln w="952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4598656"/>
        <c:crosses val="autoZero"/>
        <c:crossBetween val="between"/>
      </c:valAx>
      <c:spPr>
        <a:noFill/>
        <a:ln w="25398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4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72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73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11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919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47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45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83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62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61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90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16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13D17-DDAC-486A-9C4B-0082D24DFD3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12D1F-64FD-4F85-90F1-4370E79F4D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89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#_ftnref1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Krajské volby </a:t>
            </a:r>
            <a:br>
              <a:rPr lang="cs-CZ" dirty="0"/>
            </a:b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Michal Pink</a:t>
            </a:r>
          </a:p>
        </p:txBody>
      </p:sp>
    </p:spTree>
    <p:extLst>
      <p:ext uri="{BB962C8B-B14F-4D97-AF65-F5344CB8AC3E}">
        <p14:creationId xmlns:p14="http://schemas.microsoft.com/office/powerpoint/2010/main" val="1470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3C6FDF-8A7B-4FA9-919B-3968C8E9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785" y="142613"/>
            <a:ext cx="5984846" cy="994402"/>
          </a:xfrm>
        </p:spPr>
        <p:txBody>
          <a:bodyPr/>
          <a:lstStyle/>
          <a:p>
            <a:pPr algn="ctr"/>
            <a:r>
              <a:rPr lang="cs-CZ" dirty="0"/>
              <a:t>Financování stran II. 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56CF5C58-B2EE-45E2-ABAF-B953700C4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886452"/>
              </p:ext>
            </p:extLst>
          </p:nvPr>
        </p:nvGraphicFramePr>
        <p:xfrm>
          <a:off x="1459684" y="1077985"/>
          <a:ext cx="8623883" cy="5398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6615">
                  <a:extLst>
                    <a:ext uri="{9D8B030D-6E8A-4147-A177-3AD203B41FA5}">
                      <a16:colId xmlns:a16="http://schemas.microsoft.com/office/drawing/2014/main" val="1272903795"/>
                    </a:ext>
                  </a:extLst>
                </a:gridCol>
                <a:gridCol w="1792640">
                  <a:extLst>
                    <a:ext uri="{9D8B030D-6E8A-4147-A177-3AD203B41FA5}">
                      <a16:colId xmlns:a16="http://schemas.microsoft.com/office/drawing/2014/main" val="3750440409"/>
                    </a:ext>
                  </a:extLst>
                </a:gridCol>
                <a:gridCol w="2874628">
                  <a:extLst>
                    <a:ext uri="{9D8B030D-6E8A-4147-A177-3AD203B41FA5}">
                      <a16:colId xmlns:a16="http://schemas.microsoft.com/office/drawing/2014/main" val="3072499428"/>
                    </a:ext>
                  </a:extLst>
                </a:gridCol>
              </a:tblGrid>
              <a:tr h="490756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Strana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Kraje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Částka – ročně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080503"/>
                  </a:ext>
                </a:extLst>
              </a:tr>
              <a:tr h="490756"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/>
                        <a:t>Harm</a:t>
                      </a:r>
                      <a:r>
                        <a:rPr lang="cs-CZ" b="0" dirty="0"/>
                        <a:t>. Rozvoj obcí a měst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Karlovarský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1.000.000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341548"/>
                  </a:ext>
                </a:extLst>
              </a:tr>
              <a:tr h="490756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SNK Starostové našeho kraje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Karlovarský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750.000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617005"/>
                  </a:ext>
                </a:extLst>
              </a:tr>
              <a:tr h="490756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Společně pro kraj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1.000.000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947920"/>
                  </a:ext>
                </a:extLst>
              </a:tr>
              <a:tr h="490756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STAN – Liberecký kraj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Liberecký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5.500.000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606971"/>
                  </a:ext>
                </a:extLst>
              </a:tr>
              <a:tr h="490756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Starostové pro občany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500.000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97849"/>
                  </a:ext>
                </a:extLst>
              </a:tr>
              <a:tr h="490756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Nestraníci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250.000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076479"/>
                  </a:ext>
                </a:extLst>
              </a:tr>
              <a:tr h="490756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Trikolora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250.000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380743"/>
                  </a:ext>
                </a:extLst>
              </a:tr>
              <a:tr h="490756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Strana soukromníků ČR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500.000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27984"/>
                  </a:ext>
                </a:extLst>
              </a:tr>
              <a:tr h="490756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Strana Zelených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1.750.000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024720"/>
                  </a:ext>
                </a:extLst>
              </a:tr>
              <a:tr h="490756"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Nestraníci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250.000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7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6299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236" y="97271"/>
            <a:ext cx="4712855" cy="1325563"/>
          </a:xfrm>
        </p:spPr>
        <p:txBody>
          <a:bodyPr/>
          <a:lstStyle/>
          <a:p>
            <a:r>
              <a:rPr lang="cs-CZ" dirty="0"/>
              <a:t>Krajské volby 2020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499" y="1016000"/>
            <a:ext cx="10103846" cy="57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83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8723"/>
            <a:ext cx="10515600" cy="1319543"/>
          </a:xfrm>
        </p:spPr>
        <p:txBody>
          <a:bodyPr/>
          <a:lstStyle/>
          <a:p>
            <a:pPr algn="ctr"/>
            <a:r>
              <a:rPr lang="cs-CZ" dirty="0"/>
              <a:t>Jihomoravský kraj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253" y="1118208"/>
            <a:ext cx="8615494" cy="54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3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9673" y="125835"/>
            <a:ext cx="8174372" cy="1103459"/>
          </a:xfrm>
        </p:spPr>
        <p:txBody>
          <a:bodyPr/>
          <a:lstStyle/>
          <a:p>
            <a:pPr algn="ctr"/>
            <a:r>
              <a:rPr lang="cs-CZ" dirty="0"/>
              <a:t>Moravskoslezský kraj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76" y="1333850"/>
            <a:ext cx="8736805" cy="549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64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528" y="124979"/>
            <a:ext cx="2708563" cy="1325563"/>
          </a:xfrm>
        </p:spPr>
        <p:txBody>
          <a:bodyPr/>
          <a:lstStyle/>
          <a:p>
            <a:r>
              <a:rPr lang="cs-CZ" dirty="0"/>
              <a:t>ANO 2020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77" y="452582"/>
            <a:ext cx="7835152" cy="60544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9" y="2523837"/>
            <a:ext cx="3271982" cy="32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64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EB608F-4BB5-4BE6-98C3-E25712AE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ANO: penalizační efekt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BF7870F1-63B5-4AA9-B99E-380225C622A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200" y="1690688"/>
          <a:ext cx="10453382" cy="464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826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7837" y="143453"/>
            <a:ext cx="1544782" cy="1325563"/>
          </a:xfrm>
        </p:spPr>
        <p:txBody>
          <a:bodyPr/>
          <a:lstStyle/>
          <a:p>
            <a:r>
              <a:rPr lang="cs-CZ" dirty="0"/>
              <a:t>ANO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34" y="143453"/>
            <a:ext cx="8670372" cy="65344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7" y="1908710"/>
            <a:ext cx="2957499" cy="41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47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960418" cy="1325563"/>
          </a:xfrm>
        </p:spPr>
        <p:txBody>
          <a:bodyPr/>
          <a:lstStyle/>
          <a:p>
            <a:r>
              <a:rPr lang="cs-CZ" dirty="0"/>
              <a:t>ANO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609" y="144635"/>
            <a:ext cx="7616446" cy="66256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6" y="3396483"/>
            <a:ext cx="4605670" cy="32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8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09" y="208107"/>
            <a:ext cx="2505364" cy="1325563"/>
          </a:xfrm>
        </p:spPr>
        <p:txBody>
          <a:bodyPr/>
          <a:lstStyle/>
          <a:p>
            <a:r>
              <a:rPr lang="cs-CZ" dirty="0"/>
              <a:t>KDU- ČSL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27" y="208107"/>
            <a:ext cx="8456705" cy="653472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8" y="2078182"/>
            <a:ext cx="2816461" cy="213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4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1ADF0-6EB5-46E3-B6D4-6E278489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KDU-ČSL a krajské volby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6596CC60-AFD1-40AF-B94E-6378FA9DEDC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9450" y="2114025"/>
          <a:ext cx="11098632" cy="429516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13741">
                  <a:extLst>
                    <a:ext uri="{9D8B030D-6E8A-4147-A177-3AD203B41FA5}">
                      <a16:colId xmlns:a16="http://schemas.microsoft.com/office/drawing/2014/main" val="3708871511"/>
                    </a:ext>
                  </a:extLst>
                </a:gridCol>
                <a:gridCol w="2026611">
                  <a:extLst>
                    <a:ext uri="{9D8B030D-6E8A-4147-A177-3AD203B41FA5}">
                      <a16:colId xmlns:a16="http://schemas.microsoft.com/office/drawing/2014/main" val="1924819237"/>
                    </a:ext>
                  </a:extLst>
                </a:gridCol>
                <a:gridCol w="1908965">
                  <a:extLst>
                    <a:ext uri="{9D8B030D-6E8A-4147-A177-3AD203B41FA5}">
                      <a16:colId xmlns:a16="http://schemas.microsoft.com/office/drawing/2014/main" val="4033622213"/>
                    </a:ext>
                  </a:extLst>
                </a:gridCol>
                <a:gridCol w="1389548">
                  <a:extLst>
                    <a:ext uri="{9D8B030D-6E8A-4147-A177-3AD203B41FA5}">
                      <a16:colId xmlns:a16="http://schemas.microsoft.com/office/drawing/2014/main" val="3450632725"/>
                    </a:ext>
                  </a:extLst>
                </a:gridCol>
                <a:gridCol w="1389548">
                  <a:extLst>
                    <a:ext uri="{9D8B030D-6E8A-4147-A177-3AD203B41FA5}">
                      <a16:colId xmlns:a16="http://schemas.microsoft.com/office/drawing/2014/main" val="3855430623"/>
                    </a:ext>
                  </a:extLst>
                </a:gridCol>
                <a:gridCol w="1389548">
                  <a:extLst>
                    <a:ext uri="{9D8B030D-6E8A-4147-A177-3AD203B41FA5}">
                      <a16:colId xmlns:a16="http://schemas.microsoft.com/office/drawing/2014/main" val="3296197040"/>
                    </a:ext>
                  </a:extLst>
                </a:gridCol>
                <a:gridCol w="1380671">
                  <a:extLst>
                    <a:ext uri="{9D8B030D-6E8A-4147-A177-3AD203B41FA5}">
                      <a16:colId xmlns:a16="http://schemas.microsoft.com/office/drawing/2014/main" val="691163014"/>
                    </a:ext>
                  </a:extLst>
                </a:gridCol>
              </a:tblGrid>
              <a:tr h="859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%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2000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2004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2008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2016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2020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135772"/>
                  </a:ext>
                </a:extLst>
              </a:tr>
              <a:tr h="859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>
                          <a:effectLst/>
                        </a:rPr>
                        <a:t>Average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22.55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12.45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 dirty="0">
                          <a:effectLst/>
                        </a:rPr>
                        <a:t>9.04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 dirty="0">
                          <a:effectLst/>
                        </a:rPr>
                        <a:t>9.04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8.77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8.81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749913"/>
                  </a:ext>
                </a:extLst>
              </a:tr>
              <a:tr h="859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>
                          <a:effectLst/>
                        </a:rPr>
                        <a:t>Min.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13.73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2.81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 dirty="0">
                          <a:effectLst/>
                        </a:rPr>
                        <a:t>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5823914"/>
                  </a:ext>
                </a:extLst>
              </a:tr>
              <a:tr h="859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>
                          <a:effectLst/>
                        </a:rPr>
                        <a:t>Max.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31.64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26.18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23.89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18.31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22.97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18.62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1202448"/>
                  </a:ext>
                </a:extLst>
              </a:tr>
              <a:tr h="859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>
                          <a:effectLst/>
                        </a:rPr>
                        <a:t>SD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6.13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7.79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6.43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6.23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7.16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6.75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5172590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FC49414C-3453-4E1E-B228-71DD974F1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448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768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436" y="124979"/>
            <a:ext cx="5590309" cy="1325563"/>
          </a:xfrm>
        </p:spPr>
        <p:txBody>
          <a:bodyPr/>
          <a:lstStyle/>
          <a:p>
            <a:r>
              <a:rPr lang="cs-CZ" dirty="0"/>
              <a:t>Kraje a jejich vymezení</a:t>
            </a:r>
          </a:p>
        </p:txBody>
      </p:sp>
      <p:pic>
        <p:nvPicPr>
          <p:cNvPr id="3" name="Picture 2" descr="25533d310d6fa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772817"/>
            <a:ext cx="86963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599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991C83-4492-45DD-BEA4-EBBECF8F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KDU – ČSL: penalizační efekt 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765D1FF3-BB1C-4E49-8D1E-BB3A03B056F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70960" y="1690689"/>
          <a:ext cx="10515600" cy="4802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3929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91" y="66417"/>
            <a:ext cx="2533073" cy="1325563"/>
          </a:xfrm>
        </p:spPr>
        <p:txBody>
          <a:bodyPr/>
          <a:lstStyle/>
          <a:p>
            <a:r>
              <a:rPr lang="cs-CZ" dirty="0"/>
              <a:t>KDU-ČSL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27" y="600361"/>
            <a:ext cx="6663648" cy="57508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1" y="3537527"/>
            <a:ext cx="5985645" cy="319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48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90" y="143453"/>
            <a:ext cx="2123793" cy="1156842"/>
          </a:xfrm>
        </p:spPr>
        <p:txBody>
          <a:bodyPr/>
          <a:lstStyle/>
          <a:p>
            <a:r>
              <a:rPr lang="cs-CZ" dirty="0"/>
              <a:t>KDU-ČSL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921276"/>
            <a:ext cx="7767782" cy="58526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77" y="143451"/>
            <a:ext cx="6106517" cy="23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63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544782" cy="1325563"/>
          </a:xfrm>
        </p:spPr>
        <p:txBody>
          <a:bodyPr/>
          <a:lstStyle/>
          <a:p>
            <a:r>
              <a:rPr lang="cs-CZ" dirty="0"/>
              <a:t>ČSSD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69" y="840509"/>
            <a:ext cx="7787341" cy="60174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" y="2170545"/>
            <a:ext cx="4107476" cy="22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95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87999-5248-488A-8EB6-1F70FECC2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ČSSD a krajské volby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1A8D83E-368C-4A2E-AFB6-06944C28A3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8781" y="2097248"/>
          <a:ext cx="11190912" cy="37666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51779">
                  <a:extLst>
                    <a:ext uri="{9D8B030D-6E8A-4147-A177-3AD203B41FA5}">
                      <a16:colId xmlns:a16="http://schemas.microsoft.com/office/drawing/2014/main" val="1723204654"/>
                    </a:ext>
                  </a:extLst>
                </a:gridCol>
                <a:gridCol w="1492868">
                  <a:extLst>
                    <a:ext uri="{9D8B030D-6E8A-4147-A177-3AD203B41FA5}">
                      <a16:colId xmlns:a16="http://schemas.microsoft.com/office/drawing/2014/main" val="996531337"/>
                    </a:ext>
                  </a:extLst>
                </a:gridCol>
                <a:gridCol w="1575680">
                  <a:extLst>
                    <a:ext uri="{9D8B030D-6E8A-4147-A177-3AD203B41FA5}">
                      <a16:colId xmlns:a16="http://schemas.microsoft.com/office/drawing/2014/main" val="739000875"/>
                    </a:ext>
                  </a:extLst>
                </a:gridCol>
                <a:gridCol w="1401102">
                  <a:extLst>
                    <a:ext uri="{9D8B030D-6E8A-4147-A177-3AD203B41FA5}">
                      <a16:colId xmlns:a16="http://schemas.microsoft.com/office/drawing/2014/main" val="2137516326"/>
                    </a:ext>
                  </a:extLst>
                </a:gridCol>
                <a:gridCol w="1750259">
                  <a:extLst>
                    <a:ext uri="{9D8B030D-6E8A-4147-A177-3AD203B41FA5}">
                      <a16:colId xmlns:a16="http://schemas.microsoft.com/office/drawing/2014/main" val="3186027882"/>
                    </a:ext>
                  </a:extLst>
                </a:gridCol>
                <a:gridCol w="1575680">
                  <a:extLst>
                    <a:ext uri="{9D8B030D-6E8A-4147-A177-3AD203B41FA5}">
                      <a16:colId xmlns:a16="http://schemas.microsoft.com/office/drawing/2014/main" val="2083775038"/>
                    </a:ext>
                  </a:extLst>
                </a:gridCol>
                <a:gridCol w="1743544">
                  <a:extLst>
                    <a:ext uri="{9D8B030D-6E8A-4147-A177-3AD203B41FA5}">
                      <a16:colId xmlns:a16="http://schemas.microsoft.com/office/drawing/2014/main" val="64033597"/>
                    </a:ext>
                  </a:extLst>
                </a:gridCol>
              </a:tblGrid>
              <a:tr h="753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%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2000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2004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2008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2012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2016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2020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631973"/>
                  </a:ext>
                </a:extLst>
              </a:tr>
              <a:tr h="753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Average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14.56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13.83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35.11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 dirty="0">
                          <a:effectLst/>
                        </a:rPr>
                        <a:t>23.06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 dirty="0">
                          <a:effectLst/>
                        </a:rPr>
                        <a:t>15.11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6.89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7152086"/>
                  </a:ext>
                </a:extLst>
              </a:tr>
              <a:tr h="753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Min.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11.47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10.80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26.79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13.05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 dirty="0">
                          <a:effectLst/>
                        </a:rPr>
                        <a:t>8.04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 dirty="0">
                          <a:effectLst/>
                        </a:rPr>
                        <a:t>2.16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7275411"/>
                  </a:ext>
                </a:extLst>
              </a:tr>
              <a:tr h="753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Max.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17.24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16.70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42.63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29.26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 dirty="0">
                          <a:effectLst/>
                        </a:rPr>
                        <a:t>22.55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 dirty="0">
                          <a:effectLst/>
                        </a:rPr>
                        <a:t>14.76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4828485"/>
                  </a:ext>
                </a:extLst>
              </a:tr>
              <a:tr h="753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SD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1.70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1.71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3.96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4.64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3.72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 dirty="0">
                          <a:effectLst/>
                        </a:rPr>
                        <a:t>3.46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2279429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24BE2ACB-E111-4231-B5DA-E4E3A1CA5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448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046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AACFC3-72DD-44C2-A2E4-81A9FB7F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Penalizační efekt ČSSD 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2A04AEA3-FEFC-428A-969F-EBA34FFFCC4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58219" y="1498862"/>
          <a:ext cx="11265030" cy="5109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4289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1019" y="260854"/>
            <a:ext cx="2022764" cy="1325563"/>
          </a:xfrm>
        </p:spPr>
        <p:txBody>
          <a:bodyPr/>
          <a:lstStyle/>
          <a:p>
            <a:r>
              <a:rPr lang="cs-CZ" dirty="0"/>
              <a:t>ČSSD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346" y="923636"/>
            <a:ext cx="7808654" cy="58602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7" y="1865693"/>
            <a:ext cx="3976151" cy="397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09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0"/>
            <a:ext cx="1727200" cy="1325563"/>
          </a:xfrm>
        </p:spPr>
        <p:txBody>
          <a:bodyPr/>
          <a:lstStyle/>
          <a:p>
            <a:r>
              <a:rPr lang="cs-CZ" dirty="0"/>
              <a:t>ČSSD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018" y="272685"/>
            <a:ext cx="7345217" cy="649419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9" y="2772612"/>
            <a:ext cx="4867089" cy="39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7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33945" cy="1325563"/>
          </a:xfrm>
        </p:spPr>
        <p:txBody>
          <a:bodyPr/>
          <a:lstStyle/>
          <a:p>
            <a:r>
              <a:rPr lang="cs-CZ" dirty="0"/>
              <a:t>ODS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81" y="434109"/>
            <a:ext cx="8002492" cy="61837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690688"/>
            <a:ext cx="3875426" cy="29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73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D97DA2-8DF6-41E8-89AD-574F8769A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ODS a krajské volby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CEEA684-ACC3-435D-8864-142735CDE94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0727" y="1585519"/>
          <a:ext cx="11157357" cy="47649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26592">
                  <a:extLst>
                    <a:ext uri="{9D8B030D-6E8A-4147-A177-3AD203B41FA5}">
                      <a16:colId xmlns:a16="http://schemas.microsoft.com/office/drawing/2014/main" val="3558289889"/>
                    </a:ext>
                  </a:extLst>
                </a:gridCol>
                <a:gridCol w="1948074">
                  <a:extLst>
                    <a:ext uri="{9D8B030D-6E8A-4147-A177-3AD203B41FA5}">
                      <a16:colId xmlns:a16="http://schemas.microsoft.com/office/drawing/2014/main" val="2940031595"/>
                    </a:ext>
                  </a:extLst>
                </a:gridCol>
                <a:gridCol w="1553105">
                  <a:extLst>
                    <a:ext uri="{9D8B030D-6E8A-4147-A177-3AD203B41FA5}">
                      <a16:colId xmlns:a16="http://schemas.microsoft.com/office/drawing/2014/main" val="2731481946"/>
                    </a:ext>
                  </a:extLst>
                </a:gridCol>
                <a:gridCol w="1454920">
                  <a:extLst>
                    <a:ext uri="{9D8B030D-6E8A-4147-A177-3AD203B41FA5}">
                      <a16:colId xmlns:a16="http://schemas.microsoft.com/office/drawing/2014/main" val="3211025453"/>
                    </a:ext>
                  </a:extLst>
                </a:gridCol>
                <a:gridCol w="1242929">
                  <a:extLst>
                    <a:ext uri="{9D8B030D-6E8A-4147-A177-3AD203B41FA5}">
                      <a16:colId xmlns:a16="http://schemas.microsoft.com/office/drawing/2014/main" val="2821589731"/>
                    </a:ext>
                  </a:extLst>
                </a:gridCol>
                <a:gridCol w="1421448">
                  <a:extLst>
                    <a:ext uri="{9D8B030D-6E8A-4147-A177-3AD203B41FA5}">
                      <a16:colId xmlns:a16="http://schemas.microsoft.com/office/drawing/2014/main" val="346878301"/>
                    </a:ext>
                  </a:extLst>
                </a:gridCol>
                <a:gridCol w="1410289">
                  <a:extLst>
                    <a:ext uri="{9D8B030D-6E8A-4147-A177-3AD203B41FA5}">
                      <a16:colId xmlns:a16="http://schemas.microsoft.com/office/drawing/2014/main" val="1518907375"/>
                    </a:ext>
                  </a:extLst>
                </a:gridCol>
              </a:tblGrid>
              <a:tr h="952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%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2000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2004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2008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2012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2016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2020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2852780"/>
                  </a:ext>
                </a:extLst>
              </a:tr>
              <a:tr h="952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Average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23.89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36.43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 dirty="0">
                          <a:effectLst/>
                        </a:rPr>
                        <a:t>23.04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 dirty="0">
                          <a:effectLst/>
                        </a:rPr>
                        <a:t>12.11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9.33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14.20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4099471"/>
                  </a:ext>
                </a:extLst>
              </a:tr>
              <a:tr h="952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Min.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18.22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25.8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15.88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 dirty="0">
                          <a:effectLst/>
                        </a:rPr>
                        <a:t>9.21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6.39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7.35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1249311"/>
                  </a:ext>
                </a:extLst>
              </a:tr>
              <a:tr h="952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Max.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28.76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44.65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32.81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26.48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14.63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23.53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7792309"/>
                  </a:ext>
                </a:extLst>
              </a:tr>
              <a:tr h="952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SD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3.87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5.96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4.63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4.94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2.56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4.96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806956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3DC2017E-2D67-4591-A3D8-2E374BB14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35448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669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7693F-ED8F-4031-9042-D48B1800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Krajská politika?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5F11C4-9518-410A-A19E-BAEFE9BE3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39" y="1825624"/>
            <a:ext cx="11501305" cy="4793290"/>
          </a:xfrm>
        </p:spPr>
        <p:txBody>
          <a:bodyPr/>
          <a:lstStyle/>
          <a:p>
            <a:r>
              <a:rPr lang="cs-CZ" dirty="0"/>
              <a:t>Co vše reálně souvisí s krajskou samosprávou? </a:t>
            </a:r>
          </a:p>
          <a:p>
            <a:r>
              <a:rPr lang="cs-CZ" dirty="0"/>
              <a:t>Doprava – vlaky, autobusy a jejich „optimalizace“ a podoba (IDS) </a:t>
            </a:r>
          </a:p>
          <a:p>
            <a:r>
              <a:rPr lang="cs-CZ" dirty="0"/>
              <a:t>Doprava – charakter silnic nižších tříd, obchvaty měst a obcí </a:t>
            </a:r>
          </a:p>
          <a:p>
            <a:r>
              <a:rPr lang="cs-CZ" dirty="0"/>
              <a:t>Školství – střední školy, jejich podoba, charakter, rozmístění </a:t>
            </a:r>
          </a:p>
          <a:p>
            <a:r>
              <a:rPr lang="cs-CZ" dirty="0"/>
              <a:t>Zdravotnictví – krajské nemocnice, rozsah péče, dostupnost  </a:t>
            </a:r>
          </a:p>
          <a:p>
            <a:r>
              <a:rPr lang="cs-CZ" dirty="0"/>
              <a:t>Územní plánování – krajský územní plán ZUR</a:t>
            </a:r>
          </a:p>
          <a:p>
            <a:r>
              <a:rPr lang="cs-CZ" dirty="0"/>
              <a:t>Okrajově: zahraničí, kultura, legislativa (referendum), životní prostředí? </a:t>
            </a:r>
          </a:p>
        </p:txBody>
      </p:sp>
    </p:spTree>
    <p:extLst>
      <p:ext uri="{BB962C8B-B14F-4D97-AF65-F5344CB8AC3E}">
        <p14:creationId xmlns:p14="http://schemas.microsoft.com/office/powerpoint/2010/main" val="2366572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68D2B-243D-4F4B-8891-76E1FACBE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ODS – penalizační efekt 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F0F89F7F-24DA-4ABC-8A7C-839CD4F53B2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9876" y="1593130"/>
          <a:ext cx="10878532" cy="4899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558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2856" y="0"/>
            <a:ext cx="1452417" cy="1325563"/>
          </a:xfrm>
        </p:spPr>
        <p:txBody>
          <a:bodyPr/>
          <a:lstStyle/>
          <a:p>
            <a:r>
              <a:rPr lang="cs-CZ" dirty="0"/>
              <a:t>ODS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773" y="1006764"/>
            <a:ext cx="7418227" cy="55833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" y="1246042"/>
            <a:ext cx="48768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89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9727" y="332943"/>
            <a:ext cx="1618673" cy="1325563"/>
          </a:xfrm>
        </p:spPr>
        <p:txBody>
          <a:bodyPr/>
          <a:lstStyle/>
          <a:p>
            <a:r>
              <a:rPr lang="cs-CZ" dirty="0"/>
              <a:t>ODS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815" y="332943"/>
            <a:ext cx="7168371" cy="63264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8" y="2567710"/>
            <a:ext cx="3955616" cy="395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38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400" y="212437"/>
            <a:ext cx="1634836" cy="1163781"/>
          </a:xfrm>
        </p:spPr>
        <p:txBody>
          <a:bodyPr/>
          <a:lstStyle/>
          <a:p>
            <a:r>
              <a:rPr lang="cs-CZ" dirty="0"/>
              <a:t>KSČM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2" y="0"/>
            <a:ext cx="8875058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6" y="1902691"/>
            <a:ext cx="2867899" cy="41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69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42DC8-FA0D-4A44-AE6F-62BD6C98B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KSČM a krajské volby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AE6632E3-4ED5-4149-B087-EE18C8B63F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6228" y="1812022"/>
          <a:ext cx="11081857" cy="45384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19904">
                  <a:extLst>
                    <a:ext uri="{9D8B030D-6E8A-4147-A177-3AD203B41FA5}">
                      <a16:colId xmlns:a16="http://schemas.microsoft.com/office/drawing/2014/main" val="1484220026"/>
                    </a:ext>
                  </a:extLst>
                </a:gridCol>
                <a:gridCol w="1617950">
                  <a:extLst>
                    <a:ext uri="{9D8B030D-6E8A-4147-A177-3AD203B41FA5}">
                      <a16:colId xmlns:a16="http://schemas.microsoft.com/office/drawing/2014/main" val="1414784558"/>
                    </a:ext>
                  </a:extLst>
                </a:gridCol>
                <a:gridCol w="1757583">
                  <a:extLst>
                    <a:ext uri="{9D8B030D-6E8A-4147-A177-3AD203B41FA5}">
                      <a16:colId xmlns:a16="http://schemas.microsoft.com/office/drawing/2014/main" val="2526727463"/>
                    </a:ext>
                  </a:extLst>
                </a:gridCol>
                <a:gridCol w="1407395">
                  <a:extLst>
                    <a:ext uri="{9D8B030D-6E8A-4147-A177-3AD203B41FA5}">
                      <a16:colId xmlns:a16="http://schemas.microsoft.com/office/drawing/2014/main" val="2791586080"/>
                    </a:ext>
                  </a:extLst>
                </a:gridCol>
                <a:gridCol w="1584706">
                  <a:extLst>
                    <a:ext uri="{9D8B030D-6E8A-4147-A177-3AD203B41FA5}">
                      <a16:colId xmlns:a16="http://schemas.microsoft.com/office/drawing/2014/main" val="3275610966"/>
                    </a:ext>
                  </a:extLst>
                </a:gridCol>
                <a:gridCol w="1584706">
                  <a:extLst>
                    <a:ext uri="{9D8B030D-6E8A-4147-A177-3AD203B41FA5}">
                      <a16:colId xmlns:a16="http://schemas.microsoft.com/office/drawing/2014/main" val="1841271512"/>
                    </a:ext>
                  </a:extLst>
                </a:gridCol>
                <a:gridCol w="1409613">
                  <a:extLst>
                    <a:ext uri="{9D8B030D-6E8A-4147-A177-3AD203B41FA5}">
                      <a16:colId xmlns:a16="http://schemas.microsoft.com/office/drawing/2014/main" val="1699547254"/>
                    </a:ext>
                  </a:extLst>
                </a:gridCol>
              </a:tblGrid>
              <a:tr h="9076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%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2000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2004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2008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2016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2020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117792"/>
                  </a:ext>
                </a:extLst>
              </a:tr>
              <a:tr h="9076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>
                          <a:effectLst/>
                        </a:rPr>
                        <a:t>Average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20.64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 dirty="0">
                          <a:effectLst/>
                        </a:rPr>
                        <a:t>19.6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 dirty="0">
                          <a:effectLst/>
                        </a:rPr>
                        <a:t>15.11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20.40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10.55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4.71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9997039"/>
                  </a:ext>
                </a:extLst>
              </a:tr>
              <a:tr h="9076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>
                          <a:effectLst/>
                        </a:rPr>
                        <a:t>Min.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16.29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15.45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11.18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 dirty="0">
                          <a:effectLst/>
                        </a:rPr>
                        <a:t>16.08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 dirty="0">
                          <a:effectLst/>
                        </a:rPr>
                        <a:t>8.1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3.22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1595210"/>
                  </a:ext>
                </a:extLst>
              </a:tr>
              <a:tr h="9076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>
                          <a:effectLst/>
                        </a:rPr>
                        <a:t>Max.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28.22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25.26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18.39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25.26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 dirty="0">
                          <a:effectLst/>
                        </a:rPr>
                        <a:t>15.82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 dirty="0">
                          <a:effectLst/>
                        </a:rPr>
                        <a:t>6.26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5249600"/>
                  </a:ext>
                </a:extLst>
              </a:tr>
              <a:tr h="9076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>
                          <a:effectLst/>
                        </a:rPr>
                        <a:t>SD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3.40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2.85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1.97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2.41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>
                          <a:effectLst/>
                        </a:rPr>
                        <a:t>2.06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000" kern="50" dirty="0">
                          <a:effectLst/>
                        </a:rPr>
                        <a:t>0.80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1370900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88D7752B-617F-492B-89B5-3FD1417F9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35448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114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D5F83-2BF5-4E42-9590-43C08865F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152"/>
            <a:ext cx="10515600" cy="1325563"/>
          </a:xfrm>
        </p:spPr>
        <p:txBody>
          <a:bodyPr/>
          <a:lstStyle/>
          <a:p>
            <a:r>
              <a:rPr lang="cs-CZ" dirty="0"/>
              <a:t>KSČM – penalizační efekt 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9F30F524-9CBD-4296-B0A0-08ECE05A404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1913" y="1517715"/>
          <a:ext cx="11387580" cy="4883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5832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890" y="291234"/>
            <a:ext cx="1766455" cy="1325563"/>
          </a:xfrm>
        </p:spPr>
        <p:txBody>
          <a:bodyPr/>
          <a:lstStyle/>
          <a:p>
            <a:r>
              <a:rPr lang="cs-CZ" dirty="0"/>
              <a:t>KSČM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940" y="0"/>
            <a:ext cx="7376430" cy="55233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2" y="4036292"/>
            <a:ext cx="5784554" cy="27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55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18" y="88034"/>
            <a:ext cx="4481945" cy="1325563"/>
          </a:xfrm>
        </p:spPr>
        <p:txBody>
          <a:bodyPr/>
          <a:lstStyle/>
          <a:p>
            <a:r>
              <a:rPr lang="cs-CZ" dirty="0"/>
              <a:t>KSČM 2012 – 2020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327" y="277091"/>
            <a:ext cx="7319306" cy="64013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0" y="3477750"/>
            <a:ext cx="4538942" cy="322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97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4782" y="226580"/>
            <a:ext cx="1590964" cy="1325563"/>
          </a:xfrm>
        </p:spPr>
        <p:txBody>
          <a:bodyPr/>
          <a:lstStyle/>
          <a:p>
            <a:r>
              <a:rPr lang="cs-CZ" dirty="0"/>
              <a:t>Piráti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82" y="94253"/>
            <a:ext cx="8621602" cy="66621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9" y="2300975"/>
            <a:ext cx="3380213" cy="22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71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A5EE1-B033-4580-98D0-88814106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Piráti a krajské volby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A6366CD-FC0F-448A-8BCB-9FE955266D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6561" y="1862355"/>
          <a:ext cx="10930856" cy="45636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74607">
                  <a:extLst>
                    <a:ext uri="{9D8B030D-6E8A-4147-A177-3AD203B41FA5}">
                      <a16:colId xmlns:a16="http://schemas.microsoft.com/office/drawing/2014/main" val="2041751254"/>
                    </a:ext>
                  </a:extLst>
                </a:gridCol>
                <a:gridCol w="3106550">
                  <a:extLst>
                    <a:ext uri="{9D8B030D-6E8A-4147-A177-3AD203B41FA5}">
                      <a16:colId xmlns:a16="http://schemas.microsoft.com/office/drawing/2014/main" val="2707453753"/>
                    </a:ext>
                  </a:extLst>
                </a:gridCol>
                <a:gridCol w="3250836">
                  <a:extLst>
                    <a:ext uri="{9D8B030D-6E8A-4147-A177-3AD203B41FA5}">
                      <a16:colId xmlns:a16="http://schemas.microsoft.com/office/drawing/2014/main" val="3391680712"/>
                    </a:ext>
                  </a:extLst>
                </a:gridCol>
                <a:gridCol w="2898863">
                  <a:extLst>
                    <a:ext uri="{9D8B030D-6E8A-4147-A177-3AD203B41FA5}">
                      <a16:colId xmlns:a16="http://schemas.microsoft.com/office/drawing/2014/main" val="79769629"/>
                    </a:ext>
                  </a:extLst>
                </a:gridCol>
              </a:tblGrid>
              <a:tr h="91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%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2012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2016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2020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1074083"/>
                  </a:ext>
                </a:extLst>
              </a:tr>
              <a:tr h="91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800">
                          <a:effectLst/>
                        </a:rPr>
                        <a:t>Average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800" kern="50">
                          <a:effectLst/>
                        </a:rPr>
                        <a:t>2.11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3.27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11.66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1867325"/>
                  </a:ext>
                </a:extLst>
              </a:tr>
              <a:tr h="91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800">
                          <a:effectLst/>
                        </a:rPr>
                        <a:t>Min.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800" kern="50">
                          <a:effectLst/>
                        </a:rPr>
                        <a:t>1.41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0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0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3949017"/>
                  </a:ext>
                </a:extLst>
              </a:tr>
              <a:tr h="91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800">
                          <a:effectLst/>
                        </a:rPr>
                        <a:t>Max.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800" kern="50">
                          <a:effectLst/>
                        </a:rPr>
                        <a:t>3.03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5.46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14.41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6930354"/>
                  </a:ext>
                </a:extLst>
              </a:tr>
              <a:tr h="912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800">
                          <a:effectLst/>
                        </a:rPr>
                        <a:t>SD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800" kern="50">
                          <a:effectLst/>
                        </a:rPr>
                        <a:t>0.45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1.77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3.79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848119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8C08A198-9946-4ADE-BC5C-F3251984F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448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0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Krajské volby 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5665"/>
            <a:ext cx="11159836" cy="5148408"/>
          </a:xfrm>
        </p:spPr>
        <p:txBody>
          <a:bodyPr>
            <a:normAutofit/>
          </a:bodyPr>
          <a:lstStyle/>
          <a:p>
            <a:r>
              <a:rPr lang="cs-CZ" altLang="cs-CZ" dirty="0"/>
              <a:t>Pozdější vstup 2000, 13 krajů (Praha?) </a:t>
            </a:r>
          </a:p>
          <a:p>
            <a:r>
              <a:rPr lang="cs-CZ" altLang="cs-CZ" dirty="0"/>
              <a:t>Různě velké kraje – Karlovarský/Moravskoslezský? </a:t>
            </a:r>
          </a:p>
          <a:p>
            <a:r>
              <a:rPr lang="cs-CZ" dirty="0"/>
              <a:t>Různá podoba přirozeného prahu – „</a:t>
            </a:r>
            <a:r>
              <a:rPr lang="cs-CZ" dirty="0" err="1"/>
              <a:t>nadreprezentace</a:t>
            </a:r>
            <a:r>
              <a:rPr lang="cs-CZ" dirty="0"/>
              <a:t>“ krajů v Čechách</a:t>
            </a:r>
            <a:endParaRPr lang="cs-CZ" altLang="cs-CZ" dirty="0"/>
          </a:p>
          <a:p>
            <a:r>
              <a:rPr lang="cs-CZ" altLang="cs-CZ" dirty="0"/>
              <a:t>Proporční volební systém s maximálně velkým volebním obvodem</a:t>
            </a:r>
          </a:p>
          <a:p>
            <a:r>
              <a:rPr lang="en-GB" altLang="cs-CZ" b="1" dirty="0"/>
              <a:t>45</a:t>
            </a:r>
            <a:r>
              <a:rPr lang="cs-CZ" altLang="cs-CZ" b="1" dirty="0"/>
              <a:t> – </a:t>
            </a:r>
            <a:r>
              <a:rPr lang="en-GB" altLang="cs-CZ" b="1" dirty="0"/>
              <a:t>55</a:t>
            </a:r>
            <a:r>
              <a:rPr lang="cs-CZ" altLang="cs-CZ" b="1" dirty="0"/>
              <a:t> – 65 </a:t>
            </a:r>
          </a:p>
          <a:p>
            <a:r>
              <a:rPr lang="cs-CZ" dirty="0"/>
              <a:t>Počet hlasů na mandát – velice rozdílný v neprospěch Moravy </a:t>
            </a:r>
            <a:endParaRPr lang="cs-CZ" altLang="cs-CZ" dirty="0"/>
          </a:p>
          <a:p>
            <a:r>
              <a:rPr lang="cs-CZ" altLang="cs-CZ" b="1" dirty="0"/>
              <a:t>Čtyři „kroužky“ a </a:t>
            </a:r>
            <a:r>
              <a:rPr lang="en-GB" altLang="cs-CZ" dirty="0"/>
              <a:t>5% </a:t>
            </a:r>
            <a:r>
              <a:rPr lang="cs-CZ" altLang="cs-CZ" dirty="0"/>
              <a:t>klauzule, Modifikovaný </a:t>
            </a:r>
            <a:r>
              <a:rPr lang="cs-CZ" altLang="cs-CZ" dirty="0" err="1"/>
              <a:t>D´Hodnt</a:t>
            </a:r>
            <a:r>
              <a:rPr lang="cs-CZ" altLang="cs-CZ" dirty="0"/>
              <a:t> (</a:t>
            </a:r>
            <a:r>
              <a:rPr lang="en-GB" altLang="cs-CZ" dirty="0"/>
              <a:t>1.42</a:t>
            </a:r>
            <a:r>
              <a:rPr lang="cs-CZ" altLang="cs-CZ" dirty="0"/>
              <a:t>,</a:t>
            </a:r>
            <a:r>
              <a:rPr lang="en-GB" altLang="cs-CZ" dirty="0"/>
              <a:t> 2, 3, 4...), </a:t>
            </a:r>
            <a:endParaRPr lang="cs-CZ" altLang="cs-CZ" dirty="0"/>
          </a:p>
          <a:p>
            <a:r>
              <a:rPr lang="cs-CZ" altLang="cs-CZ" dirty="0"/>
              <a:t>Otázka volebního prahu – kolik hlasů na mandát na úrovni kraje? </a:t>
            </a:r>
          </a:p>
          <a:p>
            <a:r>
              <a:rPr lang="cs-CZ" dirty="0"/>
              <a:t>Krajské volby – financování strana dobré výchozí postavení, např. STAN </a:t>
            </a:r>
            <a:endParaRPr lang="cs-CZ" altLang="cs-CZ" dirty="0"/>
          </a:p>
          <a:p>
            <a:r>
              <a:rPr lang="cs-CZ" altLang="cs-CZ" dirty="0"/>
              <a:t>„Druhořadé volby“?</a:t>
            </a:r>
          </a:p>
        </p:txBody>
      </p:sp>
    </p:spTree>
    <p:extLst>
      <p:ext uri="{BB962C8B-B14F-4D97-AF65-F5344CB8AC3E}">
        <p14:creationId xmlns:p14="http://schemas.microsoft.com/office/powerpoint/2010/main" val="2805931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AECABC-78AA-4DDF-8539-06DBEBBE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Piráti: penalizační efekt 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1C5B5B40-67C6-4809-B65A-94F1FB1FD0D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19450" y="1904302"/>
          <a:ext cx="11258025" cy="4379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2059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436" y="152689"/>
            <a:ext cx="2052782" cy="1325563"/>
          </a:xfrm>
        </p:spPr>
        <p:txBody>
          <a:bodyPr/>
          <a:lstStyle/>
          <a:p>
            <a:r>
              <a:rPr lang="cs-CZ" dirty="0"/>
              <a:t>Piráti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300" y="397453"/>
            <a:ext cx="8871700" cy="64605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" y="1958109"/>
            <a:ext cx="3332308" cy="33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78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436" y="189634"/>
            <a:ext cx="1738745" cy="1325563"/>
          </a:xfrm>
        </p:spPr>
        <p:txBody>
          <a:bodyPr/>
          <a:lstStyle/>
          <a:p>
            <a:r>
              <a:rPr lang="cs-CZ" dirty="0"/>
              <a:t>Piráti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327" y="305888"/>
            <a:ext cx="7030253" cy="62672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2" y="1911928"/>
            <a:ext cx="4251180" cy="42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02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4782" y="180397"/>
            <a:ext cx="1563255" cy="1325563"/>
          </a:xfrm>
        </p:spPr>
        <p:txBody>
          <a:bodyPr/>
          <a:lstStyle/>
          <a:p>
            <a:r>
              <a:rPr lang="cs-CZ" dirty="0"/>
              <a:t>STAN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0" y="171593"/>
            <a:ext cx="8353747" cy="64551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2" y="1856509"/>
            <a:ext cx="3321628" cy="37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43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B3A39D-181B-44DE-B589-B2A36127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TOP09/STAN a krajské volby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FF0D172D-0D19-4601-A203-D9A595CF6C4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5284" y="1690688"/>
          <a:ext cx="11199303" cy="457589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21148">
                  <a:extLst>
                    <a:ext uri="{9D8B030D-6E8A-4147-A177-3AD203B41FA5}">
                      <a16:colId xmlns:a16="http://schemas.microsoft.com/office/drawing/2014/main" val="1346758930"/>
                    </a:ext>
                  </a:extLst>
                </a:gridCol>
                <a:gridCol w="2808785">
                  <a:extLst>
                    <a:ext uri="{9D8B030D-6E8A-4147-A177-3AD203B41FA5}">
                      <a16:colId xmlns:a16="http://schemas.microsoft.com/office/drawing/2014/main" val="267595286"/>
                    </a:ext>
                  </a:extLst>
                </a:gridCol>
                <a:gridCol w="3030532">
                  <a:extLst>
                    <a:ext uri="{9D8B030D-6E8A-4147-A177-3AD203B41FA5}">
                      <a16:colId xmlns:a16="http://schemas.microsoft.com/office/drawing/2014/main" val="1381300467"/>
                    </a:ext>
                  </a:extLst>
                </a:gridCol>
                <a:gridCol w="3238838">
                  <a:extLst>
                    <a:ext uri="{9D8B030D-6E8A-4147-A177-3AD203B41FA5}">
                      <a16:colId xmlns:a16="http://schemas.microsoft.com/office/drawing/2014/main" val="2610069528"/>
                    </a:ext>
                  </a:extLst>
                </a:gridCol>
              </a:tblGrid>
              <a:tr h="915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%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2012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2016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2020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5739413"/>
                  </a:ext>
                </a:extLst>
              </a:tr>
              <a:tr h="915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Average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8.15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16.57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16.14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3318783"/>
                  </a:ext>
                </a:extLst>
              </a:tr>
              <a:tr h="915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Min.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3.52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6.73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0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1217860"/>
                  </a:ext>
                </a:extLst>
              </a:tr>
              <a:tr h="915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Max.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99720" algn="l"/>
                          <a:tab pos="355600" algn="l"/>
                          <a:tab pos="515620" algn="ctr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	22.21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35.77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38.57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263983"/>
                  </a:ext>
                </a:extLst>
              </a:tr>
              <a:tr h="915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SD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 kern="50">
                          <a:effectLst/>
                        </a:rPr>
                        <a:t>5.71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8.62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10.35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7516"/>
                  </a:ext>
                </a:extLst>
              </a:tr>
            </a:tbl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C9A8EE7D-2FD7-40B7-9CF2-7DD635F4B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5" y="4106232"/>
            <a:ext cx="26161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cs-CZ" sz="11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[</a:t>
            </a:r>
            <a:r>
              <a:rPr kumimoji="0" lang="en-GB" altLang="cs-CZ" sz="1100" b="0" i="0" u="none" strike="noStrike" cap="none" normalizeH="0" baseline="30000" dirty="0" bmk="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</a:t>
            </a:r>
            <a:endParaRPr kumimoji="0" lang="en-GB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754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BDDEF-7897-4CDC-87B3-7F584F645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Penalizační efekt TOP09 a (STAN)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CAA323F7-EA38-4986-91F2-9A3035B717E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200" y="1791093"/>
          <a:ext cx="10445685" cy="4204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0163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249" y="267855"/>
            <a:ext cx="8721751" cy="65901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2" y="171450"/>
            <a:ext cx="2819401" cy="28194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7" y="4362451"/>
            <a:ext cx="2933315" cy="219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998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41" y="85839"/>
            <a:ext cx="7630590" cy="66493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9" y="3677981"/>
            <a:ext cx="5503025" cy="305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44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582" y="78798"/>
            <a:ext cx="3678382" cy="1325563"/>
          </a:xfrm>
        </p:spPr>
        <p:txBody>
          <a:bodyPr/>
          <a:lstStyle/>
          <a:p>
            <a:r>
              <a:rPr lang="cs-CZ" dirty="0"/>
              <a:t>TOP09 – Zelení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891" y="424874"/>
            <a:ext cx="8124363" cy="61514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" y="287712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076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4091" y="254288"/>
            <a:ext cx="1794164" cy="1325563"/>
          </a:xfrm>
        </p:spPr>
        <p:txBody>
          <a:bodyPr/>
          <a:lstStyle/>
          <a:p>
            <a:r>
              <a:rPr lang="cs-CZ" dirty="0"/>
              <a:t>TOP09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928" y="144257"/>
            <a:ext cx="7373379" cy="66398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6837"/>
            <a:ext cx="6196411" cy="291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4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19CF2F-6962-490B-9201-0D42339D2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73" y="84401"/>
            <a:ext cx="9144699" cy="1137015"/>
          </a:xfrm>
        </p:spPr>
        <p:txBody>
          <a:bodyPr/>
          <a:lstStyle/>
          <a:p>
            <a:r>
              <a:rPr lang="cs-CZ" dirty="0"/>
              <a:t>Regionální identita – regionální strany?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561C6D0E-5057-4FE5-86FE-630C43167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01756"/>
              </p:ext>
            </p:extLst>
          </p:nvPr>
        </p:nvGraphicFramePr>
        <p:xfrm>
          <a:off x="394283" y="1140903"/>
          <a:ext cx="11392250" cy="566890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20075">
                  <a:extLst>
                    <a:ext uri="{9D8B030D-6E8A-4147-A177-3AD203B41FA5}">
                      <a16:colId xmlns:a16="http://schemas.microsoft.com/office/drawing/2014/main" val="272351201"/>
                    </a:ext>
                  </a:extLst>
                </a:gridCol>
                <a:gridCol w="2342411">
                  <a:extLst>
                    <a:ext uri="{9D8B030D-6E8A-4147-A177-3AD203B41FA5}">
                      <a16:colId xmlns:a16="http://schemas.microsoft.com/office/drawing/2014/main" val="3229250891"/>
                    </a:ext>
                  </a:extLst>
                </a:gridCol>
                <a:gridCol w="1219528">
                  <a:extLst>
                    <a:ext uri="{9D8B030D-6E8A-4147-A177-3AD203B41FA5}">
                      <a16:colId xmlns:a16="http://schemas.microsoft.com/office/drawing/2014/main" val="1245375725"/>
                    </a:ext>
                  </a:extLst>
                </a:gridCol>
                <a:gridCol w="1436708">
                  <a:extLst>
                    <a:ext uri="{9D8B030D-6E8A-4147-A177-3AD203B41FA5}">
                      <a16:colId xmlns:a16="http://schemas.microsoft.com/office/drawing/2014/main" val="2790797379"/>
                    </a:ext>
                  </a:extLst>
                </a:gridCol>
                <a:gridCol w="1478965">
                  <a:extLst>
                    <a:ext uri="{9D8B030D-6E8A-4147-A177-3AD203B41FA5}">
                      <a16:colId xmlns:a16="http://schemas.microsoft.com/office/drawing/2014/main" val="3202941683"/>
                    </a:ext>
                  </a:extLst>
                </a:gridCol>
                <a:gridCol w="1791659">
                  <a:extLst>
                    <a:ext uri="{9D8B030D-6E8A-4147-A177-3AD203B41FA5}">
                      <a16:colId xmlns:a16="http://schemas.microsoft.com/office/drawing/2014/main" val="1511538513"/>
                    </a:ext>
                  </a:extLst>
                </a:gridCol>
                <a:gridCol w="1402904">
                  <a:extLst>
                    <a:ext uri="{9D8B030D-6E8A-4147-A177-3AD203B41FA5}">
                      <a16:colId xmlns:a16="http://schemas.microsoft.com/office/drawing/2014/main" val="3327316843"/>
                    </a:ext>
                  </a:extLst>
                </a:gridCol>
              </a:tblGrid>
              <a:tr h="323045"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Kraj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Strana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2004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2008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1117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2012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2016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2020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2353857012"/>
                  </a:ext>
                </a:extLst>
              </a:tr>
              <a:tr h="323045">
                <a:tc rowSpan="5"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Karlovarský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Alternativa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9,94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6,70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2,80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761949300"/>
                  </a:ext>
                </a:extLst>
              </a:tr>
              <a:tr h="2319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Doktoři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9,56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2022573226"/>
                  </a:ext>
                </a:extLst>
              </a:tr>
              <a:tr h="3230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Hn</a:t>
                      </a:r>
                      <a:r>
                        <a:rPr lang="cs-CZ" sz="1400" dirty="0">
                          <a:effectLst/>
                        </a:rPr>
                        <a:t>. </a:t>
                      </a:r>
                      <a:r>
                        <a:rPr lang="cs-CZ" sz="1400" dirty="0" err="1">
                          <a:effectLst/>
                        </a:rPr>
                        <a:t>Harm</a:t>
                      </a:r>
                      <a:r>
                        <a:rPr lang="cs-CZ" sz="1400" dirty="0">
                          <a:effectLst/>
                        </a:rPr>
                        <a:t>. rozvoj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9,09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6,40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7,29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2381264803"/>
                  </a:ext>
                </a:extLst>
              </a:tr>
              <a:tr h="3230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SNK Star. Kraje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5,45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2993041105"/>
                  </a:ext>
                </a:extLst>
              </a:tr>
              <a:tr h="3230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Koalice VOK, KVC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6,51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2542826433"/>
                  </a:ext>
                </a:extLst>
              </a:tr>
              <a:tr h="323045">
                <a:tc rowSpan="3"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Liberecký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SLK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13,72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22,21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32,35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38,57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3134144422"/>
                  </a:ext>
                </a:extLst>
              </a:tr>
              <a:tr h="3230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SOS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12,62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6,12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2,42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1261169233"/>
                  </a:ext>
                </a:extLst>
              </a:tr>
              <a:tr h="3230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Změna pro L. kraj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16,85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7,06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1875457883"/>
                  </a:ext>
                </a:extLst>
              </a:tr>
              <a:tr h="323045">
                <a:tc rowSpan="2"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Ústecký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Severočeši.cz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13,20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12,02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2,13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2,46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1226368290"/>
                  </a:ext>
                </a:extLst>
              </a:tr>
              <a:tr h="3230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UFO/Pro Most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5,97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2613112711"/>
                  </a:ext>
                </a:extLst>
              </a:tr>
              <a:tr h="323045"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Jihočeský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Jihočeši.cz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14,57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5,80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6,54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2798856874"/>
                  </a:ext>
                </a:extLst>
              </a:tr>
              <a:tr h="323045">
                <a:tc rowSpan="2"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Královéhradecký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Východočeši.cz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7,69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8,98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3856576973"/>
                  </a:ext>
                </a:extLst>
              </a:tr>
              <a:tr h="42991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Volba pro kraj 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5,0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596585514"/>
                  </a:ext>
                </a:extLst>
              </a:tr>
              <a:tr h="484371"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Vysočina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Pro Vysočinu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6,38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3836779005"/>
                  </a:ext>
                </a:extLst>
              </a:tr>
              <a:tr h="323045">
                <a:tc rowSpan="2"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Jihomoravský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Nestraníci pro Moravu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1535910058"/>
                  </a:ext>
                </a:extLst>
              </a:tr>
              <a:tr h="32304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Zelená pro Moravu 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5,08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tc>
                  <a:txBody>
                    <a:bodyPr/>
                    <a:lstStyle/>
                    <a:p>
                      <a:pPr indent="288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823" marR="45823" marT="0" marB="0"/>
                </a:tc>
                <a:extLst>
                  <a:ext uri="{0D108BD9-81ED-4DB2-BD59-A6C34878D82A}">
                    <a16:rowId xmlns:a16="http://schemas.microsoft.com/office/drawing/2014/main" val="393066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50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B1FC2-C0DC-40AB-A27A-5788453F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84" y="365124"/>
            <a:ext cx="10738607" cy="1325563"/>
          </a:xfrm>
        </p:spPr>
        <p:txBody>
          <a:bodyPr/>
          <a:lstStyle/>
          <a:p>
            <a:r>
              <a:rPr lang="cs-CZ" dirty="0"/>
              <a:t>Populisté, marketingové strany  a krajské volby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4E00DC1-8A14-4A28-AEE9-76B4DEF8707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3006" y="2231471"/>
          <a:ext cx="11065078" cy="426140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57549">
                  <a:extLst>
                    <a:ext uri="{9D8B030D-6E8A-4147-A177-3AD203B41FA5}">
                      <a16:colId xmlns:a16="http://schemas.microsoft.com/office/drawing/2014/main" val="877354243"/>
                    </a:ext>
                  </a:extLst>
                </a:gridCol>
                <a:gridCol w="2317028">
                  <a:extLst>
                    <a:ext uri="{9D8B030D-6E8A-4147-A177-3AD203B41FA5}">
                      <a16:colId xmlns:a16="http://schemas.microsoft.com/office/drawing/2014/main" val="1251972312"/>
                    </a:ext>
                  </a:extLst>
                </a:gridCol>
                <a:gridCol w="2423251">
                  <a:extLst>
                    <a:ext uri="{9D8B030D-6E8A-4147-A177-3AD203B41FA5}">
                      <a16:colId xmlns:a16="http://schemas.microsoft.com/office/drawing/2014/main" val="3963325932"/>
                    </a:ext>
                  </a:extLst>
                </a:gridCol>
                <a:gridCol w="2250637">
                  <a:extLst>
                    <a:ext uri="{9D8B030D-6E8A-4147-A177-3AD203B41FA5}">
                      <a16:colId xmlns:a16="http://schemas.microsoft.com/office/drawing/2014/main" val="115705644"/>
                    </a:ext>
                  </a:extLst>
                </a:gridCol>
                <a:gridCol w="2416613">
                  <a:extLst>
                    <a:ext uri="{9D8B030D-6E8A-4147-A177-3AD203B41FA5}">
                      <a16:colId xmlns:a16="http://schemas.microsoft.com/office/drawing/2014/main" val="3853000980"/>
                    </a:ext>
                  </a:extLst>
                </a:gridCol>
              </a:tblGrid>
              <a:tr h="8522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%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2016 ANO 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2016 SPD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2020 ANO 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2020 SPD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0193195"/>
                  </a:ext>
                </a:extLst>
              </a:tr>
              <a:tr h="8522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Average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20.81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5.82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21.84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6.20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0902771"/>
                  </a:ext>
                </a:extLst>
              </a:tr>
              <a:tr h="8522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Min.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15.68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4.39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17.85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4.63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3063284"/>
                  </a:ext>
                </a:extLst>
              </a:tr>
              <a:tr h="8522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Max.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25.70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7.51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30.24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8.94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1837240"/>
                  </a:ext>
                </a:extLst>
              </a:tr>
              <a:tr h="8522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2400">
                          <a:effectLst/>
                        </a:rPr>
                        <a:t>SD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3.29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0.99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</a:rPr>
                        <a:t>3.84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1.33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3097917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2AFCCBFB-57CD-4391-8965-ACB44C460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308" y="247948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419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3255" y="180398"/>
            <a:ext cx="1360055" cy="1325563"/>
          </a:xfrm>
        </p:spPr>
        <p:txBody>
          <a:bodyPr/>
          <a:lstStyle/>
          <a:p>
            <a:r>
              <a:rPr lang="cs-CZ" dirty="0"/>
              <a:t>SPD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53" y="0"/>
            <a:ext cx="8875058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7" y="1911927"/>
            <a:ext cx="2586525" cy="369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09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56A71-3736-4D83-81E7-B5A718AB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SPD: penalizační efekt 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06B788B6-3F94-4C7A-9D3C-0E16E12ABB0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56346" y="1690687"/>
          <a:ext cx="10397454" cy="4802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60364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363" y="143453"/>
            <a:ext cx="2366818" cy="1325563"/>
          </a:xfrm>
        </p:spPr>
        <p:txBody>
          <a:bodyPr/>
          <a:lstStyle/>
          <a:p>
            <a:r>
              <a:rPr lang="cs-CZ" dirty="0"/>
              <a:t>SPD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836" y="0"/>
            <a:ext cx="8368098" cy="62422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4" y="4383591"/>
            <a:ext cx="4145108" cy="232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95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1110" y="429780"/>
            <a:ext cx="2514600" cy="1325563"/>
          </a:xfrm>
        </p:spPr>
        <p:txBody>
          <a:bodyPr/>
          <a:lstStyle/>
          <a:p>
            <a:r>
              <a:rPr lang="cs-CZ" dirty="0"/>
              <a:t>SPD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719" y="109661"/>
            <a:ext cx="7436281" cy="66557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6" y="3722255"/>
            <a:ext cx="6086356" cy="304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13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5255" y="0"/>
            <a:ext cx="5100781" cy="1325563"/>
          </a:xfrm>
        </p:spPr>
        <p:txBody>
          <a:bodyPr/>
          <a:lstStyle/>
          <a:p>
            <a:pPr algn="ctr"/>
            <a:r>
              <a:rPr lang="cs-CZ" dirty="0"/>
              <a:t>Volební účast 2020 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148507"/>
              </p:ext>
            </p:extLst>
          </p:nvPr>
        </p:nvGraphicFramePr>
        <p:xfrm>
          <a:off x="847436" y="1190339"/>
          <a:ext cx="10596418" cy="53767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98208">
                  <a:extLst>
                    <a:ext uri="{9D8B030D-6E8A-4147-A177-3AD203B41FA5}">
                      <a16:colId xmlns:a16="http://schemas.microsoft.com/office/drawing/2014/main" val="413239101"/>
                    </a:ext>
                  </a:extLst>
                </a:gridCol>
                <a:gridCol w="5298210">
                  <a:extLst>
                    <a:ext uri="{9D8B030D-6E8A-4147-A177-3AD203B41FA5}">
                      <a16:colId xmlns:a16="http://schemas.microsoft.com/office/drawing/2014/main" val="3459322777"/>
                    </a:ext>
                  </a:extLst>
                </a:gridCol>
              </a:tblGrid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Středočeský kraj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40,66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251845079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Jihočeský kraj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39,51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609813750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Plzeňský kraj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38,80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426317467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Karlovarský kraj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34,94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733488022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b="1" u="none" strike="noStrike" dirty="0">
                          <a:effectLst/>
                        </a:rPr>
                        <a:t>Ústecký kraj</a:t>
                      </a:r>
                      <a:endParaRPr lang="cs-CZ" sz="2400" b="1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b="1" u="none" strike="noStrike" dirty="0">
                          <a:effectLst/>
                        </a:rPr>
                        <a:t>31,30</a:t>
                      </a:r>
                      <a:endParaRPr lang="cs-CZ" sz="2400" b="1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349517679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Liberecký kraj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40,41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56731148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Královéhradecký kraj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41,01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359801745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Pardubický kraj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40,87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955772919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Kraj Vysočina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39,65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08026393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Jihomoravský kraj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38,82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14554529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Olomoucký kraj</a:t>
                      </a:r>
                      <a:endParaRPr lang="cs-CZ" sz="2400" b="0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37,29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786081748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b="1" u="none" strike="noStrike">
                          <a:effectLst/>
                        </a:rPr>
                        <a:t>Zlínský kraj</a:t>
                      </a:r>
                      <a:endParaRPr lang="cs-CZ" sz="2400" b="1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b="1" u="none" strike="noStrike" dirty="0">
                          <a:effectLst/>
                        </a:rPr>
                        <a:t>41,19</a:t>
                      </a:r>
                      <a:endParaRPr lang="cs-CZ" sz="2400" b="1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015225001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Moravskoslezský kraj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32,71</a:t>
                      </a:r>
                      <a:endParaRPr lang="cs-CZ" sz="2400" b="0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756952852"/>
                  </a:ext>
                </a:extLst>
              </a:tr>
              <a:tr h="384051"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>
                          <a:effectLst/>
                        </a:rPr>
                        <a:t>ČR</a:t>
                      </a:r>
                      <a:endParaRPr lang="cs-CZ" sz="2400" b="1" i="0" u="none" strike="noStrike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400" u="none" strike="noStrike" dirty="0">
                          <a:effectLst/>
                        </a:rPr>
                        <a:t>37,95</a:t>
                      </a:r>
                      <a:endParaRPr lang="cs-CZ" sz="2400" b="1" i="0" u="none" strike="noStrike" dirty="0">
                        <a:solidFill>
                          <a:srgbClr val="565656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193293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4179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90" y="0"/>
            <a:ext cx="11787909" cy="1325563"/>
          </a:xfrm>
        </p:spPr>
        <p:txBody>
          <a:bodyPr/>
          <a:lstStyle/>
          <a:p>
            <a:r>
              <a:rPr lang="cs-CZ" dirty="0"/>
              <a:t>Volební účast – Moravskoslezský kraj  2012 – 2020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129" y="1012802"/>
            <a:ext cx="6447866" cy="57442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9" y="3484418"/>
            <a:ext cx="4876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459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09" y="106507"/>
            <a:ext cx="11619345" cy="1325563"/>
          </a:xfrm>
        </p:spPr>
        <p:txBody>
          <a:bodyPr/>
          <a:lstStyle/>
          <a:p>
            <a:r>
              <a:rPr lang="cs-CZ" dirty="0"/>
              <a:t>Volební účast – Jihomoravský kraj 2012 – 2020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227" y="1117599"/>
            <a:ext cx="7691882" cy="55303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1" y="1432070"/>
            <a:ext cx="4421840" cy="248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18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4739"/>
          </a:xfrm>
        </p:spPr>
        <p:txBody>
          <a:bodyPr/>
          <a:lstStyle/>
          <a:p>
            <a:r>
              <a:rPr lang="cs-CZ" dirty="0"/>
              <a:t>Krajské volby – celostátní volby s nižší účastí </a:t>
            </a:r>
          </a:p>
          <a:p>
            <a:r>
              <a:rPr lang="cs-CZ" dirty="0"/>
              <a:t>2020: 37,95 a 2017: 60,84</a:t>
            </a:r>
          </a:p>
          <a:p>
            <a:r>
              <a:rPr lang="cs-CZ" altLang="cs-CZ" dirty="0"/>
              <a:t>Různé indikátory různě důležité v různých krajích  </a:t>
            </a:r>
          </a:p>
          <a:p>
            <a:r>
              <a:rPr lang="cs-CZ" altLang="cs-CZ" dirty="0"/>
              <a:t>VŠ: ODS, STAN, Piráti, „KDU“/KSČM+SPD</a:t>
            </a:r>
          </a:p>
          <a:p>
            <a:r>
              <a:rPr lang="cs-CZ" altLang="cs-CZ" dirty="0"/>
              <a:t>Nezaměstnanost: KSČM, SPD+SPO</a:t>
            </a:r>
          </a:p>
          <a:p>
            <a:r>
              <a:rPr lang="cs-CZ" altLang="cs-CZ" dirty="0"/>
              <a:t>Katolíci: KDU-ČSL/KSČM (ANO + </a:t>
            </a:r>
            <a:r>
              <a:rPr lang="cs-CZ" altLang="cs-CZ" dirty="0" err="1"/>
              <a:t>Okamura</a:t>
            </a:r>
            <a:r>
              <a:rPr lang="cs-CZ" altLang="cs-CZ" dirty="0"/>
              <a:t>)  </a:t>
            </a:r>
          </a:p>
          <a:p>
            <a:r>
              <a:rPr lang="cs-CZ" altLang="cs-CZ" dirty="0"/>
              <a:t>Periferie/centrum, administrativní centra </a:t>
            </a:r>
          </a:p>
        </p:txBody>
      </p:sp>
    </p:spTree>
    <p:extLst>
      <p:ext uri="{BB962C8B-B14F-4D97-AF65-F5344CB8AC3E}">
        <p14:creationId xmlns:p14="http://schemas.microsoft.com/office/powerpoint/2010/main" val="304366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073" y="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Zastupitelé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206" y="1025236"/>
            <a:ext cx="7487334" cy="565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89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5181" y="0"/>
            <a:ext cx="7723909" cy="1325563"/>
          </a:xfrm>
        </p:spPr>
        <p:txBody>
          <a:bodyPr/>
          <a:lstStyle/>
          <a:p>
            <a:r>
              <a:rPr lang="cs-CZ" dirty="0"/>
              <a:t>Počet hlasů vedoucí k mandátu 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823737"/>
              </p:ext>
            </p:extLst>
          </p:nvPr>
        </p:nvGraphicFramePr>
        <p:xfrm>
          <a:off x="332508" y="1052941"/>
          <a:ext cx="11416147" cy="5560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7793">
                  <a:extLst>
                    <a:ext uri="{9D8B030D-6E8A-4147-A177-3AD203B41FA5}">
                      <a16:colId xmlns:a16="http://schemas.microsoft.com/office/drawing/2014/main" val="2694025636"/>
                    </a:ext>
                  </a:extLst>
                </a:gridCol>
                <a:gridCol w="1834214">
                  <a:extLst>
                    <a:ext uri="{9D8B030D-6E8A-4147-A177-3AD203B41FA5}">
                      <a16:colId xmlns:a16="http://schemas.microsoft.com/office/drawing/2014/main" val="1160796317"/>
                    </a:ext>
                  </a:extLst>
                </a:gridCol>
                <a:gridCol w="1775519">
                  <a:extLst>
                    <a:ext uri="{9D8B030D-6E8A-4147-A177-3AD203B41FA5}">
                      <a16:colId xmlns:a16="http://schemas.microsoft.com/office/drawing/2014/main" val="3580741307"/>
                    </a:ext>
                  </a:extLst>
                </a:gridCol>
                <a:gridCol w="1423350">
                  <a:extLst>
                    <a:ext uri="{9D8B030D-6E8A-4147-A177-3AD203B41FA5}">
                      <a16:colId xmlns:a16="http://schemas.microsoft.com/office/drawing/2014/main" val="3462126570"/>
                    </a:ext>
                  </a:extLst>
                </a:gridCol>
                <a:gridCol w="1291287">
                  <a:extLst>
                    <a:ext uri="{9D8B030D-6E8A-4147-A177-3AD203B41FA5}">
                      <a16:colId xmlns:a16="http://schemas.microsoft.com/office/drawing/2014/main" val="2713362689"/>
                    </a:ext>
                  </a:extLst>
                </a:gridCol>
                <a:gridCol w="1584761">
                  <a:extLst>
                    <a:ext uri="{9D8B030D-6E8A-4147-A177-3AD203B41FA5}">
                      <a16:colId xmlns:a16="http://schemas.microsoft.com/office/drawing/2014/main" val="3308968247"/>
                    </a:ext>
                  </a:extLst>
                </a:gridCol>
                <a:gridCol w="1159223">
                  <a:extLst>
                    <a:ext uri="{9D8B030D-6E8A-4147-A177-3AD203B41FA5}">
                      <a16:colId xmlns:a16="http://schemas.microsoft.com/office/drawing/2014/main" val="830048478"/>
                    </a:ext>
                  </a:extLst>
                </a:gridCol>
              </a:tblGrid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Kraj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2000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2004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2008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2012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2016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2020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1457281739"/>
                  </a:ext>
                </a:extLst>
              </a:tr>
              <a:tr h="40411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Středočeský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14 213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13 873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19 844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17 490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17 527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20 910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3625724238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Jihočeský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8 263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7 455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10 194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9 956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9 104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9 944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763853973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Plzeňský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7 644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6 926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8 944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8 727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8 155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8 684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2486584348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Karlovarský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3 291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2 933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4 138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3 607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3 573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3 989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1479862177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Ústecký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9 232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8 159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12 083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10 650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9 488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9 996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1135443907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Liberecký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5 413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5 200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6 484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6 474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6 283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6 941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4097812995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Královéhradecký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7 440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7 108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8 977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8 169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8 288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8 852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3577030335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Pardubický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7 096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6 447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8 662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7 773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7 596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8 305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1971175521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Vysočina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7 072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6 363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9 028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8 203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7 704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7 972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2816010537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Jihomoravský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15 533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13 472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18 886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17 367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17 510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18 143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586738413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Olomoucký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8 382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7 237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9 748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8 844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8 596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9 365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3180054701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Zlínský</a:t>
                      </a:r>
                      <a:endParaRPr lang="cs-CZ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8 237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7 231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9 667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>
                          <a:effectLst/>
                        </a:rPr>
                        <a:t>9 346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9 238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9 605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2199632402"/>
                  </a:ext>
                </a:extLst>
              </a:tr>
              <a:tr h="396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Moravskoslezský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15 646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13 475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19 055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15 999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15 230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b="1" u="none" strike="noStrike" dirty="0">
                          <a:effectLst/>
                        </a:rPr>
                        <a:t>15 762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56" marR="5856" marT="5856" marB="0" anchor="ctr"/>
                </a:tc>
                <a:extLst>
                  <a:ext uri="{0D108BD9-81ED-4DB2-BD59-A6C34878D82A}">
                    <a16:rowId xmlns:a16="http://schemas.microsoft.com/office/drawing/2014/main" val="3207869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85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3C6FDF-8A7B-4FA9-919B-3968C8E9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938" y="83583"/>
            <a:ext cx="7650759" cy="99440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Financování stran – celostátní strany 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56CF5C58-B2EE-45E2-ABAF-B953700C4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61951"/>
              </p:ext>
            </p:extLst>
          </p:nvPr>
        </p:nvGraphicFramePr>
        <p:xfrm>
          <a:off x="964734" y="1077984"/>
          <a:ext cx="10226180" cy="5169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1745">
                  <a:extLst>
                    <a:ext uri="{9D8B030D-6E8A-4147-A177-3AD203B41FA5}">
                      <a16:colId xmlns:a16="http://schemas.microsoft.com/office/drawing/2014/main" val="1272903795"/>
                    </a:ext>
                  </a:extLst>
                </a:gridCol>
                <a:gridCol w="2125708">
                  <a:extLst>
                    <a:ext uri="{9D8B030D-6E8A-4147-A177-3AD203B41FA5}">
                      <a16:colId xmlns:a16="http://schemas.microsoft.com/office/drawing/2014/main" val="3750440409"/>
                    </a:ext>
                  </a:extLst>
                </a:gridCol>
                <a:gridCol w="3408727">
                  <a:extLst>
                    <a:ext uri="{9D8B030D-6E8A-4147-A177-3AD203B41FA5}">
                      <a16:colId xmlns:a16="http://schemas.microsoft.com/office/drawing/2014/main" val="3072499428"/>
                    </a:ext>
                  </a:extLst>
                </a:gridCol>
              </a:tblGrid>
              <a:tr h="536429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Strana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Kraje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Částka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080503"/>
                  </a:ext>
                </a:extLst>
              </a:tr>
              <a:tr h="536429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ANO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ČR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44 500 000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341548"/>
                  </a:ext>
                </a:extLst>
              </a:tr>
              <a:tr h="536429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Piráti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ČR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24 750 000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54170"/>
                  </a:ext>
                </a:extLst>
              </a:tr>
              <a:tr h="536429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ČSSD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ČR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8.750.000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617005"/>
                  </a:ext>
                </a:extLst>
              </a:tr>
              <a:tr h="536429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STAN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ČR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17.236.559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947920"/>
                  </a:ext>
                </a:extLst>
              </a:tr>
              <a:tr h="536429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KDU-ČSL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Morava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13.250.000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076479"/>
                  </a:ext>
                </a:extLst>
              </a:tr>
              <a:tr h="536429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KSČM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ČR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3.250.000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380743"/>
                  </a:ext>
                </a:extLst>
              </a:tr>
              <a:tr h="536429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ODS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ČR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24.750.000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108930"/>
                  </a:ext>
                </a:extLst>
              </a:tr>
              <a:tr h="536429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TOP09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ČR – různě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5.000.000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7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771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3C6FDF-8A7B-4FA9-919B-3968C8E9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785" y="142613"/>
            <a:ext cx="5984846" cy="994402"/>
          </a:xfrm>
        </p:spPr>
        <p:txBody>
          <a:bodyPr/>
          <a:lstStyle/>
          <a:p>
            <a:pPr algn="ctr"/>
            <a:r>
              <a:rPr lang="cs-CZ" dirty="0"/>
              <a:t>Financování stran I. 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56CF5C58-B2EE-45E2-ABAF-B953700C4A2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398" y="1077985"/>
          <a:ext cx="1040235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2572">
                  <a:extLst>
                    <a:ext uri="{9D8B030D-6E8A-4147-A177-3AD203B41FA5}">
                      <a16:colId xmlns:a16="http://schemas.microsoft.com/office/drawing/2014/main" val="1272903795"/>
                    </a:ext>
                  </a:extLst>
                </a:gridCol>
                <a:gridCol w="2162328">
                  <a:extLst>
                    <a:ext uri="{9D8B030D-6E8A-4147-A177-3AD203B41FA5}">
                      <a16:colId xmlns:a16="http://schemas.microsoft.com/office/drawing/2014/main" val="3750440409"/>
                    </a:ext>
                  </a:extLst>
                </a:gridCol>
                <a:gridCol w="3467450">
                  <a:extLst>
                    <a:ext uri="{9D8B030D-6E8A-4147-A177-3AD203B41FA5}">
                      <a16:colId xmlns:a16="http://schemas.microsoft.com/office/drawing/2014/main" val="3072499428"/>
                    </a:ext>
                  </a:extLst>
                </a:gridCol>
              </a:tblGrid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Strana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Kraje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Částka – ročně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080503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Východočeši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Královéhradecký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341548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Hradecký dem. klub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Královéhradecký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54170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Jihočeši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Jihočeský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1.000.000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617005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Hnutí SOL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Jihomoravský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947920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STAN – Liberecký kraj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Liberecký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5.500.000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96286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JsmePRO</a:t>
                      </a:r>
                      <a:r>
                        <a:rPr lang="cs-CZ" dirty="0"/>
                        <a:t>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Ústecký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97849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Karlováci</a:t>
                      </a:r>
                      <a:r>
                        <a:rPr lang="cs-CZ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Karlovarský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562.500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427689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/>
                        <a:t>ProMOST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Ústecký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500.000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076479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/>
                        <a:t>ProPLZEŇ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Plzeňský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/>
                        <a:t>500.000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380743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SNK 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Karlovarský aj.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1.263.441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27984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UFO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Ústecký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108930"/>
                  </a:ext>
                </a:extLst>
              </a:tr>
              <a:tr h="338076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ProOlomouc</a:t>
                      </a:r>
                      <a:r>
                        <a:rPr lang="cs-CZ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Olomoucký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7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2225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1116</Words>
  <Application>Microsoft Office PowerPoint</Application>
  <PresentationFormat>Širokoúhlá obrazovka</PresentationFormat>
  <Paragraphs>615</Paragraphs>
  <Slides>58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Tahoma</vt:lpstr>
      <vt:lpstr>Times New Roman</vt:lpstr>
      <vt:lpstr>Motiv Office</vt:lpstr>
      <vt:lpstr>Krajské volby  </vt:lpstr>
      <vt:lpstr>Kraje a jejich vymezení</vt:lpstr>
      <vt:lpstr>Krajská politika?  </vt:lpstr>
      <vt:lpstr>Krajské volby </vt:lpstr>
      <vt:lpstr>Regionální identita – regionální strany? </vt:lpstr>
      <vt:lpstr>Zastupitelé </vt:lpstr>
      <vt:lpstr>Počet hlasů vedoucí k mandátu </vt:lpstr>
      <vt:lpstr>Financování stran – celostátní strany  </vt:lpstr>
      <vt:lpstr>Financování stran I.  </vt:lpstr>
      <vt:lpstr>Financování stran II.  </vt:lpstr>
      <vt:lpstr>Krajské volby 2020 </vt:lpstr>
      <vt:lpstr>Jihomoravský kraj </vt:lpstr>
      <vt:lpstr>Moravskoslezský kraj </vt:lpstr>
      <vt:lpstr>ANO 2020 </vt:lpstr>
      <vt:lpstr>ANO: penalizační efekt</vt:lpstr>
      <vt:lpstr>ANO </vt:lpstr>
      <vt:lpstr>ANO </vt:lpstr>
      <vt:lpstr>KDU- ČSL </vt:lpstr>
      <vt:lpstr>KDU-ČSL a krajské volby </vt:lpstr>
      <vt:lpstr>KDU – ČSL: penalizační efekt </vt:lpstr>
      <vt:lpstr>KDU-ČSL </vt:lpstr>
      <vt:lpstr>KDU-ČSL</vt:lpstr>
      <vt:lpstr>ČSSD</vt:lpstr>
      <vt:lpstr>ČSSD a krajské volby </vt:lpstr>
      <vt:lpstr>Penalizační efekt ČSSD </vt:lpstr>
      <vt:lpstr>ČSSD</vt:lpstr>
      <vt:lpstr>ČSSD</vt:lpstr>
      <vt:lpstr>ODS</vt:lpstr>
      <vt:lpstr>ODS a krajské volby </vt:lpstr>
      <vt:lpstr>ODS – penalizační efekt </vt:lpstr>
      <vt:lpstr>ODS</vt:lpstr>
      <vt:lpstr>ODS</vt:lpstr>
      <vt:lpstr>KSČM</vt:lpstr>
      <vt:lpstr>KSČM a krajské volby </vt:lpstr>
      <vt:lpstr>KSČM – penalizační efekt </vt:lpstr>
      <vt:lpstr>KSČM </vt:lpstr>
      <vt:lpstr>KSČM 2012 – 2020 </vt:lpstr>
      <vt:lpstr>Piráti </vt:lpstr>
      <vt:lpstr>Piráti a krajské volby </vt:lpstr>
      <vt:lpstr>Piráti: penalizační efekt </vt:lpstr>
      <vt:lpstr>Piráti </vt:lpstr>
      <vt:lpstr>Piráti </vt:lpstr>
      <vt:lpstr>STAN</vt:lpstr>
      <vt:lpstr>TOP09/STAN a krajské volby </vt:lpstr>
      <vt:lpstr>Penalizační efekt TOP09 a (STAN)</vt:lpstr>
      <vt:lpstr>Prezentace aplikace PowerPoint</vt:lpstr>
      <vt:lpstr>Prezentace aplikace PowerPoint</vt:lpstr>
      <vt:lpstr>TOP09 – Zelení </vt:lpstr>
      <vt:lpstr>TOP09 </vt:lpstr>
      <vt:lpstr>Populisté, marketingové strany  a krajské volby </vt:lpstr>
      <vt:lpstr>SPD</vt:lpstr>
      <vt:lpstr>SPD: penalizační efekt </vt:lpstr>
      <vt:lpstr>SPD</vt:lpstr>
      <vt:lpstr>SPD </vt:lpstr>
      <vt:lpstr>Volební účast 2020 </vt:lpstr>
      <vt:lpstr>Volební účast – Moravskoslezský kraj  2012 – 2020 </vt:lpstr>
      <vt:lpstr>Volební účast – Jihomoravský kraj 2012 – 2020 </vt:lpstr>
      <vt:lpstr>Závěrem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Pink</dc:creator>
  <cp:lastModifiedBy>Michal Pink</cp:lastModifiedBy>
  <cp:revision>34</cp:revision>
  <dcterms:created xsi:type="dcterms:W3CDTF">2021-04-05T15:08:54Z</dcterms:created>
  <dcterms:modified xsi:type="dcterms:W3CDTF">2024-04-17T12:44:35Z</dcterms:modified>
</cp:coreProperties>
</file>