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62" r:id="rId4"/>
    <p:sldId id="263" r:id="rId5"/>
    <p:sldId id="264" r:id="rId6"/>
    <p:sldId id="267" r:id="rId7"/>
    <p:sldId id="268" r:id="rId8"/>
    <p:sldId id="269" r:id="rId9"/>
    <p:sldId id="271" r:id="rId10"/>
    <p:sldId id="273" r:id="rId11"/>
    <p:sldId id="274" r:id="rId12"/>
    <p:sldId id="275" r:id="rId13"/>
    <p:sldId id="276" r:id="rId14"/>
    <p:sldId id="280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6741C-81F1-BBC7-2DB5-D363E6335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62CFE-1BF2-34D3-82E6-B0CD8A8A58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EB07A-C239-5F28-D501-350804057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E1F1-DBC2-4732-94B4-E3EA5E5F9AF0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69847-6ACE-0BA9-7567-FCCCC2F0E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83CF5-1EDD-5F76-20A7-9B649601C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F05F-159B-4596-A441-4EA178D5C5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47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B2193-5E84-B294-5C8A-9D9422D0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9FEF0C-2F12-6DBF-950D-0B945EF77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E223D-DCD4-68A0-313B-A654C3FAD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E1F1-DBC2-4732-94B4-E3EA5E5F9AF0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07443-D1BA-575E-E8A9-C22CD1A01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877A8-E2C4-00B4-28F8-D5056C9E6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F05F-159B-4596-A441-4EA178D5C5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03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75A79-7913-07F7-20AF-44BCA4BB77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B31BAC-E45F-06F7-D471-A409CAD66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F10E0-A5C1-CD57-3054-45BD555AC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E1F1-DBC2-4732-94B4-E3EA5E5F9AF0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22252-FFA1-8CA6-2901-046BB365C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F79E4-45EB-C8BB-DC5A-F6C8D3AD7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F05F-159B-4596-A441-4EA178D5C5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55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5FFDD-646E-7AD4-A33F-A4B27A500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37777-0723-2A60-52D9-8D6556323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B9504-5ABE-EC79-6121-F944D5CA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E1F1-DBC2-4732-94B4-E3EA5E5F9AF0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E0F06-E841-E3E4-D8F8-16F2E655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6160F-44A0-2C9D-B275-8BE4526F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F05F-159B-4596-A441-4EA178D5C5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26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4F9A5-4897-85A1-FA49-663383188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66126-3A0F-CBDF-2694-CA8CFBC8A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D6BCB-4063-BD02-8E97-43A5F2FED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E1F1-DBC2-4732-94B4-E3EA5E5F9AF0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8EE2C-528F-3B22-9C66-8B5E3E1E3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768F0-D209-496E-347F-F9016C135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F05F-159B-4596-A441-4EA178D5C5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5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7CFB1-856C-1FE6-1A2D-0EFDCD9A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24568-8870-741D-F49B-B5E3E5265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77715C-9395-40D0-623E-3339270C3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FB0B0-1BB5-B5CC-77CD-EEE68EBA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E1F1-DBC2-4732-94B4-E3EA5E5F9AF0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58168-0A1E-3EC3-F18F-3AA7B4021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19584-4BFC-F1A9-79BF-ED4AED85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F05F-159B-4596-A441-4EA178D5C5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59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B6B05-7EEC-1A64-6DE5-194AB9DEC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A783B-1BD0-1A6A-A7FF-F96272D69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8E3EB-1D22-B1AE-66BC-5AC4B7BF1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182BEA-AAFD-89A2-4AEE-947AD0F54C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0D54C3-BE6F-47DC-A8AB-60743D9DD1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6D0920-23A7-8F0F-AEBD-2C0E43954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E1F1-DBC2-4732-94B4-E3EA5E5F9AF0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CD8179-783C-0C58-E609-C185535AC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BC1D2B-46DA-197F-ED10-CFDD11684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F05F-159B-4596-A441-4EA178D5C5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762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A5F14-6523-6B51-D22C-2FBEA86EA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9344D8-A42D-5248-6728-0DA1A089A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E1F1-DBC2-4732-94B4-E3EA5E5F9AF0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2D0EB-A59C-C728-37B7-1A3412A24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49C62C-6ED3-9AE9-42ED-549085D9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F05F-159B-4596-A441-4EA178D5C5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5694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B0F379-043D-496D-838F-62ADF540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E1F1-DBC2-4732-94B4-E3EA5E5F9AF0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8A816-5F90-653D-3E79-7AA94FD50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EBACA-71E8-D17A-4D71-B2558E4BD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F05F-159B-4596-A441-4EA178D5C5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52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8A57C-9E17-B67D-E26C-845EFC78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1099F-D4C7-77B6-2476-F0C019A97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454443-ACEF-0591-BE43-DEE0E144B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2164F-26E2-53D5-E852-DD0E64F5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E1F1-DBC2-4732-94B4-E3EA5E5F9AF0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6E6F20-10BE-1730-1F94-38A03935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38A29-F353-AC6A-3F96-E649A7439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F05F-159B-4596-A441-4EA178D5C5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938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A7FF4-237D-87A3-8BD2-89C5CA4A0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BDC517-DAB2-F783-F4E1-F31D546947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9EDB7-E209-9A06-C6DA-A41E9CB0B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3FAD3-C402-E879-E3E9-7342155F3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E1F1-DBC2-4732-94B4-E3EA5E5F9AF0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571C5-85D7-E70D-3FA5-8C0BD04B2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D5C51-88E0-6499-1512-ED89719CA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7F05F-159B-4596-A441-4EA178D5C5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34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72CB72-CAC5-0B2C-97D0-E03B74F29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1C49B-52FF-F5B0-8DB8-B4B4436BE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D1877-37CA-F1A0-D01F-175B85DA54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AE1F1-DBC2-4732-94B4-E3EA5E5F9AF0}" type="datetimeFigureOut">
              <a:rPr lang="cs-CZ" smtClean="0"/>
              <a:t>04.04.2024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D203E-9438-3D9D-7748-D9AE380A42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47E14-2C08-08BD-F1BC-8BB214E07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7F05F-159B-4596-A441-4EA178D5C5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548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DCBC5-89E5-779B-1C65-D7A3E1A0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5E9AF-42C5-0C8E-3940-887029E7B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Dnes: mapy</a:t>
            </a:r>
          </a:p>
          <a:p>
            <a:r>
              <a:rPr lang="cs-CZ" dirty="0"/>
              <a:t>Příště (11.4.): volební geografie města (D. </a:t>
            </a:r>
            <a:r>
              <a:rPr lang="cs-CZ" dirty="0" err="1"/>
              <a:t>Kerekeš</a:t>
            </a:r>
            <a:r>
              <a:rPr lang="cs-CZ" dirty="0"/>
              <a:t>)</a:t>
            </a:r>
          </a:p>
          <a:p>
            <a:r>
              <a:rPr lang="cs-CZ" dirty="0"/>
              <a:t>Přespříště (18.4.): regrese</a:t>
            </a:r>
          </a:p>
          <a:p>
            <a:pPr lvl="1"/>
            <a:r>
              <a:rPr lang="cs-CZ" dirty="0"/>
              <a:t>Doporučená literatura: Mareš, Rabušic, Soukup: Analýza </a:t>
            </a:r>
            <a:r>
              <a:rPr lang="cs-CZ" dirty="0" err="1"/>
              <a:t>sociálněvědních</a:t>
            </a:r>
            <a:r>
              <a:rPr lang="cs-CZ" dirty="0"/>
              <a:t> dat, </a:t>
            </a:r>
            <a:r>
              <a:rPr lang="cs-CZ" b="1" dirty="0"/>
              <a:t>Kapitola 11, 319-341</a:t>
            </a:r>
          </a:p>
          <a:p>
            <a:pPr lvl="1"/>
            <a:r>
              <a:rPr lang="cs-CZ" dirty="0"/>
              <a:t>Dobrovolný úkol: cca normostrana vysvětlující, jaké použijete proměnné</a:t>
            </a:r>
          </a:p>
          <a:p>
            <a:pPr lvl="2"/>
            <a:r>
              <a:rPr lang="cs-CZ" dirty="0"/>
              <a:t>Připojení vybraných proměnných ze dat za SLDB, vytvoření proměnné sousedství</a:t>
            </a:r>
          </a:p>
          <a:p>
            <a:r>
              <a:rPr lang="cs-CZ" dirty="0"/>
              <a:t>25. 4. prezidentské volby</a:t>
            </a:r>
          </a:p>
          <a:p>
            <a:r>
              <a:rPr lang="cs-CZ" dirty="0"/>
              <a:t>2. 5. (krajské volby)</a:t>
            </a:r>
          </a:p>
          <a:p>
            <a:r>
              <a:rPr lang="cs-CZ" dirty="0"/>
              <a:t>9. 5. seminář</a:t>
            </a:r>
          </a:p>
          <a:p>
            <a:r>
              <a:rPr lang="cs-CZ" dirty="0"/>
              <a:t>16.5. test</a:t>
            </a:r>
          </a:p>
        </p:txBody>
      </p:sp>
    </p:spTree>
    <p:extLst>
      <p:ext uri="{BB962C8B-B14F-4D97-AF65-F5344CB8AC3E}">
        <p14:creationId xmlns:p14="http://schemas.microsoft.com/office/powerpoint/2010/main" val="610545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Měřítková úroveň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Kraje x okresy x ORP x obce x okrsky ???</a:t>
            </a:r>
          </a:p>
          <a:p>
            <a:r>
              <a:rPr lang="cs-CZ" dirty="0"/>
              <a:t>Záleží na </a:t>
            </a:r>
          </a:p>
          <a:p>
            <a:pPr lvl="1"/>
            <a:r>
              <a:rPr lang="cs-CZ" dirty="0"/>
              <a:t>účelu mapy a analýzy</a:t>
            </a:r>
          </a:p>
          <a:p>
            <a:pPr lvl="1"/>
            <a:r>
              <a:rPr lang="cs-CZ" dirty="0"/>
              <a:t>Velikosti zájmového území</a:t>
            </a:r>
          </a:p>
          <a:p>
            <a:r>
              <a:rPr lang="cs-CZ" dirty="0"/>
              <a:t>Nemá smysl vytvářet mapu ČR za volební okrsky nebo mapu okresu za ORP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028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476"/>
    </mc:Choice>
    <mc:Fallback xmlns="">
      <p:transition spd="slow" advTm="7147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833439"/>
            <a:ext cx="786765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43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13"/>
    </mc:Choice>
    <mc:Fallback xmlns="">
      <p:transition spd="slow" advTm="4171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609600"/>
            <a:ext cx="81153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0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02"/>
    </mc:Choice>
    <mc:Fallback xmlns="">
      <p:transition spd="slow" advTm="3940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476250"/>
            <a:ext cx="8439150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29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82"/>
    </mc:Choice>
    <mc:Fallback xmlns="">
      <p:transition spd="slow" advTm="4398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791" y="177928"/>
            <a:ext cx="4705208" cy="666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7928"/>
            <a:ext cx="4716016" cy="668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65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149"/>
    </mc:Choice>
    <mc:Fallback xmlns="">
      <p:transition spd="slow" advTm="7014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Mapy volebních výsledků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798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14"/>
    </mc:Choice>
    <mc:Fallback xmlns="">
      <p:transition spd="slow" advTm="4161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zobrazovat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Jedna proměnná</a:t>
            </a:r>
          </a:p>
          <a:p>
            <a:pPr lvl="1"/>
            <a:r>
              <a:rPr lang="cs-CZ" b="1" dirty="0"/>
              <a:t>Volební výsledky (v procentech)</a:t>
            </a:r>
          </a:p>
          <a:p>
            <a:pPr lvl="1"/>
            <a:r>
              <a:rPr lang="cs-CZ" dirty="0"/>
              <a:t>Vývoj volebních výsledků</a:t>
            </a:r>
          </a:p>
          <a:p>
            <a:pPr lvl="1"/>
            <a:r>
              <a:rPr lang="cs-CZ" dirty="0"/>
              <a:t>Distribuce kandidátů v prostoru</a:t>
            </a:r>
          </a:p>
          <a:p>
            <a:r>
              <a:rPr lang="cs-CZ" dirty="0"/>
              <a:t>Více proměnných</a:t>
            </a:r>
          </a:p>
          <a:p>
            <a:pPr lvl="1"/>
            <a:r>
              <a:rPr lang="cs-CZ" dirty="0"/>
              <a:t>Vztah mezi podporou strany a určitou socioekonomickou charakteristikou</a:t>
            </a:r>
          </a:p>
          <a:p>
            <a:pPr lvl="1"/>
            <a:r>
              <a:rPr lang="cs-CZ" dirty="0"/>
              <a:t>Vztah mezi charakterem prostředí a volbou strany</a:t>
            </a:r>
          </a:p>
        </p:txBody>
      </p:sp>
    </p:spTree>
    <p:extLst>
      <p:ext uri="{BB962C8B-B14F-4D97-AF65-F5344CB8AC3E}">
        <p14:creationId xmlns:p14="http://schemas.microsoft.com/office/powerpoint/2010/main" val="368761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73"/>
    </mc:Choice>
    <mc:Fallback xmlns="">
      <p:transition spd="slow" advTm="6457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KDE?</a:t>
            </a:r>
            <a:br>
              <a:rPr lang="cs-CZ" dirty="0"/>
            </a:br>
            <a:r>
              <a:rPr lang="cs-CZ" dirty="0"/>
              <a:t>Použitelná softwarová 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ArcMap</a:t>
            </a:r>
            <a:r>
              <a:rPr lang="cs-CZ" dirty="0"/>
              <a:t> – v CPS</a:t>
            </a:r>
          </a:p>
          <a:p>
            <a:endParaRPr lang="cs-CZ" dirty="0"/>
          </a:p>
          <a:p>
            <a:r>
              <a:rPr lang="cs-CZ" dirty="0" err="1"/>
              <a:t>Opensource</a:t>
            </a:r>
            <a:r>
              <a:rPr lang="cs-CZ" dirty="0"/>
              <a:t> alternativy:</a:t>
            </a:r>
          </a:p>
          <a:p>
            <a:pPr lvl="1"/>
            <a:r>
              <a:rPr lang="cs-CZ" dirty="0"/>
              <a:t> R</a:t>
            </a:r>
          </a:p>
          <a:p>
            <a:pPr lvl="1"/>
            <a:r>
              <a:rPr lang="cs-CZ" dirty="0"/>
              <a:t> </a:t>
            </a:r>
            <a:r>
              <a:rPr lang="cs-CZ" b="1" dirty="0" err="1"/>
              <a:t>Quantum</a:t>
            </a:r>
            <a:r>
              <a:rPr lang="cs-CZ" b="1" dirty="0"/>
              <a:t> GIS</a:t>
            </a:r>
          </a:p>
          <a:p>
            <a:pPr lvl="1"/>
            <a:r>
              <a:rPr lang="cs-CZ" dirty="0"/>
              <a:t> </a:t>
            </a:r>
            <a:r>
              <a:rPr lang="cs-CZ" dirty="0" err="1"/>
              <a:t>gvSIG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820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4"/>
    </mc:Choice>
    <mc:Fallback xmlns="">
      <p:transition spd="slow" advTm="6219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Kartogram (</a:t>
            </a:r>
            <a:r>
              <a:rPr lang="cs-CZ" dirty="0" err="1"/>
              <a:t>choropleth</a:t>
            </a:r>
            <a:r>
              <a:rPr lang="cs-CZ" dirty="0"/>
              <a:t> map)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107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32"/>
    </mc:Choice>
    <mc:Fallback xmlns="">
      <p:transition spd="slow" advTm="5393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Kartogram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kartogram je mapa s dílčími územními celky, do </a:t>
            </a:r>
            <a:r>
              <a:rPr lang="cs-CZ" dirty="0"/>
              <a:t>kterých jsou plošným způsobem znázorněny relativní hodnoty statistických dat (Kaňok 1999)</a:t>
            </a:r>
          </a:p>
          <a:p>
            <a:r>
              <a:rPr lang="cs-CZ" dirty="0"/>
              <a:t>(barevně) vizualizované kvantitativní hodnoty vztažené k plošným prvkům</a:t>
            </a:r>
          </a:p>
          <a:p>
            <a:r>
              <a:rPr lang="cs-CZ" dirty="0"/>
              <a:t>účel:</a:t>
            </a:r>
          </a:p>
          <a:p>
            <a:pPr lvl="1"/>
            <a:r>
              <a:rPr lang="cs-CZ" dirty="0"/>
              <a:t>vyjádření hodnot prvků</a:t>
            </a:r>
          </a:p>
          <a:p>
            <a:pPr lvl="1"/>
            <a:r>
              <a:rPr lang="cs-CZ" dirty="0"/>
              <a:t>Nalezení prostorových vzorců</a:t>
            </a:r>
          </a:p>
          <a:p>
            <a:pPr lvl="1"/>
            <a:r>
              <a:rPr lang="cs-CZ" dirty="0"/>
              <a:t>srovnání řady map</a:t>
            </a:r>
          </a:p>
        </p:txBody>
      </p:sp>
    </p:spTree>
    <p:extLst>
      <p:ext uri="{BB962C8B-B14F-4D97-AF65-F5344CB8AC3E}">
        <p14:creationId xmlns:p14="http://schemas.microsoft.com/office/powerpoint/2010/main" val="128381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83"/>
    </mc:Choice>
    <mc:Fallback xmlns="">
      <p:transition spd="slow" advTm="5598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Grafické ztvárnění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Černobíle</a:t>
            </a:r>
          </a:p>
          <a:p>
            <a:r>
              <a:rPr lang="cs-CZ" dirty="0"/>
              <a:t>barevně</a:t>
            </a:r>
          </a:p>
          <a:p>
            <a:pPr marL="400050" lvl="1" indent="0">
              <a:buNone/>
            </a:pPr>
            <a:r>
              <a:rPr lang="cs-CZ" dirty="0"/>
              <a:t>– pozor na fyzické limity rozlišení barevného tónu, optimum 4 – 6 tříd</a:t>
            </a:r>
          </a:p>
          <a:p>
            <a:pPr marL="400050" lvl="1" indent="0">
              <a:buNone/>
            </a:pPr>
            <a:r>
              <a:rPr lang="cs-CZ" dirty="0"/>
              <a:t>– </a:t>
            </a:r>
            <a:r>
              <a:rPr lang="cs-CZ" dirty="0" err="1"/>
              <a:t>Choropleth</a:t>
            </a:r>
            <a:r>
              <a:rPr lang="cs-CZ" dirty="0"/>
              <a:t> x </a:t>
            </a:r>
            <a:r>
              <a:rPr lang="cs-CZ" dirty="0" err="1"/>
              <a:t>izopleth</a:t>
            </a:r>
            <a:r>
              <a:rPr lang="cs-CZ" dirty="0"/>
              <a:t> (stejno x různobarevný)</a:t>
            </a:r>
          </a:p>
        </p:txBody>
      </p:sp>
    </p:spTree>
    <p:extLst>
      <p:ext uri="{BB962C8B-B14F-4D97-AF65-F5344CB8AC3E}">
        <p14:creationId xmlns:p14="http://schemas.microsoft.com/office/powerpoint/2010/main" val="174886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032"/>
    </mc:Choice>
    <mc:Fallback xmlns="">
      <p:transition spd="slow" advTm="15603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94677"/>
            <a:ext cx="9144000" cy="646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59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85"/>
    </mc:Choice>
    <mc:Fallback xmlns="">
      <p:transition spd="slow" advTm="4168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676"/>
            <a:ext cx="9144000" cy="637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71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04"/>
    </mc:Choice>
    <mc:Fallback xmlns="">
      <p:transition spd="slow" advTm="91504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250</Words>
  <Application>Microsoft Office PowerPoint</Application>
  <PresentationFormat>Widescreen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Program</vt:lpstr>
      <vt:lpstr>Mapy volebních výsledků</vt:lpstr>
      <vt:lpstr>Co zobrazovat</vt:lpstr>
      <vt:lpstr>KDE? Použitelná softwarová řešení</vt:lpstr>
      <vt:lpstr>Jak?</vt:lpstr>
      <vt:lpstr>Kartogram</vt:lpstr>
      <vt:lpstr>Grafické ztvárnění</vt:lpstr>
      <vt:lpstr>PowerPoint Presentation</vt:lpstr>
      <vt:lpstr>PowerPoint Presentation</vt:lpstr>
      <vt:lpstr>Měřítková úroveň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</dc:title>
  <dc:creator>Petr Voda</dc:creator>
  <cp:lastModifiedBy>Petr Voda</cp:lastModifiedBy>
  <cp:revision>1</cp:revision>
  <dcterms:created xsi:type="dcterms:W3CDTF">2024-04-04T06:39:22Z</dcterms:created>
  <dcterms:modified xsi:type="dcterms:W3CDTF">2024-04-04T07:33:37Z</dcterms:modified>
</cp:coreProperties>
</file>