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94" r:id="rId7"/>
    <p:sldId id="395" r:id="rId8"/>
    <p:sldId id="413" r:id="rId9"/>
    <p:sldId id="396" r:id="rId10"/>
    <p:sldId id="397" r:id="rId11"/>
    <p:sldId id="398" r:id="rId12"/>
    <p:sldId id="401" r:id="rId13"/>
    <p:sldId id="402" r:id="rId14"/>
    <p:sldId id="403" r:id="rId15"/>
    <p:sldId id="404" r:id="rId16"/>
    <p:sldId id="405" r:id="rId17"/>
    <p:sldId id="406" r:id="rId18"/>
    <p:sldId id="414" r:id="rId19"/>
    <p:sldId id="361" r:id="rId20"/>
    <p:sldId id="352" r:id="rId21"/>
    <p:sldId id="353" r:id="rId22"/>
    <p:sldId id="356" r:id="rId23"/>
    <p:sldId id="354" r:id="rId24"/>
    <p:sldId id="357" r:id="rId25"/>
    <p:sldId id="355" r:id="rId26"/>
    <p:sldId id="359" r:id="rId27"/>
    <p:sldId id="367" r:id="rId28"/>
    <p:sldId id="366" r:id="rId29"/>
    <p:sldId id="415" r:id="rId30"/>
    <p:sldId id="416" r:id="rId31"/>
    <p:sldId id="417" r:id="rId32"/>
    <p:sldId id="418" r:id="rId33"/>
    <p:sldId id="419" r:id="rId34"/>
    <p:sldId id="420" r:id="rId35"/>
    <p:sldId id="421" r:id="rId36"/>
    <p:sldId id="408" r:id="rId37"/>
    <p:sldId id="422" r:id="rId38"/>
    <p:sldId id="423" r:id="rId39"/>
    <p:sldId id="424" r:id="rId40"/>
    <p:sldId id="425" r:id="rId41"/>
    <p:sldId id="426" r:id="rId42"/>
    <p:sldId id="427" r:id="rId43"/>
    <p:sldId id="428" r:id="rId44"/>
    <p:sldId id="429" r:id="rId45"/>
    <p:sldId id="362" r:id="rId46"/>
    <p:sldId id="370" r:id="rId47"/>
    <p:sldId id="371" r:id="rId48"/>
    <p:sldId id="372" r:id="rId49"/>
    <p:sldId id="373" r:id="rId50"/>
    <p:sldId id="430" r:id="rId51"/>
    <p:sldId id="431" r:id="rId52"/>
    <p:sldId id="432" r:id="rId53"/>
    <p:sldId id="433" r:id="rId54"/>
    <p:sldId id="434" r:id="rId55"/>
    <p:sldId id="437" r:id="rId56"/>
    <p:sldId id="438" r:id="rId57"/>
    <p:sldId id="439" r:id="rId58"/>
    <p:sldId id="440" r:id="rId59"/>
    <p:sldId id="441" r:id="rId60"/>
    <p:sldId id="442" r:id="rId61"/>
    <p:sldId id="444" r:id="rId62"/>
    <p:sldId id="445" r:id="rId63"/>
    <p:sldId id="446" r:id="rId64"/>
    <p:sldId id="447" r:id="rId65"/>
    <p:sldId id="448" r:id="rId66"/>
    <p:sldId id="449" r:id="rId67"/>
    <p:sldId id="450" r:id="rId68"/>
    <p:sldId id="451" r:id="rId69"/>
    <p:sldId id="452" r:id="rId70"/>
    <p:sldId id="453" r:id="rId71"/>
    <p:sldId id="454" r:id="rId72"/>
    <p:sldId id="455" r:id="rId73"/>
    <p:sldId id="456" r:id="rId74"/>
    <p:sldId id="458" r:id="rId75"/>
    <p:sldId id="459" r:id="rId76"/>
    <p:sldId id="460" r:id="rId77"/>
    <p:sldId id="461" r:id="rId78"/>
    <p:sldId id="462" r:id="rId79"/>
    <p:sldId id="463" r:id="rId80"/>
    <p:sldId id="464" r:id="rId81"/>
    <p:sldId id="465" r:id="rId82"/>
    <p:sldId id="466" r:id="rId83"/>
    <p:sldId id="467" r:id="rId84"/>
    <p:sldId id="468" r:id="rId85"/>
    <p:sldId id="469" r:id="rId8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nza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viewProps" Target="view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theme" Target="theme/theme1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commentAuthors" Target="commentAuthor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Šerek" userId="52f1bf4e-9de5-489c-972f-fc1134f9b54e" providerId="ADAL" clId="{D35FA7ED-90A5-4608-9E8D-FF78E467ED40}"/>
    <pc:docChg chg="modSld">
      <pc:chgData name="Jan Šerek" userId="52f1bf4e-9de5-489c-972f-fc1134f9b54e" providerId="ADAL" clId="{D35FA7ED-90A5-4608-9E8D-FF78E467ED40}" dt="2024-04-11T10:27:15.044" v="4" actId="20577"/>
      <pc:docMkLst>
        <pc:docMk/>
      </pc:docMkLst>
      <pc:sldChg chg="modSp mod">
        <pc:chgData name="Jan Šerek" userId="52f1bf4e-9de5-489c-972f-fc1134f9b54e" providerId="ADAL" clId="{D35FA7ED-90A5-4608-9E8D-FF78E467ED40}" dt="2024-04-11T10:27:15.044" v="4" actId="20577"/>
        <pc:sldMkLst>
          <pc:docMk/>
          <pc:sldMk cId="0" sldId="256"/>
        </pc:sldMkLst>
        <pc:spChg chg="mod">
          <ac:chgData name="Jan Šerek" userId="52f1bf4e-9de5-489c-972f-fc1134f9b54e" providerId="ADAL" clId="{D35FA7ED-90A5-4608-9E8D-FF78E467ED40}" dt="2024-04-11T10:27:15.044" v="4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52;erek\OneDrive%20-%20MUNI\Praha%20AV\PARTA\final\vysledk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0.96000000000000008</c:v>
                </c:pt>
                <c:pt idx="1">
                  <c:v>0.96000000000000008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0.83000000000000007</c:v>
                </c:pt>
                <c:pt idx="7">
                  <c:v>0.78</c:v>
                </c:pt>
                <c:pt idx="8">
                  <c:v>0.77</c:v>
                </c:pt>
                <c:pt idx="9">
                  <c:v>0.75000000000000011</c:v>
                </c:pt>
                <c:pt idx="10">
                  <c:v>0.7400000000000001</c:v>
                </c:pt>
                <c:pt idx="11">
                  <c:v>0.72000000000000008</c:v>
                </c:pt>
                <c:pt idx="12">
                  <c:v>0.70000000000000007</c:v>
                </c:pt>
                <c:pt idx="13">
                  <c:v>0.63000000000000012</c:v>
                </c:pt>
                <c:pt idx="14">
                  <c:v>0.39000000000000007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6-4FE7-A152-5160FA25E308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86-4FE7-A152-5160FA25E308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3.0000000000000006E-2</c:v>
                </c:pt>
                <c:pt idx="1">
                  <c:v>2.0000000000000004E-2</c:v>
                </c:pt>
                <c:pt idx="2">
                  <c:v>5.000000000000001E-2</c:v>
                </c:pt>
                <c:pt idx="3">
                  <c:v>6.0000000000000012E-2</c:v>
                </c:pt>
                <c:pt idx="4">
                  <c:v>7.0000000000000021E-2</c:v>
                </c:pt>
                <c:pt idx="5">
                  <c:v>6.0000000000000012E-2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0.15000000000000002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0.18000000000000002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86-4FE7-A152-5160FA25E308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86-4FE7-A152-5160FA25E308}"/>
                </c:ext>
              </c:extLst>
            </c:dLbl>
            <c:dLbl>
              <c:idx val="1"/>
              <c:layout>
                <c:manualLayout>
                  <c:x val="2.110963402940732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86-4FE7-A152-5160FA25E308}"/>
                </c:ext>
              </c:extLst>
            </c:dLbl>
            <c:dLbl>
              <c:idx val="2"/>
              <c:layout>
                <c:manualLayout>
                  <c:x val="2.273362893422060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86-4FE7-A152-5160FA25E308}"/>
                </c:ext>
              </c:extLst>
            </c:dLbl>
            <c:dLbl>
              <c:idx val="3"/>
              <c:layout>
                <c:manualLayout>
                  <c:x val="1.948551136164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86-4FE7-A152-5160FA25E308}"/>
                </c:ext>
              </c:extLst>
            </c:dLbl>
            <c:dLbl>
              <c:idx val="4"/>
              <c:layout>
                <c:manualLayout>
                  <c:x val="2.273503432671174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2.0000000000000004E-2</c:v>
                </c:pt>
                <c:pt idx="1">
                  <c:v>2.0000000000000004E-2</c:v>
                </c:pt>
                <c:pt idx="2">
                  <c:v>3.0000000000000006E-2</c:v>
                </c:pt>
                <c:pt idx="3">
                  <c:v>2.0000000000000004E-2</c:v>
                </c:pt>
                <c:pt idx="4">
                  <c:v>3.0000000000000006E-2</c:v>
                </c:pt>
                <c:pt idx="5">
                  <c:v>5.000000000000001E-2</c:v>
                </c:pt>
                <c:pt idx="6">
                  <c:v>8.0000000000000016E-2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0.11000000000000001</c:v>
                </c:pt>
                <c:pt idx="11">
                  <c:v>8.0000000000000016E-2</c:v>
                </c:pt>
                <c:pt idx="12">
                  <c:v>0.16000000000000003</c:v>
                </c:pt>
                <c:pt idx="13">
                  <c:v>0.19000000000000003</c:v>
                </c:pt>
                <c:pt idx="14">
                  <c:v>0.36000000000000004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86-4FE7-A152-5160FA25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1992064"/>
        <c:axId val="71993600"/>
      </c:barChart>
      <c:catAx>
        <c:axId val="719920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993600"/>
        <c:crosses val="autoZero"/>
        <c:auto val="1"/>
        <c:lblAlgn val="ctr"/>
        <c:lblOffset val="100"/>
        <c:noMultiLvlLbl val="0"/>
      </c:catAx>
      <c:valAx>
        <c:axId val="71993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1992064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2976080738748"/>
          <c:y val="2.3095978753683452E-2"/>
          <c:w val="0.66339183387630674"/>
          <c:h val="0.762632855608636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List1!$J$12</c:f>
              <c:strCache>
                <c:ptCount val="1"/>
                <c:pt idx="0">
                  <c:v>vůbec nedůvěřuji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List1!$K$12:$O$12</c:f>
              <c:numCache>
                <c:formatCode>###0</c:formatCode>
                <c:ptCount val="5"/>
                <c:pt idx="0">
                  <c:v>261</c:v>
                </c:pt>
                <c:pt idx="1">
                  <c:v>278</c:v>
                </c:pt>
                <c:pt idx="2">
                  <c:v>483</c:v>
                </c:pt>
                <c:pt idx="3">
                  <c:v>861</c:v>
                </c:pt>
                <c:pt idx="4">
                  <c:v>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2-43C3-AFAF-520237555A3F}"/>
            </c:ext>
          </c:extLst>
        </c:ser>
        <c:ser>
          <c:idx val="1"/>
          <c:order val="1"/>
          <c:tx>
            <c:strRef>
              <c:f>List1!$J$13</c:f>
              <c:strCache>
                <c:ptCount val="1"/>
                <c:pt idx="0">
                  <c:v>spíše nedůvěřuji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List1!$K$13:$O$13</c:f>
              <c:numCache>
                <c:formatCode>###0</c:formatCode>
                <c:ptCount val="5"/>
                <c:pt idx="0">
                  <c:v>491</c:v>
                </c:pt>
                <c:pt idx="1">
                  <c:v>612</c:v>
                </c:pt>
                <c:pt idx="2">
                  <c:v>958</c:v>
                </c:pt>
                <c:pt idx="3">
                  <c:v>962</c:v>
                </c:pt>
                <c:pt idx="4">
                  <c:v>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2-43C3-AFAF-520237555A3F}"/>
            </c:ext>
          </c:extLst>
        </c:ser>
        <c:ser>
          <c:idx val="2"/>
          <c:order val="2"/>
          <c:tx>
            <c:strRef>
              <c:f>List1!$J$14</c:f>
              <c:strCache>
                <c:ptCount val="1"/>
                <c:pt idx="0">
                  <c:v>spíše důvěřuji</c:v>
                </c:pt>
              </c:strCache>
            </c:strRef>
          </c:tx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List1!$K$14:$O$14</c:f>
              <c:numCache>
                <c:formatCode>###0</c:formatCode>
                <c:ptCount val="5"/>
                <c:pt idx="0">
                  <c:v>1046</c:v>
                </c:pt>
                <c:pt idx="1">
                  <c:v>1008</c:v>
                </c:pt>
                <c:pt idx="2">
                  <c:v>559</c:v>
                </c:pt>
                <c:pt idx="3">
                  <c:v>217</c:v>
                </c:pt>
                <c:pt idx="4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2-43C3-AFAF-520237555A3F}"/>
            </c:ext>
          </c:extLst>
        </c:ser>
        <c:ser>
          <c:idx val="3"/>
          <c:order val="3"/>
          <c:tx>
            <c:strRef>
              <c:f>List1!$J$15</c:f>
              <c:strCache>
                <c:ptCount val="1"/>
                <c:pt idx="0">
                  <c:v>zcela důvěřuji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List1!$K$15:$O$15</c:f>
              <c:numCache>
                <c:formatCode>###0</c:formatCode>
                <c:ptCount val="5"/>
                <c:pt idx="0">
                  <c:v>238</c:v>
                </c:pt>
                <c:pt idx="1">
                  <c:v>138</c:v>
                </c:pt>
                <c:pt idx="2">
                  <c:v>31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22-43C3-AFAF-520237555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392896"/>
        <c:axId val="75394432"/>
      </c:barChart>
      <c:catAx>
        <c:axId val="753928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394432"/>
        <c:crosses val="autoZero"/>
        <c:auto val="1"/>
        <c:lblAlgn val="ctr"/>
        <c:lblOffset val="100"/>
        <c:noMultiLvlLbl val="0"/>
      </c:catAx>
      <c:valAx>
        <c:axId val="753944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39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4440302881284092E-2"/>
          <c:y val="0.90371936186984503"/>
          <c:w val="0.87536676994371887"/>
          <c:h val="9.6280638130154833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36"/>
          <c:y val="2.4872592503966801E-2"/>
          <c:w val="0.53678520525259787"/>
          <c:h val="0.796380174282629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A-4F05-9AE3-1B5EC04D3874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A-4F05-9AE3-1B5EC04D3874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A-4F05-9AE3-1B5EC04D3874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4A-4F05-9AE3-1B5EC04D3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33472"/>
        <c:axId val="75435008"/>
      </c:barChart>
      <c:catAx>
        <c:axId val="75433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35008"/>
        <c:crosses val="autoZero"/>
        <c:auto val="1"/>
        <c:lblAlgn val="ctr"/>
        <c:lblOffset val="100"/>
        <c:noMultiLvlLbl val="0"/>
      </c:catAx>
      <c:valAx>
        <c:axId val="754350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3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12"/>
          <c:h val="6.9215339122526448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41"/>
          <c:y val="2.4872592503966805E-2"/>
          <c:w val="0.53678520525259799"/>
          <c:h val="0.796380174282629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E-496D-A5B0-06D03B6CFB31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E-496D-A5B0-06D03B6CFB31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E-496D-A5B0-06D03B6CFB31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E-496D-A5B0-06D03B6CF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69952"/>
        <c:axId val="75471488"/>
      </c:barChart>
      <c:catAx>
        <c:axId val="75469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71488"/>
        <c:crosses val="autoZero"/>
        <c:auto val="1"/>
        <c:lblAlgn val="ctr"/>
        <c:lblOffset val="100"/>
        <c:noMultiLvlLbl val="0"/>
      </c:catAx>
      <c:valAx>
        <c:axId val="754714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6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23"/>
          <c:h val="6.9215339122526462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2845973799531"/>
          <c:y val="2.8869971055632451E-2"/>
          <c:w val="0.61082054912919292"/>
          <c:h val="0.774153750265037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List3!$I$6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List3!$J$6:$M$6</c:f>
              <c:numCache>
                <c:formatCode>###0</c:formatCode>
                <c:ptCount val="4"/>
                <c:pt idx="0">
                  <c:v>526</c:v>
                </c:pt>
                <c:pt idx="1">
                  <c:v>582</c:v>
                </c:pt>
                <c:pt idx="2">
                  <c:v>367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4-4DE1-8E39-6B78D4C00FB8}"/>
            </c:ext>
          </c:extLst>
        </c:ser>
        <c:ser>
          <c:idx val="1"/>
          <c:order val="1"/>
          <c:tx>
            <c:strRef>
              <c:f>List3!$I$7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List3!$J$7:$M$7</c:f>
              <c:numCache>
                <c:formatCode>###0</c:formatCode>
                <c:ptCount val="4"/>
                <c:pt idx="0">
                  <c:v>843</c:v>
                </c:pt>
                <c:pt idx="1">
                  <c:v>820</c:v>
                </c:pt>
                <c:pt idx="2">
                  <c:v>531</c:v>
                </c:pt>
                <c:pt idx="3">
                  <c:v>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4-4DE1-8E39-6B78D4C00FB8}"/>
            </c:ext>
          </c:extLst>
        </c:ser>
        <c:ser>
          <c:idx val="2"/>
          <c:order val="2"/>
          <c:tx>
            <c:strRef>
              <c:f>List3!$I$8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List3!$J$8:$M$8</c:f>
              <c:numCache>
                <c:formatCode>###0</c:formatCode>
                <c:ptCount val="4"/>
                <c:pt idx="0">
                  <c:v>526</c:v>
                </c:pt>
                <c:pt idx="1">
                  <c:v>503</c:v>
                </c:pt>
                <c:pt idx="2">
                  <c:v>849</c:v>
                </c:pt>
                <c:pt idx="3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4-4DE1-8E39-6B78D4C00FB8}"/>
            </c:ext>
          </c:extLst>
        </c:ser>
        <c:ser>
          <c:idx val="3"/>
          <c:order val="3"/>
          <c:tx>
            <c:strRef>
              <c:f>List3!$I$9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List3!$J$9:$M$9</c:f>
              <c:numCache>
                <c:formatCode>###0</c:formatCode>
                <c:ptCount val="4"/>
                <c:pt idx="0">
                  <c:v>139</c:v>
                </c:pt>
                <c:pt idx="1">
                  <c:v>117</c:v>
                </c:pt>
                <c:pt idx="2">
                  <c:v>279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4-4DE1-8E39-6B78D4C00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593600"/>
        <c:axId val="75595136"/>
      </c:barChart>
      <c:catAx>
        <c:axId val="7559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5595136"/>
        <c:crosses val="autoZero"/>
        <c:auto val="1"/>
        <c:lblAlgn val="ctr"/>
        <c:lblOffset val="100"/>
        <c:noMultiLvlLbl val="0"/>
      </c:catAx>
      <c:valAx>
        <c:axId val="755951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59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355753315545004E-3"/>
          <c:y val="0.87659461642203329"/>
          <c:w val="0.9639801926770043"/>
          <c:h val="0.11028535600166814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38120764359523"/>
          <c:y val="2.6945308545964039E-2"/>
          <c:w val="0.57413018923823267"/>
          <c:h val="0.696126356330778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List4!$I$7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List4!$J$7:$L$7</c:f>
              <c:numCache>
                <c:formatCode>###0</c:formatCode>
                <c:ptCount val="3"/>
                <c:pt idx="0">
                  <c:v>138</c:v>
                </c:pt>
                <c:pt idx="1">
                  <c:v>252</c:v>
                </c:pt>
                <c:pt idx="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C-4191-A757-D4B1D74EB587}"/>
            </c:ext>
          </c:extLst>
        </c:ser>
        <c:ser>
          <c:idx val="1"/>
          <c:order val="1"/>
          <c:tx>
            <c:strRef>
              <c:f>List4!$I$8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List4!$J$8:$L$8</c:f>
              <c:numCache>
                <c:formatCode>###0</c:formatCode>
                <c:ptCount val="3"/>
                <c:pt idx="0">
                  <c:v>834</c:v>
                </c:pt>
                <c:pt idx="1">
                  <c:v>970</c:v>
                </c:pt>
                <c:pt idx="2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C-4191-A757-D4B1D74EB587}"/>
            </c:ext>
          </c:extLst>
        </c:ser>
        <c:ser>
          <c:idx val="2"/>
          <c:order val="2"/>
          <c:tx>
            <c:strRef>
              <c:f>List4!$I$9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List4!$J$9:$L$9</c:f>
              <c:numCache>
                <c:formatCode>###0</c:formatCode>
                <c:ptCount val="3"/>
                <c:pt idx="0">
                  <c:v>888</c:v>
                </c:pt>
                <c:pt idx="1">
                  <c:v>645</c:v>
                </c:pt>
                <c:pt idx="2">
                  <c:v>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C-4191-A757-D4B1D74EB587}"/>
            </c:ext>
          </c:extLst>
        </c:ser>
        <c:ser>
          <c:idx val="3"/>
          <c:order val="3"/>
          <c:tx>
            <c:strRef>
              <c:f>List4!$I$10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List4!$J$10:$L$10</c:f>
              <c:numCache>
                <c:formatCode>###0</c:formatCode>
                <c:ptCount val="3"/>
                <c:pt idx="0">
                  <c:v>132</c:v>
                </c:pt>
                <c:pt idx="1">
                  <c:v>130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DC-4191-A757-D4B1D74EB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27232"/>
        <c:axId val="75728768"/>
      </c:barChart>
      <c:catAx>
        <c:axId val="75727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728768"/>
        <c:crosses val="autoZero"/>
        <c:auto val="1"/>
        <c:lblAlgn val="ctr"/>
        <c:lblOffset val="100"/>
        <c:noMultiLvlLbl val="0"/>
      </c:catAx>
      <c:valAx>
        <c:axId val="75728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7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1360219234900234E-3"/>
          <c:y val="0.87437854127319203"/>
          <c:w val="0.97322704884642453"/>
          <c:h val="0.1208415114370008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LTA!$L$17</c:f>
              <c:strCache>
                <c:ptCount val="1"/>
                <c:pt idx="0">
                  <c:v>Majoritně orientované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LTA!$L$18:$L$25</c:f>
              <c:numCache>
                <c:formatCode>General</c:formatCode>
                <c:ptCount val="8"/>
                <c:pt idx="0">
                  <c:v>0.60599999999999998</c:v>
                </c:pt>
                <c:pt idx="1">
                  <c:v>0.80300000000000005</c:v>
                </c:pt>
                <c:pt idx="2">
                  <c:v>0.54800000000000004</c:v>
                </c:pt>
                <c:pt idx="3">
                  <c:v>0.38100000000000001</c:v>
                </c:pt>
                <c:pt idx="4">
                  <c:v>0.42899999999999999</c:v>
                </c:pt>
                <c:pt idx="5">
                  <c:v>0.90300000000000002</c:v>
                </c:pt>
                <c:pt idx="6">
                  <c:v>0.92</c:v>
                </c:pt>
                <c:pt idx="7">
                  <c:v>0.23899999999999999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C7-43C2-8558-F77B1C03016D}"/>
            </c:ext>
          </c:extLst>
        </c:ser>
        <c:ser>
          <c:idx val="1"/>
          <c:order val="1"/>
          <c:tx>
            <c:strRef>
              <c:f>LTA!$M$17</c:f>
              <c:strCache>
                <c:ptCount val="1"/>
                <c:pt idx="0">
                  <c:v>Konvenční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LTA!$M$18:$M$25</c:f>
              <c:numCache>
                <c:formatCode>General</c:formatCode>
                <c:ptCount val="8"/>
                <c:pt idx="0">
                  <c:v>0.81399999999999995</c:v>
                </c:pt>
                <c:pt idx="1">
                  <c:v>0.93200000000000005</c:v>
                </c:pt>
                <c:pt idx="2">
                  <c:v>0.91400000000000003</c:v>
                </c:pt>
                <c:pt idx="3">
                  <c:v>0.752</c:v>
                </c:pt>
                <c:pt idx="4">
                  <c:v>0.92600000000000005</c:v>
                </c:pt>
                <c:pt idx="5">
                  <c:v>0.57099999999999995</c:v>
                </c:pt>
                <c:pt idx="6">
                  <c:v>0.75</c:v>
                </c:pt>
                <c:pt idx="7">
                  <c:v>0.74299999999999999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C7-43C2-8558-F77B1C03016D}"/>
            </c:ext>
          </c:extLst>
        </c:ser>
        <c:ser>
          <c:idx val="2"/>
          <c:order val="2"/>
          <c:tx>
            <c:strRef>
              <c:f>LTA!$N$17</c:f>
              <c:strCache>
                <c:ptCount val="1"/>
                <c:pt idx="0">
                  <c:v>Liberální</c:v>
                </c:pt>
              </c:strCache>
            </c:strRef>
          </c:tx>
          <c:spPr>
            <a:ln w="635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LTA!$N$18:$N$25</c:f>
              <c:numCache>
                <c:formatCode>General</c:formatCode>
                <c:ptCount val="8"/>
                <c:pt idx="0">
                  <c:v>0.73499999999999999</c:v>
                </c:pt>
                <c:pt idx="1">
                  <c:v>0.86299999999999999</c:v>
                </c:pt>
                <c:pt idx="2">
                  <c:v>0.44400000000000001</c:v>
                </c:pt>
                <c:pt idx="3">
                  <c:v>0.27200000000000002</c:v>
                </c:pt>
                <c:pt idx="4">
                  <c:v>0.42799999999999999</c:v>
                </c:pt>
                <c:pt idx="5">
                  <c:v>0.2</c:v>
                </c:pt>
                <c:pt idx="6">
                  <c:v>0.38800000000000001</c:v>
                </c:pt>
                <c:pt idx="7">
                  <c:v>0.81399999999999995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C7-43C2-8558-F77B1C030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5866640"/>
        <c:axId val="720702592"/>
      </c:lineChart>
      <c:catAx>
        <c:axId val="54586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0702592"/>
        <c:crosses val="autoZero"/>
        <c:auto val="1"/>
        <c:lblAlgn val="ctr"/>
        <c:lblOffset val="100"/>
        <c:noMultiLvlLbl val="0"/>
      </c:catAx>
      <c:valAx>
        <c:axId val="72070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586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0.96000000000000019</c:v>
                </c:pt>
                <c:pt idx="1">
                  <c:v>0.96000000000000019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0.83000000000000018</c:v>
                </c:pt>
                <c:pt idx="7">
                  <c:v>0.78</c:v>
                </c:pt>
                <c:pt idx="8">
                  <c:v>0.77000000000000024</c:v>
                </c:pt>
                <c:pt idx="9">
                  <c:v>0.75000000000000022</c:v>
                </c:pt>
                <c:pt idx="10">
                  <c:v>0.74000000000000021</c:v>
                </c:pt>
                <c:pt idx="11">
                  <c:v>0.7200000000000002</c:v>
                </c:pt>
                <c:pt idx="12">
                  <c:v>0.70000000000000018</c:v>
                </c:pt>
                <c:pt idx="13">
                  <c:v>0.63000000000000023</c:v>
                </c:pt>
                <c:pt idx="14">
                  <c:v>0.39000000000000012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3-4531-9CBC-4AE1CA56FC2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83-4531-9CBC-4AE1CA56FC27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2.0000000000000007E-2</c:v>
                </c:pt>
                <c:pt idx="2">
                  <c:v>0.05</c:v>
                </c:pt>
                <c:pt idx="3">
                  <c:v>6.0000000000000019E-2</c:v>
                </c:pt>
                <c:pt idx="4">
                  <c:v>7.0000000000000021E-2</c:v>
                </c:pt>
                <c:pt idx="5">
                  <c:v>6.0000000000000019E-2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0.15000000000000005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0.18000000000000005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83-4531-9CBC-4AE1CA56FC2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83-4531-9CBC-4AE1CA56FC2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83-4531-9CBC-4AE1CA56FC2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83-4531-9CBC-4AE1CA56FC27}"/>
                </c:ext>
              </c:extLst>
            </c:dLbl>
            <c:dLbl>
              <c:idx val="3"/>
              <c:layout>
                <c:manualLayout>
                  <c:x val="1.948551136164010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83-4531-9CBC-4AE1CA56FC27}"/>
                </c:ext>
              </c:extLst>
            </c:dLbl>
            <c:dLbl>
              <c:idx val="4"/>
              <c:layout>
                <c:manualLayout>
                  <c:x val="2.273503432671174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2.0000000000000007E-2</c:v>
                </c:pt>
                <c:pt idx="1">
                  <c:v>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8.0000000000000029E-2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8.0000000000000029E-2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83-4531-9CBC-4AE1CA56F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2027520"/>
        <c:axId val="72049792"/>
      </c:barChart>
      <c:catAx>
        <c:axId val="72027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2049792"/>
        <c:crosses val="autoZero"/>
        <c:auto val="1"/>
        <c:lblAlgn val="ctr"/>
        <c:lblOffset val="100"/>
        <c:noMultiLvlLbl val="0"/>
      </c:catAx>
      <c:valAx>
        <c:axId val="72049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2027520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0.9600000000000003</c:v>
                </c:pt>
                <c:pt idx="1">
                  <c:v>0.9600000000000003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0.83000000000000029</c:v>
                </c:pt>
                <c:pt idx="7">
                  <c:v>0.78</c:v>
                </c:pt>
                <c:pt idx="8">
                  <c:v>0.77000000000000035</c:v>
                </c:pt>
                <c:pt idx="9">
                  <c:v>0.75000000000000033</c:v>
                </c:pt>
                <c:pt idx="10">
                  <c:v>0.74000000000000032</c:v>
                </c:pt>
                <c:pt idx="11">
                  <c:v>0.72000000000000031</c:v>
                </c:pt>
                <c:pt idx="12">
                  <c:v>0.70000000000000029</c:v>
                </c:pt>
                <c:pt idx="13">
                  <c:v>0.63000000000000034</c:v>
                </c:pt>
                <c:pt idx="14">
                  <c:v>0.39000000000000018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2-4E19-AF21-02CEEFCF8FD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2-4E19-AF21-02CEEFCF8FD7}"/>
                </c:ext>
              </c:extLst>
            </c:dLbl>
            <c:dLbl>
              <c:idx val="1"/>
              <c:layout>
                <c:manualLayout>
                  <c:x val="6.50604921698161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6.0000000000000026E-2</c:v>
                </c:pt>
                <c:pt idx="4">
                  <c:v>7.0000000000000021E-2</c:v>
                </c:pt>
                <c:pt idx="5">
                  <c:v>6.0000000000000026E-2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0.15000000000000008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0.18000000000000008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42-4E19-AF21-02CEEFCF8FD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42-4E19-AF21-02CEEFCF8FD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42-4E19-AF21-02CEEFCF8FD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42-4E19-AF21-02CEEFCF8FD7}"/>
                </c:ext>
              </c:extLst>
            </c:dLbl>
            <c:dLbl>
              <c:idx val="3"/>
              <c:layout>
                <c:manualLayout>
                  <c:x val="1.948551136164011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42-4E19-AF21-02CEEFCF8FD7}"/>
                </c:ext>
              </c:extLst>
            </c:dLbl>
            <c:dLbl>
              <c:idx val="4"/>
              <c:layout>
                <c:manualLayout>
                  <c:x val="2.273503432671175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42-4E19-AF21-02CEEFCF8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356224"/>
        <c:axId val="74357760"/>
      </c:barChart>
      <c:catAx>
        <c:axId val="743562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57760"/>
        <c:crosses val="autoZero"/>
        <c:auto val="1"/>
        <c:lblAlgn val="ctr"/>
        <c:lblOffset val="100"/>
        <c:noMultiLvlLbl val="0"/>
      </c:catAx>
      <c:valAx>
        <c:axId val="74357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356224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0.96000000000000041</c:v>
                </c:pt>
                <c:pt idx="1">
                  <c:v>0.96000000000000041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0.8300000000000004</c:v>
                </c:pt>
                <c:pt idx="7">
                  <c:v>0.78</c:v>
                </c:pt>
                <c:pt idx="8">
                  <c:v>0.77000000000000046</c:v>
                </c:pt>
                <c:pt idx="9">
                  <c:v>0.75000000000000044</c:v>
                </c:pt>
                <c:pt idx="10">
                  <c:v>0.74000000000000044</c:v>
                </c:pt>
                <c:pt idx="11">
                  <c:v>0.72000000000000042</c:v>
                </c:pt>
                <c:pt idx="12">
                  <c:v>0.7000000000000004</c:v>
                </c:pt>
                <c:pt idx="13">
                  <c:v>0.63000000000000045</c:v>
                </c:pt>
                <c:pt idx="14">
                  <c:v>0.39000000000000024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7-4441-AD5F-8A2BF9DDE525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37-4441-AD5F-8A2BF9DDE525}"/>
                </c:ext>
              </c:extLst>
            </c:dLbl>
            <c:dLbl>
              <c:idx val="1"/>
              <c:layout>
                <c:manualLayout>
                  <c:x val="6.506049216981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6.0000000000000032E-2</c:v>
                </c:pt>
                <c:pt idx="4">
                  <c:v>7.0000000000000021E-2</c:v>
                </c:pt>
                <c:pt idx="5">
                  <c:v>6.0000000000000032E-2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0.15000000000000011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0.1800000000000001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7-4441-AD5F-8A2BF9DDE525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7-4441-AD5F-8A2BF9DDE525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7-4441-AD5F-8A2BF9DDE525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7-4441-AD5F-8A2BF9DDE525}"/>
                </c:ext>
              </c:extLst>
            </c:dLbl>
            <c:dLbl>
              <c:idx val="3"/>
              <c:layout>
                <c:manualLayout>
                  <c:x val="1.948551136164011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7-4441-AD5F-8A2BF9DDE525}"/>
                </c:ext>
              </c:extLst>
            </c:dLbl>
            <c:dLbl>
              <c:idx val="4"/>
              <c:layout>
                <c:manualLayout>
                  <c:x val="2.27350343267117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7-4441-AD5F-8A2BF9DDE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288512"/>
        <c:axId val="74306688"/>
      </c:barChart>
      <c:catAx>
        <c:axId val="74288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06688"/>
        <c:crosses val="autoZero"/>
        <c:auto val="1"/>
        <c:lblAlgn val="ctr"/>
        <c:lblOffset val="100"/>
        <c:noMultiLvlLbl val="0"/>
      </c:catAx>
      <c:valAx>
        <c:axId val="743066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288512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List2!$A$12:$A$16</c:f>
              <c:strCache>
                <c:ptCount val="5"/>
                <c:pt idx="0">
                  <c:v>Politika (daně, školné, EU, chování politiků, komunistická minulost apod.)</c:v>
                </c:pt>
                <c:pt idx="1">
                  <c:v>Lidská práva v zahraničí (mučení, političtí vězni, dětská práce, chudoba apod.)</c:v>
                </c:pt>
                <c:pt idx="2">
                  <c:v>Lidská práva v České republice (nerovné postavení různých skupin, rasismus, bezdomovectví apod.)</c:v>
                </c:pt>
                <c:pt idx="3">
                  <c:v>Lokální téma (výstavba/bourání v místě, kde žiji, apod.)</c:v>
                </c:pt>
                <c:pt idx="4">
                  <c:v>Ekologie (znečišťování, práva zvířat apod.)</c:v>
                </c:pt>
              </c:strCache>
            </c:strRef>
          </c:cat>
          <c:val>
            <c:numRef>
              <c:f>List2!$B$12:$B$16</c:f>
              <c:numCache>
                <c:formatCode>0%</c:formatCode>
                <c:ptCount val="5"/>
                <c:pt idx="0">
                  <c:v>0.11</c:v>
                </c:pt>
                <c:pt idx="1">
                  <c:v>0.17</c:v>
                </c:pt>
                <c:pt idx="2">
                  <c:v>0.2</c:v>
                </c:pt>
                <c:pt idx="3">
                  <c:v>0.28000000000000008</c:v>
                </c:pt>
                <c:pt idx="4">
                  <c:v>0.37000000000000005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C-43DC-947F-9FDBB2F80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063680"/>
        <c:axId val="75065216"/>
      </c:barChart>
      <c:catAx>
        <c:axId val="7506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5065216"/>
        <c:crosses val="autoZero"/>
        <c:auto val="1"/>
        <c:lblAlgn val="ctr"/>
        <c:lblOffset val="100"/>
        <c:noMultiLvlLbl val="0"/>
      </c:catAx>
      <c:valAx>
        <c:axId val="75065216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nextTo"/>
        <c:crossAx val="75063680"/>
        <c:crosses val="autoZero"/>
        <c:crossBetween val="between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List10!$A$1:$A$8</c:f>
              <c:strCache>
                <c:ptCount val="8"/>
                <c:pt idx="0">
                  <c:v>Spolu s dalšími násilně obsadil(a) nějaký úřad či vládní budovu</c:v>
                </c:pt>
                <c:pt idx="1">
                  <c:v>Vstoupil(a) do politické strany</c:v>
                </c:pt>
                <c:pt idx="2">
                  <c:v>Bez povolení na veřejnosti vylepoval(a) plakáty a/nebo psal(a) nápisy na zdi</c:v>
                </c:pt>
                <c:pt idx="3">
                  <c:v>Vytvořil(a) blog nebo webovou stránku</c:v>
                </c:pt>
                <c:pt idx="4">
                  <c:v>Zúčastnil(a) se nepovolené demonstrace, na které hrozí střety s policií</c:v>
                </c:pt>
                <c:pt idx="5">
                  <c:v>Vstoupil(a) do občanské organizace</c:v>
                </c:pt>
                <c:pt idx="6">
                  <c:v>Podepsal(a) petici</c:v>
                </c:pt>
                <c:pt idx="7">
                  <c:v>Volil(a) ve volbách</c:v>
                </c:pt>
              </c:strCache>
            </c:strRef>
          </c:cat>
          <c:val>
            <c:numRef>
              <c:f>List10!$B$1:$B$8</c:f>
              <c:numCache>
                <c:formatCode>0.00</c:formatCode>
                <c:ptCount val="8"/>
                <c:pt idx="0">
                  <c:v>1.5465481171548117</c:v>
                </c:pt>
                <c:pt idx="1">
                  <c:v>1.6423017107309488</c:v>
                </c:pt>
                <c:pt idx="2">
                  <c:v>1.7159916926272061</c:v>
                </c:pt>
                <c:pt idx="3">
                  <c:v>1.8708333333333333</c:v>
                </c:pt>
                <c:pt idx="4">
                  <c:v>1.9003131524008352</c:v>
                </c:pt>
                <c:pt idx="5">
                  <c:v>2.0345368916797488</c:v>
                </c:pt>
                <c:pt idx="6">
                  <c:v>2.7415496619864799</c:v>
                </c:pt>
                <c:pt idx="7">
                  <c:v>2.8564766839378231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5-4B50-9B8B-BF66E842A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52000"/>
        <c:axId val="75157888"/>
      </c:barChart>
      <c:catAx>
        <c:axId val="7515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/>
            </a:pPr>
            <a:endParaRPr lang="cs-CZ"/>
          </a:p>
        </c:txPr>
        <c:crossAx val="75157888"/>
        <c:crosses val="autoZero"/>
        <c:auto val="1"/>
        <c:lblAlgn val="ctr"/>
        <c:lblOffset val="100"/>
        <c:noMultiLvlLbl val="0"/>
      </c:catAx>
      <c:valAx>
        <c:axId val="75157888"/>
        <c:scaling>
          <c:orientation val="minMax"/>
          <c:max val="4"/>
          <c:min val="1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75152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Maloval(a)</a:t>
            </a:r>
            <a:r>
              <a:rPr lang="cs-CZ" baseline="0" dirty="0"/>
              <a:t> či lepil(a) politické sdělení na zeď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List1!$C$4:$C$11</c:f>
              <c:numCache>
                <c:formatCode>0.00%</c:formatCode>
                <c:ptCount val="8"/>
                <c:pt idx="0">
                  <c:v>0.94599999999999995</c:v>
                </c:pt>
                <c:pt idx="1">
                  <c:v>0.93700000000000006</c:v>
                </c:pt>
                <c:pt idx="2">
                  <c:v>0.92</c:v>
                </c:pt>
                <c:pt idx="3">
                  <c:v>0.84599999999999997</c:v>
                </c:pt>
                <c:pt idx="4">
                  <c:v>0.90900000000000003</c:v>
                </c:pt>
                <c:pt idx="5">
                  <c:v>0.95499999999999996</c:v>
                </c:pt>
                <c:pt idx="6">
                  <c:v>0.89600000000000002</c:v>
                </c:pt>
                <c:pt idx="7">
                  <c:v>0.89200000000000002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E-47EB-9635-0750C229EB36}"/>
            </c:ext>
          </c:extLst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List1!$D$4:$D$11</c:f>
              <c:numCache>
                <c:formatCode>0.00%</c:formatCode>
                <c:ptCount val="8"/>
                <c:pt idx="0">
                  <c:v>0.02</c:v>
                </c:pt>
                <c:pt idx="1">
                  <c:v>3.7999999999999999E-2</c:v>
                </c:pt>
                <c:pt idx="2">
                  <c:v>3.6999999999999998E-2</c:v>
                </c:pt>
                <c:pt idx="3">
                  <c:v>0.06</c:v>
                </c:pt>
                <c:pt idx="4">
                  <c:v>4.9000000000000002E-2</c:v>
                </c:pt>
                <c:pt idx="5">
                  <c:v>2.1000000000000001E-2</c:v>
                </c:pt>
                <c:pt idx="6">
                  <c:v>4.2000000000000003E-2</c:v>
                </c:pt>
                <c:pt idx="7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E-47EB-9635-0750C229EB36}"/>
            </c:ext>
          </c:extLst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List1!$E$4:$E$11</c:f>
              <c:numCache>
                <c:formatCode>0.00%</c:formatCode>
                <c:ptCount val="8"/>
                <c:pt idx="0">
                  <c:v>1.7000000000000001E-2</c:v>
                </c:pt>
                <c:pt idx="1">
                  <c:v>1.4999999999999999E-2</c:v>
                </c:pt>
                <c:pt idx="2">
                  <c:v>2.4E-2</c:v>
                </c:pt>
                <c:pt idx="3">
                  <c:v>5.5E-2</c:v>
                </c:pt>
                <c:pt idx="4">
                  <c:v>0.03</c:v>
                </c:pt>
                <c:pt idx="5">
                  <c:v>1.2999999999999999E-2</c:v>
                </c:pt>
                <c:pt idx="6">
                  <c:v>0.04</c:v>
                </c:pt>
                <c:pt idx="7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E-47EB-9635-0750C229EB36}"/>
            </c:ext>
          </c:extLst>
        </c:ser>
        <c:ser>
          <c:idx val="3"/>
          <c:order val="3"/>
          <c:tx>
            <c:strRef>
              <c:f>List1!$F$3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List1!$F$4:$F$11</c:f>
              <c:numCache>
                <c:formatCode>0.00%</c:formatCode>
                <c:ptCount val="8"/>
                <c:pt idx="0">
                  <c:v>1.4E-2</c:v>
                </c:pt>
                <c:pt idx="1">
                  <c:v>8.0000000000000002E-3</c:v>
                </c:pt>
                <c:pt idx="2">
                  <c:v>8.0000000000000002E-3</c:v>
                </c:pt>
                <c:pt idx="3">
                  <c:v>2.1999999999999999E-2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1.2999999999999999E-2</c:v>
                </c:pt>
                <c:pt idx="7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3E-47EB-9635-0750C229EB36}"/>
            </c:ext>
          </c:extLst>
        </c:ser>
        <c:ser>
          <c:idx val="4"/>
          <c:order val="4"/>
          <c:tx>
            <c:strRef>
              <c:f>List1!$G$3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List1!$G$4:$G$11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3.0000000000000001E-3</c:v>
                </c:pt>
                <c:pt idx="2">
                  <c:v>1.0999999999999999E-2</c:v>
                </c:pt>
                <c:pt idx="3">
                  <c:v>1.7000000000000001E-2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8.9999999999999993E-3</c:v>
                </c:pt>
                <c:pt idx="7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3E-47EB-9635-0750C229E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285616"/>
        <c:axId val="292291520"/>
      </c:areaChart>
      <c:catAx>
        <c:axId val="2922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91520"/>
        <c:crosses val="autoZero"/>
        <c:auto val="1"/>
        <c:lblAlgn val="ctr"/>
        <c:lblOffset val="100"/>
        <c:noMultiLvlLbl val="0"/>
      </c:catAx>
      <c:valAx>
        <c:axId val="2922915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85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>
                <a:effectLst/>
              </a:rPr>
              <a:t>Účastnil(a) se okupace budovy či veřejného místa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List1!$C$15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List1!$C$16:$C$23</c:f>
              <c:numCache>
                <c:formatCode>0.00%</c:formatCode>
                <c:ptCount val="8"/>
                <c:pt idx="0">
                  <c:v>0.94099999999999995</c:v>
                </c:pt>
                <c:pt idx="1">
                  <c:v>0.98</c:v>
                </c:pt>
                <c:pt idx="2">
                  <c:v>0.93700000000000006</c:v>
                </c:pt>
                <c:pt idx="3">
                  <c:v>0.59</c:v>
                </c:pt>
                <c:pt idx="4">
                  <c:v>0.84599999999999997</c:v>
                </c:pt>
                <c:pt idx="5">
                  <c:v>0.97199999999999998</c:v>
                </c:pt>
                <c:pt idx="6">
                  <c:v>0.89200000000000002</c:v>
                </c:pt>
                <c:pt idx="7">
                  <c:v>0.89500000000000002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0-4692-8B41-4DB45C070688}"/>
            </c:ext>
          </c:extLst>
        </c:ser>
        <c:ser>
          <c:idx val="1"/>
          <c:order val="1"/>
          <c:tx>
            <c:strRef>
              <c:f>List1!$D$15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List1!$D$16:$D$23</c:f>
              <c:numCache>
                <c:formatCode>0.00%</c:formatCode>
                <c:ptCount val="8"/>
                <c:pt idx="0">
                  <c:v>3.5000000000000003E-2</c:v>
                </c:pt>
                <c:pt idx="1">
                  <c:v>1.4999999999999999E-2</c:v>
                </c:pt>
                <c:pt idx="2">
                  <c:v>2.5000000000000001E-2</c:v>
                </c:pt>
                <c:pt idx="3">
                  <c:v>0.19500000000000001</c:v>
                </c:pt>
                <c:pt idx="4">
                  <c:v>7.0999999999999994E-2</c:v>
                </c:pt>
                <c:pt idx="5">
                  <c:v>1.0999999999999999E-2</c:v>
                </c:pt>
                <c:pt idx="6">
                  <c:v>4.5999999999999999E-2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0-4692-8B41-4DB45C070688}"/>
            </c:ext>
          </c:extLst>
        </c:ser>
        <c:ser>
          <c:idx val="2"/>
          <c:order val="2"/>
          <c:tx>
            <c:strRef>
              <c:f>List1!$E$15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List1!$E$16:$E$23</c:f>
              <c:numCache>
                <c:formatCode>0.00%</c:formatCode>
                <c:ptCount val="8"/>
                <c:pt idx="0">
                  <c:v>1.4E-2</c:v>
                </c:pt>
                <c:pt idx="1">
                  <c:v>5.0000000000000001E-3</c:v>
                </c:pt>
                <c:pt idx="2">
                  <c:v>2.7E-2</c:v>
                </c:pt>
                <c:pt idx="3">
                  <c:v>0.12</c:v>
                </c:pt>
                <c:pt idx="4">
                  <c:v>6.0999999999999999E-2</c:v>
                </c:pt>
                <c:pt idx="5">
                  <c:v>8.9999999999999993E-3</c:v>
                </c:pt>
                <c:pt idx="6">
                  <c:v>4.9000000000000002E-2</c:v>
                </c:pt>
                <c:pt idx="7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60-4692-8B41-4DB45C070688}"/>
            </c:ext>
          </c:extLst>
        </c:ser>
        <c:ser>
          <c:idx val="3"/>
          <c:order val="3"/>
          <c:tx>
            <c:strRef>
              <c:f>List1!$F$15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List1!$F$16:$F$23</c:f>
              <c:numCache>
                <c:formatCode>0.00%</c:formatCode>
                <c:ptCount val="8"/>
                <c:pt idx="0">
                  <c:v>6.0000000000000001E-3</c:v>
                </c:pt>
                <c:pt idx="1">
                  <c:v>0</c:v>
                </c:pt>
                <c:pt idx="2">
                  <c:v>8.0000000000000002E-3</c:v>
                </c:pt>
                <c:pt idx="3">
                  <c:v>6.8000000000000005E-2</c:v>
                </c:pt>
                <c:pt idx="4">
                  <c:v>1.4999999999999999E-2</c:v>
                </c:pt>
                <c:pt idx="5">
                  <c:v>4.0000000000000001E-3</c:v>
                </c:pt>
                <c:pt idx="6">
                  <c:v>5.0000000000000001E-3</c:v>
                </c:pt>
                <c:pt idx="7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60-4692-8B41-4DB45C070688}"/>
            </c:ext>
          </c:extLst>
        </c:ser>
        <c:ser>
          <c:idx val="4"/>
          <c:order val="4"/>
          <c:tx>
            <c:strRef>
              <c:f>List1!$G$15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List1!$G$16:$G$23</c:f>
              <c:numCache>
                <c:formatCode>0.00%</c:formatCode>
                <c:ptCount val="8"/>
                <c:pt idx="0">
                  <c:v>5.0000000000000001E-3</c:v>
                </c:pt>
                <c:pt idx="1">
                  <c:v>0</c:v>
                </c:pt>
                <c:pt idx="2">
                  <c:v>3.0000000000000001E-3</c:v>
                </c:pt>
                <c:pt idx="3">
                  <c:v>2.7E-2</c:v>
                </c:pt>
                <c:pt idx="4">
                  <c:v>8.0000000000000002E-3</c:v>
                </c:pt>
                <c:pt idx="5">
                  <c:v>4.0000000000000001E-3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60-4692-8B41-4DB45C070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4319728"/>
        <c:axId val="474324320"/>
      </c:areaChart>
      <c:catAx>
        <c:axId val="47431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24320"/>
        <c:crosses val="autoZero"/>
        <c:auto val="1"/>
        <c:lblAlgn val="ctr"/>
        <c:lblOffset val="100"/>
        <c:noMultiLvlLbl val="0"/>
      </c:catAx>
      <c:valAx>
        <c:axId val="47432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19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>
                <a:effectLst/>
              </a:rPr>
              <a:t>Účastnil(a) se politické akce, kde proběhla fyzická konfrontace s oponenty či policií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List1!$C$34:$C$41</c:f>
              <c:numCache>
                <c:formatCode>0.00%</c:formatCode>
                <c:ptCount val="8"/>
                <c:pt idx="0">
                  <c:v>0.93799999999999994</c:v>
                </c:pt>
                <c:pt idx="1">
                  <c:v>0.97</c:v>
                </c:pt>
                <c:pt idx="2">
                  <c:v>0.91700000000000004</c:v>
                </c:pt>
                <c:pt idx="3">
                  <c:v>0.90700000000000003</c:v>
                </c:pt>
                <c:pt idx="4">
                  <c:v>0.89</c:v>
                </c:pt>
                <c:pt idx="5">
                  <c:v>0.95799999999999996</c:v>
                </c:pt>
                <c:pt idx="6">
                  <c:v>0.89900000000000002</c:v>
                </c:pt>
                <c:pt idx="7">
                  <c:v>0.90400000000000003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F-4F0B-A7DF-8410E133E081}"/>
            </c:ext>
          </c:extLst>
        </c:ser>
        <c:ser>
          <c:idx val="1"/>
          <c:order val="1"/>
          <c:tx>
            <c:strRef>
              <c:f>List1!$D$33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List1!$D$34:$D$41</c:f>
              <c:numCache>
                <c:formatCode>0.00%</c:formatCode>
                <c:ptCount val="8"/>
                <c:pt idx="0">
                  <c:v>3.5999999999999997E-2</c:v>
                </c:pt>
                <c:pt idx="1">
                  <c:v>1.7999999999999999E-2</c:v>
                </c:pt>
                <c:pt idx="2">
                  <c:v>2.4E-2</c:v>
                </c:pt>
                <c:pt idx="3">
                  <c:v>4.8000000000000001E-2</c:v>
                </c:pt>
                <c:pt idx="4">
                  <c:v>5.8000000000000003E-2</c:v>
                </c:pt>
                <c:pt idx="5">
                  <c:v>2.5000000000000001E-2</c:v>
                </c:pt>
                <c:pt idx="6">
                  <c:v>5.7000000000000002E-2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1F-4F0B-A7DF-8410E133E081}"/>
            </c:ext>
          </c:extLst>
        </c:ser>
        <c:ser>
          <c:idx val="2"/>
          <c:order val="2"/>
          <c:tx>
            <c:strRef>
              <c:f>List1!$E$33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List1!$E$34:$E$41</c:f>
              <c:numCache>
                <c:formatCode>0.00%</c:formatCode>
                <c:ptCount val="8"/>
                <c:pt idx="0">
                  <c:v>2.1000000000000001E-2</c:v>
                </c:pt>
                <c:pt idx="1">
                  <c:v>1.2999999999999999E-2</c:v>
                </c:pt>
                <c:pt idx="2">
                  <c:v>3.5000000000000003E-2</c:v>
                </c:pt>
                <c:pt idx="3">
                  <c:v>2.4E-2</c:v>
                </c:pt>
                <c:pt idx="4">
                  <c:v>3.9E-2</c:v>
                </c:pt>
                <c:pt idx="5">
                  <c:v>8.9999999999999993E-3</c:v>
                </c:pt>
                <c:pt idx="6">
                  <c:v>3.3000000000000002E-2</c:v>
                </c:pt>
                <c:pt idx="7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1F-4F0B-A7DF-8410E133E081}"/>
            </c:ext>
          </c:extLst>
        </c:ser>
        <c:ser>
          <c:idx val="3"/>
          <c:order val="3"/>
          <c:tx>
            <c:strRef>
              <c:f>List1!$F$33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List1!$F$34:$F$41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0</c:v>
                </c:pt>
                <c:pt idx="2">
                  <c:v>1.2E-2</c:v>
                </c:pt>
                <c:pt idx="3">
                  <c:v>8.9999999999999993E-3</c:v>
                </c:pt>
                <c:pt idx="4">
                  <c:v>8.0000000000000002E-3</c:v>
                </c:pt>
                <c:pt idx="5">
                  <c:v>6.0000000000000001E-3</c:v>
                </c:pt>
                <c:pt idx="6">
                  <c:v>4.0000000000000001E-3</c:v>
                </c:pt>
                <c:pt idx="7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1F-4F0B-A7DF-8410E133E081}"/>
            </c:ext>
          </c:extLst>
        </c:ser>
        <c:ser>
          <c:idx val="4"/>
          <c:order val="4"/>
          <c:tx>
            <c:strRef>
              <c:f>List1!$G$33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List1!$G$34:$G$41</c:f>
              <c:numCache>
                <c:formatCode>0.00%</c:formatCode>
                <c:ptCount val="8"/>
                <c:pt idx="0">
                  <c:v>1E-3</c:v>
                </c:pt>
                <c:pt idx="1">
                  <c:v>0</c:v>
                </c:pt>
                <c:pt idx="2">
                  <c:v>1.0999999999999999E-2</c:v>
                </c:pt>
                <c:pt idx="3">
                  <c:v>1.2E-2</c:v>
                </c:pt>
                <c:pt idx="4">
                  <c:v>4.0000000000000001E-3</c:v>
                </c:pt>
                <c:pt idx="5">
                  <c:v>2E-3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1F-4F0B-A7DF-8410E133E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120944"/>
        <c:axId val="410117336"/>
      </c:areaChart>
      <c:catAx>
        <c:axId val="41012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17336"/>
        <c:crosses val="autoZero"/>
        <c:auto val="1"/>
        <c:lblAlgn val="ctr"/>
        <c:lblOffset val="100"/>
        <c:noMultiLvlLbl val="0"/>
      </c:catAx>
      <c:valAx>
        <c:axId val="4101173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209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FBBE-691A-4BB7-B4FC-670E0B50B345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714489"/>
            <a:ext cx="7772400" cy="1470025"/>
          </a:xfrm>
        </p:spPr>
        <p:txBody>
          <a:bodyPr/>
          <a:lstStyle/>
          <a:p>
            <a:r>
              <a:rPr lang="cs-CZ" dirty="0"/>
              <a:t>Občanská a politická socializace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256713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Jan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Šerek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endParaRPr lang="cs-CZ" sz="2800" dirty="0">
              <a:solidFill>
                <a:schemeClr val="tx1"/>
              </a:solidFill>
              <a:latin typeface="+mj-lt"/>
            </a:endParaRPr>
          </a:p>
          <a:p>
            <a:r>
              <a:rPr lang="cs-CZ" sz="2800" dirty="0">
                <a:solidFill>
                  <a:schemeClr val="tx1"/>
                </a:solidFill>
                <a:latin typeface="+mj-lt"/>
              </a:rPr>
              <a:t>11. 4. 2024</a:t>
            </a:r>
          </a:p>
          <a:p>
            <a:r>
              <a:rPr lang="cs-CZ" sz="2800" dirty="0">
                <a:solidFill>
                  <a:schemeClr val="tx1"/>
                </a:solidFill>
                <a:latin typeface="+mj-lt"/>
              </a:rPr>
              <a:t>P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sychologie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adolescentů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7151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 startAt="3"/>
            </a:pPr>
            <a:r>
              <a:rPr lang="cs-CZ" sz="2800" dirty="0"/>
              <a:t>výzkumy kolektivní paměti ukazují, že si lidé nejlépe vybavují politické události (např. změny režimu), které se udály během jejich adolescence nebo mladé dospělosti, zatímco události z jiných období si vybavují hůře</a:t>
            </a:r>
            <a:r>
              <a:rPr lang="en-US" sz="2800" dirty="0"/>
              <a:t> (Valencia &amp; </a:t>
            </a:r>
            <a:r>
              <a:rPr lang="en-US" sz="2800" dirty="0" err="1"/>
              <a:t>Páez</a:t>
            </a:r>
            <a:r>
              <a:rPr lang="en-US" sz="2800" dirty="0"/>
              <a:t>, 1999)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historické události mají největší dopad na politický vývoj člověka, pokud se stanou v období adolescence či mladé dospělosti </a:t>
            </a:r>
            <a:r>
              <a:rPr lang="en-US" sz="2800" dirty="0"/>
              <a:t>(Sears, 2002; Sears &amp; Levy, 2003)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děti?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děti?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„Do okamžiku, kdy dítě ve věku 14 let nastupuje na střední školu, jsou již jeho základní politické orientace ve vztahu k režimu a komunitě pevně usazené. Proto přinejmenším během následujících čtyř let na střední škole můžeme zaznamenat pouze málo podstatných změn.</a:t>
            </a:r>
            <a:r>
              <a:rPr lang="en-US" i="1" dirty="0"/>
              <a:t>”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en-US" dirty="0"/>
              <a:t>(Easton &amp; Hess, 1962, 236)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děti?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Joseph</a:t>
            </a:r>
            <a:r>
              <a:rPr lang="cs-CZ" dirty="0"/>
              <a:t> </a:t>
            </a:r>
            <a:r>
              <a:rPr lang="cs-CZ" dirty="0" err="1"/>
              <a:t>Adelson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Adelson</a:t>
            </a:r>
            <a:r>
              <a:rPr lang="cs-CZ" sz="2400" dirty="0"/>
              <a:t> &amp; O‘</a:t>
            </a:r>
            <a:r>
              <a:rPr lang="cs-CZ" sz="2400" dirty="0" err="1"/>
              <a:t>Neil</a:t>
            </a:r>
            <a:r>
              <a:rPr lang="cs-CZ" sz="2400" dirty="0"/>
              <a:t>, 1966; </a:t>
            </a:r>
            <a:r>
              <a:rPr lang="cs-CZ" sz="2400" dirty="0" err="1"/>
              <a:t>Adelson</a:t>
            </a:r>
            <a:r>
              <a:rPr lang="cs-CZ" sz="2400" dirty="0"/>
              <a:t>, O‘</a:t>
            </a:r>
            <a:r>
              <a:rPr lang="cs-CZ" sz="2400" dirty="0" err="1"/>
              <a:t>Neil</a:t>
            </a:r>
            <a:r>
              <a:rPr lang="cs-CZ" sz="2400" dirty="0"/>
              <a:t>, &amp; Green, 1969; </a:t>
            </a:r>
            <a:r>
              <a:rPr lang="cs-CZ" sz="2400" dirty="0" err="1"/>
              <a:t>Adelson</a:t>
            </a:r>
            <a:r>
              <a:rPr lang="cs-CZ" sz="2400" dirty="0"/>
              <a:t> &amp; </a:t>
            </a:r>
            <a:r>
              <a:rPr lang="cs-CZ" sz="2400" dirty="0" err="1"/>
              <a:t>Beall</a:t>
            </a:r>
            <a:r>
              <a:rPr lang="cs-CZ" sz="2400" dirty="0"/>
              <a:t>, 1970)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děti?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Joseph</a:t>
            </a:r>
            <a:r>
              <a:rPr lang="cs-CZ" dirty="0"/>
              <a:t> </a:t>
            </a:r>
            <a:r>
              <a:rPr lang="cs-CZ" dirty="0" err="1"/>
              <a:t>Adelson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Adelson</a:t>
            </a:r>
            <a:r>
              <a:rPr lang="cs-CZ" sz="2400" dirty="0"/>
              <a:t> &amp; O‘</a:t>
            </a:r>
            <a:r>
              <a:rPr lang="cs-CZ" sz="2400" dirty="0" err="1"/>
              <a:t>Neil</a:t>
            </a:r>
            <a:r>
              <a:rPr lang="cs-CZ" sz="2400" dirty="0"/>
              <a:t>, 1966; </a:t>
            </a:r>
            <a:r>
              <a:rPr lang="cs-CZ" sz="2400" dirty="0" err="1"/>
              <a:t>Adelson</a:t>
            </a:r>
            <a:r>
              <a:rPr lang="cs-CZ" sz="2400" dirty="0"/>
              <a:t>, O‘</a:t>
            </a:r>
            <a:r>
              <a:rPr lang="cs-CZ" sz="2400" dirty="0" err="1"/>
              <a:t>Neil</a:t>
            </a:r>
            <a:r>
              <a:rPr lang="cs-CZ" sz="2400" dirty="0"/>
              <a:t>, &amp; Green, 1969; </a:t>
            </a:r>
            <a:r>
              <a:rPr lang="cs-CZ" sz="2400" dirty="0" err="1"/>
              <a:t>Adelson</a:t>
            </a:r>
            <a:r>
              <a:rPr lang="cs-CZ" sz="2400" dirty="0"/>
              <a:t> &amp; </a:t>
            </a:r>
            <a:r>
              <a:rPr lang="cs-CZ" sz="2400" dirty="0" err="1"/>
              <a:t>Beall</a:t>
            </a:r>
            <a:r>
              <a:rPr lang="cs-CZ" sz="2400" dirty="0"/>
              <a:t>, 1970)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/>
              <a:t>Jean </a:t>
            </a:r>
            <a:r>
              <a:rPr lang="cs-CZ" dirty="0" err="1"/>
              <a:t>Piaget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Robert </a:t>
            </a:r>
            <a:r>
              <a:rPr lang="cs-CZ" dirty="0" err="1"/>
              <a:t>Selman</a:t>
            </a:r>
            <a:endParaRPr lang="cs-CZ" dirty="0"/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dělají současní čeští adolescenti?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668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červen 2014</a:t>
            </a:r>
          </a:p>
          <a:p>
            <a:pPr marL="0" indent="0">
              <a:buNone/>
            </a:pPr>
            <a:r>
              <a:rPr lang="cs-CZ" dirty="0"/>
              <a:t>asi 2 000 studentů 9. ročníků ZŠ a prvních ročníků SŠ (průměrný věk 15,7 let)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dotazníkové šetření</a:t>
            </a:r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3992" y="3933056"/>
            <a:ext cx="4381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213285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24000" y="90872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24000" y="11663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feminspire.com/wp-content/uploads/2012/12/bigstock_silhouettes_of_concert_crowd_i_1565261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2420889"/>
            <a:ext cx="4320480" cy="2387065"/>
          </a:xfrm>
          <a:prstGeom prst="rect">
            <a:avLst/>
          </a:prstGeom>
          <a:noFill/>
        </p:spPr>
      </p:pic>
      <p:pic>
        <p:nvPicPr>
          <p:cNvPr id="5" name="Picture 6" descr="http://www.merchandisingplaza.com/images/products/41926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3993" y="2060848"/>
            <a:ext cx="2941737" cy="3037938"/>
          </a:xfrm>
          <a:prstGeom prst="rect">
            <a:avLst/>
          </a:prstGeom>
          <a:noFill/>
        </p:spPr>
      </p:pic>
      <p:pic>
        <p:nvPicPr>
          <p:cNvPr id="6" name="Picture 8" descr="https://desertpeace.files.wordpress.com/2014/12/boycott-the-boycott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7816" y="3501008"/>
            <a:ext cx="1964160" cy="1964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adolescenti a občanský život?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 algn="ctr"/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5805264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24000" y="537321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24000" y="4581128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wackybuttons.com/designcodes/110/1101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1052736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501317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24000" y="378904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524000" y="335699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524000" y="548680"/>
            <a:ext cx="449999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75520" y="210672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/>
              <a:t>ne </a:t>
            </a:r>
            <a:r>
              <a:rPr lang="cs-CZ" sz="5400" dirty="0">
                <a:solidFill>
                  <a:srgbClr val="C00000"/>
                </a:solidFill>
              </a:rPr>
              <a:t>online vs. offline</a:t>
            </a:r>
            <a:r>
              <a:rPr lang="cs-CZ" sz="5400" dirty="0"/>
              <a:t>,</a:t>
            </a:r>
          </a:p>
          <a:p>
            <a:pPr algn="ctr"/>
            <a:r>
              <a:rPr lang="cs-CZ" sz="5400" dirty="0"/>
              <a:t>ale </a:t>
            </a:r>
            <a:r>
              <a:rPr lang="cs-CZ" sz="5400" dirty="0">
                <a:solidFill>
                  <a:srgbClr val="00B050"/>
                </a:solidFill>
              </a:rPr>
              <a:t>nenáročné vs. náročné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847528" y="1556793"/>
          <a:ext cx="8280920" cy="492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75520" y="32394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Jakých konkrétních témat se tvé aktivity týkaly?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1271154"/>
          <a:ext cx="8424936" cy="5179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47528" y="188641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Zkus se nyní zamyslet, jak to budeš mít v dospělosti. Pokud bych se v dospělosti domníval(a), že se ve společnosti dějte něco špatného, tak bych 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naše data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Výzkumný projekt CATCH-</a:t>
            </a:r>
            <a:r>
              <a:rPr lang="cs-CZ" dirty="0" err="1"/>
              <a:t>EyoU</a:t>
            </a:r>
            <a:r>
              <a:rPr lang="cs-CZ" dirty="0"/>
              <a:t> (2015 – 2018)</a:t>
            </a:r>
          </a:p>
          <a:p>
            <a:pPr lvl="1"/>
            <a:r>
              <a:rPr lang="cs-CZ" dirty="0"/>
              <a:t>dotazníkové šetření mezi studenty středních škol a pracujícími i studujícími mladými dospělými (2016) ve věku 16-26</a:t>
            </a:r>
          </a:p>
        </p:txBody>
      </p:sp>
    </p:spTree>
    <p:extLst>
      <p:ext uri="{BB962C8B-B14F-4D97-AF65-F5344CB8AC3E}">
        <p14:creationId xmlns:p14="http://schemas.microsoft.com/office/powerpoint/2010/main" val="2381097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162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Internet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357554" y="1773859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7554" y="2522796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57554" y="3007411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57554" y="3712805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357553" y="4653921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028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Dobrovolnictví a dobročinnost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57552" y="2033959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357552" y="229032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357552" y="275503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05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adolescenti a občanský život?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sociální složky identity (</a:t>
            </a:r>
            <a:r>
              <a:rPr lang="cs-CZ" dirty="0" err="1"/>
              <a:t>Erikson</a:t>
            </a:r>
            <a:r>
              <a:rPr lang="cs-CZ" dirty="0"/>
              <a:t>, 1968)</a:t>
            </a:r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 algn="ctr"/>
            <a:endParaRPr lang="cs-CZ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Konzumerismus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57551" y="3253940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87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Institucionalizovaná politika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455858" y="438777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37941" y="5171546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455858" y="5857468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173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posledních 12 měsíců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Protest a radikální participace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437941" y="493849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455857" y="542761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455858" y="566626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437941" y="4210722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703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012496"/>
              </p:ext>
            </p:extLst>
          </p:nvPr>
        </p:nvGraphicFramePr>
        <p:xfrm>
          <a:off x="1703512" y="815842"/>
          <a:ext cx="4572000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403011"/>
              </p:ext>
            </p:extLst>
          </p:nvPr>
        </p:nvGraphicFramePr>
        <p:xfrm>
          <a:off x="5951985" y="815841"/>
          <a:ext cx="4748997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935810"/>
              </p:ext>
            </p:extLst>
          </p:nvPr>
        </p:nvGraphicFramePr>
        <p:xfrm>
          <a:off x="2243572" y="3933056"/>
          <a:ext cx="7704856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9819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09138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276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5240"/>
              <a:gd name="adj6" fmla="val -431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Pasivní</a:t>
            </a:r>
          </a:p>
        </p:txBody>
      </p:sp>
    </p:spTree>
    <p:extLst>
      <p:ext uri="{BB962C8B-B14F-4D97-AF65-F5344CB8AC3E}">
        <p14:creationId xmlns:p14="http://schemas.microsoft.com/office/powerpoint/2010/main" val="3550151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09138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6610"/>
              <a:gd name="adj6" fmla="val -928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Digitální</a:t>
            </a:r>
          </a:p>
        </p:txBody>
      </p:sp>
    </p:spTree>
    <p:extLst>
      <p:ext uri="{BB962C8B-B14F-4D97-AF65-F5344CB8AC3E}">
        <p14:creationId xmlns:p14="http://schemas.microsoft.com/office/powerpoint/2010/main" val="31966949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6610"/>
              <a:gd name="adj6" fmla="val -928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Digitální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51495" y="1311442"/>
            <a:ext cx="28274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>
                <a:latin typeface="+mn-lt"/>
              </a:rPr>
              <a:t>„v pohotovostním režimu“ (E. </a:t>
            </a:r>
            <a:r>
              <a:rPr lang="cs-CZ" sz="2600" dirty="0" err="1">
                <a:latin typeface="+mn-lt"/>
              </a:rPr>
              <a:t>Amnå</a:t>
            </a:r>
            <a:r>
              <a:rPr lang="cs-CZ" sz="26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75979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09138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7980"/>
              <a:gd name="adj6" fmla="val -1437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Dobrovolníci</a:t>
            </a:r>
          </a:p>
        </p:txBody>
      </p:sp>
    </p:spTree>
    <p:extLst>
      <p:ext uri="{BB962C8B-B14F-4D97-AF65-F5344CB8AC3E}">
        <p14:creationId xmlns:p14="http://schemas.microsoft.com/office/powerpoint/2010/main" val="2769012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350"/>
              <a:gd name="adj6" fmla="val -1987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Aktivní</a:t>
            </a:r>
          </a:p>
        </p:txBody>
      </p:sp>
    </p:spTree>
    <p:extLst>
      <p:ext uri="{BB962C8B-B14F-4D97-AF65-F5344CB8AC3E}">
        <p14:creationId xmlns:p14="http://schemas.microsoft.com/office/powerpoint/2010/main" val="267089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adolescenti a občanský život?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sociální složky identity (</a:t>
            </a:r>
            <a:r>
              <a:rPr lang="cs-CZ" dirty="0" err="1"/>
              <a:t>Erikson</a:t>
            </a:r>
            <a:r>
              <a:rPr lang="cs-CZ" dirty="0"/>
              <a:t>, 1968)</a:t>
            </a:r>
          </a:p>
          <a:p>
            <a:r>
              <a:rPr lang="cs-CZ" dirty="0"/>
              <a:t>společenské a institucionální pobídky</a:t>
            </a:r>
          </a:p>
          <a:p>
            <a:pPr lvl="1"/>
            <a:r>
              <a:rPr lang="cs-CZ" dirty="0"/>
              <a:t>vzdělávací systém </a:t>
            </a:r>
            <a:r>
              <a:rPr lang="en-US" dirty="0"/>
              <a:t>(</a:t>
            </a:r>
            <a:r>
              <a:rPr lang="en-US" dirty="0" err="1"/>
              <a:t>Niemi</a:t>
            </a:r>
            <a:r>
              <a:rPr lang="en-US" dirty="0"/>
              <a:t> &amp; </a:t>
            </a:r>
            <a:r>
              <a:rPr lang="en-US" dirty="0" err="1"/>
              <a:t>Hepbur</a:t>
            </a:r>
            <a:r>
              <a:rPr lang="cs-CZ" dirty="0"/>
              <a:t>n</a:t>
            </a:r>
            <a:r>
              <a:rPr lang="en-US" dirty="0"/>
              <a:t>, 1995)</a:t>
            </a:r>
            <a:endParaRPr lang="cs-CZ" dirty="0"/>
          </a:p>
          <a:p>
            <a:pPr lvl="1"/>
            <a:r>
              <a:rPr lang="cs-CZ" dirty="0"/>
              <a:t>politická práva</a:t>
            </a: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 algn="ctr"/>
            <a:endParaRPr lang="cs-CZ" sz="36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Profily 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/>
        </p:nvGraphicFramePr>
        <p:xfrm>
          <a:off x="914400" y="1487047"/>
          <a:ext cx="7669798" cy="509138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350"/>
              <a:gd name="adj6" fmla="val -1987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Aktivní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51495" y="1311442"/>
            <a:ext cx="28274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>
                <a:latin typeface="+mn-lt"/>
              </a:rPr>
              <a:t>zájem</a:t>
            </a:r>
          </a:p>
          <a:p>
            <a:r>
              <a:rPr lang="cs-CZ" sz="2600" dirty="0">
                <a:latin typeface="+mn-lt"/>
              </a:rPr>
              <a:t>vlastní účinnost důvěra v instituce</a:t>
            </a:r>
          </a:p>
          <a:p>
            <a:r>
              <a:rPr lang="cs-CZ" sz="2600" dirty="0">
                <a:latin typeface="+mn-lt"/>
              </a:rPr>
              <a:t>vzdělanější</a:t>
            </a:r>
          </a:p>
          <a:p>
            <a:r>
              <a:rPr lang="cs-CZ" sz="2600" dirty="0">
                <a:latin typeface="+mn-lt"/>
              </a:rPr>
              <a:t>z měst</a:t>
            </a:r>
          </a:p>
          <a:p>
            <a:r>
              <a:rPr lang="cs-CZ" sz="2600" dirty="0">
                <a:latin typeface="+mn-lt"/>
              </a:rPr>
              <a:t>muži </a:t>
            </a:r>
          </a:p>
        </p:txBody>
      </p:sp>
    </p:spTree>
    <p:extLst>
      <p:ext uri="{BB962C8B-B14F-4D97-AF65-F5344CB8AC3E}">
        <p14:creationId xmlns:p14="http://schemas.microsoft.com/office/powerpoint/2010/main" val="2260194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participace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3055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03512" y="260648"/>
          <a:ext cx="865051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524000" y="2996952"/>
            <a:ext cx="867645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Kdybych chtěl(a), myslím, že bych dokázal(a) … 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1991544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/>
          <p:nvPr/>
        </p:nvGraphicFramePr>
        <p:xfrm>
          <a:off x="1775520" y="836712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podle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se středoškoláky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Složitost politiky a málo informací</a:t>
            </a:r>
          </a:p>
          <a:p>
            <a:r>
              <a:rPr lang="cs-CZ" dirty="0"/>
              <a:t>Absence smysluplných alternativ mezi stranami a kandidáty</a:t>
            </a:r>
          </a:p>
          <a:p>
            <a:r>
              <a:rPr lang="cs-CZ" dirty="0"/>
              <a:t>Nízká důvěra ve vlastní schopnosti a strach ze sebevyjádření</a:t>
            </a:r>
          </a:p>
          <a:p>
            <a:r>
              <a:rPr lang="cs-CZ" dirty="0"/>
              <a:t>Pocit, že náš názor nikoho nezajímá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4424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občanské participace?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1119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občanské participace?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Obvyklá představa: jestliže socializační činitelé (rodiče, škola, média atd.) vštípí mladým lidem „vhodné“ postoje, mladí lidé se stanou odpovědnějšími, a tudíž aktivnějšími občany</a:t>
            </a:r>
          </a:p>
        </p:txBody>
      </p:sp>
    </p:spTree>
    <p:extLst>
      <p:ext uri="{BB962C8B-B14F-4D97-AF65-F5344CB8AC3E}">
        <p14:creationId xmlns:p14="http://schemas.microsoft.com/office/powerpoint/2010/main" val="403647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chtít, aby adolescenti participovali?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občanská/politická socializace</a:t>
            </a:r>
          </a:p>
          <a:p>
            <a:r>
              <a:rPr lang="cs-CZ" dirty="0"/>
              <a:t>individuální benefity</a:t>
            </a:r>
          </a:p>
          <a:p>
            <a:pPr lvl="1"/>
            <a:r>
              <a:rPr lang="cs-CZ" dirty="0"/>
              <a:t>duševní zdraví</a:t>
            </a:r>
          </a:p>
          <a:p>
            <a:pPr lvl="1"/>
            <a:r>
              <a:rPr lang="cs-CZ" dirty="0"/>
              <a:t>vývoj identity</a:t>
            </a:r>
          </a:p>
          <a:p>
            <a:r>
              <a:rPr lang="cs-CZ" dirty="0"/>
              <a:t>kolektivní benefity</a:t>
            </a:r>
          </a:p>
        </p:txBody>
      </p:sp>
    </p:spTree>
    <p:extLst>
      <p:ext uri="{BB962C8B-B14F-4D97-AF65-F5344CB8AC3E}">
        <p14:creationId xmlns:p14="http://schemas.microsoft.com/office/powerpoint/2010/main" val="39188435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postoje souvisejí s participací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Zájem o politiku</a:t>
            </a:r>
          </a:p>
        </p:txBody>
      </p:sp>
    </p:spTree>
    <p:extLst>
      <p:ext uri="{BB962C8B-B14F-4D97-AF65-F5344CB8AC3E}">
        <p14:creationId xmlns:p14="http://schemas.microsoft.com/office/powerpoint/2010/main" val="115251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postoje souvisejí s participací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Zájem o politiku</a:t>
            </a:r>
          </a:p>
          <a:p>
            <a:r>
              <a:rPr lang="cs-CZ" dirty="0"/>
              <a:t>Pocit vlastní (politické, občanské) účinnosti</a:t>
            </a:r>
          </a:p>
          <a:p>
            <a:pPr lvl="1"/>
            <a:r>
              <a:rPr lang="cs-CZ" dirty="0"/>
              <a:t>Vnitřní</a:t>
            </a:r>
          </a:p>
          <a:p>
            <a:pPr lvl="1"/>
            <a:r>
              <a:rPr lang="cs-CZ" dirty="0"/>
              <a:t>Vnější</a:t>
            </a:r>
          </a:p>
        </p:txBody>
      </p:sp>
    </p:spTree>
    <p:extLst>
      <p:ext uri="{BB962C8B-B14F-4D97-AF65-F5344CB8AC3E}">
        <p14:creationId xmlns:p14="http://schemas.microsoft.com/office/powerpoint/2010/main" val="39839236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a participace – otázka kauzality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Převážná většina studií efekt postojů na participaci pouze předpokládá, ale netestuje</a:t>
            </a:r>
          </a:p>
        </p:txBody>
      </p:sp>
    </p:spTree>
    <p:extLst>
      <p:ext uri="{BB962C8B-B14F-4D97-AF65-F5344CB8AC3E}">
        <p14:creationId xmlns:p14="http://schemas.microsoft.com/office/powerpoint/2010/main" val="2796499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a participace – otázka kauzality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Převážná většina studií efekt postojů na participaci pouze předpokládá, ale netestuje</a:t>
            </a:r>
          </a:p>
          <a:p>
            <a:r>
              <a:rPr lang="cs-CZ" dirty="0"/>
              <a:t>Korelace nemohou odpovědět na otázku, co předchází čemu</a:t>
            </a:r>
          </a:p>
        </p:txBody>
      </p:sp>
    </p:spTree>
    <p:extLst>
      <p:ext uri="{BB962C8B-B14F-4D97-AF65-F5344CB8AC3E}">
        <p14:creationId xmlns:p14="http://schemas.microsoft.com/office/powerpoint/2010/main" val="10727133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a participace – otázka kauzality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Převážná většina studií efekt postojů na participaci pouze předpokládá, ale netestuje</a:t>
            </a:r>
          </a:p>
          <a:p>
            <a:r>
              <a:rPr lang="cs-CZ" dirty="0"/>
              <a:t>Korelace nemohou odpovědět na otázku, co předchází čemu</a:t>
            </a:r>
          </a:p>
          <a:p>
            <a:r>
              <a:rPr lang="cs-CZ" dirty="0"/>
              <a:t>Když je směr kauzality testován, je to především na dospělých</a:t>
            </a:r>
          </a:p>
        </p:txBody>
      </p:sp>
    </p:spTree>
    <p:extLst>
      <p:ext uri="{BB962C8B-B14F-4D97-AF65-F5344CB8AC3E}">
        <p14:creationId xmlns:p14="http://schemas.microsoft.com/office/powerpoint/2010/main" val="1222817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a participace – otázka kauzality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Převážná většina studií efekt postojů na participaci pouze předpokládá, ale netestuje</a:t>
            </a:r>
          </a:p>
          <a:p>
            <a:r>
              <a:rPr lang="cs-CZ" dirty="0"/>
              <a:t>Korelace nemohou odpovědět na otázku, co předchází čemu</a:t>
            </a:r>
          </a:p>
          <a:p>
            <a:r>
              <a:rPr lang="cs-CZ" dirty="0"/>
              <a:t>Když je směr kauzality testován, je to především na dospělých</a:t>
            </a:r>
          </a:p>
          <a:p>
            <a:r>
              <a:rPr lang="cs-CZ" dirty="0"/>
              <a:t>Studie na adolescentech přinášejí důkazy spíše ve prospěch oboustranného působení</a:t>
            </a:r>
          </a:p>
          <a:p>
            <a:pPr marL="324000" lvl="1" indent="0">
              <a:buNone/>
            </a:pPr>
            <a:r>
              <a:rPr lang="cs-CZ" dirty="0"/>
              <a:t>(</a:t>
            </a:r>
            <a:r>
              <a:rPr lang="cs-CZ" dirty="0" err="1"/>
              <a:t>Quintelier</a:t>
            </a:r>
            <a:r>
              <a:rPr lang="cs-CZ" dirty="0"/>
              <a:t> &amp; Van </a:t>
            </a:r>
            <a:r>
              <a:rPr lang="cs-CZ" dirty="0" err="1"/>
              <a:t>Deth</a:t>
            </a:r>
            <a:r>
              <a:rPr lang="cs-CZ" dirty="0"/>
              <a:t>, 2014; </a:t>
            </a:r>
            <a:r>
              <a:rPr lang="cs-CZ" dirty="0" err="1"/>
              <a:t>Metzger</a:t>
            </a:r>
            <a:r>
              <a:rPr lang="cs-CZ" dirty="0"/>
              <a:t>, </a:t>
            </a:r>
            <a:r>
              <a:rPr lang="cs-CZ" dirty="0" err="1"/>
              <a:t>Ferris</a:t>
            </a:r>
            <a:r>
              <a:rPr lang="cs-CZ" dirty="0"/>
              <a:t>, &amp; </a:t>
            </a:r>
            <a:r>
              <a:rPr lang="cs-CZ" dirty="0" err="1"/>
              <a:t>Oosterhoff</a:t>
            </a:r>
            <a:r>
              <a:rPr lang="cs-CZ" dirty="0"/>
              <a:t>, 2018)</a:t>
            </a:r>
          </a:p>
        </p:txBody>
      </p:sp>
    </p:spTree>
    <p:extLst>
      <p:ext uri="{BB962C8B-B14F-4D97-AF65-F5344CB8AC3E}">
        <p14:creationId xmlns:p14="http://schemas.microsoft.com/office/powerpoint/2010/main" val="27301271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vysvětlení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75947" y="1552075"/>
            <a:ext cx="5702969" cy="481263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Teorie plánovaného chování</a:t>
            </a:r>
            <a:br>
              <a:rPr lang="cs-CZ" dirty="0"/>
            </a:br>
            <a:r>
              <a:rPr lang="cs-CZ" sz="2000" dirty="0"/>
              <a:t>(</a:t>
            </a:r>
            <a:r>
              <a:rPr lang="cs-CZ" sz="2000" dirty="0" err="1"/>
              <a:t>Ajzen</a:t>
            </a:r>
            <a:r>
              <a:rPr lang="cs-CZ" sz="2000" dirty="0"/>
              <a:t>, 1991)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782051" y="1888958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3919829" y="1888957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cxnSp>
        <p:nvCxnSpPr>
          <p:cNvPr id="9" name="Přímá spojnice se šipkou 8"/>
          <p:cNvCxnSpPr>
            <a:stCxn id="6" idx="3"/>
            <a:endCxn id="7" idx="1"/>
          </p:cNvCxnSpPr>
          <p:nvPr/>
        </p:nvCxnSpPr>
        <p:spPr bwMode="auto">
          <a:xfrm flipV="1">
            <a:off x="2767262" y="2267952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67627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vysvětlení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75947" y="1552075"/>
            <a:ext cx="5702969" cy="481263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Teorie plánovaného chování</a:t>
            </a:r>
            <a:br>
              <a:rPr lang="cs-CZ" dirty="0"/>
            </a:br>
            <a:r>
              <a:rPr lang="cs-CZ" sz="2000" dirty="0"/>
              <a:t>(</a:t>
            </a:r>
            <a:r>
              <a:rPr lang="cs-CZ" sz="2000" dirty="0" err="1"/>
              <a:t>Ajzen</a:t>
            </a:r>
            <a:r>
              <a:rPr lang="cs-CZ" sz="2000" dirty="0"/>
              <a:t>, 1991)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Teorie kognitivní disonance</a:t>
            </a:r>
            <a:br>
              <a:rPr lang="cs-CZ" dirty="0"/>
            </a:br>
            <a:r>
              <a:rPr lang="cs-CZ" sz="2000" dirty="0"/>
              <a:t>(</a:t>
            </a:r>
            <a:r>
              <a:rPr lang="cs-CZ" sz="2000" dirty="0" err="1"/>
              <a:t>Festinger</a:t>
            </a:r>
            <a:r>
              <a:rPr lang="cs-CZ" sz="2000" dirty="0"/>
              <a:t>, 1957)</a:t>
            </a:r>
          </a:p>
          <a:p>
            <a:pPr marL="72000" indent="0">
              <a:buNone/>
            </a:pPr>
            <a:r>
              <a:rPr lang="cs-CZ" dirty="0" err="1"/>
              <a:t>Sebepercepční</a:t>
            </a:r>
            <a:r>
              <a:rPr lang="cs-CZ" dirty="0"/>
              <a:t> teorie</a:t>
            </a:r>
            <a:br>
              <a:rPr lang="cs-CZ" dirty="0"/>
            </a:br>
            <a:r>
              <a:rPr lang="cs-CZ" sz="2000" dirty="0"/>
              <a:t>(</a:t>
            </a:r>
            <a:r>
              <a:rPr lang="cs-CZ" sz="2000" dirty="0" err="1"/>
              <a:t>Bem</a:t>
            </a:r>
            <a:r>
              <a:rPr lang="cs-CZ" sz="2000" dirty="0"/>
              <a:t>, 1972)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782051" y="1888958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3919829" y="1888957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cxnSp>
        <p:nvCxnSpPr>
          <p:cNvPr id="9" name="Přímá spojnice se šipkou 8"/>
          <p:cNvCxnSpPr>
            <a:stCxn id="6" idx="3"/>
            <a:endCxn id="7" idx="1"/>
          </p:cNvCxnSpPr>
          <p:nvPr/>
        </p:nvCxnSpPr>
        <p:spPr bwMode="auto">
          <a:xfrm flipV="1">
            <a:off x="2767262" y="2267952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bdélník 9"/>
          <p:cNvSpPr/>
          <p:nvPr/>
        </p:nvSpPr>
        <p:spPr bwMode="auto">
          <a:xfrm>
            <a:off x="720000" y="4247974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3857778" y="4247973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cxnSp>
        <p:nvCxnSpPr>
          <p:cNvPr id="12" name="Přímá spojnice se šipkou 11"/>
          <p:cNvCxnSpPr>
            <a:stCxn id="10" idx="3"/>
            <a:endCxn id="11" idx="1"/>
          </p:cNvCxnSpPr>
          <p:nvPr/>
        </p:nvCxnSpPr>
        <p:spPr bwMode="auto">
          <a:xfrm flipV="1">
            <a:off x="2705211" y="4626968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59893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studie </a:t>
            </a:r>
            <a:r>
              <a:rPr lang="cs-CZ" sz="2800" dirty="0"/>
              <a:t>(Šerek et al., 2017)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Zjistit směr působení mezi třemi typy postojů (zájem o politiku, vnitřní účinnost, vnější účinnost) a třemi typy participace (protestní, reprezentativní, dobrovolnictví) ve střední a pozdní adolescenci</a:t>
            </a:r>
          </a:p>
        </p:txBody>
      </p:sp>
    </p:spTree>
    <p:extLst>
      <p:ext uri="{BB962C8B-B14F-4D97-AF65-F5344CB8AC3E}">
        <p14:creationId xmlns:p14="http://schemas.microsoft.com/office/powerpoint/2010/main" val="42724712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</p:spTree>
    <p:extLst>
      <p:ext uri="{BB962C8B-B14F-4D97-AF65-F5344CB8AC3E}">
        <p14:creationId xmlns:p14="http://schemas.microsoft.com/office/powerpoint/2010/main" val="169799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Hypotéza vnímavých let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Celoživotní otevřenost</a:t>
            </a:r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2524100" y="2357430"/>
            <a:ext cx="2214578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4167174" y="2786058"/>
            <a:ext cx="2214578" cy="64294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2524100" y="4714884"/>
            <a:ext cx="4143404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524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10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66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95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12504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7" name="Přímá spojnice se šipkou 16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58078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13791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652080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směr působení?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Longitudinální studie – opakované měření týchž osob</a:t>
            </a:r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Čas 2</a:t>
            </a:r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63259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768 středoškoláků (54 % žen, 66 % SOŠ/SOU)</a:t>
            </a:r>
          </a:p>
          <a:p>
            <a:r>
              <a:rPr lang="cs-CZ" dirty="0"/>
              <a:t>Dva časy měření</a:t>
            </a:r>
          </a:p>
          <a:p>
            <a:pPr lvl="1"/>
            <a:r>
              <a:rPr lang="cs-CZ" dirty="0"/>
              <a:t>Květen/červen 2014 </a:t>
            </a:r>
          </a:p>
          <a:p>
            <a:pPr lvl="1"/>
            <a:r>
              <a:rPr lang="cs-CZ" dirty="0"/>
              <a:t>Listopad/prosinec 2015</a:t>
            </a:r>
          </a:p>
          <a:p>
            <a:r>
              <a:rPr lang="cs-CZ" dirty="0"/>
              <a:t>Věk v čase 1 = 15,97</a:t>
            </a:r>
          </a:p>
        </p:txBody>
      </p:sp>
    </p:spTree>
    <p:extLst>
      <p:ext uri="{BB962C8B-B14F-4D97-AF65-F5344CB8AC3E}">
        <p14:creationId xmlns:p14="http://schemas.microsoft.com/office/powerpoint/2010/main" val="2399193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Zájem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Zájem</a:t>
            </a: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716277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Vnitřní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účin</a:t>
            </a: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Vnitřní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účin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76319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Vnější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účin</a:t>
            </a: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Vnější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účin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5667260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ovéPole 12"/>
          <p:cNvSpPr txBox="1"/>
          <p:nvPr/>
        </p:nvSpPr>
        <p:spPr>
          <a:xfrm>
            <a:off x="7261941" y="2689892"/>
            <a:ext cx="296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solidFill>
                  <a:schemeClr val="tx2"/>
                </a:solidFill>
                <a:latin typeface="+mn-lt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22586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Participace v našich datech předchází postojům, nikoli postoje participaci</a:t>
            </a:r>
          </a:p>
          <a:p>
            <a:r>
              <a:rPr lang="cs-CZ" dirty="0"/>
              <a:t>Záleží na typu participace</a:t>
            </a:r>
          </a:p>
          <a:p>
            <a:pPr lvl="1"/>
            <a:r>
              <a:rPr lang="cs-CZ" dirty="0"/>
              <a:t>Protestní participace předpovídá vyšší zájem a vnitřní účinnost, ale nižší vnější účinnost</a:t>
            </a:r>
          </a:p>
          <a:p>
            <a:pPr lvl="1"/>
            <a:r>
              <a:rPr lang="cs-CZ" dirty="0"/>
              <a:t>Dobrovolnictví předpovídá vyšší vnější účinnost</a:t>
            </a:r>
          </a:p>
          <a:p>
            <a:pPr lvl="1"/>
            <a:r>
              <a:rPr lang="cs-CZ" dirty="0"/>
              <a:t>Reprezentační participace je bez efektu</a:t>
            </a:r>
          </a:p>
        </p:txBody>
      </p:sp>
    </p:spTree>
    <p:extLst>
      <p:ext uri="{BB962C8B-B14F-4D97-AF65-F5344CB8AC3E}">
        <p14:creationId xmlns:p14="http://schemas.microsoft.com/office/powerpoint/2010/main" val="790725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Hypotéza vnímavých let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Celoživotní otevřenost</a:t>
            </a:r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2524100" y="2357430"/>
            <a:ext cx="2214578" cy="1428760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4167174" y="2786058"/>
            <a:ext cx="2214578" cy="642942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2524100" y="4714884"/>
            <a:ext cx="4143404" cy="1428760"/>
          </a:xfrm>
          <a:prstGeom prst="flowChartMagneticDrum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524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10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66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adolescence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95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dospělost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Zjištění jsou v souladu se zmíněnými studiemi, ale mohou být specifická pro dané vývojové období</a:t>
            </a:r>
          </a:p>
          <a:p>
            <a:r>
              <a:rPr lang="cs-CZ" dirty="0"/>
              <a:t>Působení postojů na participaci se může odehrávat v delším časovém horizontu, než pokrývají naše data</a:t>
            </a:r>
          </a:p>
          <a:p>
            <a:r>
              <a:rPr lang="cs-CZ" dirty="0"/>
              <a:t>Nedávná studie v Hongkongu přinesla velmi podobné výsledky (</a:t>
            </a:r>
            <a:r>
              <a:rPr lang="cs-CZ" dirty="0" err="1"/>
              <a:t>Zhu</a:t>
            </a:r>
            <a:r>
              <a:rPr lang="cs-CZ" dirty="0"/>
              <a:t> et al., 2021)</a:t>
            </a:r>
          </a:p>
        </p:txBody>
      </p:sp>
    </p:spTree>
    <p:extLst>
      <p:ext uri="{BB962C8B-B14F-4D97-AF65-F5344CB8AC3E}">
        <p14:creationId xmlns:p14="http://schemas.microsoft.com/office/powerpoint/2010/main" val="5136751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Jiná studie, tatáž data </a:t>
            </a:r>
            <a:r>
              <a:rPr lang="cs-CZ" sz="2400" dirty="0"/>
              <a:t>(Šerek &amp; </a:t>
            </a:r>
            <a:r>
              <a:rPr lang="cs-CZ" sz="2400" dirty="0" err="1"/>
              <a:t>Lomičová</a:t>
            </a:r>
            <a:r>
              <a:rPr lang="cs-CZ" sz="2400" dirty="0"/>
              <a:t>, 2020)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pohledy na demokracii lze identifikovat u českých adolescentů?</a:t>
            </a:r>
          </a:p>
          <a:p>
            <a:r>
              <a:rPr lang="cs-CZ" dirty="0"/>
              <a:t>Jak se tyto pohledy proměňují během druhé poloviny adolescence?</a:t>
            </a:r>
          </a:p>
          <a:p>
            <a:r>
              <a:rPr lang="cs-CZ" dirty="0"/>
              <a:t>Souvisejí proměny v pohledech na demokracii s občanskou participací adolescentů a jejich vztahem ke společenským autoritám?</a:t>
            </a:r>
          </a:p>
        </p:txBody>
      </p:sp>
    </p:spTree>
    <p:extLst>
      <p:ext uri="{BB962C8B-B14F-4D97-AF65-F5344CB8AC3E}">
        <p14:creationId xmlns:p14="http://schemas.microsoft.com/office/powerpoint/2010/main" val="11509670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Pojetí demokracie u adolescentů reflektuje více demokratických principů, je nicméně silně orientováno na majoritní rozhodování </a:t>
            </a:r>
            <a:r>
              <a:rPr lang="cs-CZ" sz="1600" dirty="0"/>
              <a:t>(</a:t>
            </a:r>
            <a:r>
              <a:rPr lang="cs-CZ" sz="1600" dirty="0" err="1"/>
              <a:t>Flanagan</a:t>
            </a:r>
            <a:r>
              <a:rPr lang="cs-CZ" sz="1600" dirty="0"/>
              <a:t>, </a:t>
            </a:r>
            <a:r>
              <a:rPr lang="cs-CZ" sz="1600" dirty="0" err="1"/>
              <a:t>Gallay</a:t>
            </a:r>
            <a:r>
              <a:rPr lang="cs-CZ" sz="1600" dirty="0"/>
              <a:t>, Gill, </a:t>
            </a:r>
            <a:r>
              <a:rPr lang="cs-CZ" sz="1600" dirty="0" err="1"/>
              <a:t>Gallay</a:t>
            </a:r>
            <a:r>
              <a:rPr lang="cs-CZ" sz="1600" dirty="0"/>
              <a:t>, &amp; </a:t>
            </a:r>
            <a:r>
              <a:rPr lang="cs-CZ" sz="1600" dirty="0" err="1"/>
              <a:t>Nti</a:t>
            </a:r>
            <a:r>
              <a:rPr lang="cs-CZ" sz="1600" dirty="0"/>
              <a:t>, 2005; </a:t>
            </a:r>
            <a:r>
              <a:rPr lang="en-US" sz="1600" dirty="0" err="1"/>
              <a:t>Nieuwelink</a:t>
            </a:r>
            <a:r>
              <a:rPr lang="en-US" sz="1600" dirty="0"/>
              <a:t>, Dekker, </a:t>
            </a:r>
            <a:r>
              <a:rPr lang="en-US" sz="1600" dirty="0" err="1"/>
              <a:t>Geijsel</a:t>
            </a:r>
            <a:r>
              <a:rPr lang="en-US" sz="1600" dirty="0"/>
              <a:t>, &amp; ten Dam, 2016</a:t>
            </a:r>
            <a:r>
              <a:rPr lang="cs-CZ" sz="1600" dirty="0"/>
              <a:t>)</a:t>
            </a:r>
          </a:p>
          <a:p>
            <a:r>
              <a:rPr lang="cs-CZ" dirty="0"/>
              <a:t>Nedávný výzkum z Nizozemí naznačuje, že se orientace na majoritní rozhodování v průběhu adolescence spíše prohlubuje než snižuje </a:t>
            </a:r>
            <a:r>
              <a:rPr lang="cs-CZ" sz="1600" dirty="0"/>
              <a:t>(</a:t>
            </a:r>
            <a:r>
              <a:rPr lang="nl-NL" sz="1600" dirty="0"/>
              <a:t>Nieuwelink, ten Dam, Geijsel, &amp; Dekker, 2017</a:t>
            </a:r>
            <a:r>
              <a:rPr lang="cs-CZ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93726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Občanská participace formuje politické postoje adolescentů, může tedy přispívat i k proměnám toho, jak adolescenti nahlížejí na demokracii</a:t>
            </a:r>
          </a:p>
          <a:p>
            <a:r>
              <a:rPr lang="cs-CZ" dirty="0"/>
              <a:t>K proměnám nahlížení na demokracii může přispívat rovněž vztah ke společenským autoritám, které demokracii vykonávají</a:t>
            </a:r>
          </a:p>
        </p:txBody>
      </p:sp>
    </p:spTree>
    <p:extLst>
      <p:ext uri="{BB962C8B-B14F-4D97-AF65-F5344CB8AC3E}">
        <p14:creationId xmlns:p14="http://schemas.microsoft.com/office/powerpoint/2010/main" val="882040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na demokracii (% souhlas)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838199" y="1462494"/>
          <a:ext cx="10056946" cy="5103114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567922">
                  <a:extLst>
                    <a:ext uri="{9D8B030D-6E8A-4147-A177-3AD203B41FA5}">
                      <a16:colId xmlns:a16="http://schemas.microsoft.com/office/drawing/2014/main" val="3802752780"/>
                    </a:ext>
                  </a:extLst>
                </a:gridCol>
                <a:gridCol w="6237675">
                  <a:extLst>
                    <a:ext uri="{9D8B030D-6E8A-4147-A177-3AD203B41FA5}">
                      <a16:colId xmlns:a16="http://schemas.microsoft.com/office/drawing/2014/main" val="3578936255"/>
                    </a:ext>
                  </a:extLst>
                </a:gridCol>
                <a:gridCol w="989129">
                  <a:extLst>
                    <a:ext uri="{9D8B030D-6E8A-4147-A177-3AD203B41FA5}">
                      <a16:colId xmlns:a16="http://schemas.microsoft.com/office/drawing/2014/main" val="1442887244"/>
                    </a:ext>
                  </a:extLst>
                </a:gridCol>
                <a:gridCol w="990313">
                  <a:extLst>
                    <a:ext uri="{9D8B030D-6E8A-4147-A177-3AD203B41FA5}">
                      <a16:colId xmlns:a16="http://schemas.microsoft.com/office/drawing/2014/main" val="2316288240"/>
                    </a:ext>
                  </a:extLst>
                </a:gridCol>
                <a:gridCol w="1271907">
                  <a:extLst>
                    <a:ext uri="{9D8B030D-6E8A-4147-A177-3AD203B41FA5}">
                      <a16:colId xmlns:a16="http://schemas.microsoft.com/office/drawing/2014/main" val="437060404"/>
                    </a:ext>
                  </a:extLst>
                </a:gridCol>
              </a:tblGrid>
              <a:tr h="2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Čas</a:t>
                      </a:r>
                      <a:r>
                        <a:rPr lang="en-US" sz="1700" dirty="0">
                          <a:effectLst/>
                        </a:rPr>
                        <a:t> 1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Čas</a:t>
                      </a:r>
                      <a:r>
                        <a:rPr lang="en-US" sz="1700" dirty="0">
                          <a:effectLst/>
                        </a:rPr>
                        <a:t> 2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Rozdíl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2315313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D1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Demokracie je nejlepší možný systém vlády, který znám.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67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76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***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8483569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D2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Všichni lidé mají právo veřejně vyjádřit svůj názor.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86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87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33687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Měli bychom omezit tzv. aktivisty, kteří jen kritizují vládu, ale sami nic nedělají.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60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3616032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Demonstranti, kteří neposlouchají policii, by vždy měli být tvrdě potrestáni.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49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9631488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Demonstrace a protesty na náměstích by měly probíhat pod přísnější kontrolou.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59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58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04755310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D6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Pokud si většina občanů nepřeje v naší zemi nějakou menšinu, měla by tato menšina poslechnout a odejít.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51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62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9908818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D7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Menšiny v naší zemi by si neměly příliš vyskakovat, protože v naší zemi rozhoduje většina.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4647722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D8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naší společnosti by se měla respektovat práva menšin.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55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6373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0202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– tři pojetí demokracie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/>
        </p:nvGraphicFramePr>
        <p:xfrm>
          <a:off x="720000" y="1517515"/>
          <a:ext cx="9863694" cy="495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4673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– s čím pojetí demokracie souvisí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199" y="1690688"/>
          <a:ext cx="11068455" cy="4402957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3938082">
                  <a:extLst>
                    <a:ext uri="{9D8B030D-6E8A-4147-A177-3AD203B41FA5}">
                      <a16:colId xmlns:a16="http://schemas.microsoft.com/office/drawing/2014/main" val="2210478271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228988352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405341199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106637045"/>
                    </a:ext>
                  </a:extLst>
                </a:gridCol>
              </a:tblGrid>
              <a:tr h="67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Majoritně orientované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Konvenční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Liberální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420484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>
                          <a:effectLst/>
                        </a:rPr>
                        <a:t>Čas 1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</a:rPr>
                        <a:t>31%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</a:rPr>
                        <a:t>31%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>
                          <a:effectLst/>
                        </a:rPr>
                        <a:t>3</a:t>
                      </a:r>
                      <a:r>
                        <a:rPr lang="en-US" sz="1900" b="1" dirty="0">
                          <a:effectLst/>
                        </a:rPr>
                        <a:t>8%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76806937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>
                          <a:effectLst/>
                        </a:rPr>
                        <a:t>Čas</a:t>
                      </a:r>
                      <a:r>
                        <a:rPr lang="cs-CZ" sz="1900" b="1" baseline="0" dirty="0">
                          <a:effectLst/>
                        </a:rPr>
                        <a:t> </a:t>
                      </a:r>
                      <a:r>
                        <a:rPr lang="en-US" sz="1900" b="1" dirty="0">
                          <a:effectLst/>
                        </a:rPr>
                        <a:t>2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</a:rPr>
                        <a:t>39%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</a:rPr>
                        <a:t>33%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</a:rPr>
                        <a:t>28%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5078573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9295498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Pohlaví</a:t>
                      </a:r>
                      <a:r>
                        <a:rPr lang="en-US" sz="1900" b="0" dirty="0">
                          <a:effectLst/>
                        </a:rPr>
                        <a:t> (</a:t>
                      </a:r>
                      <a:r>
                        <a:rPr lang="cs-CZ" sz="1900" b="0" dirty="0">
                          <a:effectLst/>
                        </a:rPr>
                        <a:t>žena</a:t>
                      </a:r>
                      <a:r>
                        <a:rPr lang="en-US" sz="1900" b="0" dirty="0">
                          <a:effectLst/>
                        </a:rPr>
                        <a:t>)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39%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62%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60%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35378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Typ školy </a:t>
                      </a:r>
                      <a:r>
                        <a:rPr lang="en-US" sz="1900" b="0" dirty="0">
                          <a:effectLst/>
                        </a:rPr>
                        <a:t>(</a:t>
                      </a:r>
                      <a:r>
                        <a:rPr lang="cs-CZ" sz="1900" b="0" dirty="0">
                          <a:effectLst/>
                        </a:rPr>
                        <a:t>gymnázium</a:t>
                      </a:r>
                      <a:r>
                        <a:rPr lang="en-US" sz="1900" b="0" dirty="0">
                          <a:effectLst/>
                        </a:rPr>
                        <a:t>)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6180682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VŠ vzdělání rodičů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8230340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Důvěra</a:t>
                      </a:r>
                      <a:r>
                        <a:rPr lang="cs-CZ" sz="1900" b="0" baseline="0" dirty="0">
                          <a:effectLst/>
                        </a:rPr>
                        <a:t> v instituce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1.87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2.24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2.11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13846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Autoritářství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>
                          <a:effectLst/>
                        </a:rPr>
                        <a:t>2.82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2.99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2.62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99256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Protestní participace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1.43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1.27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1.38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04691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</a:rPr>
                        <a:t>Reprezentační participace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5907921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Dobrovolnictví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849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65525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– změny v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Pravděpodobnost stability mezi časy 1 a 2</a:t>
            </a:r>
          </a:p>
          <a:p>
            <a:pPr lvl="1"/>
            <a:r>
              <a:rPr lang="cs-CZ" dirty="0"/>
              <a:t>Majoritně orientované pojetí: </a:t>
            </a:r>
            <a:r>
              <a:rPr lang="cs-CZ" b="1" dirty="0"/>
              <a:t>89 %</a:t>
            </a:r>
          </a:p>
          <a:p>
            <a:pPr lvl="1"/>
            <a:r>
              <a:rPr lang="cs-CZ" dirty="0"/>
              <a:t>Konvenční pojetí: </a:t>
            </a:r>
            <a:r>
              <a:rPr lang="cs-CZ" b="1" dirty="0"/>
              <a:t>86 %</a:t>
            </a:r>
          </a:p>
          <a:p>
            <a:pPr lvl="1"/>
            <a:r>
              <a:rPr lang="cs-CZ" dirty="0"/>
              <a:t>Liberální pojetí: </a:t>
            </a:r>
            <a:r>
              <a:rPr lang="cs-CZ" b="1" dirty="0"/>
              <a:t>61 %</a:t>
            </a:r>
          </a:p>
          <a:p>
            <a:r>
              <a:rPr lang="cs-CZ" dirty="0"/>
              <a:t>Pravděpodobnost přechodu od liberálního pojetí k …</a:t>
            </a:r>
          </a:p>
          <a:p>
            <a:pPr lvl="1"/>
            <a:r>
              <a:rPr lang="cs-CZ" dirty="0"/>
              <a:t>Majoritně orientovanému: </a:t>
            </a:r>
            <a:r>
              <a:rPr lang="cs-CZ" b="1" dirty="0"/>
              <a:t>26 %</a:t>
            </a:r>
          </a:p>
          <a:p>
            <a:pPr lvl="1"/>
            <a:r>
              <a:rPr lang="cs-CZ" dirty="0"/>
              <a:t>Konvenčnímu: </a:t>
            </a:r>
            <a:r>
              <a:rPr lang="cs-CZ" b="1" dirty="0"/>
              <a:t>13 %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32587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– co způsobuje změny v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11521"/>
          </a:xfrm>
        </p:spPr>
        <p:txBody>
          <a:bodyPr/>
          <a:lstStyle/>
          <a:p>
            <a:r>
              <a:rPr lang="cs-CZ" dirty="0"/>
              <a:t>Adolescenti s nižší </a:t>
            </a:r>
            <a:r>
              <a:rPr lang="cs-CZ" b="1" dirty="0"/>
              <a:t>důvěrou v instituce </a:t>
            </a:r>
            <a:r>
              <a:rPr lang="cs-CZ" dirty="0"/>
              <a:t>mají vyšší pravděpodobnost (</a:t>
            </a:r>
            <a:r>
              <a:rPr lang="cs-CZ" i="1" dirty="0"/>
              <a:t>p(</a:t>
            </a:r>
            <a:r>
              <a:rPr lang="cs-CZ" i="1" dirty="0" err="1"/>
              <a:t>m|l</a:t>
            </a:r>
            <a:r>
              <a:rPr lang="cs-CZ" i="1" dirty="0"/>
              <a:t>) = .41</a:t>
            </a:r>
            <a:r>
              <a:rPr lang="cs-CZ" dirty="0"/>
              <a:t>) přechodu k majoritně orientovanému pojetí než adolescenti s vyšší důvěrou (</a:t>
            </a:r>
            <a:r>
              <a:rPr lang="cs-CZ" i="1" dirty="0"/>
              <a:t>p(</a:t>
            </a:r>
            <a:r>
              <a:rPr lang="cs-CZ" i="1" dirty="0" err="1"/>
              <a:t>m|l</a:t>
            </a:r>
            <a:r>
              <a:rPr lang="cs-CZ" i="1" dirty="0"/>
              <a:t>) = .13</a:t>
            </a:r>
            <a:r>
              <a:rPr lang="cs-CZ" dirty="0"/>
              <a:t>)</a:t>
            </a:r>
            <a:endParaRPr lang="cs-CZ" i="1" dirty="0"/>
          </a:p>
          <a:p>
            <a:r>
              <a:rPr lang="cs-CZ" dirty="0"/>
              <a:t>Adolescenti, kteří </a:t>
            </a:r>
            <a:r>
              <a:rPr lang="cs-CZ" b="1" dirty="0"/>
              <a:t>neparticipují</a:t>
            </a:r>
            <a:r>
              <a:rPr lang="cs-CZ" dirty="0"/>
              <a:t>, mají vyšší pravděpodobnost (</a:t>
            </a:r>
            <a:r>
              <a:rPr lang="cs-CZ" i="1" dirty="0"/>
              <a:t>p(</a:t>
            </a:r>
            <a:r>
              <a:rPr lang="cs-CZ" i="1" dirty="0" err="1"/>
              <a:t>k|l</a:t>
            </a:r>
            <a:r>
              <a:rPr lang="cs-CZ" i="1" dirty="0"/>
              <a:t>) = .30</a:t>
            </a:r>
            <a:r>
              <a:rPr lang="cs-CZ" dirty="0"/>
              <a:t>) přechodu ke konvenčnímu pojetí než adolescenti, kteří participují (</a:t>
            </a:r>
            <a:r>
              <a:rPr lang="cs-CZ" i="1" dirty="0"/>
              <a:t>p(</a:t>
            </a:r>
            <a:r>
              <a:rPr lang="cs-CZ" i="1" dirty="0" err="1"/>
              <a:t>k|l</a:t>
            </a:r>
            <a:r>
              <a:rPr lang="cs-CZ" i="1" dirty="0"/>
              <a:t>) = .03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5925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Potvrzeno zjištění o tendenci adolescentů posunovat se směrem k majoritnímu pojetí demokracie</a:t>
            </a:r>
          </a:p>
          <a:p>
            <a:r>
              <a:rPr lang="cs-CZ" dirty="0"/>
              <a:t>Na základě daných dat ale nelze říci, zda jde o vývojový trend, či posun vyvolaný kontextem</a:t>
            </a:r>
          </a:p>
          <a:p>
            <a:r>
              <a:rPr lang="cs-CZ" dirty="0"/>
              <a:t>Důvěra v instituce a participace jako „protektivní“ faktory – další ilustrace efektu občanské participace na postoje</a:t>
            </a:r>
          </a:p>
        </p:txBody>
      </p:sp>
    </p:spTree>
    <p:extLst>
      <p:ext uri="{BB962C8B-B14F-4D97-AF65-F5344CB8AC3E}">
        <p14:creationId xmlns:p14="http://schemas.microsoft.com/office/powerpoint/2010/main" val="322635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politické orientace mají nejnižší stabilitu v adolescenci a mladé dospělosti, zatímco v dalším životě zůstávají relativně stabilní (</a:t>
            </a:r>
            <a:r>
              <a:rPr lang="cs-CZ" sz="2800" dirty="0" err="1"/>
              <a:t>Krosnick</a:t>
            </a:r>
            <a:r>
              <a:rPr lang="cs-CZ" sz="2800" dirty="0"/>
              <a:t> &amp; </a:t>
            </a:r>
            <a:r>
              <a:rPr lang="cs-CZ" sz="2800" dirty="0" err="1"/>
              <a:t>Alwin</a:t>
            </a:r>
            <a:r>
              <a:rPr lang="cs-CZ" sz="2800" dirty="0"/>
              <a:t>, 1989; Prior, 2010; </a:t>
            </a:r>
            <a:r>
              <a:rPr lang="cs-CZ" sz="2800" dirty="0" err="1"/>
              <a:t>Sears</a:t>
            </a:r>
            <a:r>
              <a:rPr lang="cs-CZ" sz="2800" dirty="0"/>
              <a:t> &amp; </a:t>
            </a:r>
            <a:r>
              <a:rPr lang="cs-CZ" sz="2800" dirty="0" err="1"/>
              <a:t>Levy</a:t>
            </a:r>
            <a:r>
              <a:rPr lang="cs-CZ" sz="2800" dirty="0"/>
              <a:t>, 2003)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např. </a:t>
            </a:r>
            <a:r>
              <a:rPr lang="cs-CZ" sz="2800" dirty="0" err="1"/>
              <a:t>Eckstein</a:t>
            </a:r>
            <a:r>
              <a:rPr lang="cs-CZ" sz="2800" dirty="0"/>
              <a:t>, </a:t>
            </a:r>
            <a:r>
              <a:rPr lang="cs-CZ" sz="2800" dirty="0" err="1"/>
              <a:t>Noack</a:t>
            </a:r>
            <a:r>
              <a:rPr lang="cs-CZ" sz="2800" dirty="0"/>
              <a:t>, &amp; </a:t>
            </a:r>
            <a:r>
              <a:rPr lang="cs-CZ" sz="2800" dirty="0" err="1"/>
              <a:t>Gniewosz</a:t>
            </a:r>
            <a:r>
              <a:rPr lang="cs-CZ" sz="2800" dirty="0"/>
              <a:t> (2012) popsali narůstající stabilitu politických orientací v průběhu adolescence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důsledky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647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„Stávkuju, abych se vyhnul matice …“</a:t>
            </a:r>
          </a:p>
          <a:p>
            <a:r>
              <a:rPr lang="cs-CZ" dirty="0"/>
              <a:t>občanská participace adolescentů (alespoň zpočátku) nemusí být vedena „ušlechtilými“ občanskými motivy – a není to špatně</a:t>
            </a:r>
          </a:p>
          <a:p>
            <a:r>
              <a:rPr lang="cs-CZ" dirty="0"/>
              <a:t>je mylné (a potenciálně škodlivé) očekávat, že všichni participující adolescenti musí být dobře informovaní a občansky uvědomělí</a:t>
            </a:r>
          </a:p>
        </p:txBody>
      </p:sp>
    </p:spTree>
    <p:extLst>
      <p:ext uri="{BB962C8B-B14F-4D97-AF65-F5344CB8AC3E}">
        <p14:creationId xmlns:p14="http://schemas.microsoft.com/office/powerpoint/2010/main" val="35249386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důsledky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322843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Předávání postojů vs. poskytování příležitostí pro jejich utváření</a:t>
            </a:r>
          </a:p>
          <a:p>
            <a:r>
              <a:rPr lang="cs-CZ" dirty="0"/>
              <a:t>je možná efektivní výuka postojů k občanství a demokracii, aniž by její součástí byla osobní zkušenost s občanskou participací?</a:t>
            </a:r>
          </a:p>
        </p:txBody>
      </p:sp>
    </p:spTree>
    <p:extLst>
      <p:ext uri="{BB962C8B-B14F-4D97-AF65-F5344CB8AC3E}">
        <p14:creationId xmlns:p14="http://schemas.microsoft.com/office/powerpoint/2010/main" val="28175549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důsledky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647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Není zkušenost jako zkušenost</a:t>
            </a:r>
          </a:p>
          <a:p>
            <a:r>
              <a:rPr lang="cs-CZ" dirty="0"/>
              <a:t>Občanská participace může související postoje posilovat, nechávat netknuté, ale i oslabovat – záleží na její formě i širším kontextu</a:t>
            </a:r>
          </a:p>
        </p:txBody>
      </p:sp>
    </p:spTree>
    <p:extLst>
      <p:ext uri="{BB962C8B-B14F-4D97-AF65-F5344CB8AC3E}">
        <p14:creationId xmlns:p14="http://schemas.microsoft.com/office/powerpoint/2010/main" val="375181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 startAt="2"/>
            </a:pPr>
            <a:r>
              <a:rPr lang="cs-CZ" sz="2800" dirty="0"/>
              <a:t>stejný vzorec se projevuje i u dalších sociopolitických postojů, které mohou souviset s politickým/občanským chováním, jako je například autoritářství, dogmatismus, tolerance, </a:t>
            </a:r>
            <a:r>
              <a:rPr lang="cs-CZ" sz="2800" dirty="0" err="1"/>
              <a:t>etnocentrismus</a:t>
            </a:r>
            <a:r>
              <a:rPr lang="cs-CZ" sz="2800" dirty="0"/>
              <a:t> či podpora sociální rovnosti (</a:t>
            </a:r>
            <a:r>
              <a:rPr lang="cs-CZ" sz="2800" dirty="0" err="1"/>
              <a:t>Duckitt</a:t>
            </a:r>
            <a:r>
              <a:rPr lang="cs-CZ" sz="2800" dirty="0"/>
              <a:t>, 2009; </a:t>
            </a:r>
            <a:r>
              <a:rPr lang="en-US" sz="2800" dirty="0" err="1"/>
              <a:t>Vollebergh</a:t>
            </a:r>
            <a:r>
              <a:rPr lang="en-US" sz="2800" dirty="0"/>
              <a:t>, </a:t>
            </a:r>
            <a:r>
              <a:rPr lang="en-US" sz="2800" dirty="0" err="1"/>
              <a:t>Iedema</a:t>
            </a:r>
            <a:r>
              <a:rPr lang="en-US" sz="2800" dirty="0"/>
              <a:t> &amp; </a:t>
            </a:r>
            <a:r>
              <a:rPr lang="en-US" sz="2800" dirty="0" err="1"/>
              <a:t>Raaijmakers</a:t>
            </a:r>
            <a:r>
              <a:rPr lang="cs-CZ" sz="2800" dirty="0"/>
              <a:t>, </a:t>
            </a:r>
            <a:r>
              <a:rPr lang="en-US" sz="2800" dirty="0"/>
              <a:t>2001</a:t>
            </a:r>
            <a:r>
              <a:rPr lang="cs-CZ" sz="2800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0289a4-3b82-4623-a95c-1407cf5b832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8" ma:contentTypeDescription="Vytvoří nový dokument" ma:contentTypeScope="" ma:versionID="5ca59680ae7fc77ed83b8d8b4c683a0e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87d453451c7766895d83db7683bc559f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028651-647A-41F6-9A2E-684AAD270A35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4f0289a4-3b82-4623-a95c-1407cf5b8323"/>
    <ds:schemaRef ds:uri="21083ac9-bfbf-47e4-af4e-605821655a76"/>
  </ds:schemaRefs>
</ds:datastoreItem>
</file>

<file path=customXml/itemProps2.xml><?xml version="1.0" encoding="utf-8"?>
<ds:datastoreItem xmlns:ds="http://schemas.openxmlformats.org/officeDocument/2006/customXml" ds:itemID="{DEBE257A-2AAF-4C05-B0E5-FBD37ED1F9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502732-1708-46D8-BFD6-7AC3AA4792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2963</Words>
  <Application>Microsoft Office PowerPoint</Application>
  <PresentationFormat>Širokoúhlá obrazovka</PresentationFormat>
  <Paragraphs>1082</Paragraphs>
  <Slides>82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5" baseType="lpstr">
      <vt:lpstr>Arial</vt:lpstr>
      <vt:lpstr>Calibri</vt:lpstr>
      <vt:lpstr>Motiv sady Office</vt:lpstr>
      <vt:lpstr>Občanská a politická socializace</vt:lpstr>
      <vt:lpstr>Proč adolescenti a občanský život?</vt:lpstr>
      <vt:lpstr>Proč adolescenti a občanský život?</vt:lpstr>
      <vt:lpstr>Proč adolescenti a občanský život?</vt:lpstr>
      <vt:lpstr>Proč chtít, aby adolescenti participovali?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co děti?</vt:lpstr>
      <vt:lpstr>A co děti?</vt:lpstr>
      <vt:lpstr>A co děti?</vt:lpstr>
      <vt:lpstr>A co děti?</vt:lpstr>
      <vt:lpstr>Co dělají současní čeští adolescenti?</vt:lpstr>
      <vt:lpstr>Naše data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naše data</vt:lpstr>
      <vt:lpstr>Za posledních 12 měsíců</vt:lpstr>
      <vt:lpstr>Za posledních 12 měsíců</vt:lpstr>
      <vt:lpstr>Za posledních 12 měsíců</vt:lpstr>
      <vt:lpstr>Za posledních 12 měsíců</vt:lpstr>
      <vt:lpstr>Za posledních 12 měsíců</vt:lpstr>
      <vt:lpstr>Za posledních 12 měsíců</vt:lpstr>
      <vt:lpstr>Prezentace aplikace PowerPoint</vt:lpstr>
      <vt:lpstr>Profily participace</vt:lpstr>
      <vt:lpstr>Profily participace</vt:lpstr>
      <vt:lpstr>Profily participace</vt:lpstr>
      <vt:lpstr>Profily participace</vt:lpstr>
      <vt:lpstr>Profily participace</vt:lpstr>
      <vt:lpstr>Profily participace</vt:lpstr>
      <vt:lpstr>Profily participace</vt:lpstr>
      <vt:lpstr>Překážky participace</vt:lpstr>
      <vt:lpstr>Prezentace aplikace PowerPoint</vt:lpstr>
      <vt:lpstr>Prezentace aplikace PowerPoint</vt:lpstr>
      <vt:lpstr>Prezentace aplikace PowerPoint</vt:lpstr>
      <vt:lpstr>Kdybych chtěl(a), myslím, že bych dokázal(a) … </vt:lpstr>
      <vt:lpstr>Prezentace aplikace PowerPoint</vt:lpstr>
      <vt:lpstr>Překážky podle focus groups se středoškoláky</vt:lpstr>
      <vt:lpstr>Podpora občanské participace?</vt:lpstr>
      <vt:lpstr>Podpora občanské participace?</vt:lpstr>
      <vt:lpstr>Které postoje souvisejí s participací</vt:lpstr>
      <vt:lpstr>Které postoje souvisejí s participací</vt:lpstr>
      <vt:lpstr>Postoje a participace – otázka kauzality</vt:lpstr>
      <vt:lpstr>Postoje a participace – otázka kauzality</vt:lpstr>
      <vt:lpstr>Postoje a participace – otázka kauzality</vt:lpstr>
      <vt:lpstr>Postoje a participace – otázka kauzality</vt:lpstr>
      <vt:lpstr>Teoretická vysvětlení</vt:lpstr>
      <vt:lpstr>Teoretická vysvětlení</vt:lpstr>
      <vt:lpstr>Naše studie (Šerek et al., 2017)</vt:lpstr>
      <vt:lpstr>Jak zjistit směr působení?</vt:lpstr>
      <vt:lpstr>Jak zjistit směr působení?</vt:lpstr>
      <vt:lpstr>Jak zjistit směr působení?</vt:lpstr>
      <vt:lpstr>Jak zjistit směr působení?</vt:lpstr>
      <vt:lpstr>Jak zjistit směr působení?</vt:lpstr>
      <vt:lpstr>Jak zjistit směr působení?</vt:lpstr>
      <vt:lpstr>Data</vt:lpstr>
      <vt:lpstr>Prezentace aplikace PowerPoint</vt:lpstr>
      <vt:lpstr>Prezentace aplikace PowerPoint</vt:lpstr>
      <vt:lpstr>Prezentace aplikace PowerPoint</vt:lpstr>
      <vt:lpstr>Výsledky</vt:lpstr>
      <vt:lpstr>Výsledky</vt:lpstr>
      <vt:lpstr>Jiná studie, tatáž data (Šerek &amp; Lomičová, 2020)</vt:lpstr>
      <vt:lpstr>Předpoklady</vt:lpstr>
      <vt:lpstr>Předpoklady</vt:lpstr>
      <vt:lpstr>Pohled na demokracii (% souhlas)</vt:lpstr>
      <vt:lpstr>Výsledky – tři pojetí demokracie</vt:lpstr>
      <vt:lpstr>Výsledky – s čím pojetí demokracie souvisí </vt:lpstr>
      <vt:lpstr>Výsledky – změny v čase</vt:lpstr>
      <vt:lpstr>Výsledky – co způsobuje změny v čase</vt:lpstr>
      <vt:lpstr>Výsledky</vt:lpstr>
      <vt:lpstr>Praktické důsledky</vt:lpstr>
      <vt:lpstr>Praktické důsledky</vt:lpstr>
      <vt:lpstr>Praktické důsledky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Jan Šerek</cp:lastModifiedBy>
  <cp:revision>153</cp:revision>
  <dcterms:created xsi:type="dcterms:W3CDTF">2013-04-09T12:50:11Z</dcterms:created>
  <dcterms:modified xsi:type="dcterms:W3CDTF">2024-04-11T10:27:20Z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