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8"/>
  </p:notesMasterIdLst>
  <p:sldIdLst>
    <p:sldId id="256" r:id="rId5"/>
    <p:sldId id="324" r:id="rId6"/>
    <p:sldId id="260" r:id="rId7"/>
    <p:sldId id="343" r:id="rId8"/>
    <p:sldId id="330" r:id="rId9"/>
    <p:sldId id="261" r:id="rId10"/>
    <p:sldId id="300" r:id="rId11"/>
    <p:sldId id="317" r:id="rId12"/>
    <p:sldId id="329" r:id="rId13"/>
    <p:sldId id="331" r:id="rId14"/>
    <p:sldId id="319" r:id="rId15"/>
    <p:sldId id="325" r:id="rId16"/>
    <p:sldId id="316" r:id="rId17"/>
    <p:sldId id="323" r:id="rId18"/>
    <p:sldId id="332" r:id="rId19"/>
    <p:sldId id="339" r:id="rId20"/>
    <p:sldId id="328" r:id="rId21"/>
    <p:sldId id="318" r:id="rId22"/>
    <p:sldId id="342" r:id="rId23"/>
    <p:sldId id="333" r:id="rId24"/>
    <p:sldId id="321" r:id="rId25"/>
    <p:sldId id="341" r:id="rId26"/>
    <p:sldId id="340" r:id="rId27"/>
    <p:sldId id="334" r:id="rId28"/>
    <p:sldId id="274" r:id="rId29"/>
    <p:sldId id="278" r:id="rId30"/>
    <p:sldId id="276" r:id="rId31"/>
    <p:sldId id="326" r:id="rId32"/>
    <p:sldId id="336" r:id="rId33"/>
    <p:sldId id="322" r:id="rId34"/>
    <p:sldId id="327" r:id="rId35"/>
    <p:sldId id="338" r:id="rId36"/>
    <p:sldId id="335"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09026-400F-5647-8E3E-597123B0CF0D}" v="2532" dt="2024-03-05T14:57:31.624"/>
    <p1510:client id="{C1488787-2BBE-43FC-90FA-DAA6F5E18E15}" v="2975" dt="2024-03-05T14:42:05.265"/>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3" autoAdjust="0"/>
    <p:restoredTop sz="83881" autoAdjust="0"/>
  </p:normalViewPr>
  <p:slideViewPr>
    <p:cSldViewPr snapToGrid="0">
      <p:cViewPr varScale="1">
        <p:scale>
          <a:sx n="96" d="100"/>
          <a:sy n="96" d="100"/>
        </p:scale>
        <p:origin x="1208" y="17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F712F-6065-4E45-B2F8-D7D4C5F6F08F}" type="datetimeFigureOut">
              <a:rPr lang="en-US" smtClean="0"/>
              <a:t>3/3/24</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F4AE73-EB7C-4795-9883-C64CBBC1ABAF}" type="slidenum">
              <a:rPr lang="en-US" smtClean="0"/>
              <a:t>‹#›</a:t>
            </a:fld>
            <a:endParaRPr lang="en-US"/>
          </a:p>
        </p:txBody>
      </p:sp>
    </p:spTree>
    <p:extLst>
      <p:ext uri="{BB962C8B-B14F-4D97-AF65-F5344CB8AC3E}">
        <p14:creationId xmlns:p14="http://schemas.microsoft.com/office/powerpoint/2010/main" val="1833500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BF4AE73-EB7C-4795-9883-C64CBBC1ABAF}" type="slidenum">
              <a:rPr lang="en-US" smtClean="0"/>
              <a:t>1</a:t>
            </a:fld>
            <a:endParaRPr lang="en-US"/>
          </a:p>
        </p:txBody>
      </p:sp>
    </p:spTree>
    <p:extLst>
      <p:ext uri="{BB962C8B-B14F-4D97-AF65-F5344CB8AC3E}">
        <p14:creationId xmlns:p14="http://schemas.microsoft.com/office/powerpoint/2010/main" val="25532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F4AE73-EB7C-4795-9883-C64CBBC1ABAF}" type="slidenum">
              <a:rPr lang="en-US" smtClean="0"/>
              <a:t>6</a:t>
            </a:fld>
            <a:endParaRPr lang="en-US"/>
          </a:p>
        </p:txBody>
      </p:sp>
    </p:spTree>
    <p:extLst>
      <p:ext uri="{BB962C8B-B14F-4D97-AF65-F5344CB8AC3E}">
        <p14:creationId xmlns:p14="http://schemas.microsoft.com/office/powerpoint/2010/main" val="2693299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0BF4AE73-EB7C-4795-9883-C64CBBC1ABAF}" type="slidenum">
              <a:rPr lang="en-US" smtClean="0"/>
              <a:t>7</a:t>
            </a:fld>
            <a:endParaRPr lang="en-US"/>
          </a:p>
        </p:txBody>
      </p:sp>
    </p:spTree>
    <p:extLst>
      <p:ext uri="{BB962C8B-B14F-4D97-AF65-F5344CB8AC3E}">
        <p14:creationId xmlns:p14="http://schemas.microsoft.com/office/powerpoint/2010/main" val="276758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0BF4AE73-EB7C-4795-9883-C64CBBC1ABAF}" type="slidenum">
              <a:rPr lang="en-US" smtClean="0"/>
              <a:t>8</a:t>
            </a:fld>
            <a:endParaRPr lang="en-US"/>
          </a:p>
        </p:txBody>
      </p:sp>
    </p:spTree>
    <p:extLst>
      <p:ext uri="{BB962C8B-B14F-4D97-AF65-F5344CB8AC3E}">
        <p14:creationId xmlns:p14="http://schemas.microsoft.com/office/powerpoint/2010/main" val="91515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0BF4AE73-EB7C-4795-9883-C64CBBC1ABAF}" type="slidenum">
              <a:rPr lang="en-US" smtClean="0"/>
              <a:t>11</a:t>
            </a:fld>
            <a:endParaRPr lang="en-US"/>
          </a:p>
        </p:txBody>
      </p:sp>
    </p:spTree>
    <p:extLst>
      <p:ext uri="{BB962C8B-B14F-4D97-AF65-F5344CB8AC3E}">
        <p14:creationId xmlns:p14="http://schemas.microsoft.com/office/powerpoint/2010/main" val="86826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0BF4AE73-EB7C-4795-9883-C64CBBC1ABAF}" type="slidenum">
              <a:rPr lang="en-US" smtClean="0"/>
              <a:t>12</a:t>
            </a:fld>
            <a:endParaRPr lang="en-US"/>
          </a:p>
        </p:txBody>
      </p:sp>
    </p:spTree>
    <p:extLst>
      <p:ext uri="{BB962C8B-B14F-4D97-AF65-F5344CB8AC3E}">
        <p14:creationId xmlns:p14="http://schemas.microsoft.com/office/powerpoint/2010/main" val="263204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BF4AE73-EB7C-4795-9883-C64CBBC1ABAF}" type="slidenum">
              <a:rPr lang="en-US" smtClean="0"/>
              <a:t>13</a:t>
            </a:fld>
            <a:endParaRPr lang="en-US"/>
          </a:p>
        </p:txBody>
      </p:sp>
    </p:spTree>
    <p:extLst>
      <p:ext uri="{BB962C8B-B14F-4D97-AF65-F5344CB8AC3E}">
        <p14:creationId xmlns:p14="http://schemas.microsoft.com/office/powerpoint/2010/main" val="26346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CB9E-3349-F3A2-1870-DC4AB17A3E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841989C-D38F-D788-7FCD-EABC6F55F1E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7329FC8-FA63-D88B-4C8A-003138A54C6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A09CBDE-EF97-AE8D-48C5-903DC92DBB48}"/>
              </a:ext>
            </a:extLst>
          </p:cNvPr>
          <p:cNvSpPr>
            <a:spLocks noGrp="1"/>
          </p:cNvSpPr>
          <p:nvPr>
            <p:ph type="sldNum" sz="quarter" idx="5"/>
          </p:nvPr>
        </p:nvSpPr>
        <p:spPr/>
        <p:txBody>
          <a:bodyPr/>
          <a:lstStyle/>
          <a:p>
            <a:fld id="{0BF4AE73-EB7C-4795-9883-C64CBBC1ABAF}" type="slidenum">
              <a:rPr lang="en-US" smtClean="0"/>
              <a:t>14</a:t>
            </a:fld>
            <a:endParaRPr lang="en-US"/>
          </a:p>
        </p:txBody>
      </p:sp>
    </p:spTree>
    <p:extLst>
      <p:ext uri="{BB962C8B-B14F-4D97-AF65-F5344CB8AC3E}">
        <p14:creationId xmlns:p14="http://schemas.microsoft.com/office/powerpoint/2010/main" val="1226331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Z" dirty="0"/>
          </a:p>
        </p:txBody>
      </p:sp>
      <p:sp>
        <p:nvSpPr>
          <p:cNvPr id="4" name="Slide Number Placeholder 3"/>
          <p:cNvSpPr>
            <a:spLocks noGrp="1"/>
          </p:cNvSpPr>
          <p:nvPr>
            <p:ph type="sldNum" sz="quarter" idx="5"/>
          </p:nvPr>
        </p:nvSpPr>
        <p:spPr/>
        <p:txBody>
          <a:bodyPr/>
          <a:lstStyle/>
          <a:p>
            <a:fld id="{0BF4AE73-EB7C-4795-9883-C64CBBC1ABAF}" type="slidenum">
              <a:rPr lang="en-US" smtClean="0"/>
              <a:t>18</a:t>
            </a:fld>
            <a:endParaRPr lang="en-US"/>
          </a:p>
        </p:txBody>
      </p:sp>
    </p:spTree>
    <p:extLst>
      <p:ext uri="{BB962C8B-B14F-4D97-AF65-F5344CB8AC3E}">
        <p14:creationId xmlns:p14="http://schemas.microsoft.com/office/powerpoint/2010/main" val="422614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7A73422-9DDB-4961-8A3B-07A08B781164}"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DFF5-1DA1-4C3B-A7BA-9F477937CD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02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A73422-9DDB-4961-8A3B-07A08B781164}"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63571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A73422-9DDB-4961-8A3B-07A08B781164}"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256094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7A73422-9DDB-4961-8A3B-07A08B781164}"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89391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7A73422-9DDB-4961-8A3B-07A08B781164}"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7DFF5-1DA1-4C3B-A7BA-9F477937CD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7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7A73422-9DDB-4961-8A3B-07A08B781164}"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1317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7A73422-9DDB-4961-8A3B-07A08B781164}" type="datetimeFigureOut">
              <a:rPr lang="en-US" smtClean="0"/>
              <a:t>3/3/24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68707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7A73422-9DDB-4961-8A3B-07A08B781164}" type="datetimeFigureOut">
              <a:rPr lang="en-US" smtClean="0"/>
              <a:t>3/3/24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328303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7A73422-9DDB-4961-8A3B-07A08B781164}" type="datetimeFigureOut">
              <a:rPr lang="en-US" smtClean="0"/>
              <a:t>3/3/24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314541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A73422-9DDB-4961-8A3B-07A08B781164}" type="datetimeFigureOut">
              <a:rPr lang="en-US" smtClean="0"/>
              <a:t>3/3/24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D17DFF5-1DA1-4C3B-A7BA-9F477937CDE0}" type="slidenum">
              <a:rPr lang="en-US" smtClean="0"/>
              <a:t>‹#›</a:t>
            </a:fld>
            <a:endParaRPr lang="en-US"/>
          </a:p>
        </p:txBody>
      </p:sp>
    </p:spTree>
    <p:extLst>
      <p:ext uri="{BB962C8B-B14F-4D97-AF65-F5344CB8AC3E}">
        <p14:creationId xmlns:p14="http://schemas.microsoft.com/office/powerpoint/2010/main" val="153188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C7A73422-9DDB-4961-8A3B-07A08B781164}"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7DFF5-1DA1-4C3B-A7BA-9F477937CDE0}" type="slidenum">
              <a:rPr lang="en-US" smtClean="0"/>
              <a:t>‹#›</a:t>
            </a:fld>
            <a:endParaRPr lang="en-US"/>
          </a:p>
        </p:txBody>
      </p:sp>
    </p:spTree>
    <p:extLst>
      <p:ext uri="{BB962C8B-B14F-4D97-AF65-F5344CB8AC3E}">
        <p14:creationId xmlns:p14="http://schemas.microsoft.com/office/powerpoint/2010/main" val="301417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A73422-9DDB-4961-8A3B-07A08B781164}" type="datetimeFigureOut">
              <a:rPr lang="en-US" smtClean="0"/>
              <a:t>3/3/24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D17DFF5-1DA1-4C3B-A7BA-9F477937CDE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139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gnArvcWaH6I?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sz="6000" dirty="0"/>
              <a:t>Validita: Realistické pojetí</a:t>
            </a:r>
            <a:endParaRPr lang="en-US" sz="6000" dirty="0"/>
          </a:p>
        </p:txBody>
      </p:sp>
      <p:sp>
        <p:nvSpPr>
          <p:cNvPr id="3" name="Podnadpis 2"/>
          <p:cNvSpPr>
            <a:spLocks noGrp="1"/>
          </p:cNvSpPr>
          <p:nvPr>
            <p:ph type="subTitle" idx="1"/>
          </p:nvPr>
        </p:nvSpPr>
        <p:spPr/>
        <p:txBody>
          <a:bodyPr/>
          <a:lstStyle/>
          <a:p>
            <a:r>
              <a:rPr lang="cs-CZ" cap="none" dirty="0"/>
              <a:t>PSYb2590: Základy psychometriky | </a:t>
            </a:r>
            <a:r>
              <a:rPr lang="cs-CZ" b="1" cap="none" dirty="0"/>
              <a:t>Přednáška 3</a:t>
            </a:r>
          </a:p>
          <a:p>
            <a:r>
              <a:rPr lang="cs-CZ" cap="none" dirty="0"/>
              <a:t>5. 3. 2024 | Petr </a:t>
            </a:r>
            <a:r>
              <a:rPr lang="cs-CZ" cap="none" dirty="0" err="1"/>
              <a:t>Palíšek</a:t>
            </a:r>
            <a:r>
              <a:rPr lang="cs-CZ" cap="none" dirty="0"/>
              <a:t> &amp; Petra Hubatková </a:t>
            </a:r>
            <a:endParaRPr lang="en-US" cap="none" dirty="0"/>
          </a:p>
        </p:txBody>
      </p:sp>
      <p:pic>
        <p:nvPicPr>
          <p:cNvPr id="1028" name="Picture 4" descr="Yoda - Validity, Your assessment has not! reliable, it cannot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640" y="304659"/>
            <a:ext cx="3840040" cy="290649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55" y="424433"/>
            <a:ext cx="3852347" cy="1642492"/>
          </a:xfrm>
          <a:prstGeom prst="rect">
            <a:avLst/>
          </a:prstGeom>
        </p:spPr>
      </p:pic>
    </p:spTree>
    <p:extLst>
      <p:ext uri="{BB962C8B-B14F-4D97-AF65-F5344CB8AC3E}">
        <p14:creationId xmlns:p14="http://schemas.microsoft.com/office/powerpoint/2010/main" val="85910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E4FDF-92F5-05E7-7EE1-DACFD47A0FE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4D7AE1-93F4-3672-222A-E2271066C436}"/>
              </a:ext>
            </a:extLst>
          </p:cNvPr>
          <p:cNvSpPr>
            <a:spLocks noGrp="1"/>
          </p:cNvSpPr>
          <p:nvPr>
            <p:ph type="title"/>
          </p:nvPr>
        </p:nvSpPr>
        <p:spPr/>
        <p:txBody>
          <a:bodyPr>
            <a:normAutofit/>
          </a:bodyPr>
          <a:lstStyle/>
          <a:p>
            <a:r>
              <a:rPr lang="cs-CZ" sz="4400"/>
              <a:t>Kolik validit znáš, tolikrát jsi </a:t>
            </a:r>
            <a:r>
              <a:rPr lang="cs-CZ" sz="4400" err="1"/>
              <a:t>psychometrikem</a:t>
            </a:r>
            <a:endParaRPr lang="cs-CZ" sz="4400"/>
          </a:p>
        </p:txBody>
      </p:sp>
      <p:sp>
        <p:nvSpPr>
          <p:cNvPr id="4" name="Zástupný obsah 2">
            <a:extLst>
              <a:ext uri="{FF2B5EF4-FFF2-40B4-BE49-F238E27FC236}">
                <a16:creationId xmlns:a16="http://schemas.microsoft.com/office/drawing/2014/main" id="{1A222429-DD3F-3054-0039-FB0B7F3F011C}"/>
              </a:ext>
            </a:extLst>
          </p:cNvPr>
          <p:cNvSpPr txBox="1">
            <a:spLocks/>
          </p:cNvSpPr>
          <p:nvPr/>
        </p:nvSpPr>
        <p:spPr>
          <a:xfrm>
            <a:off x="10972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b="1">
                <a:solidFill>
                  <a:schemeClr val="bg1">
                    <a:lumMod val="65000"/>
                  </a:schemeClr>
                </a:solidFill>
              </a:rPr>
              <a:t>Operacionalisté/</a:t>
            </a:r>
            <a:r>
              <a:rPr lang="cs-CZ" b="1" err="1">
                <a:solidFill>
                  <a:schemeClr val="bg1">
                    <a:lumMod val="65000"/>
                  </a:schemeClr>
                </a:solidFill>
              </a:rPr>
              <a:t>antirealisté</a:t>
            </a:r>
            <a:r>
              <a:rPr lang="cs-CZ">
                <a:solidFill>
                  <a:schemeClr val="bg1">
                    <a:lumMod val="65000"/>
                  </a:schemeClr>
                </a:solidFill>
              </a:rPr>
              <a:t>: Výsledky validního testu korelují s kritériem (např. výsledky inteligenčního testu predikují pracovní výkon)</a:t>
            </a:r>
          </a:p>
          <a:p>
            <a:r>
              <a:rPr lang="cs-CZ" b="1">
                <a:solidFill>
                  <a:schemeClr val="bg1">
                    <a:lumMod val="65000"/>
                  </a:schemeClr>
                </a:solidFill>
              </a:rPr>
              <a:t>Logičtí pozitivisté</a:t>
            </a:r>
            <a:r>
              <a:rPr lang="cs-CZ">
                <a:solidFill>
                  <a:schemeClr val="bg1">
                    <a:lumMod val="65000"/>
                  </a:schemeClr>
                </a:solidFill>
              </a:rPr>
              <a:t>: Výsledky validního testu mají odpovídat teoretickým očekáváním („zákonům“)</a:t>
            </a:r>
          </a:p>
          <a:p>
            <a:r>
              <a:rPr lang="cs-CZ" b="1">
                <a:solidFill>
                  <a:schemeClr val="bg1">
                    <a:lumMod val="65000"/>
                  </a:schemeClr>
                </a:solidFill>
              </a:rPr>
              <a:t>Konstruktivisté</a:t>
            </a:r>
            <a:r>
              <a:rPr lang="cs-CZ">
                <a:solidFill>
                  <a:schemeClr val="bg1">
                    <a:lumMod val="65000"/>
                  </a:schemeClr>
                </a:solidFill>
              </a:rPr>
              <a:t>: Validita výsledků testu je tvořena v interakci testu a interpretujícího – klíčová je tak validní interpretace</a:t>
            </a:r>
          </a:p>
          <a:p>
            <a:r>
              <a:rPr lang="cs-CZ" b="1"/>
              <a:t>Realisté</a:t>
            </a:r>
            <a:r>
              <a:rPr lang="cs-CZ"/>
              <a:t>: Test má měřit skutečný atribut. Validní je tedy takový test, který měří existující konstrukt.</a:t>
            </a:r>
          </a:p>
        </p:txBody>
      </p:sp>
    </p:spTree>
    <p:extLst>
      <p:ext uri="{BB962C8B-B14F-4D97-AF65-F5344CB8AC3E}">
        <p14:creationId xmlns:p14="http://schemas.microsoft.com/office/powerpoint/2010/main" val="34136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B4076-74DD-1A2C-E949-C5DA39376280}"/>
              </a:ext>
            </a:extLst>
          </p:cNvPr>
          <p:cNvSpPr>
            <a:spLocks noGrp="1"/>
          </p:cNvSpPr>
          <p:nvPr>
            <p:ph type="title"/>
          </p:nvPr>
        </p:nvSpPr>
        <p:spPr/>
        <p:txBody>
          <a:bodyPr/>
          <a:lstStyle/>
          <a:p>
            <a:r>
              <a:rPr lang="cs-CZ" dirty="0"/>
              <a:t>Validita</a:t>
            </a:r>
            <a:r>
              <a:rPr lang="cs-CZ"/>
              <a:t> (dle Dennyho </a:t>
            </a:r>
            <a:r>
              <a:rPr lang="cs-CZ" err="1"/>
              <a:t>Borsbooma</a:t>
            </a:r>
            <a:r>
              <a:rPr lang="cs-CZ"/>
              <a:t>)</a:t>
            </a:r>
            <a:endParaRPr lang="cs-CZ" dirty="0"/>
          </a:p>
        </p:txBody>
      </p:sp>
      <p:sp>
        <p:nvSpPr>
          <p:cNvPr id="3" name="Zástupný obsah 2">
            <a:extLst>
              <a:ext uri="{FF2B5EF4-FFF2-40B4-BE49-F238E27FC236}">
                <a16:creationId xmlns:a16="http://schemas.microsoft.com/office/drawing/2014/main" id="{DF22BB87-DE9F-165B-B338-755949D219FF}"/>
              </a:ext>
            </a:extLst>
          </p:cNvPr>
          <p:cNvSpPr>
            <a:spLocks noGrp="1"/>
          </p:cNvSpPr>
          <p:nvPr>
            <p:ph idx="1"/>
          </p:nvPr>
        </p:nvSpPr>
        <p:spPr/>
        <p:txBody>
          <a:bodyPr/>
          <a:lstStyle/>
          <a:p>
            <a:r>
              <a:rPr lang="cs-CZ" b="1" dirty="0"/>
              <a:t>Test je validní, pokud měří to, co má měřit.</a:t>
            </a:r>
          </a:p>
          <a:p>
            <a:pPr marL="0" indent="0">
              <a:buNone/>
            </a:pPr>
            <a:endParaRPr lang="cs-CZ" dirty="0"/>
          </a:p>
          <a:p>
            <a:r>
              <a:rPr lang="cs-CZ" dirty="0"/>
              <a:t>Z toho plyne, že pro hodnocení validity testu je podstatné: </a:t>
            </a:r>
          </a:p>
          <a:p>
            <a:pPr marL="457200" indent="-457200">
              <a:buFont typeface="+mj-lt"/>
              <a:buAutoNum type="arabicPeriod"/>
            </a:pPr>
            <a:r>
              <a:rPr lang="cs-CZ" dirty="0"/>
              <a:t>jestli to, co měří (tj. </a:t>
            </a:r>
            <a:r>
              <a:rPr lang="cs-CZ" b="1" dirty="0"/>
              <a:t>atribut</a:t>
            </a:r>
            <a:r>
              <a:rPr lang="cs-CZ" dirty="0"/>
              <a:t>), existuje, nebo nikoliv</a:t>
            </a:r>
            <a:r>
              <a:rPr lang="cs-CZ" i="1" dirty="0"/>
              <a:t> (jinak to nemá smysl měřit)</a:t>
            </a:r>
          </a:p>
          <a:p>
            <a:pPr marL="457200" indent="-457200">
              <a:buFont typeface="+mj-lt"/>
              <a:buAutoNum type="arabicPeriod"/>
            </a:pPr>
            <a:r>
              <a:rPr lang="cs-CZ" dirty="0"/>
              <a:t>jestli je s tímto atributem test propojen </a:t>
            </a:r>
            <a:r>
              <a:rPr lang="cs-CZ" i="1" dirty="0"/>
              <a:t>(jinak to možná má smysl měřit, ale test to nedokáže)</a:t>
            </a:r>
            <a:endParaRPr lang="cs-CZ" dirty="0"/>
          </a:p>
          <a:p>
            <a:pPr marL="457200" indent="-457200">
              <a:buFont typeface="+mj-lt"/>
              <a:buAutoNum type="arabicPeriod"/>
            </a:pPr>
            <a:endParaRPr lang="cs-CZ" dirty="0"/>
          </a:p>
          <a:p>
            <a:pPr marL="0" indent="0">
              <a:buNone/>
            </a:pPr>
            <a:r>
              <a:rPr lang="cs-CZ" dirty="0"/>
              <a:t>Takový přístup k validitě se dá popsat jako </a:t>
            </a:r>
            <a:r>
              <a:rPr lang="cs-CZ" b="1" dirty="0"/>
              <a:t>realistický </a:t>
            </a:r>
            <a:r>
              <a:rPr lang="cs-CZ" dirty="0"/>
              <a:t>(tj. vycházející z realistické ontologie)</a:t>
            </a:r>
            <a:endParaRPr lang="cs-CZ" b="1" dirty="0"/>
          </a:p>
        </p:txBody>
      </p:sp>
    </p:spTree>
    <p:extLst>
      <p:ext uri="{BB962C8B-B14F-4D97-AF65-F5344CB8AC3E}">
        <p14:creationId xmlns:p14="http://schemas.microsoft.com/office/powerpoint/2010/main" val="53108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7B4076-74DD-1A2C-E949-C5DA39376280}"/>
              </a:ext>
            </a:extLst>
          </p:cNvPr>
          <p:cNvSpPr>
            <a:spLocks noGrp="1"/>
          </p:cNvSpPr>
          <p:nvPr>
            <p:ph type="title"/>
          </p:nvPr>
        </p:nvSpPr>
        <p:spPr/>
        <p:txBody>
          <a:bodyPr/>
          <a:lstStyle/>
          <a:p>
            <a:r>
              <a:rPr lang="cs-CZ" dirty="0"/>
              <a:t>Validita</a:t>
            </a:r>
            <a:r>
              <a:rPr lang="cs-CZ"/>
              <a:t> (dle Dennyho </a:t>
            </a:r>
            <a:r>
              <a:rPr lang="cs-CZ" err="1"/>
              <a:t>Borsbooma</a:t>
            </a:r>
            <a:r>
              <a:rPr lang="cs-CZ"/>
              <a:t>)</a:t>
            </a:r>
            <a:endParaRPr lang="cs-CZ" dirty="0"/>
          </a:p>
        </p:txBody>
      </p:sp>
      <p:sp>
        <p:nvSpPr>
          <p:cNvPr id="3" name="Zástupný obsah 2">
            <a:extLst>
              <a:ext uri="{FF2B5EF4-FFF2-40B4-BE49-F238E27FC236}">
                <a16:creationId xmlns:a16="http://schemas.microsoft.com/office/drawing/2014/main" id="{DF22BB87-DE9F-165B-B338-755949D219FF}"/>
              </a:ext>
            </a:extLst>
          </p:cNvPr>
          <p:cNvSpPr>
            <a:spLocks noGrp="1"/>
          </p:cNvSpPr>
          <p:nvPr>
            <p:ph idx="1"/>
          </p:nvPr>
        </p:nvSpPr>
        <p:spPr/>
        <p:txBody>
          <a:bodyPr/>
          <a:lstStyle/>
          <a:p>
            <a:r>
              <a:rPr lang="cs-CZ" dirty="0"/>
              <a:t>V realismu lze: </a:t>
            </a:r>
            <a:r>
              <a:rPr lang="cs-CZ" b="1" dirty="0"/>
              <a:t>Test je validní, pokud měří to, co má měřit.</a:t>
            </a:r>
          </a:p>
          <a:p>
            <a:r>
              <a:rPr lang="cs-CZ" dirty="0"/>
              <a:t>Přesněji specifikovat na:</a:t>
            </a:r>
          </a:p>
          <a:p>
            <a:pPr algn="ctr"/>
            <a:r>
              <a:rPr lang="cs-CZ" dirty="0"/>
              <a:t>Test je validní, pokud</a:t>
            </a:r>
          </a:p>
          <a:p>
            <a:pPr algn="ctr"/>
            <a:r>
              <a:rPr lang="cs-CZ" dirty="0"/>
              <a:t> (1) </a:t>
            </a:r>
            <a:r>
              <a:rPr lang="cs-CZ" b="1" dirty="0"/>
              <a:t>měřený atribut existuje </a:t>
            </a:r>
            <a:r>
              <a:rPr lang="cs-CZ" dirty="0"/>
              <a:t>a zároveň </a:t>
            </a:r>
          </a:p>
          <a:p>
            <a:pPr algn="ctr"/>
            <a:r>
              <a:rPr lang="cs-CZ" dirty="0"/>
              <a:t> (2) v</a:t>
            </a:r>
            <a:r>
              <a:rPr lang="cs-CZ" b="1" dirty="0"/>
              <a:t>ariabilita v atributu kauzálně způsobuje variabilitu v testových skórech</a:t>
            </a:r>
            <a:r>
              <a:rPr lang="cs-CZ" dirty="0"/>
              <a:t>.</a:t>
            </a:r>
          </a:p>
        </p:txBody>
      </p:sp>
    </p:spTree>
    <p:extLst>
      <p:ext uri="{BB962C8B-B14F-4D97-AF65-F5344CB8AC3E}">
        <p14:creationId xmlns:p14="http://schemas.microsoft.com/office/powerpoint/2010/main" val="243748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pis není dostupný.">
            <a:extLst>
              <a:ext uri="{FF2B5EF4-FFF2-40B4-BE49-F238E27FC236}">
                <a16:creationId xmlns:a16="http://schemas.microsoft.com/office/drawing/2014/main" id="{ADAA6EA0-92D2-4CA8-9521-85BAA1111A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6585" l="9946" r="89919">
                        <a14:foregroundMark x1="41129" y1="89268" x2="41667" y2="96585"/>
                      </a14:backgroundRemoval>
                    </a14:imgEffect>
                  </a14:imgLayer>
                </a14:imgProps>
              </a:ext>
              <a:ext uri="{28A0092B-C50C-407E-A947-70E740481C1C}">
                <a14:useLocalDpi xmlns:a14="http://schemas.microsoft.com/office/drawing/2010/main" val="0"/>
              </a:ext>
            </a:extLst>
          </a:blip>
          <a:srcRect/>
          <a:stretch>
            <a:fillRect/>
          </a:stretch>
        </p:blipFill>
        <p:spPr bwMode="auto">
          <a:xfrm>
            <a:off x="4686300" y="718522"/>
            <a:ext cx="10344150" cy="58185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ndard Normal Distribution - MathBitsNotebook(A2)">
            <a:extLst>
              <a:ext uri="{FF2B5EF4-FFF2-40B4-BE49-F238E27FC236}">
                <a16:creationId xmlns:a16="http://schemas.microsoft.com/office/drawing/2014/main" id="{5718E824-112C-CA42-F3C9-71C90D5F7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337" y="1271587"/>
            <a:ext cx="7019925" cy="4314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lumbob (Object) - Giant Bomb">
            <a:extLst>
              <a:ext uri="{FF2B5EF4-FFF2-40B4-BE49-F238E27FC236}">
                <a16:creationId xmlns:a16="http://schemas.microsoft.com/office/drawing/2014/main" id="{DEEA948F-F8DC-E69D-9CF2-F28D009CEAD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83830" y="0"/>
            <a:ext cx="1307432" cy="130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58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3D1F3-548D-C121-30B2-0C2E307B0E07}"/>
            </a:ext>
          </a:extLst>
        </p:cNvPr>
        <p:cNvGrpSpPr/>
        <p:nvPr/>
      </p:nvGrpSpPr>
      <p:grpSpPr>
        <a:xfrm>
          <a:off x="0" y="0"/>
          <a:ext cx="0" cy="0"/>
          <a:chOff x="0" y="0"/>
          <a:chExt cx="0" cy="0"/>
        </a:xfrm>
      </p:grpSpPr>
      <p:grpSp>
        <p:nvGrpSpPr>
          <p:cNvPr id="5" name="Skupina 4">
            <a:extLst>
              <a:ext uri="{FF2B5EF4-FFF2-40B4-BE49-F238E27FC236}">
                <a16:creationId xmlns:a16="http://schemas.microsoft.com/office/drawing/2014/main" id="{CFB3ABA6-6ECC-8305-065A-CDCA7BE0D12E}"/>
              </a:ext>
            </a:extLst>
          </p:cNvPr>
          <p:cNvGrpSpPr/>
          <p:nvPr/>
        </p:nvGrpSpPr>
        <p:grpSpPr>
          <a:xfrm>
            <a:off x="8020485" y="1354454"/>
            <a:ext cx="3301565" cy="4149090"/>
            <a:chOff x="3924300" y="396050"/>
            <a:chExt cx="4178300" cy="5719802"/>
          </a:xfrm>
        </p:grpSpPr>
        <p:pic>
          <p:nvPicPr>
            <p:cNvPr id="2052" name="Picture 4">
              <a:extLst>
                <a:ext uri="{FF2B5EF4-FFF2-40B4-BE49-F238E27FC236}">
                  <a16:creationId xmlns:a16="http://schemas.microsoft.com/office/drawing/2014/main" id="{048382D6-BF7B-9AED-8053-131B6006D1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00" t="2827" r="32444" b="8210"/>
            <a:stretch/>
          </p:blipFill>
          <p:spPr bwMode="auto">
            <a:xfrm>
              <a:off x="3924300" y="396050"/>
              <a:ext cx="4178300" cy="57198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pis není dostupný.">
              <a:extLst>
                <a:ext uri="{FF2B5EF4-FFF2-40B4-BE49-F238E27FC236}">
                  <a16:creationId xmlns:a16="http://schemas.microsoft.com/office/drawing/2014/main" id="{D9116BFF-C362-AA16-9E4E-DFF4E7978D8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6585" l="9946" r="89919">
                          <a14:foregroundMark x1="41129" y1="89268" x2="41667" y2="96585"/>
                        </a14:backgroundRemoval>
                      </a14:imgEffect>
                    </a14:imgLayer>
                  </a14:imgProps>
                </a:ext>
                <a:ext uri="{28A0092B-C50C-407E-A947-70E740481C1C}">
                  <a14:useLocalDpi xmlns:a14="http://schemas.microsoft.com/office/drawing/2010/main" val="0"/>
                </a:ext>
              </a:extLst>
            </a:blip>
            <a:srcRect l="35899" r="35899" b="49863"/>
            <a:stretch/>
          </p:blipFill>
          <p:spPr bwMode="auto">
            <a:xfrm>
              <a:off x="4045495" y="515836"/>
              <a:ext cx="867288" cy="867288"/>
            </a:xfrm>
            <a:prstGeom prst="ellipse">
              <a:avLst/>
            </a:prstGeom>
            <a:noFill/>
            <a:extLst>
              <a:ext uri="{909E8E84-426E-40DD-AFC4-6F175D3DCCD1}">
                <a14:hiddenFill xmlns:a14="http://schemas.microsoft.com/office/drawing/2010/main">
                  <a:solidFill>
                    <a:srgbClr val="FFFFFF"/>
                  </a:solidFill>
                </a14:hiddenFill>
              </a:ext>
            </a:extLst>
          </p:spPr>
        </p:pic>
      </p:grpSp>
      <p:pic>
        <p:nvPicPr>
          <p:cNvPr id="8" name="Picture 8" descr="Standard Normal Distribution - MathBitsNotebook(A2)">
            <a:extLst>
              <a:ext uri="{FF2B5EF4-FFF2-40B4-BE49-F238E27FC236}">
                <a16:creationId xmlns:a16="http://schemas.microsoft.com/office/drawing/2014/main" id="{DA1BCC8F-F44F-A32A-9787-70E3E5A2D0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950" y="1271586"/>
            <a:ext cx="7019925" cy="431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64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ims 4 cheats: best cheat codes for PS4, Xbox One and PC | TechRadar">
            <a:extLst>
              <a:ext uri="{FF2B5EF4-FFF2-40B4-BE49-F238E27FC236}">
                <a16:creationId xmlns:a16="http://schemas.microsoft.com/office/drawing/2014/main" id="{831E8F18-C92E-4553-A37A-C51DB40BD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1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C1522-605D-F0C0-B19B-E299D745223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BE3841-C8B0-7916-CFC1-34D1F558D914}"/>
              </a:ext>
            </a:extLst>
          </p:cNvPr>
          <p:cNvSpPr>
            <a:spLocks noGrp="1"/>
          </p:cNvSpPr>
          <p:nvPr>
            <p:ph type="ctrTitle"/>
          </p:nvPr>
        </p:nvSpPr>
        <p:spPr>
          <a:xfrm>
            <a:off x="690880" y="639097"/>
            <a:ext cx="10852191" cy="3686015"/>
          </a:xfrm>
        </p:spPr>
        <p:txBody>
          <a:bodyPr>
            <a:normAutofit/>
          </a:bodyPr>
          <a:lstStyle/>
          <a:p>
            <a:r>
              <a:rPr lang="cs-CZ"/>
              <a:t>Příklady z reálného života?</a:t>
            </a:r>
          </a:p>
        </p:txBody>
      </p:sp>
      <p:sp>
        <p:nvSpPr>
          <p:cNvPr id="3" name="Podnadpis 2">
            <a:extLst>
              <a:ext uri="{FF2B5EF4-FFF2-40B4-BE49-F238E27FC236}">
                <a16:creationId xmlns:a16="http://schemas.microsoft.com/office/drawing/2014/main" id="{EB1C4490-8CF2-6E57-65F5-EFE5AEED7100}"/>
              </a:ext>
            </a:extLst>
          </p:cNvPr>
          <p:cNvSpPr>
            <a:spLocks noGrp="1"/>
          </p:cNvSpPr>
          <p:nvPr>
            <p:ph type="subTitle" idx="1"/>
          </p:nvPr>
        </p:nvSpPr>
        <p:spPr>
          <a:xfrm>
            <a:off x="5289753" y="4455621"/>
            <a:ext cx="6269347" cy="1238616"/>
          </a:xfrm>
        </p:spPr>
        <p:txBody>
          <a:bodyPr>
            <a:normAutofit/>
          </a:bodyPr>
          <a:lstStyle/>
          <a:p>
            <a:endParaRPr lang="cs-CZ">
              <a:solidFill>
                <a:schemeClr val="tx1">
                  <a:lumMod val="85000"/>
                  <a:lumOff val="15000"/>
                </a:schemeClr>
              </a:solidFill>
            </a:endParaRPr>
          </a:p>
        </p:txBody>
      </p:sp>
    </p:spTree>
    <p:extLst>
      <p:ext uri="{BB962C8B-B14F-4D97-AF65-F5344CB8AC3E}">
        <p14:creationId xmlns:p14="http://schemas.microsoft.com/office/powerpoint/2010/main" val="1498108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49DC424-FEB9-E4BA-06CF-EB30F25AA2CC}"/>
              </a:ext>
            </a:extLst>
          </p:cNvPr>
          <p:cNvSpPr>
            <a:spLocks noGrp="1"/>
          </p:cNvSpPr>
          <p:nvPr>
            <p:ph type="ctrTitle"/>
          </p:nvPr>
        </p:nvSpPr>
        <p:spPr>
          <a:xfrm>
            <a:off x="5289754" y="639097"/>
            <a:ext cx="6253317" cy="3686015"/>
          </a:xfrm>
        </p:spPr>
        <p:txBody>
          <a:bodyPr>
            <a:normAutofit/>
          </a:bodyPr>
          <a:lstStyle/>
          <a:p>
            <a:r>
              <a:rPr lang="cs-CZ"/>
              <a:t>Příklady z </a:t>
            </a:r>
            <a:r>
              <a:rPr lang="cs-CZ" b="1"/>
              <a:t>reálného</a:t>
            </a:r>
            <a:r>
              <a:rPr lang="cs-CZ"/>
              <a:t> života?</a:t>
            </a:r>
          </a:p>
        </p:txBody>
      </p:sp>
      <p:pic>
        <p:nvPicPr>
          <p:cNvPr id="1026" name="Picture 2" descr="Ba Dum Tss">
            <a:extLst>
              <a:ext uri="{FF2B5EF4-FFF2-40B4-BE49-F238E27FC236}">
                <a16:creationId xmlns:a16="http://schemas.microsoft.com/office/drawing/2014/main" id="{E5445C08-9CE9-C1E2-952E-F1B003E6AE8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163529"/>
            <a:ext cx="4001315" cy="4001315"/>
          </a:xfrm>
          <a:prstGeom prst="rect">
            <a:avLst/>
          </a:prstGeom>
          <a:noFill/>
          <a:extLst>
            <a:ext uri="{909E8E84-426E-40DD-AFC4-6F175D3DCCD1}">
              <a14:hiddenFill xmlns:a14="http://schemas.microsoft.com/office/drawing/2010/main">
                <a:solidFill>
                  <a:srgbClr val="FFFFFF"/>
                </a:solidFill>
              </a14:hiddenFill>
            </a:ext>
          </a:extLst>
        </p:spPr>
      </p:pic>
      <p:cxnSp>
        <p:nvCxnSpPr>
          <p:cNvPr id="1033" name="Straight Connector 1032">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1037" name="Rectangle 1036">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Tree>
    <p:extLst>
      <p:ext uri="{BB962C8B-B14F-4D97-AF65-F5344CB8AC3E}">
        <p14:creationId xmlns:p14="http://schemas.microsoft.com/office/powerpoint/2010/main" val="1619005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37DA89-9B2C-B0E2-204F-E8674C2D6402}"/>
              </a:ext>
            </a:extLst>
          </p:cNvPr>
          <p:cNvSpPr>
            <a:spLocks noGrp="1"/>
          </p:cNvSpPr>
          <p:nvPr>
            <p:ph type="title"/>
          </p:nvPr>
        </p:nvSpPr>
        <p:spPr/>
        <p:txBody>
          <a:bodyPr/>
          <a:lstStyle/>
          <a:p>
            <a:r>
              <a:rPr lang="cs-CZ" dirty="0"/>
              <a:t>Důsledky realistického pojetí</a:t>
            </a:r>
          </a:p>
        </p:txBody>
      </p:sp>
      <p:sp>
        <p:nvSpPr>
          <p:cNvPr id="3" name="Zástupný obsah 2">
            <a:extLst>
              <a:ext uri="{FF2B5EF4-FFF2-40B4-BE49-F238E27FC236}">
                <a16:creationId xmlns:a16="http://schemas.microsoft.com/office/drawing/2014/main" id="{C3C508C2-02B5-73F7-86C5-F8FABB955058}"/>
              </a:ext>
            </a:extLst>
          </p:cNvPr>
          <p:cNvSpPr>
            <a:spLocks noGrp="1"/>
          </p:cNvSpPr>
          <p:nvPr>
            <p:ph idx="1"/>
          </p:nvPr>
        </p:nvSpPr>
        <p:spPr/>
        <p:txBody>
          <a:bodyPr>
            <a:normAutofit fontScale="92500" lnSpcReduction="10000"/>
          </a:bodyPr>
          <a:lstStyle/>
          <a:p>
            <a:pPr marL="0" indent="0">
              <a:buNone/>
            </a:pPr>
            <a:r>
              <a:rPr lang="cs-CZ" b="1" dirty="0"/>
              <a:t> Validita je vlastností testu </a:t>
            </a:r>
          </a:p>
          <a:p>
            <a:pPr marL="0" indent="0">
              <a:buNone/>
            </a:pPr>
            <a:r>
              <a:rPr lang="cs-CZ" dirty="0"/>
              <a:t> Ať test používáte k čemukoliv, (1) existence atributu a (2) vztah testu a atributu zůstávají pořád stejné</a:t>
            </a:r>
          </a:p>
          <a:p>
            <a:pPr marL="0" indent="0">
              <a:buNone/>
            </a:pPr>
            <a:endParaRPr lang="cs-CZ" dirty="0"/>
          </a:p>
          <a:p>
            <a:pPr marL="0" indent="0">
              <a:buNone/>
            </a:pPr>
            <a:r>
              <a:rPr lang="cs-CZ" b="1" dirty="0"/>
              <a:t>Test validní buď je, nebo není</a:t>
            </a:r>
          </a:p>
          <a:p>
            <a:r>
              <a:rPr lang="cs-CZ" dirty="0"/>
              <a:t>Atribut může mít s testem různě silný vztah, ale na tom nezáleží, pro validitu stačí splnit dvě podmínky viz výše</a:t>
            </a:r>
          </a:p>
          <a:p>
            <a:endParaRPr lang="cs-CZ" dirty="0"/>
          </a:p>
          <a:p>
            <a:pPr marL="0" indent="0">
              <a:buNone/>
            </a:pPr>
            <a:r>
              <a:rPr lang="cs-CZ" b="1" dirty="0"/>
              <a:t>Test musí být ukotven v psychologické teorii</a:t>
            </a:r>
          </a:p>
          <a:p>
            <a:r>
              <a:rPr lang="cs-CZ" dirty="0"/>
              <a:t>- měření neexistuje na zelené louce – nelze měřit atribut, u něhož nevíme, jak funguje, nebo co to je</a:t>
            </a:r>
          </a:p>
          <a:p>
            <a:r>
              <a:rPr lang="cs-CZ" dirty="0"/>
              <a:t>- musí existovat nějaký kauzální mechanismus</a:t>
            </a:r>
          </a:p>
        </p:txBody>
      </p:sp>
    </p:spTree>
    <p:extLst>
      <p:ext uri="{BB962C8B-B14F-4D97-AF65-F5344CB8AC3E}">
        <p14:creationId xmlns:p14="http://schemas.microsoft.com/office/powerpoint/2010/main" val="3153008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687F1-F2E6-6386-DF6B-46012268BC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DC08F11-C210-8131-3353-A0CF0B5EE6AC}"/>
              </a:ext>
            </a:extLst>
          </p:cNvPr>
          <p:cNvSpPr>
            <a:spLocks noGrp="1"/>
          </p:cNvSpPr>
          <p:nvPr>
            <p:ph type="title"/>
          </p:nvPr>
        </p:nvSpPr>
        <p:spPr/>
        <p:txBody>
          <a:bodyPr>
            <a:normAutofit/>
          </a:bodyPr>
          <a:lstStyle/>
          <a:p>
            <a:r>
              <a:rPr lang="cs-CZ" sz="4000"/>
              <a:t>Co to znamená, že je nástroj ukotvený v teorii? </a:t>
            </a:r>
          </a:p>
        </p:txBody>
      </p:sp>
      <p:sp>
        <p:nvSpPr>
          <p:cNvPr id="3" name="Zástupný obsah 2">
            <a:extLst>
              <a:ext uri="{FF2B5EF4-FFF2-40B4-BE49-F238E27FC236}">
                <a16:creationId xmlns:a16="http://schemas.microsoft.com/office/drawing/2014/main" id="{08803351-EF9A-2220-03AB-681FDAAFF252}"/>
              </a:ext>
            </a:extLst>
          </p:cNvPr>
          <p:cNvSpPr>
            <a:spLocks noGrp="1"/>
          </p:cNvSpPr>
          <p:nvPr>
            <p:ph idx="1"/>
          </p:nvPr>
        </p:nvSpPr>
        <p:spPr/>
        <p:txBody>
          <a:bodyPr>
            <a:normAutofit/>
          </a:bodyPr>
          <a:lstStyle/>
          <a:p>
            <a:pPr marL="0" indent="0">
              <a:buNone/>
            </a:pPr>
            <a:r>
              <a:rPr lang="cs-CZ" sz="2400" b="1"/>
              <a:t>Jaký je data generující proces?</a:t>
            </a:r>
          </a:p>
          <a:p>
            <a:pPr marL="292608" lvl="1" indent="0">
              <a:buNone/>
            </a:pPr>
            <a:endParaRPr lang="cs-CZ" sz="2000" i="1"/>
          </a:p>
          <a:p>
            <a:pPr marL="0" indent="0">
              <a:buNone/>
            </a:pPr>
            <a:r>
              <a:rPr lang="cs-CZ" sz="2400" b="1"/>
              <a:t>Obsahová validita</a:t>
            </a:r>
          </a:p>
        </p:txBody>
      </p:sp>
    </p:spTree>
    <p:extLst>
      <p:ext uri="{BB962C8B-B14F-4D97-AF65-F5344CB8AC3E}">
        <p14:creationId xmlns:p14="http://schemas.microsoft.com/office/powerpoint/2010/main" val="309451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901B-A472-D67F-B161-7734FF285BD6}"/>
              </a:ext>
            </a:extLst>
          </p:cNvPr>
          <p:cNvSpPr>
            <a:spLocks noGrp="1"/>
          </p:cNvSpPr>
          <p:nvPr>
            <p:ph type="title"/>
          </p:nvPr>
        </p:nvSpPr>
        <p:spPr/>
        <p:txBody>
          <a:bodyPr/>
          <a:lstStyle/>
          <a:p>
            <a:endParaRPr lang="en-CZ"/>
          </a:p>
        </p:txBody>
      </p:sp>
      <p:sp>
        <p:nvSpPr>
          <p:cNvPr id="3" name="Content Placeholder 2">
            <a:extLst>
              <a:ext uri="{FF2B5EF4-FFF2-40B4-BE49-F238E27FC236}">
                <a16:creationId xmlns:a16="http://schemas.microsoft.com/office/drawing/2014/main" id="{3F0B0DEC-348D-09B0-8C9B-D07E21D4A6A1}"/>
              </a:ext>
            </a:extLst>
          </p:cNvPr>
          <p:cNvSpPr>
            <a:spLocks noGrp="1"/>
          </p:cNvSpPr>
          <p:nvPr>
            <p:ph idx="1"/>
          </p:nvPr>
        </p:nvSpPr>
        <p:spPr/>
        <p:txBody>
          <a:bodyPr/>
          <a:lstStyle/>
          <a:p>
            <a:r>
              <a:rPr lang="en-CZ" dirty="0"/>
              <a:t>Merkur – Země – Venuše – Slunce</a:t>
            </a:r>
          </a:p>
          <a:p>
            <a:endParaRPr lang="en-CZ" dirty="0"/>
          </a:p>
          <a:p>
            <a:r>
              <a:rPr lang="en-CZ" dirty="0"/>
              <a:t>Co nepatří mezi ostatní?</a:t>
            </a:r>
          </a:p>
          <a:p>
            <a:endParaRPr lang="en-CZ" dirty="0"/>
          </a:p>
          <a:p>
            <a:r>
              <a:rPr lang="en-GB" dirty="0"/>
              <a:t>A</a:t>
            </a:r>
            <a:r>
              <a:rPr lang="en-CZ" dirty="0"/>
              <a:t>) Slunce, protože je to jediná hvězda</a:t>
            </a:r>
          </a:p>
          <a:p>
            <a:r>
              <a:rPr lang="en-CZ" dirty="0"/>
              <a:t>B) Země, protože je to jediné z nabízených těles, kde existuje je život</a:t>
            </a:r>
          </a:p>
          <a:p>
            <a:r>
              <a:rPr lang="en-CZ" dirty="0"/>
              <a:t>C) Země, protože je to jediné z nabízených těles, které není viditelné na obloze</a:t>
            </a:r>
          </a:p>
          <a:p>
            <a:r>
              <a:rPr lang="en-CZ" dirty="0"/>
              <a:t>D) …</a:t>
            </a:r>
          </a:p>
          <a:p>
            <a:endParaRPr lang="en-CZ" dirty="0"/>
          </a:p>
        </p:txBody>
      </p:sp>
    </p:spTree>
    <p:extLst>
      <p:ext uri="{BB962C8B-B14F-4D97-AF65-F5344CB8AC3E}">
        <p14:creationId xmlns:p14="http://schemas.microsoft.com/office/powerpoint/2010/main" val="323176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6CB06-5599-5F41-A92D-F500D5E5C6E4}"/>
              </a:ext>
            </a:extLst>
          </p:cNvPr>
          <p:cNvSpPr>
            <a:spLocks noGrp="1"/>
          </p:cNvSpPr>
          <p:nvPr>
            <p:ph type="title"/>
          </p:nvPr>
        </p:nvSpPr>
        <p:spPr/>
        <p:txBody>
          <a:bodyPr>
            <a:normAutofit/>
          </a:bodyPr>
          <a:lstStyle/>
          <a:p>
            <a:r>
              <a:rPr lang="cs-CZ" sz="4000"/>
              <a:t>Co to znamená, že je nástroj ukotvený v teorii? </a:t>
            </a:r>
          </a:p>
        </p:txBody>
      </p:sp>
      <p:sp>
        <p:nvSpPr>
          <p:cNvPr id="3" name="Zástupný obsah 2">
            <a:extLst>
              <a:ext uri="{FF2B5EF4-FFF2-40B4-BE49-F238E27FC236}">
                <a16:creationId xmlns:a16="http://schemas.microsoft.com/office/drawing/2014/main" id="{7E14E391-2874-8117-A274-2E39D5E4FD92}"/>
              </a:ext>
            </a:extLst>
          </p:cNvPr>
          <p:cNvSpPr>
            <a:spLocks noGrp="1"/>
          </p:cNvSpPr>
          <p:nvPr>
            <p:ph idx="1"/>
          </p:nvPr>
        </p:nvSpPr>
        <p:spPr/>
        <p:txBody>
          <a:bodyPr>
            <a:normAutofit/>
          </a:bodyPr>
          <a:lstStyle/>
          <a:p>
            <a:pPr marL="0" indent="0">
              <a:buNone/>
            </a:pPr>
            <a:r>
              <a:rPr lang="cs-CZ" sz="2400" b="1"/>
              <a:t>Jaký je data generující proces?</a:t>
            </a:r>
          </a:p>
          <a:p>
            <a:pPr marL="292608" lvl="1" indent="0">
              <a:buNone/>
            </a:pPr>
            <a:endParaRPr lang="cs-CZ" sz="2000" i="1"/>
          </a:p>
          <a:p>
            <a:pPr marL="292608" lvl="1" indent="0">
              <a:buNone/>
            </a:pPr>
            <a:r>
              <a:rPr lang="cs-CZ" sz="2000" i="1" err="1"/>
              <a:t>Somewhere</a:t>
            </a:r>
            <a:r>
              <a:rPr lang="cs-CZ" sz="2000" i="1"/>
              <a:t> in </a:t>
            </a:r>
            <a:r>
              <a:rPr lang="cs-CZ" sz="2000" i="1" err="1"/>
              <a:t>the</a:t>
            </a:r>
            <a:r>
              <a:rPr lang="cs-CZ" sz="2000" i="1"/>
              <a:t> </a:t>
            </a:r>
            <a:r>
              <a:rPr lang="cs-CZ" sz="2000" b="1" i="1" err="1"/>
              <a:t>chain</a:t>
            </a:r>
            <a:r>
              <a:rPr lang="cs-CZ" sz="2000" b="1" i="1"/>
              <a:t> </a:t>
            </a:r>
            <a:r>
              <a:rPr lang="cs-CZ" sz="2000" b="1" i="1" err="1"/>
              <a:t>of</a:t>
            </a:r>
            <a:r>
              <a:rPr lang="cs-CZ" sz="2000" b="1" i="1"/>
              <a:t> </a:t>
            </a:r>
            <a:r>
              <a:rPr lang="cs-CZ" sz="2000" b="1" i="1" err="1"/>
              <a:t>events</a:t>
            </a:r>
            <a:r>
              <a:rPr lang="cs-CZ" sz="2000" b="1" i="1"/>
              <a:t> </a:t>
            </a:r>
            <a:r>
              <a:rPr lang="cs-CZ" sz="2000" b="1" i="1" err="1"/>
              <a:t>that</a:t>
            </a:r>
            <a:r>
              <a:rPr lang="cs-CZ" sz="2000" b="1" i="1"/>
              <a:t> </a:t>
            </a:r>
            <a:r>
              <a:rPr lang="cs-CZ" sz="2000" b="1" i="1" err="1"/>
              <a:t>occur</a:t>
            </a:r>
            <a:r>
              <a:rPr lang="cs-CZ" sz="2000" b="1" i="1"/>
              <a:t> </a:t>
            </a:r>
            <a:r>
              <a:rPr lang="cs-CZ" sz="2000" b="1" i="1" err="1"/>
              <a:t>between</a:t>
            </a:r>
            <a:r>
              <a:rPr lang="cs-CZ" sz="2000" b="1" i="1"/>
              <a:t> </a:t>
            </a:r>
            <a:r>
              <a:rPr lang="cs-CZ" sz="2000" b="1" i="1" err="1"/>
              <a:t>item</a:t>
            </a:r>
            <a:r>
              <a:rPr lang="cs-CZ" sz="2000" b="1" i="1"/>
              <a:t> </a:t>
            </a:r>
            <a:r>
              <a:rPr lang="cs-CZ" sz="2000" b="1" i="1" err="1"/>
              <a:t>administration</a:t>
            </a:r>
            <a:r>
              <a:rPr lang="cs-CZ" sz="2000" b="1" i="1"/>
              <a:t> and </a:t>
            </a:r>
            <a:r>
              <a:rPr lang="cs-CZ" sz="2000" b="1" i="1" err="1"/>
              <a:t>item</a:t>
            </a:r>
            <a:r>
              <a:rPr lang="cs-CZ" sz="2000" b="1" i="1"/>
              <a:t> response</a:t>
            </a:r>
            <a:r>
              <a:rPr lang="cs-CZ" sz="2000" i="1"/>
              <a:t>, </a:t>
            </a:r>
            <a:r>
              <a:rPr lang="cs-CZ" sz="2000" i="1" err="1"/>
              <a:t>the</a:t>
            </a:r>
            <a:r>
              <a:rPr lang="cs-CZ" sz="2000" i="1"/>
              <a:t> </a:t>
            </a:r>
            <a:r>
              <a:rPr lang="cs-CZ" sz="2000" i="1" err="1"/>
              <a:t>measured</a:t>
            </a:r>
            <a:r>
              <a:rPr lang="cs-CZ" sz="2000" i="1"/>
              <a:t> </a:t>
            </a:r>
            <a:r>
              <a:rPr lang="cs-CZ" sz="2000" i="1" err="1"/>
              <a:t>attribute</a:t>
            </a:r>
            <a:r>
              <a:rPr lang="cs-CZ" sz="2000" i="1"/>
              <a:t> </a:t>
            </a:r>
            <a:r>
              <a:rPr lang="cs-CZ" sz="2000" i="1" err="1"/>
              <a:t>must</a:t>
            </a:r>
            <a:r>
              <a:rPr lang="cs-CZ" sz="2000" i="1"/>
              <a:t> play a </a:t>
            </a:r>
            <a:r>
              <a:rPr lang="cs-CZ" sz="2000" i="1" err="1"/>
              <a:t>causal</a:t>
            </a:r>
            <a:r>
              <a:rPr lang="cs-CZ" sz="2000" i="1"/>
              <a:t> role in </a:t>
            </a:r>
            <a:r>
              <a:rPr lang="cs-CZ" sz="2000" i="1" err="1"/>
              <a:t>determining</a:t>
            </a:r>
            <a:r>
              <a:rPr lang="cs-CZ" sz="2000" i="1"/>
              <a:t> </a:t>
            </a:r>
            <a:r>
              <a:rPr lang="cs-CZ" sz="2000" i="1" err="1"/>
              <a:t>what</a:t>
            </a:r>
            <a:r>
              <a:rPr lang="cs-CZ" sz="2000" i="1"/>
              <a:t> </a:t>
            </a:r>
            <a:r>
              <a:rPr lang="cs-CZ" sz="2000" i="1" err="1"/>
              <a:t>value</a:t>
            </a:r>
            <a:r>
              <a:rPr lang="cs-CZ" sz="2000" i="1"/>
              <a:t> </a:t>
            </a:r>
            <a:r>
              <a:rPr lang="cs-CZ" sz="2000" i="1" err="1"/>
              <a:t>the</a:t>
            </a:r>
            <a:r>
              <a:rPr lang="cs-CZ" sz="2000" i="1"/>
              <a:t> </a:t>
            </a:r>
            <a:r>
              <a:rPr lang="cs-CZ" sz="2000" i="1" err="1"/>
              <a:t>measurements</a:t>
            </a:r>
            <a:r>
              <a:rPr lang="cs-CZ" sz="2000" i="1"/>
              <a:t> out- </a:t>
            </a:r>
            <a:r>
              <a:rPr lang="cs-CZ" sz="2000" i="1" err="1"/>
              <a:t>comes</a:t>
            </a:r>
            <a:r>
              <a:rPr lang="cs-CZ" sz="2000" i="1"/>
              <a:t> </a:t>
            </a:r>
            <a:r>
              <a:rPr lang="cs-CZ" sz="2000" i="1" err="1"/>
              <a:t>will</a:t>
            </a:r>
            <a:r>
              <a:rPr lang="cs-CZ" sz="2000" i="1"/>
              <a:t> </a:t>
            </a:r>
            <a:r>
              <a:rPr lang="cs-CZ" sz="2000" i="1" err="1"/>
              <a:t>take</a:t>
            </a:r>
            <a:r>
              <a:rPr lang="cs-CZ" sz="2000" i="1"/>
              <a:t>; </a:t>
            </a:r>
            <a:r>
              <a:rPr lang="cs-CZ" sz="2000" i="1" err="1"/>
              <a:t>otherwise</a:t>
            </a:r>
            <a:r>
              <a:rPr lang="cs-CZ" sz="2000" i="1"/>
              <a:t>, </a:t>
            </a:r>
            <a:r>
              <a:rPr lang="cs-CZ" sz="2000" i="1" err="1"/>
              <a:t>the</a:t>
            </a:r>
            <a:r>
              <a:rPr lang="cs-CZ" sz="2000" i="1"/>
              <a:t> test </a:t>
            </a:r>
            <a:r>
              <a:rPr lang="cs-CZ" sz="2000" i="1" err="1"/>
              <a:t>cannot</a:t>
            </a:r>
            <a:r>
              <a:rPr lang="cs-CZ" sz="2000" i="1"/>
              <a:t> </a:t>
            </a:r>
            <a:r>
              <a:rPr lang="cs-CZ" sz="2000" i="1" err="1"/>
              <a:t>be</a:t>
            </a:r>
            <a:r>
              <a:rPr lang="cs-CZ" sz="2000" i="1"/>
              <a:t> </a:t>
            </a:r>
            <a:r>
              <a:rPr lang="cs-CZ" sz="2000" i="1" err="1"/>
              <a:t>valid</a:t>
            </a:r>
            <a:r>
              <a:rPr lang="cs-CZ" sz="2000" i="1"/>
              <a:t> </a:t>
            </a:r>
            <a:r>
              <a:rPr lang="cs-CZ" sz="2000" i="1" err="1"/>
              <a:t>for</a:t>
            </a:r>
            <a:r>
              <a:rPr lang="cs-CZ" sz="2000" i="1"/>
              <a:t> </a:t>
            </a:r>
            <a:r>
              <a:rPr lang="cs-CZ" sz="2000" i="1" err="1"/>
              <a:t>measuring</a:t>
            </a:r>
            <a:r>
              <a:rPr lang="cs-CZ" sz="2000" i="1"/>
              <a:t> </a:t>
            </a:r>
            <a:r>
              <a:rPr lang="cs-CZ" sz="2000" i="1" err="1"/>
              <a:t>the</a:t>
            </a:r>
            <a:r>
              <a:rPr lang="cs-CZ" sz="2000" i="1"/>
              <a:t> </a:t>
            </a:r>
            <a:r>
              <a:rPr lang="cs-CZ" sz="2000" i="1" err="1"/>
              <a:t>attribute</a:t>
            </a:r>
            <a:r>
              <a:rPr lang="cs-CZ" sz="2000" i="1"/>
              <a:t>. </a:t>
            </a:r>
            <a:r>
              <a:rPr lang="cs-CZ" sz="2000" i="1" err="1"/>
              <a:t>Importantly</a:t>
            </a:r>
            <a:r>
              <a:rPr lang="cs-CZ" sz="2000" i="1"/>
              <a:t>, </a:t>
            </a:r>
            <a:r>
              <a:rPr lang="cs-CZ" sz="2000" i="1" err="1"/>
              <a:t>this</a:t>
            </a:r>
            <a:r>
              <a:rPr lang="cs-CZ" sz="2000" i="1"/>
              <a:t> </a:t>
            </a:r>
            <a:r>
              <a:rPr lang="cs-CZ" sz="2000" i="1" err="1"/>
              <a:t>implies</a:t>
            </a:r>
            <a:r>
              <a:rPr lang="cs-CZ" sz="2000" i="1"/>
              <a:t> </a:t>
            </a:r>
            <a:r>
              <a:rPr lang="cs-CZ" sz="2000" i="1" err="1"/>
              <a:t>that</a:t>
            </a:r>
            <a:r>
              <a:rPr lang="cs-CZ" sz="2000" i="1"/>
              <a:t> </a:t>
            </a:r>
            <a:r>
              <a:rPr lang="cs-CZ" sz="2000" i="1" err="1"/>
              <a:t>the</a:t>
            </a:r>
            <a:r>
              <a:rPr lang="cs-CZ" sz="2000" i="1"/>
              <a:t> </a:t>
            </a:r>
            <a:r>
              <a:rPr lang="cs-CZ" sz="2000" i="1" err="1"/>
              <a:t>problem</a:t>
            </a:r>
            <a:r>
              <a:rPr lang="cs-CZ" sz="2000" i="1"/>
              <a:t> </a:t>
            </a:r>
            <a:r>
              <a:rPr lang="cs-CZ" sz="2000" i="1" err="1"/>
              <a:t>of</a:t>
            </a:r>
            <a:r>
              <a:rPr lang="cs-CZ" sz="2000" i="1"/>
              <a:t> validity </a:t>
            </a:r>
            <a:r>
              <a:rPr lang="cs-CZ" sz="2000" i="1" err="1"/>
              <a:t>cannot</a:t>
            </a:r>
            <a:r>
              <a:rPr lang="cs-CZ" sz="2000" i="1"/>
              <a:t> </a:t>
            </a:r>
            <a:r>
              <a:rPr lang="cs-CZ" sz="2000" i="1" err="1"/>
              <a:t>be</a:t>
            </a:r>
            <a:r>
              <a:rPr lang="cs-CZ" sz="2000" i="1"/>
              <a:t> </a:t>
            </a:r>
            <a:r>
              <a:rPr lang="cs-CZ" sz="2000" i="1" err="1"/>
              <a:t>solved</a:t>
            </a:r>
            <a:r>
              <a:rPr lang="cs-CZ" sz="2000" i="1"/>
              <a:t> by </a:t>
            </a:r>
            <a:r>
              <a:rPr lang="cs-CZ" sz="2000" i="1" err="1"/>
              <a:t>psychometric</a:t>
            </a:r>
            <a:r>
              <a:rPr lang="cs-CZ" sz="2000" i="1"/>
              <a:t> </a:t>
            </a:r>
            <a:r>
              <a:rPr lang="cs-CZ" sz="2000" i="1" err="1"/>
              <a:t>techniques</a:t>
            </a:r>
            <a:r>
              <a:rPr lang="cs-CZ" sz="2000" i="1"/>
              <a:t> </a:t>
            </a:r>
            <a:r>
              <a:rPr lang="cs-CZ" sz="2000" i="1" err="1"/>
              <a:t>or</a:t>
            </a:r>
            <a:r>
              <a:rPr lang="cs-CZ" sz="2000" i="1"/>
              <a:t> </a:t>
            </a:r>
            <a:r>
              <a:rPr lang="cs-CZ" sz="2000" i="1" err="1"/>
              <a:t>models</a:t>
            </a:r>
            <a:r>
              <a:rPr lang="cs-CZ" sz="2000" i="1"/>
              <a:t> </a:t>
            </a:r>
            <a:r>
              <a:rPr lang="cs-CZ" sz="2000" i="1" err="1"/>
              <a:t>alone</a:t>
            </a:r>
            <a:r>
              <a:rPr lang="cs-CZ" sz="2000" i="1"/>
              <a:t>. On </a:t>
            </a:r>
            <a:r>
              <a:rPr lang="cs-CZ" sz="2000" i="1" err="1"/>
              <a:t>the</a:t>
            </a:r>
            <a:r>
              <a:rPr lang="cs-CZ" sz="2000" i="1"/>
              <a:t> </a:t>
            </a:r>
            <a:r>
              <a:rPr lang="cs-CZ" sz="2000" i="1" err="1"/>
              <a:t>contrary</a:t>
            </a:r>
            <a:r>
              <a:rPr lang="cs-CZ" sz="2000" i="1"/>
              <a:t>, </a:t>
            </a:r>
            <a:r>
              <a:rPr lang="cs-CZ" sz="2000" i="1" err="1"/>
              <a:t>it</a:t>
            </a:r>
            <a:r>
              <a:rPr lang="cs-CZ" sz="2000" i="1"/>
              <a:t> </a:t>
            </a:r>
            <a:r>
              <a:rPr lang="cs-CZ" sz="2000" i="1" err="1"/>
              <a:t>must</a:t>
            </a:r>
            <a:r>
              <a:rPr lang="cs-CZ" sz="2000" i="1"/>
              <a:t> </a:t>
            </a:r>
            <a:r>
              <a:rPr lang="cs-CZ" sz="2000" i="1" err="1"/>
              <a:t>be</a:t>
            </a:r>
            <a:r>
              <a:rPr lang="cs-CZ" sz="2000" i="1"/>
              <a:t> </a:t>
            </a:r>
            <a:r>
              <a:rPr lang="cs-CZ" sz="2000" i="1" err="1"/>
              <a:t>addressed</a:t>
            </a:r>
            <a:r>
              <a:rPr lang="cs-CZ" sz="2000" i="1"/>
              <a:t> by </a:t>
            </a:r>
            <a:r>
              <a:rPr lang="cs-CZ" sz="2000" i="1" err="1"/>
              <a:t>substantive</a:t>
            </a:r>
            <a:r>
              <a:rPr lang="cs-CZ" sz="2000" i="1"/>
              <a:t> </a:t>
            </a:r>
            <a:r>
              <a:rPr lang="cs-CZ" sz="2000" i="1" err="1"/>
              <a:t>theory</a:t>
            </a:r>
            <a:r>
              <a:rPr lang="cs-CZ" sz="2000" i="1"/>
              <a:t>. Validity </a:t>
            </a:r>
            <a:r>
              <a:rPr lang="cs-CZ" sz="2000" i="1" err="1"/>
              <a:t>is</a:t>
            </a:r>
            <a:r>
              <a:rPr lang="cs-CZ" sz="2000" i="1"/>
              <a:t> </a:t>
            </a:r>
            <a:r>
              <a:rPr lang="cs-CZ" sz="2000" i="1" err="1"/>
              <a:t>the</a:t>
            </a:r>
            <a:r>
              <a:rPr lang="cs-CZ" sz="2000" i="1"/>
              <a:t> </a:t>
            </a:r>
            <a:r>
              <a:rPr lang="cs-CZ" sz="2000" i="1" err="1"/>
              <a:t>one</a:t>
            </a:r>
            <a:r>
              <a:rPr lang="cs-CZ" sz="2000" i="1"/>
              <a:t> </a:t>
            </a:r>
            <a:r>
              <a:rPr lang="cs-CZ" sz="2000" i="1" err="1"/>
              <a:t>problem</a:t>
            </a:r>
            <a:r>
              <a:rPr lang="cs-CZ" sz="2000" i="1"/>
              <a:t> in testing </a:t>
            </a:r>
            <a:r>
              <a:rPr lang="cs-CZ" sz="2000" i="1" err="1"/>
              <a:t>that</a:t>
            </a:r>
            <a:r>
              <a:rPr lang="cs-CZ" sz="2000" i="1"/>
              <a:t> psychology </a:t>
            </a:r>
            <a:r>
              <a:rPr lang="cs-CZ" sz="2000" i="1" err="1"/>
              <a:t>cannot</a:t>
            </a:r>
            <a:r>
              <a:rPr lang="cs-CZ" sz="2000" i="1"/>
              <a:t> </a:t>
            </a:r>
            <a:r>
              <a:rPr lang="cs-CZ" sz="2000" i="1" err="1"/>
              <a:t>contract</a:t>
            </a:r>
            <a:r>
              <a:rPr lang="cs-CZ" sz="2000" i="1"/>
              <a:t> out to </a:t>
            </a:r>
            <a:r>
              <a:rPr lang="cs-CZ" sz="2000" i="1" err="1"/>
              <a:t>methodology</a:t>
            </a:r>
            <a:r>
              <a:rPr lang="cs-CZ" sz="2000" i="1"/>
              <a:t>. </a:t>
            </a:r>
            <a:endParaRPr lang="cs-CZ" sz="2000"/>
          </a:p>
          <a:p>
            <a:pPr marL="0" indent="0">
              <a:buNone/>
            </a:pPr>
            <a:endParaRPr lang="cs-CZ" sz="2400"/>
          </a:p>
        </p:txBody>
      </p:sp>
    </p:spTree>
    <p:extLst>
      <p:ext uri="{BB962C8B-B14F-4D97-AF65-F5344CB8AC3E}">
        <p14:creationId xmlns:p14="http://schemas.microsoft.com/office/powerpoint/2010/main" val="2996908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256B4A-FCC0-911A-AB3A-CBA43A7819D4}"/>
              </a:ext>
            </a:extLst>
          </p:cNvPr>
          <p:cNvSpPr>
            <a:spLocks noGrp="1"/>
          </p:cNvSpPr>
          <p:nvPr>
            <p:ph type="title"/>
          </p:nvPr>
        </p:nvSpPr>
        <p:spPr/>
        <p:txBody>
          <a:bodyPr/>
          <a:lstStyle/>
          <a:p>
            <a:r>
              <a:rPr lang="cs-CZ"/>
              <a:t>Atribut = latentní </a:t>
            </a:r>
            <a:r>
              <a:rPr lang="cs-CZ" dirty="0"/>
              <a:t>proměnná</a:t>
            </a:r>
            <a:r>
              <a:rPr lang="cs-CZ"/>
              <a:t>?</a:t>
            </a:r>
            <a:endParaRPr lang="cs-CZ" dirty="0"/>
          </a:p>
        </p:txBody>
      </p:sp>
      <p:sp>
        <p:nvSpPr>
          <p:cNvPr id="3" name="Zástupný obsah 2">
            <a:extLst>
              <a:ext uri="{FF2B5EF4-FFF2-40B4-BE49-F238E27FC236}">
                <a16:creationId xmlns:a16="http://schemas.microsoft.com/office/drawing/2014/main" id="{753B5A75-CFBE-3EE7-A628-8110F1BBF4F7}"/>
              </a:ext>
            </a:extLst>
          </p:cNvPr>
          <p:cNvSpPr>
            <a:spLocks noGrp="1"/>
          </p:cNvSpPr>
          <p:nvPr>
            <p:ph idx="1"/>
          </p:nvPr>
        </p:nvSpPr>
        <p:spPr/>
        <p:txBody>
          <a:bodyPr/>
          <a:lstStyle/>
          <a:p>
            <a:r>
              <a:rPr lang="en-GB" dirty="0" err="1"/>
              <a:t>Atribut</a:t>
            </a:r>
            <a:r>
              <a:rPr lang="en-GB" dirty="0"/>
              <a:t> je </a:t>
            </a:r>
            <a:r>
              <a:rPr lang="en-GB" dirty="0" err="1"/>
              <a:t>realističtější</a:t>
            </a:r>
            <a:r>
              <a:rPr lang="en-GB" dirty="0"/>
              <a:t> </a:t>
            </a:r>
            <a:r>
              <a:rPr lang="en-GB" dirty="0" err="1"/>
              <a:t>pojem</a:t>
            </a:r>
            <a:r>
              <a:rPr lang="en-GB" dirty="0"/>
              <a:t>, vice </a:t>
            </a:r>
            <a:r>
              <a:rPr lang="en-GB" dirty="0" err="1"/>
              <a:t>spojený</a:t>
            </a:r>
            <a:r>
              <a:rPr lang="en-GB" dirty="0"/>
              <a:t> se “</a:t>
            </a:r>
            <a:r>
              <a:rPr lang="en-GB" dirty="0" err="1"/>
              <a:t>schopností</a:t>
            </a:r>
            <a:r>
              <a:rPr lang="en-GB" dirty="0"/>
              <a:t>” (ability)</a:t>
            </a:r>
          </a:p>
          <a:p>
            <a:r>
              <a:rPr lang="en-GB" dirty="0" err="1"/>
              <a:t>Konstrukt</a:t>
            </a:r>
            <a:r>
              <a:rPr lang="en-GB" dirty="0"/>
              <a:t> </a:t>
            </a:r>
            <a:r>
              <a:rPr lang="en-GB" dirty="0" err="1"/>
              <a:t>zahrnuje</a:t>
            </a:r>
            <a:r>
              <a:rPr lang="en-GB" dirty="0"/>
              <a:t> </a:t>
            </a:r>
            <a:r>
              <a:rPr lang="en-GB" dirty="0" err="1"/>
              <a:t>širší</a:t>
            </a:r>
            <a:r>
              <a:rPr lang="en-GB" dirty="0"/>
              <a:t> </a:t>
            </a:r>
            <a:r>
              <a:rPr lang="en-GB" dirty="0" err="1"/>
              <a:t>spektrum</a:t>
            </a:r>
            <a:r>
              <a:rPr lang="en-GB" dirty="0"/>
              <a:t> </a:t>
            </a:r>
            <a:r>
              <a:rPr lang="en-GB" dirty="0" err="1"/>
              <a:t>fenoménů</a:t>
            </a:r>
            <a:r>
              <a:rPr lang="en-GB" dirty="0"/>
              <a:t>, </a:t>
            </a:r>
            <a:r>
              <a:rPr lang="en-GB" dirty="0" err="1"/>
              <a:t>které</a:t>
            </a:r>
            <a:r>
              <a:rPr lang="en-GB" dirty="0"/>
              <a:t> </a:t>
            </a:r>
            <a:r>
              <a:rPr lang="en-GB" dirty="0" err="1"/>
              <a:t>nemusí</a:t>
            </a:r>
            <a:r>
              <a:rPr lang="en-GB" dirty="0"/>
              <a:t> </a:t>
            </a:r>
            <a:r>
              <a:rPr lang="en-GB" dirty="0" err="1"/>
              <a:t>odpovídat</a:t>
            </a:r>
            <a:r>
              <a:rPr lang="en-GB" dirty="0"/>
              <a:t> </a:t>
            </a:r>
            <a:r>
              <a:rPr lang="en-GB" dirty="0" err="1"/>
              <a:t>představám</a:t>
            </a:r>
            <a:r>
              <a:rPr lang="en-GB" dirty="0"/>
              <a:t> o “</a:t>
            </a:r>
            <a:r>
              <a:rPr lang="en-GB" dirty="0" err="1"/>
              <a:t>schopnosti</a:t>
            </a:r>
            <a:r>
              <a:rPr lang="en-GB" dirty="0"/>
              <a:t>” </a:t>
            </a:r>
            <a:r>
              <a:rPr lang="en-GB" dirty="0" err="1"/>
              <a:t>ve</a:t>
            </a:r>
            <a:r>
              <a:rPr lang="en-GB" dirty="0"/>
              <a:t> </a:t>
            </a:r>
            <a:r>
              <a:rPr lang="en-GB" dirty="0" err="1"/>
              <a:t>stylu</a:t>
            </a:r>
            <a:r>
              <a:rPr lang="en-GB" dirty="0"/>
              <a:t> g-</a:t>
            </a:r>
            <a:r>
              <a:rPr lang="en-GB" dirty="0" err="1"/>
              <a:t>faktoru</a:t>
            </a:r>
            <a:endParaRPr lang="en-GB" dirty="0"/>
          </a:p>
        </p:txBody>
      </p:sp>
    </p:spTree>
    <p:extLst>
      <p:ext uri="{BB962C8B-B14F-4D97-AF65-F5344CB8AC3E}">
        <p14:creationId xmlns:p14="http://schemas.microsoft.com/office/powerpoint/2010/main" val="107534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DF8DD-A72F-2984-8072-219D3CBACA36}"/>
              </a:ext>
            </a:extLst>
          </p:cNvPr>
          <p:cNvSpPr>
            <a:spLocks noGrp="1"/>
          </p:cNvSpPr>
          <p:nvPr>
            <p:ph type="title"/>
          </p:nvPr>
        </p:nvSpPr>
        <p:spPr/>
        <p:txBody>
          <a:bodyPr>
            <a:normAutofit/>
          </a:bodyPr>
          <a:lstStyle/>
          <a:p>
            <a:r>
              <a:rPr lang="cs-CZ" sz="3600"/>
              <a:t>Příklad: Balance </a:t>
            </a:r>
            <a:r>
              <a:rPr lang="cs-CZ" sz="3600" err="1"/>
              <a:t>scale</a:t>
            </a:r>
            <a:r>
              <a:rPr lang="cs-CZ" sz="3600"/>
              <a:t> </a:t>
            </a:r>
            <a:r>
              <a:rPr lang="cs-CZ" sz="3600" err="1"/>
              <a:t>task</a:t>
            </a:r>
            <a:r>
              <a:rPr lang="cs-CZ" sz="3600"/>
              <a:t> (</a:t>
            </a:r>
            <a:r>
              <a:rPr lang="cs-CZ" sz="3600" err="1"/>
              <a:t>Inhelder</a:t>
            </a:r>
            <a:r>
              <a:rPr lang="cs-CZ" sz="3600"/>
              <a:t> and </a:t>
            </a:r>
            <a:r>
              <a:rPr lang="cs-CZ" sz="3600" err="1"/>
              <a:t>Piaget</a:t>
            </a:r>
            <a:r>
              <a:rPr lang="cs-CZ" sz="3600"/>
              <a:t>, 1958)</a:t>
            </a:r>
          </a:p>
        </p:txBody>
      </p:sp>
      <p:sp>
        <p:nvSpPr>
          <p:cNvPr id="3" name="Zástupný obsah 2">
            <a:extLst>
              <a:ext uri="{FF2B5EF4-FFF2-40B4-BE49-F238E27FC236}">
                <a16:creationId xmlns:a16="http://schemas.microsoft.com/office/drawing/2014/main" id="{81BDDE3E-A094-93DB-4B52-E9786C86C8D5}"/>
              </a:ext>
            </a:extLst>
          </p:cNvPr>
          <p:cNvSpPr>
            <a:spLocks noGrp="1"/>
          </p:cNvSpPr>
          <p:nvPr>
            <p:ph idx="1"/>
          </p:nvPr>
        </p:nvSpPr>
        <p:spPr/>
        <p:txBody>
          <a:bodyPr/>
          <a:lstStyle/>
          <a:p>
            <a:r>
              <a:rPr lang="cs-CZ"/>
              <a:t>Jak děti rozumí vztahu mezi vzdáleností a váhou? </a:t>
            </a:r>
          </a:p>
          <a:p>
            <a:r>
              <a:rPr lang="cs-CZ"/>
              <a:t>Teoretický předpoklad: Existují různá stádia kognitivního vývoje. V různých vývojových obdobích děti (preoperační stádium, stádium konkrétních operací, stádium formálních operací) budou k úkolu přistupovat jinak (s tím, jak se jim vyvíjí kognitivní funkce) </a:t>
            </a:r>
          </a:p>
          <a:p>
            <a:r>
              <a:rPr lang="cs-CZ"/>
              <a:t>Na základě sesbíraných dat potom provedli analýzu latentních tříd, jejíž výsledky odpovídaly předpokládané čtyři vývojová stádia</a:t>
            </a:r>
            <a:endParaRPr lang="cs-CZ" dirty="0"/>
          </a:p>
        </p:txBody>
      </p:sp>
      <p:pic>
        <p:nvPicPr>
          <p:cNvPr id="5" name="Obrázek 4">
            <a:extLst>
              <a:ext uri="{FF2B5EF4-FFF2-40B4-BE49-F238E27FC236}">
                <a16:creationId xmlns:a16="http://schemas.microsoft.com/office/drawing/2014/main" id="{CF70816F-906B-397B-520D-0B78FC12C298}"/>
              </a:ext>
            </a:extLst>
          </p:cNvPr>
          <p:cNvPicPr>
            <a:picLocks noChangeAspect="1"/>
          </p:cNvPicPr>
          <p:nvPr/>
        </p:nvPicPr>
        <p:blipFill>
          <a:blip r:embed="rId2"/>
          <a:stretch>
            <a:fillRect/>
          </a:stretch>
        </p:blipFill>
        <p:spPr>
          <a:xfrm>
            <a:off x="3895418" y="3857414"/>
            <a:ext cx="4401164" cy="2267266"/>
          </a:xfrm>
          <a:prstGeom prst="rect">
            <a:avLst/>
          </a:prstGeom>
        </p:spPr>
      </p:pic>
    </p:spTree>
    <p:extLst>
      <p:ext uri="{BB962C8B-B14F-4D97-AF65-F5344CB8AC3E}">
        <p14:creationId xmlns:p14="http://schemas.microsoft.com/office/powerpoint/2010/main" val="2621135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1263E-7ACF-A2AE-2638-5454C490047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22760E-2542-56F7-4280-F5B1BFD91B1C}"/>
              </a:ext>
            </a:extLst>
          </p:cNvPr>
          <p:cNvSpPr>
            <a:spLocks noGrp="1"/>
          </p:cNvSpPr>
          <p:nvPr>
            <p:ph type="title"/>
          </p:nvPr>
        </p:nvSpPr>
        <p:spPr/>
        <p:txBody>
          <a:bodyPr>
            <a:normAutofit/>
          </a:bodyPr>
          <a:lstStyle/>
          <a:p>
            <a:r>
              <a:rPr lang="cs-CZ" sz="4000"/>
              <a:t>Co to znamená, že je nástroj ukotvený v teorii? </a:t>
            </a:r>
          </a:p>
        </p:txBody>
      </p:sp>
      <p:sp>
        <p:nvSpPr>
          <p:cNvPr id="3" name="Zástupný obsah 2">
            <a:extLst>
              <a:ext uri="{FF2B5EF4-FFF2-40B4-BE49-F238E27FC236}">
                <a16:creationId xmlns:a16="http://schemas.microsoft.com/office/drawing/2014/main" id="{0855D26D-ACCD-5601-FB0D-10CE7AC9B2F0}"/>
              </a:ext>
            </a:extLst>
          </p:cNvPr>
          <p:cNvSpPr>
            <a:spLocks noGrp="1"/>
          </p:cNvSpPr>
          <p:nvPr>
            <p:ph idx="1"/>
          </p:nvPr>
        </p:nvSpPr>
        <p:spPr/>
        <p:txBody>
          <a:bodyPr>
            <a:normAutofit/>
          </a:bodyPr>
          <a:lstStyle/>
          <a:p>
            <a:pPr marL="0" indent="0">
              <a:buNone/>
            </a:pPr>
            <a:r>
              <a:rPr lang="cs-CZ" sz="2400" b="1"/>
              <a:t>Obsahová validita</a:t>
            </a:r>
          </a:p>
          <a:p>
            <a:pPr marL="0" indent="0">
              <a:buNone/>
            </a:pPr>
            <a:endParaRPr lang="cs-CZ" sz="2400" b="1"/>
          </a:p>
          <a:p>
            <a:pPr marL="292608" lvl="1" indent="0">
              <a:buNone/>
            </a:pPr>
            <a:r>
              <a:rPr lang="cs-CZ" sz="2000" i="1" err="1"/>
              <a:t>Whenever</a:t>
            </a:r>
            <a:r>
              <a:rPr lang="cs-CZ" sz="2000" i="1"/>
              <a:t> I </a:t>
            </a:r>
            <a:r>
              <a:rPr lang="cs-CZ" sz="2000" i="1" err="1"/>
              <a:t>proposed</a:t>
            </a:r>
            <a:r>
              <a:rPr lang="cs-CZ" sz="2000" i="1"/>
              <a:t> to </a:t>
            </a:r>
            <a:r>
              <a:rPr lang="cs-CZ" sz="2000" i="1" err="1"/>
              <a:t>substantive</a:t>
            </a:r>
            <a:r>
              <a:rPr lang="cs-CZ" sz="2000" i="1"/>
              <a:t> </a:t>
            </a:r>
            <a:r>
              <a:rPr lang="cs-CZ" sz="2000" i="1" err="1"/>
              <a:t>psychologists</a:t>
            </a:r>
            <a:r>
              <a:rPr lang="cs-CZ" sz="2000" i="1"/>
              <a:t> </a:t>
            </a:r>
            <a:r>
              <a:rPr lang="cs-CZ" sz="2000" i="1" err="1"/>
              <a:t>that</a:t>
            </a:r>
            <a:r>
              <a:rPr lang="cs-CZ" sz="2000" i="1"/>
              <a:t> </a:t>
            </a:r>
            <a:r>
              <a:rPr lang="cs-CZ" sz="2000" i="1" err="1"/>
              <a:t>their</a:t>
            </a:r>
            <a:r>
              <a:rPr lang="cs-CZ" sz="2000" i="1"/>
              <a:t> </a:t>
            </a:r>
            <a:r>
              <a:rPr lang="cs-CZ" sz="2000" i="1" err="1"/>
              <a:t>theories</a:t>
            </a:r>
            <a:r>
              <a:rPr lang="cs-CZ" sz="2000" i="1"/>
              <a:t> </a:t>
            </a:r>
            <a:r>
              <a:rPr lang="cs-CZ" sz="2000" i="1" err="1"/>
              <a:t>should</a:t>
            </a:r>
            <a:r>
              <a:rPr lang="cs-CZ" sz="2000" i="1"/>
              <a:t> </a:t>
            </a:r>
            <a:r>
              <a:rPr lang="cs-CZ" sz="2000" i="1" err="1"/>
              <a:t>provide</a:t>
            </a:r>
            <a:r>
              <a:rPr lang="cs-CZ" sz="2000" i="1"/>
              <a:t> </a:t>
            </a:r>
            <a:r>
              <a:rPr lang="cs-CZ" sz="2000" i="1" err="1"/>
              <a:t>information</a:t>
            </a:r>
            <a:r>
              <a:rPr lang="cs-CZ" sz="2000" i="1"/>
              <a:t> </a:t>
            </a:r>
            <a:r>
              <a:rPr lang="cs-CZ" sz="2000" i="1" err="1"/>
              <a:t>with</a:t>
            </a:r>
            <a:r>
              <a:rPr lang="cs-CZ" sz="2000" i="1"/>
              <a:t> </a:t>
            </a:r>
            <a:r>
              <a:rPr lang="cs-CZ" sz="2000" i="1" err="1"/>
              <a:t>respect</a:t>
            </a:r>
            <a:r>
              <a:rPr lang="cs-CZ" sz="2000" i="1"/>
              <a:t> to </a:t>
            </a:r>
            <a:r>
              <a:rPr lang="cs-CZ" sz="2000" i="1" err="1"/>
              <a:t>the</a:t>
            </a:r>
            <a:r>
              <a:rPr lang="cs-CZ" sz="2000" i="1"/>
              <a:t> </a:t>
            </a:r>
            <a:r>
              <a:rPr lang="cs-CZ" sz="2000" i="1" err="1"/>
              <a:t>question</a:t>
            </a:r>
            <a:r>
              <a:rPr lang="cs-CZ" sz="2000" i="1"/>
              <a:t> </a:t>
            </a:r>
            <a:r>
              <a:rPr lang="cs-CZ" sz="2000" i="1" err="1"/>
              <a:t>of</a:t>
            </a:r>
            <a:r>
              <a:rPr lang="cs-CZ" sz="2000" i="1"/>
              <a:t> </a:t>
            </a:r>
            <a:r>
              <a:rPr lang="cs-CZ" sz="2000" i="1" err="1"/>
              <a:t>how</a:t>
            </a:r>
            <a:r>
              <a:rPr lang="cs-CZ" sz="2000" i="1"/>
              <a:t> a </a:t>
            </a:r>
            <a:r>
              <a:rPr lang="cs-CZ" sz="2000" i="1" err="1"/>
              <a:t>latent</a:t>
            </a:r>
            <a:r>
              <a:rPr lang="cs-CZ" sz="2000" i="1"/>
              <a:t> </a:t>
            </a:r>
            <a:r>
              <a:rPr lang="cs-CZ" sz="2000" i="1" err="1"/>
              <a:t>attribute</a:t>
            </a:r>
            <a:r>
              <a:rPr lang="cs-CZ" sz="2000" i="1"/>
              <a:t> </a:t>
            </a:r>
            <a:r>
              <a:rPr lang="cs-CZ" sz="2000" i="1" err="1"/>
              <a:t>determined</a:t>
            </a:r>
            <a:r>
              <a:rPr lang="cs-CZ" sz="2000" i="1"/>
              <a:t> </a:t>
            </a:r>
            <a:r>
              <a:rPr lang="cs-CZ" sz="2000" i="1" err="1"/>
              <a:t>the</a:t>
            </a:r>
            <a:r>
              <a:rPr lang="cs-CZ" sz="2000" i="1"/>
              <a:t> </a:t>
            </a:r>
            <a:r>
              <a:rPr lang="cs-CZ" sz="2000" i="1" err="1"/>
              <a:t>responses</a:t>
            </a:r>
            <a:r>
              <a:rPr lang="cs-CZ" sz="2000" i="1"/>
              <a:t> to </a:t>
            </a:r>
            <a:r>
              <a:rPr lang="cs-CZ" sz="2000" i="1" err="1"/>
              <a:t>questionnaire</a:t>
            </a:r>
            <a:r>
              <a:rPr lang="cs-CZ" sz="2000" i="1"/>
              <a:t> </a:t>
            </a:r>
            <a:r>
              <a:rPr lang="cs-CZ" sz="2000" i="1" err="1"/>
              <a:t>items</a:t>
            </a:r>
            <a:r>
              <a:rPr lang="cs-CZ" sz="2000" i="1"/>
              <a:t>, </a:t>
            </a:r>
            <a:r>
              <a:rPr lang="cs-CZ" sz="2000" i="1" err="1"/>
              <a:t>they</a:t>
            </a:r>
            <a:r>
              <a:rPr lang="cs-CZ" sz="2000" i="1"/>
              <a:t> </a:t>
            </a:r>
            <a:r>
              <a:rPr lang="cs-CZ" sz="2000" i="1" err="1"/>
              <a:t>looked</a:t>
            </a:r>
            <a:r>
              <a:rPr lang="cs-CZ" sz="2000" i="1"/>
              <a:t> </a:t>
            </a:r>
            <a:r>
              <a:rPr lang="cs-CZ" sz="2000" i="1" err="1"/>
              <a:t>at</a:t>
            </a:r>
            <a:r>
              <a:rPr lang="cs-CZ" sz="2000" i="1"/>
              <a:t> </a:t>
            </a:r>
            <a:r>
              <a:rPr lang="cs-CZ" sz="2000" i="1" err="1"/>
              <a:t>me</a:t>
            </a:r>
            <a:r>
              <a:rPr lang="cs-CZ" sz="2000" i="1"/>
              <a:t> as </a:t>
            </a:r>
            <a:r>
              <a:rPr lang="cs-CZ" sz="2000" i="1" err="1"/>
              <a:t>if</a:t>
            </a:r>
            <a:r>
              <a:rPr lang="cs-CZ" sz="2000" i="1"/>
              <a:t> </a:t>
            </a:r>
            <a:r>
              <a:rPr lang="cs-CZ" sz="2000" i="1" err="1"/>
              <a:t>they</a:t>
            </a:r>
            <a:r>
              <a:rPr lang="cs-CZ" sz="2000" i="1"/>
              <a:t> </a:t>
            </a:r>
            <a:r>
              <a:rPr lang="cs-CZ" sz="2000" i="1" err="1"/>
              <a:t>witnessed</a:t>
            </a:r>
            <a:r>
              <a:rPr lang="cs-CZ" sz="2000" i="1"/>
              <a:t> </a:t>
            </a:r>
            <a:r>
              <a:rPr lang="cs-CZ" sz="2000" i="1" err="1"/>
              <a:t>water</a:t>
            </a:r>
            <a:r>
              <a:rPr lang="cs-CZ" sz="2000" i="1"/>
              <a:t> </a:t>
            </a:r>
            <a:r>
              <a:rPr lang="cs-CZ" sz="2000" i="1" err="1"/>
              <a:t>burning</a:t>
            </a:r>
            <a:r>
              <a:rPr lang="cs-CZ" sz="2000" i="1"/>
              <a:t>. </a:t>
            </a:r>
            <a:r>
              <a:rPr lang="cs-CZ" sz="2000" i="1" err="1"/>
              <a:t>However</a:t>
            </a:r>
            <a:r>
              <a:rPr lang="cs-CZ" sz="2000" i="1"/>
              <a:t>, most </a:t>
            </a:r>
            <a:r>
              <a:rPr lang="cs-CZ" sz="2000" i="1" err="1"/>
              <a:t>of</a:t>
            </a:r>
            <a:r>
              <a:rPr lang="cs-CZ" sz="2000" i="1"/>
              <a:t> these </a:t>
            </a:r>
            <a:r>
              <a:rPr lang="cs-CZ" sz="2000" i="1" err="1"/>
              <a:t>same</a:t>
            </a:r>
            <a:r>
              <a:rPr lang="cs-CZ" sz="2000" i="1"/>
              <a:t> </a:t>
            </a:r>
            <a:r>
              <a:rPr lang="cs-CZ" sz="2000" i="1" err="1"/>
              <a:t>psychologists</a:t>
            </a:r>
            <a:r>
              <a:rPr lang="cs-CZ" sz="2000" i="1"/>
              <a:t> </a:t>
            </a:r>
            <a:r>
              <a:rPr lang="cs-CZ" sz="2000" i="1" err="1"/>
              <a:t>will</a:t>
            </a:r>
            <a:r>
              <a:rPr lang="cs-CZ" sz="2000" i="1"/>
              <a:t> </a:t>
            </a:r>
            <a:r>
              <a:rPr lang="cs-CZ" sz="2000" i="1" err="1"/>
              <a:t>have</a:t>
            </a:r>
            <a:r>
              <a:rPr lang="cs-CZ" sz="2000" i="1"/>
              <a:t> </a:t>
            </a:r>
            <a:r>
              <a:rPr lang="cs-CZ" sz="2000" i="1" err="1"/>
              <a:t>little</a:t>
            </a:r>
            <a:r>
              <a:rPr lang="cs-CZ" sz="2000" i="1"/>
              <a:t> </a:t>
            </a:r>
            <a:r>
              <a:rPr lang="cs-CZ" sz="2000" i="1" err="1"/>
              <a:t>problems</a:t>
            </a:r>
            <a:r>
              <a:rPr lang="cs-CZ" sz="2000" i="1"/>
              <a:t> in </a:t>
            </a:r>
            <a:r>
              <a:rPr lang="cs-CZ" sz="2000" i="1" err="1"/>
              <a:t>identifying</a:t>
            </a:r>
            <a:r>
              <a:rPr lang="cs-CZ" sz="2000" i="1"/>
              <a:t> </a:t>
            </a:r>
            <a:r>
              <a:rPr lang="cs-CZ" sz="2000" i="1" err="1"/>
              <a:t>why</a:t>
            </a:r>
            <a:r>
              <a:rPr lang="cs-CZ" sz="2000" i="1"/>
              <a:t> </a:t>
            </a:r>
            <a:r>
              <a:rPr lang="cs-CZ" sz="2000" i="1" err="1"/>
              <a:t>certain</a:t>
            </a:r>
            <a:r>
              <a:rPr lang="cs-CZ" sz="2000" i="1"/>
              <a:t> </a:t>
            </a:r>
            <a:r>
              <a:rPr lang="cs-CZ" sz="2000" i="1" err="1"/>
              <a:t>items</a:t>
            </a:r>
            <a:r>
              <a:rPr lang="cs-CZ" sz="2000" i="1"/>
              <a:t> </a:t>
            </a:r>
            <a:r>
              <a:rPr lang="cs-CZ" sz="2000" i="1" err="1"/>
              <a:t>should</a:t>
            </a:r>
            <a:r>
              <a:rPr lang="cs-CZ" sz="2000" i="1"/>
              <a:t> </a:t>
            </a:r>
            <a:r>
              <a:rPr lang="cs-CZ" sz="2000" i="1" err="1"/>
              <a:t>be</a:t>
            </a:r>
            <a:r>
              <a:rPr lang="cs-CZ" sz="2000" i="1"/>
              <a:t> </a:t>
            </a:r>
            <a:r>
              <a:rPr lang="cs-CZ" sz="2000" i="1" err="1"/>
              <a:t>included</a:t>
            </a:r>
            <a:r>
              <a:rPr lang="cs-CZ" sz="2000" i="1"/>
              <a:t> in a test. </a:t>
            </a:r>
            <a:r>
              <a:rPr lang="cs-CZ" sz="2000" i="1" err="1"/>
              <a:t>Usually</a:t>
            </a:r>
            <a:r>
              <a:rPr lang="cs-CZ" sz="2000" i="1"/>
              <a:t>, </a:t>
            </a:r>
            <a:r>
              <a:rPr lang="cs-CZ" sz="2000" i="1" err="1"/>
              <a:t>their</a:t>
            </a:r>
            <a:r>
              <a:rPr lang="cs-CZ" sz="2000" i="1"/>
              <a:t> </a:t>
            </a:r>
            <a:r>
              <a:rPr lang="cs-CZ" sz="2000" i="1" err="1"/>
              <a:t>answers</a:t>
            </a:r>
            <a:r>
              <a:rPr lang="cs-CZ" sz="2000" i="1"/>
              <a:t> </a:t>
            </a:r>
            <a:r>
              <a:rPr lang="cs-CZ" sz="2000" i="1" err="1"/>
              <a:t>either</a:t>
            </a:r>
            <a:r>
              <a:rPr lang="cs-CZ" sz="2000" i="1"/>
              <a:t> </a:t>
            </a:r>
            <a:r>
              <a:rPr lang="cs-CZ" sz="2000" i="1" err="1"/>
              <a:t>implicitly</a:t>
            </a:r>
            <a:r>
              <a:rPr lang="cs-CZ" sz="2000" i="1"/>
              <a:t> </a:t>
            </a:r>
            <a:r>
              <a:rPr lang="cs-CZ" sz="2000" i="1" err="1"/>
              <a:t>or</a:t>
            </a:r>
            <a:r>
              <a:rPr lang="cs-CZ" sz="2000" i="1"/>
              <a:t> </a:t>
            </a:r>
            <a:r>
              <a:rPr lang="cs-CZ" sz="2000" i="1" err="1"/>
              <a:t>explicitly</a:t>
            </a:r>
            <a:r>
              <a:rPr lang="cs-CZ" sz="2000" i="1"/>
              <a:t> </a:t>
            </a:r>
            <a:r>
              <a:rPr lang="cs-CZ" sz="2000" i="1" err="1"/>
              <a:t>explain</a:t>
            </a:r>
            <a:r>
              <a:rPr lang="cs-CZ" sz="2000" i="1"/>
              <a:t> </a:t>
            </a:r>
            <a:r>
              <a:rPr lang="cs-CZ" sz="2000" i="1" err="1"/>
              <a:t>how</a:t>
            </a:r>
            <a:r>
              <a:rPr lang="cs-CZ" sz="2000" i="1"/>
              <a:t> </a:t>
            </a:r>
            <a:r>
              <a:rPr lang="cs-CZ" sz="2000" i="1" err="1"/>
              <a:t>the</a:t>
            </a:r>
            <a:r>
              <a:rPr lang="cs-CZ" sz="2000" i="1"/>
              <a:t> </a:t>
            </a:r>
            <a:r>
              <a:rPr lang="cs-CZ" sz="2000" i="1" err="1"/>
              <a:t>items</a:t>
            </a:r>
            <a:r>
              <a:rPr lang="cs-CZ" sz="2000" i="1"/>
              <a:t> </a:t>
            </a:r>
            <a:r>
              <a:rPr lang="cs-CZ" sz="2000" i="1" err="1"/>
              <a:t>tap</a:t>
            </a:r>
            <a:r>
              <a:rPr lang="cs-CZ" sz="2000" i="1"/>
              <a:t> </a:t>
            </a:r>
            <a:r>
              <a:rPr lang="cs-CZ" sz="2000" i="1" err="1"/>
              <a:t>attributes</a:t>
            </a:r>
            <a:r>
              <a:rPr lang="cs-CZ" sz="2000" i="1"/>
              <a:t> </a:t>
            </a:r>
            <a:r>
              <a:rPr lang="cs-CZ" sz="2000" i="1" err="1"/>
              <a:t>that</a:t>
            </a:r>
            <a:r>
              <a:rPr lang="cs-CZ" sz="2000" i="1"/>
              <a:t> </a:t>
            </a:r>
            <a:r>
              <a:rPr lang="cs-CZ" sz="2000" i="1" err="1"/>
              <a:t>hang</a:t>
            </a:r>
            <a:r>
              <a:rPr lang="cs-CZ" sz="2000" i="1"/>
              <a:t> </a:t>
            </a:r>
            <a:r>
              <a:rPr lang="cs-CZ" sz="2000" i="1" err="1"/>
              <a:t>together</a:t>
            </a:r>
            <a:r>
              <a:rPr lang="cs-CZ" sz="2000" i="1"/>
              <a:t> </a:t>
            </a:r>
            <a:r>
              <a:rPr lang="cs-CZ" sz="2000" i="1" err="1"/>
              <a:t>systematically</a:t>
            </a:r>
            <a:r>
              <a:rPr lang="cs-CZ" sz="2000" i="1"/>
              <a:t>. </a:t>
            </a:r>
          </a:p>
          <a:p>
            <a:pPr marL="457200" indent="-457200">
              <a:buFont typeface="+mj-lt"/>
              <a:buAutoNum type="arabicPeriod"/>
            </a:pPr>
            <a:endParaRPr lang="cs-CZ" sz="2400"/>
          </a:p>
        </p:txBody>
      </p:sp>
    </p:spTree>
    <p:extLst>
      <p:ext uri="{BB962C8B-B14F-4D97-AF65-F5344CB8AC3E}">
        <p14:creationId xmlns:p14="http://schemas.microsoft.com/office/powerpoint/2010/main" val="729481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Obsahová validita</a:t>
            </a:r>
            <a:r>
              <a:rPr lang="cs-CZ"/>
              <a:t> </a:t>
            </a:r>
            <a:br>
              <a:rPr lang="cs-CZ"/>
            </a:br>
            <a:r>
              <a:rPr lang="cs-CZ"/>
              <a:t>racionální posuzování validity</a:t>
            </a:r>
            <a:endParaRPr lang="en-US"/>
          </a:p>
        </p:txBody>
      </p:sp>
      <p:sp>
        <p:nvSpPr>
          <p:cNvPr id="3" name="Zástupný symbol pro obsah 2"/>
          <p:cNvSpPr>
            <a:spLocks noGrp="1"/>
          </p:cNvSpPr>
          <p:nvPr>
            <p:ph idx="1"/>
          </p:nvPr>
        </p:nvSpPr>
        <p:spPr>
          <a:xfrm>
            <a:off x="1097280" y="1845733"/>
            <a:ext cx="11094720" cy="4440767"/>
          </a:xfrm>
        </p:spPr>
        <p:txBody>
          <a:bodyPr>
            <a:normAutofit fontScale="92500" lnSpcReduction="10000"/>
          </a:bodyPr>
          <a:lstStyle/>
          <a:p>
            <a:r>
              <a:rPr lang="cs-CZ" sz="2400"/>
              <a:t>Odpovídá </a:t>
            </a:r>
            <a:r>
              <a:rPr lang="cs-CZ" sz="2400" b="1"/>
              <a:t>obsah testu</a:t>
            </a:r>
            <a:r>
              <a:rPr lang="cs-CZ" sz="2400"/>
              <a:t> měřenému konstruktu a účelu měření? </a:t>
            </a:r>
          </a:p>
          <a:p>
            <a:pPr lvl="1"/>
            <a:r>
              <a:rPr lang="cs-CZ" sz="2000"/>
              <a:t>Můžeme odpovědi na položky (v zamýšlené populaci) považovat za projevy, znaky, symptomy různých úrovní měřeného konstruktu?</a:t>
            </a:r>
          </a:p>
          <a:p>
            <a:pPr lvl="1"/>
            <a:r>
              <a:rPr lang="cs-CZ" sz="2000"/>
              <a:t>Zachycují položky všechny důležité druhy projevů (symptomy, znaky..)?</a:t>
            </a:r>
          </a:p>
          <a:p>
            <a:pPr lvl="1"/>
            <a:r>
              <a:rPr lang="cs-CZ" sz="2000"/>
              <a:t>Je vliv příbuzných, podobných či souvisejících konstruktů minimální?    </a:t>
            </a:r>
          </a:p>
          <a:p>
            <a:pPr marL="201168" lvl="1" indent="0" algn="r">
              <a:buNone/>
            </a:pPr>
            <a:r>
              <a:rPr lang="cs-CZ" sz="2000"/>
              <a:t>. </a:t>
            </a:r>
          </a:p>
          <a:p>
            <a:r>
              <a:rPr lang="cs-CZ" sz="2400"/>
              <a:t>Někdy též </a:t>
            </a:r>
            <a:r>
              <a:rPr lang="cs-CZ" sz="2400" b="1"/>
              <a:t>výběrová validita:</a:t>
            </a:r>
            <a:r>
              <a:rPr lang="cs-CZ" sz="2400"/>
              <a:t> jsou položky dobře </a:t>
            </a:r>
            <a:r>
              <a:rPr lang="cs-CZ" sz="2400" i="1"/>
              <a:t>vybrané</a:t>
            </a:r>
            <a:r>
              <a:rPr lang="cs-CZ" sz="2400"/>
              <a:t> z univerza možných položek?</a:t>
            </a:r>
          </a:p>
          <a:p>
            <a:r>
              <a:rPr lang="cs-CZ" sz="2400" b="1"/>
              <a:t>Důkazy</a:t>
            </a:r>
            <a:r>
              <a:rPr lang="cs-CZ" sz="2400"/>
              <a:t> obsahové validity: </a:t>
            </a:r>
          </a:p>
          <a:p>
            <a:pPr lvl="1"/>
            <a:r>
              <a:rPr lang="cs-CZ" sz="2000"/>
              <a:t>Posouzení metody/položek experty.</a:t>
            </a:r>
          </a:p>
          <a:p>
            <a:pPr lvl="1"/>
            <a:r>
              <a:rPr lang="cs-CZ" sz="2000"/>
              <a:t>Racionální argumentace: Design tvorby položek. Soulad s teorií v plné šíři.</a:t>
            </a:r>
          </a:p>
          <a:p>
            <a:r>
              <a:rPr lang="cs-CZ" sz="1900"/>
              <a:t>Obsahová validita vs. „face validity“:</a:t>
            </a:r>
          </a:p>
          <a:p>
            <a:pPr lvl="1"/>
            <a:r>
              <a:rPr lang="cs-CZ" sz="1700" b="1"/>
              <a:t>Zjevná validita:</a:t>
            </a:r>
            <a:r>
              <a:rPr lang="cs-CZ" sz="1700"/>
              <a:t> shodu konstruktu s metodou posoudí i laik správně.</a:t>
            </a:r>
          </a:p>
          <a:p>
            <a:pPr lvl="1"/>
            <a:r>
              <a:rPr lang="cs-CZ" sz="1700" b="1"/>
              <a:t>Zdánlivá validita:</a:t>
            </a:r>
            <a:r>
              <a:rPr lang="cs-CZ" sz="1700"/>
              <a:t> metoda ve skutečnosti měří něco jiného, než si laik myslí. </a:t>
            </a:r>
            <a:endParaRPr lang="en-US" sz="1700"/>
          </a:p>
        </p:txBody>
      </p:sp>
    </p:spTree>
    <p:extLst>
      <p:ext uri="{BB962C8B-B14F-4D97-AF65-F5344CB8AC3E}">
        <p14:creationId xmlns:p14="http://schemas.microsoft.com/office/powerpoint/2010/main" val="1243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Validita</a:t>
            </a:r>
            <a:r>
              <a:rPr lang="cs-CZ" dirty="0"/>
              <a:t> položek</a:t>
            </a:r>
            <a:endParaRPr lang="en-US" dirty="0"/>
          </a:p>
        </p:txBody>
      </p:sp>
      <p:sp>
        <p:nvSpPr>
          <p:cNvPr id="162" name="Zástupný symbol pro obsah 161"/>
          <p:cNvSpPr>
            <a:spLocks noGrp="1"/>
          </p:cNvSpPr>
          <p:nvPr>
            <p:ph idx="1"/>
          </p:nvPr>
        </p:nvSpPr>
        <p:spPr>
          <a:xfrm>
            <a:off x="1097280" y="1845733"/>
            <a:ext cx="6973469" cy="4431242"/>
          </a:xfrm>
        </p:spPr>
        <p:txBody>
          <a:bodyPr>
            <a:normAutofit/>
          </a:bodyPr>
          <a:lstStyle/>
          <a:p>
            <a:r>
              <a:rPr lang="cs-CZ" dirty="0"/>
              <a:t>Každá položka obsahuje dvě hlavní rozptylové složky </a:t>
            </a:r>
            <a:endParaRPr lang="en-GB" dirty="0"/>
          </a:p>
          <a:p>
            <a:pPr lvl="1"/>
            <a:r>
              <a:rPr lang="cs-CZ" dirty="0"/>
              <a:t>=příčiny rozdílů</a:t>
            </a:r>
            <a:r>
              <a:rPr lang="en-GB" dirty="0"/>
              <a:t> </a:t>
            </a:r>
            <a:r>
              <a:rPr lang="en-GB" dirty="0" err="1"/>
              <a:t>mezi</a:t>
            </a:r>
            <a:r>
              <a:rPr lang="en-GB" dirty="0"/>
              <a:t> </a:t>
            </a:r>
            <a:r>
              <a:rPr lang="en-GB" dirty="0" err="1"/>
              <a:t>lidmi</a:t>
            </a:r>
            <a:r>
              <a:rPr lang="en-GB" dirty="0"/>
              <a:t> v po</a:t>
            </a:r>
            <a:r>
              <a:rPr lang="cs-CZ" dirty="0" err="1"/>
              <a:t>zorování</a:t>
            </a:r>
            <a:r>
              <a:rPr lang="cs-CZ" dirty="0"/>
              <a:t>/odpovědích</a:t>
            </a:r>
          </a:p>
          <a:p>
            <a:r>
              <a:rPr lang="cs-CZ" dirty="0"/>
              <a:t>První je </a:t>
            </a:r>
            <a:r>
              <a:rPr lang="cs-CZ" b="1" dirty="0"/>
              <a:t>společná</a:t>
            </a:r>
            <a:r>
              <a:rPr lang="cs-CZ" dirty="0"/>
              <a:t> - týká se měřeného atributu.</a:t>
            </a:r>
          </a:p>
          <a:p>
            <a:pPr lvl="1"/>
            <a:r>
              <a:rPr lang="cs-CZ" dirty="0"/>
              <a:t>Pozorování/Odpověď je </a:t>
            </a:r>
            <a:r>
              <a:rPr lang="cs-CZ" b="1" i="1" dirty="0"/>
              <a:t>způsobena</a:t>
            </a:r>
            <a:r>
              <a:rPr lang="cs-CZ" dirty="0"/>
              <a:t> měřenou latentní proměnnou.</a:t>
            </a:r>
          </a:p>
          <a:p>
            <a:r>
              <a:rPr lang="cs-CZ" dirty="0"/>
              <a:t>Druhá složka je </a:t>
            </a:r>
            <a:r>
              <a:rPr lang="cs-CZ" b="1" dirty="0"/>
              <a:t>specifická</a:t>
            </a:r>
            <a:r>
              <a:rPr lang="cs-CZ" dirty="0"/>
              <a:t> pro danou položku. </a:t>
            </a:r>
          </a:p>
          <a:p>
            <a:pPr lvl="1"/>
            <a:r>
              <a:rPr lang="cs-CZ" dirty="0"/>
              <a:t>Náhodné vlivy na pozorování/odpovědi v daném čase.</a:t>
            </a:r>
          </a:p>
          <a:p>
            <a:pPr lvl="1"/>
            <a:r>
              <a:rPr lang="cs-CZ" dirty="0"/>
              <a:t>Další systematické vlivy/důvody na pozorování/odpovědi</a:t>
            </a:r>
          </a:p>
          <a:p>
            <a:pPr lvl="2"/>
            <a:r>
              <a:rPr lang="cs-CZ" dirty="0"/>
              <a:t>Specifické faktory</a:t>
            </a:r>
          </a:p>
          <a:p>
            <a:r>
              <a:rPr lang="cs-CZ" dirty="0"/>
              <a:t>Položky by se měly „překrývat“ ve společném rozptylu     a dobře pokrývat celé významové spektrum měřeného atributu a zároveň co nejméně „překrývat“ ve specifických složkách.</a:t>
            </a:r>
          </a:p>
          <a:p>
            <a:endParaRPr lang="en-US" dirty="0"/>
          </a:p>
        </p:txBody>
      </p:sp>
      <p:sp>
        <p:nvSpPr>
          <p:cNvPr id="241" name="Obdélník 240"/>
          <p:cNvSpPr/>
          <p:nvPr/>
        </p:nvSpPr>
        <p:spPr>
          <a:xfrm>
            <a:off x="8607051" y="431658"/>
            <a:ext cx="3097403" cy="5828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6"/>
          <p:cNvSpPr>
            <a:spLocks noChangeAspect="1" noChangeArrowheads="1"/>
          </p:cNvSpPr>
          <p:nvPr/>
        </p:nvSpPr>
        <p:spPr bwMode="auto">
          <a:xfrm>
            <a:off x="9327393" y="563617"/>
            <a:ext cx="1742407" cy="836589"/>
          </a:xfrm>
          <a:prstGeom prst="ellipse">
            <a:avLst/>
          </a:prstGeom>
          <a:noFill/>
          <a:ln w="9525" algn="in">
            <a:solidFill>
              <a:srgbClr val="A50021"/>
            </a:solidFill>
            <a:round/>
            <a:headEnd/>
            <a:tailEnd/>
          </a:ln>
          <a:effectLst/>
        </p:spPr>
        <p:txBody>
          <a:bodyPr lIns="36576" tIns="36576" rIns="36576" bIns="36576"/>
          <a:lstStyle/>
          <a:p>
            <a:endParaRPr lang="cs-CZ"/>
          </a:p>
        </p:txBody>
      </p:sp>
      <p:sp>
        <p:nvSpPr>
          <p:cNvPr id="165" name="Rectangle 7"/>
          <p:cNvSpPr>
            <a:spLocks noChangeAspect="1" noChangeArrowheads="1"/>
          </p:cNvSpPr>
          <p:nvPr/>
        </p:nvSpPr>
        <p:spPr bwMode="auto">
          <a:xfrm rot="16200000">
            <a:off x="8520207" y="3463566"/>
            <a:ext cx="1603462" cy="557570"/>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6" name="Rectangle 8"/>
          <p:cNvSpPr>
            <a:spLocks noChangeAspect="1" noChangeArrowheads="1"/>
          </p:cNvSpPr>
          <p:nvPr/>
        </p:nvSpPr>
        <p:spPr bwMode="auto">
          <a:xfrm rot="16200000">
            <a:off x="10192918" y="3463566"/>
            <a:ext cx="1603462" cy="557570"/>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7" name="Rectangle 9"/>
          <p:cNvSpPr>
            <a:spLocks noChangeAspect="1" noChangeArrowheads="1"/>
          </p:cNvSpPr>
          <p:nvPr/>
        </p:nvSpPr>
        <p:spPr bwMode="auto">
          <a:xfrm rot="16200000">
            <a:off x="9356563" y="3463565"/>
            <a:ext cx="1603462" cy="557571"/>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8" name="Line 10"/>
          <p:cNvSpPr>
            <a:spLocks noChangeAspect="1" noChangeShapeType="1"/>
          </p:cNvSpPr>
          <p:nvPr/>
        </p:nvSpPr>
        <p:spPr bwMode="auto">
          <a:xfrm rot="16200000" flipH="1" flipV="1">
            <a:off x="8978911" y="1759601"/>
            <a:ext cx="1524045" cy="837991"/>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sp>
        <p:nvSpPr>
          <p:cNvPr id="169" name="Line 11"/>
          <p:cNvSpPr>
            <a:spLocks noChangeAspect="1" noChangeShapeType="1"/>
          </p:cNvSpPr>
          <p:nvPr/>
        </p:nvSpPr>
        <p:spPr bwMode="auto">
          <a:xfrm rot="16200000" flipH="1" flipV="1">
            <a:off x="9476461" y="2098407"/>
            <a:ext cx="1524046" cy="160381"/>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sp>
        <p:nvSpPr>
          <p:cNvPr id="170" name="Line 12"/>
          <p:cNvSpPr>
            <a:spLocks noChangeAspect="1" noChangeShapeType="1"/>
          </p:cNvSpPr>
          <p:nvPr/>
        </p:nvSpPr>
        <p:spPr bwMode="auto">
          <a:xfrm rot="16200000" flipH="1">
            <a:off x="9978689" y="1924661"/>
            <a:ext cx="1524046" cy="507873"/>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grpSp>
        <p:nvGrpSpPr>
          <p:cNvPr id="187" name="kovariance"/>
          <p:cNvGrpSpPr>
            <a:grpSpLocks noChangeAspect="1"/>
          </p:cNvGrpSpPr>
          <p:nvPr/>
        </p:nvGrpSpPr>
        <p:grpSpPr bwMode="auto">
          <a:xfrm>
            <a:off x="9120453" y="5513907"/>
            <a:ext cx="1892075" cy="86162"/>
            <a:chOff x="108272307" y="111055782"/>
            <a:chExt cx="1677468" cy="76368"/>
          </a:xfrm>
        </p:grpSpPr>
        <p:cxnSp>
          <p:nvCxnSpPr>
            <p:cNvPr id="188" name="AutoShape 80"/>
            <p:cNvCxnSpPr>
              <a:cxnSpLocks noChangeAspect="1" noChangeShapeType="1"/>
              <a:stCxn id="178" idx="4"/>
              <a:endCxn id="179" idx="3"/>
            </p:cNvCxnSpPr>
            <p:nvPr/>
          </p:nvCxnSpPr>
          <p:spPr bwMode="auto">
            <a:xfrm rot="5400000" flipH="1" flipV="1">
              <a:off x="108698775" y="110802618"/>
              <a:ext cx="68532" cy="590532"/>
            </a:xfrm>
            <a:prstGeom prst="curvedConnector3">
              <a:avLst>
                <a:gd name="adj1" fmla="val -333565"/>
              </a:avLst>
            </a:prstGeom>
            <a:noFill/>
            <a:ln w="9525">
              <a:solidFill>
                <a:srgbClr val="669900"/>
              </a:solidFill>
              <a:round/>
              <a:headEnd type="triangle" w="med" len="med"/>
              <a:tailEnd type="triangle" w="med" len="med"/>
            </a:ln>
            <a:effectLst/>
          </p:spPr>
        </p:cxnSp>
        <p:cxnSp>
          <p:nvCxnSpPr>
            <p:cNvPr id="189" name="AutoShape 81"/>
            <p:cNvCxnSpPr>
              <a:cxnSpLocks noChangeAspect="1" noChangeShapeType="1"/>
              <a:stCxn id="178" idx="3"/>
              <a:endCxn id="180" idx="4"/>
            </p:cNvCxnSpPr>
            <p:nvPr/>
          </p:nvCxnSpPr>
          <p:spPr bwMode="auto">
            <a:xfrm rot="16200000" flipH="1">
              <a:off x="109076775" y="110259150"/>
              <a:ext cx="68532" cy="1677468"/>
            </a:xfrm>
            <a:prstGeom prst="curvedConnector3">
              <a:avLst>
                <a:gd name="adj1" fmla="val 989505"/>
              </a:avLst>
            </a:prstGeom>
            <a:noFill/>
            <a:ln w="9525">
              <a:solidFill>
                <a:srgbClr val="669900"/>
              </a:solidFill>
              <a:round/>
              <a:headEnd type="triangle" w="med" len="med"/>
              <a:tailEnd type="triangle" w="med" len="med"/>
            </a:ln>
            <a:effectLst/>
          </p:spPr>
        </p:cxnSp>
        <p:cxnSp>
          <p:nvCxnSpPr>
            <p:cNvPr id="190" name="AutoShape 82"/>
            <p:cNvCxnSpPr>
              <a:cxnSpLocks noChangeAspect="1" noChangeShapeType="1"/>
              <a:stCxn id="179" idx="4"/>
              <a:endCxn id="180" idx="3"/>
            </p:cNvCxnSpPr>
            <p:nvPr/>
          </p:nvCxnSpPr>
          <p:spPr bwMode="auto">
            <a:xfrm rot="5400000" flipH="1" flipV="1">
              <a:off x="109454775" y="110802618"/>
              <a:ext cx="68532" cy="590532"/>
            </a:xfrm>
            <a:prstGeom prst="curvedConnector3">
              <a:avLst>
                <a:gd name="adj1" fmla="val -333565"/>
              </a:avLst>
            </a:prstGeom>
            <a:noFill/>
            <a:ln w="9525">
              <a:solidFill>
                <a:srgbClr val="669900"/>
              </a:solidFill>
              <a:round/>
              <a:headEnd type="triangle" w="med" len="med"/>
              <a:tailEnd type="triangle" w="med" len="med"/>
            </a:ln>
            <a:effectLst/>
          </p:spPr>
        </p:cxnSp>
        <p:cxnSp>
          <p:nvCxnSpPr>
            <p:cNvPr id="99" name="AutoShape 82">
              <a:extLst>
                <a:ext uri="{FF2B5EF4-FFF2-40B4-BE49-F238E27FC236}">
                  <a16:creationId xmlns:a16="http://schemas.microsoft.com/office/drawing/2014/main" id="{DBB663EF-5F84-4627-A92B-F94BE4E9C9C5}"/>
                </a:ext>
              </a:extLst>
            </p:cNvPr>
            <p:cNvCxnSpPr>
              <a:cxnSpLocks noChangeAspect="1" noChangeShapeType="1"/>
            </p:cNvCxnSpPr>
            <p:nvPr/>
          </p:nvCxnSpPr>
          <p:spPr bwMode="auto">
            <a:xfrm rot="5400000" flipH="1" flipV="1">
              <a:off x="109485867" y="110794484"/>
              <a:ext cx="68532" cy="590532"/>
            </a:xfrm>
            <a:prstGeom prst="curvedConnector3">
              <a:avLst>
                <a:gd name="adj1" fmla="val -222696"/>
              </a:avLst>
            </a:prstGeom>
            <a:noFill/>
            <a:ln w="9525">
              <a:solidFill>
                <a:schemeClr val="accent2"/>
              </a:solidFill>
              <a:round/>
              <a:headEnd type="triangle" w="med" len="med"/>
              <a:tailEnd type="triangle" w="med" len="med"/>
            </a:ln>
            <a:effectLst/>
          </p:spPr>
        </p:cxnSp>
      </p:grpSp>
      <p:grpSp>
        <p:nvGrpSpPr>
          <p:cNvPr id="25" name="specific text"/>
          <p:cNvGrpSpPr/>
          <p:nvPr/>
        </p:nvGrpSpPr>
        <p:grpSpPr>
          <a:xfrm>
            <a:off x="7038938" y="4083488"/>
            <a:ext cx="507825" cy="203089"/>
            <a:chOff x="7038938" y="4083488"/>
            <a:chExt cx="507825" cy="203089"/>
          </a:xfrm>
        </p:grpSpPr>
        <p:sp>
          <p:nvSpPr>
            <p:cNvPr id="119" name="Rectangle 44"/>
            <p:cNvSpPr>
              <a:spLocks noChangeAspect="1" noChangeArrowheads="1"/>
            </p:cNvSpPr>
            <p:nvPr/>
          </p:nvSpPr>
          <p:spPr bwMode="auto">
            <a:xfrm>
              <a:off x="7038938" y="4083488"/>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20" name="Rectangle 44">
              <a:extLst>
                <a:ext uri="{FF2B5EF4-FFF2-40B4-BE49-F238E27FC236}">
                  <a16:creationId xmlns:a16="http://schemas.microsoft.com/office/drawing/2014/main" id="{6914C029-D0E1-4313-A586-DECC25ECC0B8}"/>
                </a:ext>
              </a:extLst>
            </p:cNvPr>
            <p:cNvSpPr>
              <a:spLocks noChangeAspect="1" noChangeArrowheads="1"/>
            </p:cNvSpPr>
            <p:nvPr/>
          </p:nvSpPr>
          <p:spPr bwMode="auto">
            <a:xfrm>
              <a:off x="7343735" y="4083492"/>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grpSp>
      <p:grpSp>
        <p:nvGrpSpPr>
          <p:cNvPr id="24" name="specific 1"/>
          <p:cNvGrpSpPr/>
          <p:nvPr/>
        </p:nvGrpSpPr>
        <p:grpSpPr>
          <a:xfrm>
            <a:off x="9083759" y="4133837"/>
            <a:ext cx="2184813" cy="1451062"/>
            <a:chOff x="9083759" y="4133837"/>
            <a:chExt cx="2184813" cy="1451062"/>
          </a:xfrm>
        </p:grpSpPr>
        <p:sp>
          <p:nvSpPr>
            <p:cNvPr id="213" name="Rectangle 46"/>
            <p:cNvSpPr>
              <a:spLocks noChangeAspect="1" noChangeArrowheads="1"/>
            </p:cNvSpPr>
            <p:nvPr/>
          </p:nvSpPr>
          <p:spPr bwMode="auto">
            <a:xfrm>
              <a:off x="9286759" y="4300379"/>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14" name="Rectangle 47"/>
            <p:cNvSpPr>
              <a:spLocks noChangeAspect="1" noChangeArrowheads="1"/>
            </p:cNvSpPr>
            <p:nvPr/>
          </p:nvSpPr>
          <p:spPr bwMode="auto">
            <a:xfrm>
              <a:off x="9124336" y="413791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95" name="Rectangle 44">
              <a:extLst>
                <a:ext uri="{FF2B5EF4-FFF2-40B4-BE49-F238E27FC236}">
                  <a16:creationId xmlns:a16="http://schemas.microsoft.com/office/drawing/2014/main" id="{3461DEF9-BE3B-4B6B-8B3B-CA118D29E67D}"/>
                </a:ext>
              </a:extLst>
            </p:cNvPr>
            <p:cNvSpPr>
              <a:spLocks noChangeAspect="1" noChangeArrowheads="1"/>
            </p:cNvSpPr>
            <p:nvPr/>
          </p:nvSpPr>
          <p:spPr bwMode="auto">
            <a:xfrm>
              <a:off x="10200086" y="4146035"/>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6" name="Rectangle 44">
              <a:extLst>
                <a:ext uri="{FF2B5EF4-FFF2-40B4-BE49-F238E27FC236}">
                  <a16:creationId xmlns:a16="http://schemas.microsoft.com/office/drawing/2014/main" id="{1109D539-070A-4E08-B6CB-5B291A04FFA9}"/>
                </a:ext>
              </a:extLst>
            </p:cNvPr>
            <p:cNvSpPr>
              <a:spLocks noChangeAspect="1" noChangeArrowheads="1"/>
            </p:cNvSpPr>
            <p:nvPr/>
          </p:nvSpPr>
          <p:spPr bwMode="auto">
            <a:xfrm>
              <a:off x="11065544" y="4133837"/>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7" name="Rectangle 44">
              <a:extLst>
                <a:ext uri="{FF2B5EF4-FFF2-40B4-BE49-F238E27FC236}">
                  <a16:creationId xmlns:a16="http://schemas.microsoft.com/office/drawing/2014/main" id="{5C461163-2600-4270-88EB-74F3C2257251}"/>
                </a:ext>
              </a:extLst>
            </p:cNvPr>
            <p:cNvSpPr>
              <a:spLocks noChangeAspect="1" noChangeArrowheads="1"/>
            </p:cNvSpPr>
            <p:nvPr/>
          </p:nvSpPr>
          <p:spPr bwMode="auto">
            <a:xfrm>
              <a:off x="10072661" y="5338110"/>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8" name="Rectangle 44">
              <a:extLst>
                <a:ext uri="{FF2B5EF4-FFF2-40B4-BE49-F238E27FC236}">
                  <a16:creationId xmlns:a16="http://schemas.microsoft.com/office/drawing/2014/main" id="{28DBC3F4-CE8B-4D15-A302-3E1EAAFEDC65}"/>
                </a:ext>
              </a:extLst>
            </p:cNvPr>
            <p:cNvSpPr>
              <a:spLocks noChangeAspect="1" noChangeArrowheads="1"/>
            </p:cNvSpPr>
            <p:nvPr/>
          </p:nvSpPr>
          <p:spPr bwMode="auto">
            <a:xfrm>
              <a:off x="10945446" y="5381814"/>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209" name="Rectangle 51"/>
            <p:cNvSpPr>
              <a:spLocks noChangeAspect="1" noChangeArrowheads="1"/>
            </p:cNvSpPr>
            <p:nvPr/>
          </p:nvSpPr>
          <p:spPr bwMode="auto">
            <a:xfrm>
              <a:off x="10951620" y="430038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10" name="Rectangle 52"/>
            <p:cNvSpPr>
              <a:spLocks noChangeAspect="1" noChangeArrowheads="1"/>
            </p:cNvSpPr>
            <p:nvPr/>
          </p:nvSpPr>
          <p:spPr bwMode="auto">
            <a:xfrm>
              <a:off x="10789197" y="4137913"/>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5" name="Rectangle 56"/>
            <p:cNvSpPr>
              <a:spLocks noChangeAspect="1" noChangeArrowheads="1"/>
            </p:cNvSpPr>
            <p:nvPr/>
          </p:nvSpPr>
          <p:spPr bwMode="auto">
            <a:xfrm>
              <a:off x="10139507" y="430038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6" name="Rectangle 57"/>
            <p:cNvSpPr>
              <a:spLocks noChangeAspect="1" noChangeArrowheads="1"/>
            </p:cNvSpPr>
            <p:nvPr/>
          </p:nvSpPr>
          <p:spPr bwMode="auto">
            <a:xfrm>
              <a:off x="9977084" y="4137913"/>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9" name="Rectangle 65"/>
            <p:cNvSpPr>
              <a:spLocks noChangeAspect="1" noChangeArrowheads="1"/>
            </p:cNvSpPr>
            <p:nvPr/>
          </p:nvSpPr>
          <p:spPr bwMode="auto">
            <a:xfrm>
              <a:off x="9157588" y="5177708"/>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2" name="Rectangle 68"/>
            <p:cNvSpPr>
              <a:spLocks noChangeAspect="1" noChangeArrowheads="1"/>
            </p:cNvSpPr>
            <p:nvPr/>
          </p:nvSpPr>
          <p:spPr bwMode="auto">
            <a:xfrm>
              <a:off x="9083759" y="5275189"/>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5" name="Rectangle 70"/>
            <p:cNvSpPr>
              <a:spLocks noChangeAspect="1" noChangeArrowheads="1"/>
            </p:cNvSpPr>
            <p:nvPr/>
          </p:nvSpPr>
          <p:spPr bwMode="auto">
            <a:xfrm>
              <a:off x="10010307" y="5177708"/>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8" name="Rectangle 73"/>
            <p:cNvSpPr>
              <a:spLocks noChangeAspect="1" noChangeArrowheads="1"/>
            </p:cNvSpPr>
            <p:nvPr/>
          </p:nvSpPr>
          <p:spPr bwMode="auto">
            <a:xfrm>
              <a:off x="9936478" y="5275189"/>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1" name="Rectangle 75"/>
            <p:cNvSpPr>
              <a:spLocks noChangeAspect="1" noChangeArrowheads="1"/>
            </p:cNvSpPr>
            <p:nvPr/>
          </p:nvSpPr>
          <p:spPr bwMode="auto">
            <a:xfrm>
              <a:off x="10863026" y="5218325"/>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4" name="Rectangle 78"/>
            <p:cNvSpPr>
              <a:spLocks noChangeAspect="1" noChangeArrowheads="1"/>
            </p:cNvSpPr>
            <p:nvPr/>
          </p:nvSpPr>
          <p:spPr bwMode="auto">
            <a:xfrm>
              <a:off x="10789197" y="5315806"/>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grpSp>
      <p:grpSp>
        <p:nvGrpSpPr>
          <p:cNvPr id="22" name="random text"/>
          <p:cNvGrpSpPr/>
          <p:nvPr/>
        </p:nvGrpSpPr>
        <p:grpSpPr>
          <a:xfrm>
            <a:off x="7031074" y="3772564"/>
            <a:ext cx="797763" cy="206633"/>
            <a:chOff x="7031074" y="3772564"/>
            <a:chExt cx="797763" cy="206633"/>
          </a:xfrm>
        </p:grpSpPr>
        <p:sp>
          <p:nvSpPr>
            <p:cNvPr id="118" name="Rectangle 45"/>
            <p:cNvSpPr>
              <a:spLocks noChangeAspect="1" noChangeArrowheads="1"/>
            </p:cNvSpPr>
            <p:nvPr/>
          </p:nvSpPr>
          <p:spPr bwMode="auto">
            <a:xfrm>
              <a:off x="7031074" y="3776112"/>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121" name="Rectangle 50"/>
            <p:cNvSpPr>
              <a:spLocks noChangeAspect="1" noChangeArrowheads="1"/>
            </p:cNvSpPr>
            <p:nvPr/>
          </p:nvSpPr>
          <p:spPr bwMode="auto">
            <a:xfrm>
              <a:off x="7625809" y="3776111"/>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122" name="Rectangle 55"/>
            <p:cNvSpPr>
              <a:spLocks noChangeAspect="1" noChangeArrowheads="1"/>
            </p:cNvSpPr>
            <p:nvPr/>
          </p:nvSpPr>
          <p:spPr bwMode="auto">
            <a:xfrm>
              <a:off x="7327213" y="3772564"/>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grpSp>
      <p:grpSp>
        <p:nvGrpSpPr>
          <p:cNvPr id="23" name="random 2"/>
          <p:cNvGrpSpPr/>
          <p:nvPr/>
        </p:nvGrpSpPr>
        <p:grpSpPr>
          <a:xfrm>
            <a:off x="9231416" y="5112721"/>
            <a:ext cx="1963838" cy="365553"/>
            <a:chOff x="9231416" y="5112721"/>
            <a:chExt cx="1963838" cy="365553"/>
          </a:xfrm>
        </p:grpSpPr>
        <p:sp>
          <p:nvSpPr>
            <p:cNvPr id="200" name="Rectangle 66"/>
            <p:cNvSpPr>
              <a:spLocks noChangeAspect="1" noChangeArrowheads="1"/>
            </p:cNvSpPr>
            <p:nvPr/>
          </p:nvSpPr>
          <p:spPr bwMode="auto">
            <a:xfrm>
              <a:off x="9231416" y="5112721"/>
              <a:ext cx="184571" cy="162468"/>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01" name="Rectangle 67"/>
            <p:cNvSpPr>
              <a:spLocks noChangeAspect="1" noChangeArrowheads="1"/>
            </p:cNvSpPr>
            <p:nvPr/>
          </p:nvSpPr>
          <p:spPr bwMode="auto">
            <a:xfrm>
              <a:off x="9305245" y="5275189"/>
              <a:ext cx="184571" cy="162468"/>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196" name="Rectangle 71"/>
            <p:cNvSpPr>
              <a:spLocks noChangeAspect="1" noChangeArrowheads="1"/>
            </p:cNvSpPr>
            <p:nvPr/>
          </p:nvSpPr>
          <p:spPr bwMode="auto">
            <a:xfrm>
              <a:off x="10084135" y="5112721"/>
              <a:ext cx="184571" cy="162468"/>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197" name="Rectangle 72"/>
            <p:cNvSpPr>
              <a:spLocks noChangeAspect="1" noChangeArrowheads="1"/>
            </p:cNvSpPr>
            <p:nvPr/>
          </p:nvSpPr>
          <p:spPr bwMode="auto">
            <a:xfrm>
              <a:off x="10157964" y="5275189"/>
              <a:ext cx="184571" cy="162468"/>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192" name="Rectangle 76"/>
            <p:cNvSpPr>
              <a:spLocks noChangeAspect="1" noChangeArrowheads="1"/>
            </p:cNvSpPr>
            <p:nvPr/>
          </p:nvSpPr>
          <p:spPr bwMode="auto">
            <a:xfrm>
              <a:off x="10936854" y="5153338"/>
              <a:ext cx="184571" cy="162468"/>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193" name="Rectangle 77"/>
            <p:cNvSpPr>
              <a:spLocks noChangeAspect="1" noChangeArrowheads="1"/>
            </p:cNvSpPr>
            <p:nvPr/>
          </p:nvSpPr>
          <p:spPr bwMode="auto">
            <a:xfrm>
              <a:off x="11010683" y="5315806"/>
              <a:ext cx="184571" cy="162468"/>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grpSp>
      <p:grpSp>
        <p:nvGrpSpPr>
          <p:cNvPr id="21" name="random 1"/>
          <p:cNvGrpSpPr/>
          <p:nvPr/>
        </p:nvGrpSpPr>
        <p:grpSpPr>
          <a:xfrm>
            <a:off x="9083732" y="3731741"/>
            <a:ext cx="2058885" cy="399164"/>
            <a:chOff x="9083732" y="3731741"/>
            <a:chExt cx="2058885" cy="399164"/>
          </a:xfrm>
        </p:grpSpPr>
        <p:sp>
          <p:nvSpPr>
            <p:cNvPr id="211" name="Rectangle 44"/>
            <p:cNvSpPr>
              <a:spLocks noChangeAspect="1" noChangeArrowheads="1"/>
            </p:cNvSpPr>
            <p:nvPr/>
          </p:nvSpPr>
          <p:spPr bwMode="auto">
            <a:xfrm>
              <a:off x="9274757" y="3927820"/>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12" name="Rectangle 45"/>
            <p:cNvSpPr>
              <a:spLocks noChangeAspect="1" noChangeArrowheads="1"/>
            </p:cNvSpPr>
            <p:nvPr/>
          </p:nvSpPr>
          <p:spPr bwMode="auto">
            <a:xfrm>
              <a:off x="9083732" y="3731741"/>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07" name="Rectangle 49"/>
            <p:cNvSpPr>
              <a:spLocks noChangeAspect="1" noChangeArrowheads="1"/>
            </p:cNvSpPr>
            <p:nvPr/>
          </p:nvSpPr>
          <p:spPr bwMode="auto">
            <a:xfrm>
              <a:off x="10939589" y="3927820"/>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208" name="Rectangle 50"/>
            <p:cNvSpPr>
              <a:spLocks noChangeAspect="1" noChangeArrowheads="1"/>
            </p:cNvSpPr>
            <p:nvPr/>
          </p:nvSpPr>
          <p:spPr bwMode="auto">
            <a:xfrm>
              <a:off x="10748591" y="3731743"/>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203" name="Rectangle 54"/>
            <p:cNvSpPr>
              <a:spLocks noChangeAspect="1" noChangeArrowheads="1"/>
            </p:cNvSpPr>
            <p:nvPr/>
          </p:nvSpPr>
          <p:spPr bwMode="auto">
            <a:xfrm>
              <a:off x="10127476" y="3927820"/>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204" name="Rectangle 55"/>
            <p:cNvSpPr>
              <a:spLocks noChangeAspect="1" noChangeArrowheads="1"/>
            </p:cNvSpPr>
            <p:nvPr/>
          </p:nvSpPr>
          <p:spPr bwMode="auto">
            <a:xfrm>
              <a:off x="9936478" y="3731743"/>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grpSp>
      <p:sp>
        <p:nvSpPr>
          <p:cNvPr id="92" name="common T1">
            <a:extLst>
              <a:ext uri="{FF2B5EF4-FFF2-40B4-BE49-F238E27FC236}">
                <a16:creationId xmlns:a16="http://schemas.microsoft.com/office/drawing/2014/main" id="{BD6F733D-6579-43FC-83CA-1FE7D71556B1}"/>
              </a:ext>
            </a:extLst>
          </p:cNvPr>
          <p:cNvSpPr>
            <a:spLocks noChangeAspect="1" noChangeArrowheads="1"/>
          </p:cNvSpPr>
          <p:nvPr/>
        </p:nvSpPr>
        <p:spPr bwMode="auto">
          <a:xfrm>
            <a:off x="7626151" y="2980329"/>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nvGrpSpPr>
          <p:cNvPr id="171" name="common P1"/>
          <p:cNvGrpSpPr>
            <a:grpSpLocks noChangeAspect="1"/>
          </p:cNvGrpSpPr>
          <p:nvPr/>
        </p:nvGrpSpPr>
        <p:grpSpPr bwMode="auto">
          <a:xfrm>
            <a:off x="9124364" y="2960020"/>
            <a:ext cx="406057" cy="852957"/>
            <a:chOff x="108239775" y="108828150"/>
            <a:chExt cx="360000" cy="756000"/>
          </a:xfrm>
        </p:grpSpPr>
        <p:sp>
          <p:nvSpPr>
            <p:cNvPr id="235" name="AutoShape 14"/>
            <p:cNvSpPr>
              <a:spLocks noChangeAspect="1" noChangeArrowheads="1"/>
            </p:cNvSpPr>
            <p:nvPr/>
          </p:nvSpPr>
          <p:spPr bwMode="auto">
            <a:xfrm>
              <a:off x="108275775" y="10882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6" name="AutoShape 15"/>
            <p:cNvSpPr>
              <a:spLocks noChangeAspect="1" noChangeArrowheads="1"/>
            </p:cNvSpPr>
            <p:nvPr/>
          </p:nvSpPr>
          <p:spPr bwMode="auto">
            <a:xfrm>
              <a:off x="108419775" y="10893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7" name="AutoShape 16"/>
            <p:cNvSpPr>
              <a:spLocks noChangeAspect="1" noChangeArrowheads="1"/>
            </p:cNvSpPr>
            <p:nvPr/>
          </p:nvSpPr>
          <p:spPr bwMode="auto">
            <a:xfrm>
              <a:off x="108311775" y="109080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8" name="AutoShape 17"/>
            <p:cNvSpPr>
              <a:spLocks noChangeAspect="1" noChangeArrowheads="1"/>
            </p:cNvSpPr>
            <p:nvPr/>
          </p:nvSpPr>
          <p:spPr bwMode="auto">
            <a:xfrm>
              <a:off x="108419775" y="10915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9" name="AutoShape 18"/>
            <p:cNvSpPr>
              <a:spLocks noChangeAspect="1" noChangeArrowheads="1"/>
            </p:cNvSpPr>
            <p:nvPr/>
          </p:nvSpPr>
          <p:spPr bwMode="auto">
            <a:xfrm>
              <a:off x="108239775" y="109260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40" name="AutoShape 19"/>
            <p:cNvSpPr>
              <a:spLocks noChangeAspect="1" noChangeArrowheads="1"/>
            </p:cNvSpPr>
            <p:nvPr/>
          </p:nvSpPr>
          <p:spPr bwMode="auto">
            <a:xfrm>
              <a:off x="108419775" y="10940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2" name="common F"/>
          <p:cNvGrpSpPr>
            <a:grpSpLocks noChangeAspect="1"/>
          </p:cNvGrpSpPr>
          <p:nvPr/>
        </p:nvGrpSpPr>
        <p:grpSpPr bwMode="auto">
          <a:xfrm>
            <a:off x="9611632" y="644851"/>
            <a:ext cx="1096353" cy="609255"/>
            <a:chOff x="111047775" y="108468150"/>
            <a:chExt cx="972000" cy="540000"/>
          </a:xfrm>
        </p:grpSpPr>
        <p:sp>
          <p:nvSpPr>
            <p:cNvPr id="227" name="AutoShape 21"/>
            <p:cNvSpPr>
              <a:spLocks noChangeAspect="1" noChangeArrowheads="1"/>
            </p:cNvSpPr>
            <p:nvPr/>
          </p:nvSpPr>
          <p:spPr bwMode="auto">
            <a:xfrm>
              <a:off x="111047775" y="10875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8" name="AutoShape 22"/>
            <p:cNvSpPr>
              <a:spLocks noChangeAspect="1" noChangeArrowheads="1"/>
            </p:cNvSpPr>
            <p:nvPr/>
          </p:nvSpPr>
          <p:spPr bwMode="auto">
            <a:xfrm>
              <a:off x="111299775" y="10882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9" name="AutoShape 23"/>
            <p:cNvSpPr>
              <a:spLocks noChangeAspect="1" noChangeArrowheads="1"/>
            </p:cNvSpPr>
            <p:nvPr/>
          </p:nvSpPr>
          <p:spPr bwMode="auto">
            <a:xfrm>
              <a:off x="111263775" y="10861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0" name="AutoShape 24"/>
            <p:cNvSpPr>
              <a:spLocks noChangeAspect="1" noChangeArrowheads="1"/>
            </p:cNvSpPr>
            <p:nvPr/>
          </p:nvSpPr>
          <p:spPr bwMode="auto">
            <a:xfrm>
              <a:off x="111083775" y="10850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1" name="AutoShape 25"/>
            <p:cNvSpPr>
              <a:spLocks noChangeAspect="1" noChangeArrowheads="1"/>
            </p:cNvSpPr>
            <p:nvPr/>
          </p:nvSpPr>
          <p:spPr bwMode="auto">
            <a:xfrm>
              <a:off x="111479775" y="10868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2" name="AutoShape 26"/>
            <p:cNvSpPr>
              <a:spLocks noChangeAspect="1" noChangeArrowheads="1"/>
            </p:cNvSpPr>
            <p:nvPr/>
          </p:nvSpPr>
          <p:spPr bwMode="auto">
            <a:xfrm>
              <a:off x="111551775" y="10846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3" name="AutoShape 27"/>
            <p:cNvSpPr>
              <a:spLocks noChangeAspect="1" noChangeArrowheads="1"/>
            </p:cNvSpPr>
            <p:nvPr/>
          </p:nvSpPr>
          <p:spPr bwMode="auto">
            <a:xfrm>
              <a:off x="111839775" y="10864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4" name="AutoShape 28"/>
            <p:cNvSpPr>
              <a:spLocks noChangeAspect="1" noChangeArrowheads="1"/>
            </p:cNvSpPr>
            <p:nvPr/>
          </p:nvSpPr>
          <p:spPr bwMode="auto">
            <a:xfrm>
              <a:off x="111659775" y="10879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3" name="common P2"/>
          <p:cNvGrpSpPr>
            <a:grpSpLocks noChangeAspect="1"/>
          </p:cNvGrpSpPr>
          <p:nvPr/>
        </p:nvGrpSpPr>
        <p:grpSpPr bwMode="auto">
          <a:xfrm>
            <a:off x="9977083" y="2960020"/>
            <a:ext cx="406057" cy="852957"/>
            <a:chOff x="108995775" y="108864150"/>
            <a:chExt cx="360000" cy="756000"/>
          </a:xfrm>
        </p:grpSpPr>
        <p:sp>
          <p:nvSpPr>
            <p:cNvPr id="221" name="AutoShape 30"/>
            <p:cNvSpPr>
              <a:spLocks noChangeAspect="1" noChangeArrowheads="1"/>
            </p:cNvSpPr>
            <p:nvPr/>
          </p:nvSpPr>
          <p:spPr bwMode="auto">
            <a:xfrm>
              <a:off x="109031775" y="10886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2" name="AutoShape 31"/>
            <p:cNvSpPr>
              <a:spLocks noChangeAspect="1" noChangeArrowheads="1"/>
            </p:cNvSpPr>
            <p:nvPr/>
          </p:nvSpPr>
          <p:spPr bwMode="auto">
            <a:xfrm>
              <a:off x="109175775" y="10897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3" name="AutoShape 32"/>
            <p:cNvSpPr>
              <a:spLocks noChangeAspect="1" noChangeArrowheads="1"/>
            </p:cNvSpPr>
            <p:nvPr/>
          </p:nvSpPr>
          <p:spPr bwMode="auto">
            <a:xfrm>
              <a:off x="109067775" y="10911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4" name="AutoShape 33"/>
            <p:cNvSpPr>
              <a:spLocks noChangeAspect="1" noChangeArrowheads="1"/>
            </p:cNvSpPr>
            <p:nvPr/>
          </p:nvSpPr>
          <p:spPr bwMode="auto">
            <a:xfrm>
              <a:off x="109175775" y="10918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5" name="AutoShape 34"/>
            <p:cNvSpPr>
              <a:spLocks noChangeAspect="1" noChangeArrowheads="1"/>
            </p:cNvSpPr>
            <p:nvPr/>
          </p:nvSpPr>
          <p:spPr bwMode="auto">
            <a:xfrm>
              <a:off x="108995775" y="10929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6" name="AutoShape 35"/>
            <p:cNvSpPr>
              <a:spLocks noChangeAspect="1" noChangeArrowheads="1"/>
            </p:cNvSpPr>
            <p:nvPr/>
          </p:nvSpPr>
          <p:spPr bwMode="auto">
            <a:xfrm>
              <a:off x="109175775" y="109440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4" name="common P3"/>
          <p:cNvGrpSpPr>
            <a:grpSpLocks noChangeAspect="1"/>
          </p:cNvGrpSpPr>
          <p:nvPr/>
        </p:nvGrpSpPr>
        <p:grpSpPr bwMode="auto">
          <a:xfrm>
            <a:off x="10789197" y="2960020"/>
            <a:ext cx="406057" cy="852957"/>
            <a:chOff x="108582675" y="109171050"/>
            <a:chExt cx="360000" cy="756000"/>
          </a:xfrm>
        </p:grpSpPr>
        <p:sp>
          <p:nvSpPr>
            <p:cNvPr id="215" name="AutoShape 37"/>
            <p:cNvSpPr>
              <a:spLocks noChangeAspect="1" noChangeArrowheads="1"/>
            </p:cNvSpPr>
            <p:nvPr/>
          </p:nvSpPr>
          <p:spPr bwMode="auto">
            <a:xfrm>
              <a:off x="108618675" y="109171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6" name="AutoShape 38"/>
            <p:cNvSpPr>
              <a:spLocks noChangeAspect="1" noChangeArrowheads="1"/>
            </p:cNvSpPr>
            <p:nvPr/>
          </p:nvSpPr>
          <p:spPr bwMode="auto">
            <a:xfrm>
              <a:off x="108762675" y="109279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7" name="AutoShape 39"/>
            <p:cNvSpPr>
              <a:spLocks noChangeAspect="1" noChangeArrowheads="1"/>
            </p:cNvSpPr>
            <p:nvPr/>
          </p:nvSpPr>
          <p:spPr bwMode="auto">
            <a:xfrm>
              <a:off x="108654675" y="109423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8" name="AutoShape 40"/>
            <p:cNvSpPr>
              <a:spLocks noChangeAspect="1" noChangeArrowheads="1"/>
            </p:cNvSpPr>
            <p:nvPr/>
          </p:nvSpPr>
          <p:spPr bwMode="auto">
            <a:xfrm>
              <a:off x="108762675" y="109495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9" name="AutoShape 41"/>
            <p:cNvSpPr>
              <a:spLocks noChangeAspect="1" noChangeArrowheads="1"/>
            </p:cNvSpPr>
            <p:nvPr/>
          </p:nvSpPr>
          <p:spPr bwMode="auto">
            <a:xfrm>
              <a:off x="108582675" y="109603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0" name="AutoShape 42"/>
            <p:cNvSpPr>
              <a:spLocks noChangeAspect="1" noChangeArrowheads="1"/>
            </p:cNvSpPr>
            <p:nvPr/>
          </p:nvSpPr>
          <p:spPr bwMode="auto">
            <a:xfrm>
              <a:off x="108762675" y="109747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sp>
        <p:nvSpPr>
          <p:cNvPr id="178" name="Oval 58"/>
          <p:cNvSpPr>
            <a:spLocks noChangeAspect="1" noChangeArrowheads="1"/>
          </p:cNvSpPr>
          <p:nvPr/>
        </p:nvSpPr>
        <p:spPr bwMode="auto">
          <a:xfrm>
            <a:off x="9043153"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79" name="Oval 59"/>
          <p:cNvSpPr>
            <a:spLocks noChangeAspect="1" noChangeArrowheads="1"/>
          </p:cNvSpPr>
          <p:nvPr/>
        </p:nvSpPr>
        <p:spPr bwMode="auto">
          <a:xfrm>
            <a:off x="9895872"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80" name="Oval 60"/>
          <p:cNvSpPr>
            <a:spLocks noChangeAspect="1" noChangeArrowheads="1"/>
          </p:cNvSpPr>
          <p:nvPr/>
        </p:nvSpPr>
        <p:spPr bwMode="auto">
          <a:xfrm>
            <a:off x="10748591"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81" name="Line 61"/>
          <p:cNvSpPr>
            <a:spLocks noChangeAspect="1" noChangeShapeType="1"/>
          </p:cNvSpPr>
          <p:nvPr/>
        </p:nvSpPr>
        <p:spPr bwMode="auto">
          <a:xfrm rot="16200000">
            <a:off x="9033384"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sp>
        <p:nvSpPr>
          <p:cNvPr id="182" name="Line 62"/>
          <p:cNvSpPr>
            <a:spLocks noChangeAspect="1" noChangeShapeType="1"/>
          </p:cNvSpPr>
          <p:nvPr/>
        </p:nvSpPr>
        <p:spPr bwMode="auto">
          <a:xfrm rot="16200000">
            <a:off x="9886103"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sp>
        <p:nvSpPr>
          <p:cNvPr id="183" name="Line 63"/>
          <p:cNvSpPr>
            <a:spLocks noChangeAspect="1" noChangeShapeType="1"/>
          </p:cNvSpPr>
          <p:nvPr/>
        </p:nvSpPr>
        <p:spPr bwMode="auto">
          <a:xfrm rot="16200000">
            <a:off x="10738823"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sp>
        <p:nvSpPr>
          <p:cNvPr id="84" name="AutoShape 14"/>
          <p:cNvSpPr>
            <a:spLocks noChangeAspect="1" noChangeArrowheads="1"/>
          </p:cNvSpPr>
          <p:nvPr/>
        </p:nvSpPr>
        <p:spPr bwMode="auto">
          <a:xfrm>
            <a:off x="6770172" y="4811410"/>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00" name="Rectangle 44">
            <a:extLst>
              <a:ext uri="{FF2B5EF4-FFF2-40B4-BE49-F238E27FC236}">
                <a16:creationId xmlns:a16="http://schemas.microsoft.com/office/drawing/2014/main" id="{A1F45075-406B-40FE-B671-604D00CC0E65}"/>
              </a:ext>
            </a:extLst>
          </p:cNvPr>
          <p:cNvSpPr>
            <a:spLocks noChangeAspect="1" noChangeArrowheads="1"/>
          </p:cNvSpPr>
          <p:nvPr/>
        </p:nvSpPr>
        <p:spPr bwMode="auto">
          <a:xfrm>
            <a:off x="7048487" y="5362152"/>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01" name="Rectangle 44">
            <a:extLst>
              <a:ext uri="{FF2B5EF4-FFF2-40B4-BE49-F238E27FC236}">
                <a16:creationId xmlns:a16="http://schemas.microsoft.com/office/drawing/2014/main" id="{AE5D529A-F9B6-42E0-869F-6CFAE1368963}"/>
              </a:ext>
            </a:extLst>
          </p:cNvPr>
          <p:cNvSpPr>
            <a:spLocks noChangeAspect="1" noChangeArrowheads="1"/>
          </p:cNvSpPr>
          <p:nvPr/>
        </p:nvSpPr>
        <p:spPr bwMode="auto">
          <a:xfrm>
            <a:off x="7297253" y="5362146"/>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Tree>
    <p:extLst>
      <p:ext uri="{BB962C8B-B14F-4D97-AF65-F5344CB8AC3E}">
        <p14:creationId xmlns:p14="http://schemas.microsoft.com/office/powerpoint/2010/main" val="37697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2">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2">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uiExpand="1" build="p"/>
      <p:bldP spid="92" grpId="0" animBg="1"/>
      <p:bldP spid="84" grpId="0" animBg="1"/>
      <p:bldP spid="100" grpId="0" animBg="1"/>
      <p:bldP spid="10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Validita</a:t>
            </a:r>
            <a:r>
              <a:rPr lang="cs-CZ" dirty="0"/>
              <a:t> položek</a:t>
            </a:r>
            <a:endParaRPr lang="en-US" dirty="0"/>
          </a:p>
        </p:txBody>
      </p:sp>
      <mc:AlternateContent xmlns:mc="http://schemas.openxmlformats.org/markup-compatibility/2006" xmlns:a14="http://schemas.microsoft.com/office/drawing/2010/main">
        <mc:Choice Requires="a14">
          <p:sp>
            <p:nvSpPr>
              <p:cNvPr id="162" name="Zástupný symbol pro obsah 161"/>
              <p:cNvSpPr>
                <a:spLocks noGrp="1"/>
              </p:cNvSpPr>
              <p:nvPr>
                <p:ph idx="1"/>
              </p:nvPr>
            </p:nvSpPr>
            <p:spPr>
              <a:xfrm>
                <a:off x="1097279" y="1845733"/>
                <a:ext cx="7636671" cy="4431242"/>
              </a:xfrm>
            </p:spPr>
            <p:txBody>
              <a:bodyPr>
                <a:normAutofit/>
              </a:bodyPr>
              <a:lstStyle/>
              <a:p>
                <a:r>
                  <a:rPr lang="cs-CZ" dirty="0"/>
                  <a:t>Reliabilita testu: podíl společného a celkového r.: </a:t>
                </a:r>
                <a14:m>
                  <m:oMath xmlns:m="http://schemas.openxmlformats.org/officeDocument/2006/math">
                    <m:f>
                      <m:fPr>
                        <m:ctrlPr>
                          <a:rPr lang="cs-CZ" i="1" smtClean="0">
                            <a:latin typeface="Cambria Math" panose="02040503050406030204" pitchFamily="18" charset="0"/>
                          </a:rPr>
                        </m:ctrlPr>
                      </m:fPr>
                      <m:num/>
                      <m:den>
                        <m:r>
                          <a:rPr lang="cs-CZ" b="0" i="1" smtClean="0">
                            <a:latin typeface="Cambria Math" panose="02040503050406030204" pitchFamily="18" charset="0"/>
                          </a:rPr>
                          <m:t>     +      +      +      +      +      </m:t>
                        </m:r>
                      </m:den>
                    </m:f>
                  </m:oMath>
                </a14:m>
                <a:r>
                  <a:rPr lang="cs-CZ" dirty="0"/>
                  <a:t> </a:t>
                </a:r>
              </a:p>
              <a:p>
                <a:endParaRPr lang="cs-CZ" dirty="0"/>
              </a:p>
              <a:p>
                <a:r>
                  <a:rPr lang="cs-CZ" dirty="0"/>
                  <a:t>Specifický, ale nesdílený rozptyl                snižuje pouze reliabilitu.</a:t>
                </a:r>
              </a:p>
              <a:p>
                <a:r>
                  <a:rPr lang="cs-CZ" dirty="0"/>
                  <a:t>Specifický, ale sdílený rozptyl           může reliabilitu nadhodnocovat.</a:t>
                </a:r>
              </a:p>
              <a:p>
                <a:pPr lvl="1"/>
                <a:r>
                  <a:rPr lang="cs-CZ" dirty="0"/>
                  <a:t>Např. </a:t>
                </a:r>
                <a:r>
                  <a:rPr lang="cs-CZ" dirty="0" err="1"/>
                  <a:t>Cronbachovo</a:t>
                </a:r>
                <a:r>
                  <a:rPr lang="cs-CZ" dirty="0"/>
                  <a:t> alfa, split-</a:t>
                </a:r>
                <a:r>
                  <a:rPr lang="cs-CZ" dirty="0" err="1"/>
                  <a:t>half</a:t>
                </a:r>
                <a:r>
                  <a:rPr lang="cs-CZ" dirty="0"/>
                  <a:t> atp. Nelze dost dobře odlišit od      . </a:t>
                </a:r>
              </a:p>
              <a:p>
                <a:r>
                  <a:rPr lang="cs-CZ" dirty="0"/>
                  <a:t>Sdílený specifický rozptyl           navíc snižuje validitu.</a:t>
                </a:r>
              </a:p>
              <a:p>
                <a:pPr lvl="1"/>
                <a:r>
                  <a:rPr lang="cs-CZ" dirty="0"/>
                  <a:t>Systematické zkreslení, které nelze oddělit od společného rozptylu     .</a:t>
                </a:r>
              </a:p>
              <a:p>
                <a:r>
                  <a:rPr lang="cs-CZ" dirty="0"/>
                  <a:t>Společný rozptyl (konstrukt) může být tvořen více fasetami:     a     .</a:t>
                </a:r>
              </a:p>
              <a:p>
                <a:r>
                  <a:rPr lang="cs-CZ" dirty="0"/>
                  <a:t>Validitu snižuje i to, pokud část společného rozptylu      není v položkách obsažena.</a:t>
                </a:r>
                <a:endParaRPr lang="en-US" dirty="0"/>
              </a:p>
            </p:txBody>
          </p:sp>
        </mc:Choice>
        <mc:Fallback xmlns="">
          <p:sp>
            <p:nvSpPr>
              <p:cNvPr id="162" name="Zástupný symbol pro obsah 161"/>
              <p:cNvSpPr>
                <a:spLocks noGrp="1" noRot="1" noChangeAspect="1" noMove="1" noResize="1" noEditPoints="1" noAdjustHandles="1" noChangeArrowheads="1" noChangeShapeType="1" noTextEdit="1"/>
              </p:cNvSpPr>
              <p:nvPr>
                <p:ph idx="1"/>
              </p:nvPr>
            </p:nvSpPr>
            <p:spPr>
              <a:xfrm>
                <a:off x="1097279" y="1845733"/>
                <a:ext cx="7636671" cy="4431242"/>
              </a:xfrm>
              <a:blipFill>
                <a:blip r:embed="rId2"/>
                <a:stretch>
                  <a:fillRect l="-798" r="-399"/>
                </a:stretch>
              </a:blipFill>
            </p:spPr>
            <p:txBody>
              <a:bodyPr/>
              <a:lstStyle/>
              <a:p>
                <a:r>
                  <a:rPr lang="en-US">
                    <a:noFill/>
                  </a:rPr>
                  <a:t> </a:t>
                </a:r>
              </a:p>
            </p:txBody>
          </p:sp>
        </mc:Fallback>
      </mc:AlternateContent>
      <p:sp>
        <p:nvSpPr>
          <p:cNvPr id="241" name="Obdélník 240"/>
          <p:cNvSpPr/>
          <p:nvPr/>
        </p:nvSpPr>
        <p:spPr>
          <a:xfrm>
            <a:off x="8607051" y="431658"/>
            <a:ext cx="3097403" cy="5828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6"/>
          <p:cNvSpPr>
            <a:spLocks noChangeAspect="1" noChangeArrowheads="1"/>
          </p:cNvSpPr>
          <p:nvPr/>
        </p:nvSpPr>
        <p:spPr bwMode="auto">
          <a:xfrm>
            <a:off x="9327393" y="563617"/>
            <a:ext cx="1742407" cy="836589"/>
          </a:xfrm>
          <a:prstGeom prst="ellipse">
            <a:avLst/>
          </a:prstGeom>
          <a:noFill/>
          <a:ln w="9525" algn="in">
            <a:solidFill>
              <a:srgbClr val="A50021"/>
            </a:solidFill>
            <a:round/>
            <a:headEnd/>
            <a:tailEnd/>
          </a:ln>
          <a:effectLst/>
        </p:spPr>
        <p:txBody>
          <a:bodyPr lIns="36576" tIns="36576" rIns="36576" bIns="36576"/>
          <a:lstStyle/>
          <a:p>
            <a:endParaRPr lang="cs-CZ"/>
          </a:p>
        </p:txBody>
      </p:sp>
      <p:sp>
        <p:nvSpPr>
          <p:cNvPr id="165" name="Rectangle 7"/>
          <p:cNvSpPr>
            <a:spLocks noChangeAspect="1" noChangeArrowheads="1"/>
          </p:cNvSpPr>
          <p:nvPr/>
        </p:nvSpPr>
        <p:spPr bwMode="auto">
          <a:xfrm rot="16200000">
            <a:off x="8520207" y="3463566"/>
            <a:ext cx="1603462" cy="557570"/>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6" name="Rectangle 8"/>
          <p:cNvSpPr>
            <a:spLocks noChangeAspect="1" noChangeArrowheads="1"/>
          </p:cNvSpPr>
          <p:nvPr/>
        </p:nvSpPr>
        <p:spPr bwMode="auto">
          <a:xfrm rot="16200000">
            <a:off x="10192918" y="3463566"/>
            <a:ext cx="1603462" cy="557570"/>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7" name="Rectangle 9"/>
          <p:cNvSpPr>
            <a:spLocks noChangeAspect="1" noChangeArrowheads="1"/>
          </p:cNvSpPr>
          <p:nvPr/>
        </p:nvSpPr>
        <p:spPr bwMode="auto">
          <a:xfrm rot="16200000">
            <a:off x="9356563" y="3463565"/>
            <a:ext cx="1603462" cy="557571"/>
          </a:xfrm>
          <a:prstGeom prst="rect">
            <a:avLst/>
          </a:prstGeom>
          <a:noFill/>
          <a:ln w="9525" algn="in">
            <a:solidFill>
              <a:srgbClr val="A50021"/>
            </a:solidFill>
            <a:miter lim="800000"/>
            <a:headEnd/>
            <a:tailEnd/>
          </a:ln>
          <a:effectLst/>
        </p:spPr>
        <p:txBody>
          <a:bodyPr lIns="36576" tIns="36576" rIns="36576" bIns="36576"/>
          <a:lstStyle/>
          <a:p>
            <a:endParaRPr lang="cs-CZ"/>
          </a:p>
        </p:txBody>
      </p:sp>
      <p:sp>
        <p:nvSpPr>
          <p:cNvPr id="168" name="Line 10"/>
          <p:cNvSpPr>
            <a:spLocks noChangeAspect="1" noChangeShapeType="1"/>
          </p:cNvSpPr>
          <p:nvPr/>
        </p:nvSpPr>
        <p:spPr bwMode="auto">
          <a:xfrm rot="16200000" flipH="1" flipV="1">
            <a:off x="8978911" y="1759601"/>
            <a:ext cx="1524045" cy="837991"/>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sp>
        <p:nvSpPr>
          <p:cNvPr id="169" name="Line 11"/>
          <p:cNvSpPr>
            <a:spLocks noChangeAspect="1" noChangeShapeType="1"/>
          </p:cNvSpPr>
          <p:nvPr/>
        </p:nvSpPr>
        <p:spPr bwMode="auto">
          <a:xfrm rot="16200000" flipH="1" flipV="1">
            <a:off x="9476461" y="2098407"/>
            <a:ext cx="1524046" cy="160381"/>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sp>
        <p:nvSpPr>
          <p:cNvPr id="170" name="Line 12"/>
          <p:cNvSpPr>
            <a:spLocks noChangeAspect="1" noChangeShapeType="1"/>
          </p:cNvSpPr>
          <p:nvPr/>
        </p:nvSpPr>
        <p:spPr bwMode="auto">
          <a:xfrm rot="16200000" flipH="1">
            <a:off x="9978689" y="1924661"/>
            <a:ext cx="1524046" cy="507873"/>
          </a:xfrm>
          <a:prstGeom prst="line">
            <a:avLst/>
          </a:prstGeom>
          <a:noFill/>
          <a:ln w="9525" algn="ctr">
            <a:solidFill>
              <a:srgbClr val="FF6600"/>
            </a:solidFill>
            <a:round/>
            <a:headEnd/>
            <a:tailEnd type="triangle" w="med" len="med"/>
          </a:ln>
          <a:effectLst/>
        </p:spPr>
        <p:txBody>
          <a:bodyPr lIns="36576" tIns="36576" rIns="36576" bIns="36576"/>
          <a:lstStyle/>
          <a:p>
            <a:endParaRPr lang="cs-CZ"/>
          </a:p>
        </p:txBody>
      </p:sp>
      <p:grpSp>
        <p:nvGrpSpPr>
          <p:cNvPr id="187" name="kovariance"/>
          <p:cNvGrpSpPr>
            <a:grpSpLocks noChangeAspect="1"/>
          </p:cNvGrpSpPr>
          <p:nvPr/>
        </p:nvGrpSpPr>
        <p:grpSpPr bwMode="auto">
          <a:xfrm>
            <a:off x="9120453" y="5513629"/>
            <a:ext cx="1892075" cy="86496"/>
            <a:chOff x="108272307" y="111055486"/>
            <a:chExt cx="1677468" cy="76664"/>
          </a:xfrm>
        </p:grpSpPr>
        <p:cxnSp>
          <p:nvCxnSpPr>
            <p:cNvPr id="188" name="AutoShape 80"/>
            <p:cNvCxnSpPr>
              <a:cxnSpLocks noChangeAspect="1" noChangeShapeType="1"/>
              <a:stCxn id="178" idx="4"/>
              <a:endCxn id="179" idx="3"/>
            </p:cNvCxnSpPr>
            <p:nvPr/>
          </p:nvCxnSpPr>
          <p:spPr bwMode="auto">
            <a:xfrm rot="5400000" flipH="1" flipV="1">
              <a:off x="108698775" y="110802618"/>
              <a:ext cx="68532" cy="590532"/>
            </a:xfrm>
            <a:prstGeom prst="curvedConnector3">
              <a:avLst>
                <a:gd name="adj1" fmla="val -333565"/>
              </a:avLst>
            </a:prstGeom>
            <a:noFill/>
            <a:ln w="9525">
              <a:solidFill>
                <a:srgbClr val="669900"/>
              </a:solidFill>
              <a:round/>
              <a:headEnd type="triangle" w="med" len="med"/>
              <a:tailEnd type="triangle" w="med" len="med"/>
            </a:ln>
            <a:effectLst/>
          </p:spPr>
        </p:cxnSp>
        <p:cxnSp>
          <p:nvCxnSpPr>
            <p:cNvPr id="189" name="AutoShape 81"/>
            <p:cNvCxnSpPr>
              <a:cxnSpLocks noChangeAspect="1" noChangeShapeType="1"/>
              <a:stCxn id="178" idx="3"/>
              <a:endCxn id="180" idx="4"/>
            </p:cNvCxnSpPr>
            <p:nvPr/>
          </p:nvCxnSpPr>
          <p:spPr bwMode="auto">
            <a:xfrm rot="16200000" flipH="1">
              <a:off x="109076775" y="110259150"/>
              <a:ext cx="68532" cy="1677468"/>
            </a:xfrm>
            <a:prstGeom prst="curvedConnector3">
              <a:avLst>
                <a:gd name="adj1" fmla="val 989505"/>
              </a:avLst>
            </a:prstGeom>
            <a:noFill/>
            <a:ln w="9525">
              <a:solidFill>
                <a:srgbClr val="669900"/>
              </a:solidFill>
              <a:round/>
              <a:headEnd type="triangle" w="med" len="med"/>
              <a:tailEnd type="triangle" w="med" len="med"/>
            </a:ln>
            <a:effectLst/>
          </p:spPr>
        </p:cxnSp>
        <p:cxnSp>
          <p:nvCxnSpPr>
            <p:cNvPr id="190" name="AutoShape 82"/>
            <p:cNvCxnSpPr>
              <a:cxnSpLocks noChangeAspect="1" noChangeShapeType="1"/>
              <a:stCxn id="179" idx="4"/>
              <a:endCxn id="180" idx="3"/>
            </p:cNvCxnSpPr>
            <p:nvPr/>
          </p:nvCxnSpPr>
          <p:spPr bwMode="auto">
            <a:xfrm rot="5400000" flipH="1" flipV="1">
              <a:off x="109454775" y="110802618"/>
              <a:ext cx="68532" cy="590532"/>
            </a:xfrm>
            <a:prstGeom prst="curvedConnector3">
              <a:avLst>
                <a:gd name="adj1" fmla="val -333565"/>
              </a:avLst>
            </a:prstGeom>
            <a:noFill/>
            <a:ln w="9525">
              <a:solidFill>
                <a:srgbClr val="669900"/>
              </a:solidFill>
              <a:round/>
              <a:headEnd type="triangle" w="med" len="med"/>
              <a:tailEnd type="triangle" w="med" len="med"/>
            </a:ln>
            <a:effectLst/>
          </p:spPr>
        </p:cxnSp>
        <p:cxnSp>
          <p:nvCxnSpPr>
            <p:cNvPr id="99" name="AutoShape 82">
              <a:extLst>
                <a:ext uri="{FF2B5EF4-FFF2-40B4-BE49-F238E27FC236}">
                  <a16:creationId xmlns:a16="http://schemas.microsoft.com/office/drawing/2014/main" id="{DBB663EF-5F84-4627-A92B-F94BE4E9C9C5}"/>
                </a:ext>
              </a:extLst>
            </p:cNvPr>
            <p:cNvCxnSpPr>
              <a:cxnSpLocks noChangeAspect="1" noChangeShapeType="1"/>
            </p:cNvCxnSpPr>
            <p:nvPr/>
          </p:nvCxnSpPr>
          <p:spPr bwMode="auto">
            <a:xfrm rot="5400000" flipH="1" flipV="1">
              <a:off x="109485867" y="110794484"/>
              <a:ext cx="68532" cy="590532"/>
            </a:xfrm>
            <a:prstGeom prst="curvedConnector3">
              <a:avLst>
                <a:gd name="adj1" fmla="val -248155"/>
              </a:avLst>
            </a:prstGeom>
            <a:noFill/>
            <a:ln w="9525">
              <a:solidFill>
                <a:schemeClr val="accent2"/>
              </a:solidFill>
              <a:round/>
              <a:headEnd type="triangle" w="med" len="med"/>
              <a:tailEnd type="triangle" w="med" len="med"/>
            </a:ln>
            <a:effectLst/>
          </p:spPr>
        </p:cxnSp>
      </p:grpSp>
      <p:grpSp>
        <p:nvGrpSpPr>
          <p:cNvPr id="24" name="specific 1"/>
          <p:cNvGrpSpPr/>
          <p:nvPr/>
        </p:nvGrpSpPr>
        <p:grpSpPr>
          <a:xfrm>
            <a:off x="9083759" y="4133837"/>
            <a:ext cx="2184813" cy="1451062"/>
            <a:chOff x="9083759" y="4133837"/>
            <a:chExt cx="2184813" cy="1451062"/>
          </a:xfrm>
        </p:grpSpPr>
        <p:sp>
          <p:nvSpPr>
            <p:cNvPr id="213" name="Rectangle 46"/>
            <p:cNvSpPr>
              <a:spLocks noChangeAspect="1" noChangeArrowheads="1"/>
            </p:cNvSpPr>
            <p:nvPr/>
          </p:nvSpPr>
          <p:spPr bwMode="auto">
            <a:xfrm>
              <a:off x="9286759" y="4300379"/>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14" name="Rectangle 47"/>
            <p:cNvSpPr>
              <a:spLocks noChangeAspect="1" noChangeArrowheads="1"/>
            </p:cNvSpPr>
            <p:nvPr/>
          </p:nvSpPr>
          <p:spPr bwMode="auto">
            <a:xfrm>
              <a:off x="9124336" y="413791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95" name="Rectangle 44">
              <a:extLst>
                <a:ext uri="{FF2B5EF4-FFF2-40B4-BE49-F238E27FC236}">
                  <a16:creationId xmlns:a16="http://schemas.microsoft.com/office/drawing/2014/main" id="{3461DEF9-BE3B-4B6B-8B3B-CA118D29E67D}"/>
                </a:ext>
              </a:extLst>
            </p:cNvPr>
            <p:cNvSpPr>
              <a:spLocks noChangeAspect="1" noChangeArrowheads="1"/>
            </p:cNvSpPr>
            <p:nvPr/>
          </p:nvSpPr>
          <p:spPr bwMode="auto">
            <a:xfrm>
              <a:off x="10200086" y="4146035"/>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6" name="Rectangle 44">
              <a:extLst>
                <a:ext uri="{FF2B5EF4-FFF2-40B4-BE49-F238E27FC236}">
                  <a16:creationId xmlns:a16="http://schemas.microsoft.com/office/drawing/2014/main" id="{1109D539-070A-4E08-B6CB-5B291A04FFA9}"/>
                </a:ext>
              </a:extLst>
            </p:cNvPr>
            <p:cNvSpPr>
              <a:spLocks noChangeAspect="1" noChangeArrowheads="1"/>
            </p:cNvSpPr>
            <p:nvPr/>
          </p:nvSpPr>
          <p:spPr bwMode="auto">
            <a:xfrm>
              <a:off x="11065544" y="4133837"/>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7" name="Rectangle 44">
              <a:extLst>
                <a:ext uri="{FF2B5EF4-FFF2-40B4-BE49-F238E27FC236}">
                  <a16:creationId xmlns:a16="http://schemas.microsoft.com/office/drawing/2014/main" id="{5C461163-2600-4270-88EB-74F3C2257251}"/>
                </a:ext>
              </a:extLst>
            </p:cNvPr>
            <p:cNvSpPr>
              <a:spLocks noChangeAspect="1" noChangeArrowheads="1"/>
            </p:cNvSpPr>
            <p:nvPr/>
          </p:nvSpPr>
          <p:spPr bwMode="auto">
            <a:xfrm>
              <a:off x="10072661" y="5338110"/>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98" name="Rectangle 44">
              <a:extLst>
                <a:ext uri="{FF2B5EF4-FFF2-40B4-BE49-F238E27FC236}">
                  <a16:creationId xmlns:a16="http://schemas.microsoft.com/office/drawing/2014/main" id="{28DBC3F4-CE8B-4D15-A302-3E1EAAFEDC65}"/>
                </a:ext>
              </a:extLst>
            </p:cNvPr>
            <p:cNvSpPr>
              <a:spLocks noChangeAspect="1" noChangeArrowheads="1"/>
            </p:cNvSpPr>
            <p:nvPr/>
          </p:nvSpPr>
          <p:spPr bwMode="auto">
            <a:xfrm>
              <a:off x="10945446" y="5381814"/>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sp>
          <p:nvSpPr>
            <p:cNvPr id="209" name="Rectangle 51"/>
            <p:cNvSpPr>
              <a:spLocks noChangeAspect="1" noChangeArrowheads="1"/>
            </p:cNvSpPr>
            <p:nvPr/>
          </p:nvSpPr>
          <p:spPr bwMode="auto">
            <a:xfrm>
              <a:off x="10951620" y="430038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10" name="Rectangle 52"/>
            <p:cNvSpPr>
              <a:spLocks noChangeAspect="1" noChangeArrowheads="1"/>
            </p:cNvSpPr>
            <p:nvPr/>
          </p:nvSpPr>
          <p:spPr bwMode="auto">
            <a:xfrm>
              <a:off x="10789197" y="4137913"/>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5" name="Rectangle 56"/>
            <p:cNvSpPr>
              <a:spLocks noChangeAspect="1" noChangeArrowheads="1"/>
            </p:cNvSpPr>
            <p:nvPr/>
          </p:nvSpPr>
          <p:spPr bwMode="auto">
            <a:xfrm>
              <a:off x="10139507" y="4300381"/>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6" name="Rectangle 57"/>
            <p:cNvSpPr>
              <a:spLocks noChangeAspect="1" noChangeArrowheads="1"/>
            </p:cNvSpPr>
            <p:nvPr/>
          </p:nvSpPr>
          <p:spPr bwMode="auto">
            <a:xfrm>
              <a:off x="9977084" y="4137913"/>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9" name="Rectangle 65"/>
            <p:cNvSpPr>
              <a:spLocks noChangeAspect="1" noChangeArrowheads="1"/>
            </p:cNvSpPr>
            <p:nvPr/>
          </p:nvSpPr>
          <p:spPr bwMode="auto">
            <a:xfrm>
              <a:off x="9157588" y="5177708"/>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202" name="Rectangle 68"/>
            <p:cNvSpPr>
              <a:spLocks noChangeAspect="1" noChangeArrowheads="1"/>
            </p:cNvSpPr>
            <p:nvPr/>
          </p:nvSpPr>
          <p:spPr bwMode="auto">
            <a:xfrm>
              <a:off x="9083759" y="5275189"/>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5" name="Rectangle 70"/>
            <p:cNvSpPr>
              <a:spLocks noChangeAspect="1" noChangeArrowheads="1"/>
            </p:cNvSpPr>
            <p:nvPr/>
          </p:nvSpPr>
          <p:spPr bwMode="auto">
            <a:xfrm>
              <a:off x="10010307" y="5177708"/>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8" name="Rectangle 73"/>
            <p:cNvSpPr>
              <a:spLocks noChangeAspect="1" noChangeArrowheads="1"/>
            </p:cNvSpPr>
            <p:nvPr/>
          </p:nvSpPr>
          <p:spPr bwMode="auto">
            <a:xfrm>
              <a:off x="9936478" y="5275189"/>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1" name="Rectangle 75"/>
            <p:cNvSpPr>
              <a:spLocks noChangeAspect="1" noChangeArrowheads="1"/>
            </p:cNvSpPr>
            <p:nvPr/>
          </p:nvSpPr>
          <p:spPr bwMode="auto">
            <a:xfrm>
              <a:off x="10863026" y="5218325"/>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94" name="Rectangle 78"/>
            <p:cNvSpPr>
              <a:spLocks noChangeAspect="1" noChangeArrowheads="1"/>
            </p:cNvSpPr>
            <p:nvPr/>
          </p:nvSpPr>
          <p:spPr bwMode="auto">
            <a:xfrm>
              <a:off x="10789197" y="5315806"/>
              <a:ext cx="184571" cy="162468"/>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grpSp>
      <p:grpSp>
        <p:nvGrpSpPr>
          <p:cNvPr id="23" name="random 2"/>
          <p:cNvGrpSpPr/>
          <p:nvPr/>
        </p:nvGrpSpPr>
        <p:grpSpPr>
          <a:xfrm>
            <a:off x="9231416" y="5112721"/>
            <a:ext cx="1963838" cy="365553"/>
            <a:chOff x="9231416" y="5112721"/>
            <a:chExt cx="1963838" cy="365553"/>
          </a:xfrm>
        </p:grpSpPr>
        <p:sp>
          <p:nvSpPr>
            <p:cNvPr id="200" name="Rectangle 66"/>
            <p:cNvSpPr>
              <a:spLocks noChangeAspect="1" noChangeArrowheads="1"/>
            </p:cNvSpPr>
            <p:nvPr/>
          </p:nvSpPr>
          <p:spPr bwMode="auto">
            <a:xfrm>
              <a:off x="9231416" y="5112721"/>
              <a:ext cx="184571" cy="162468"/>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01" name="Rectangle 67"/>
            <p:cNvSpPr>
              <a:spLocks noChangeAspect="1" noChangeArrowheads="1"/>
            </p:cNvSpPr>
            <p:nvPr/>
          </p:nvSpPr>
          <p:spPr bwMode="auto">
            <a:xfrm>
              <a:off x="9305245" y="5275189"/>
              <a:ext cx="184571" cy="162468"/>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196" name="Rectangle 71"/>
            <p:cNvSpPr>
              <a:spLocks noChangeAspect="1" noChangeArrowheads="1"/>
            </p:cNvSpPr>
            <p:nvPr/>
          </p:nvSpPr>
          <p:spPr bwMode="auto">
            <a:xfrm>
              <a:off x="10084135" y="5112721"/>
              <a:ext cx="184571" cy="162468"/>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197" name="Rectangle 72"/>
            <p:cNvSpPr>
              <a:spLocks noChangeAspect="1" noChangeArrowheads="1"/>
            </p:cNvSpPr>
            <p:nvPr/>
          </p:nvSpPr>
          <p:spPr bwMode="auto">
            <a:xfrm>
              <a:off x="10157964" y="5275189"/>
              <a:ext cx="184571" cy="162468"/>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192" name="Rectangle 76"/>
            <p:cNvSpPr>
              <a:spLocks noChangeAspect="1" noChangeArrowheads="1"/>
            </p:cNvSpPr>
            <p:nvPr/>
          </p:nvSpPr>
          <p:spPr bwMode="auto">
            <a:xfrm>
              <a:off x="10936854" y="5153338"/>
              <a:ext cx="184571" cy="162468"/>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193" name="Rectangle 77"/>
            <p:cNvSpPr>
              <a:spLocks noChangeAspect="1" noChangeArrowheads="1"/>
            </p:cNvSpPr>
            <p:nvPr/>
          </p:nvSpPr>
          <p:spPr bwMode="auto">
            <a:xfrm>
              <a:off x="11010683" y="5315806"/>
              <a:ext cx="184571" cy="162468"/>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grpSp>
      <p:grpSp>
        <p:nvGrpSpPr>
          <p:cNvPr id="21" name="random 1"/>
          <p:cNvGrpSpPr/>
          <p:nvPr/>
        </p:nvGrpSpPr>
        <p:grpSpPr>
          <a:xfrm>
            <a:off x="9083732" y="3731741"/>
            <a:ext cx="2030310" cy="446789"/>
            <a:chOff x="9083732" y="3731741"/>
            <a:chExt cx="2030310" cy="446789"/>
          </a:xfrm>
        </p:grpSpPr>
        <p:sp>
          <p:nvSpPr>
            <p:cNvPr id="211" name="Rectangle 44"/>
            <p:cNvSpPr>
              <a:spLocks noChangeAspect="1" noChangeArrowheads="1"/>
            </p:cNvSpPr>
            <p:nvPr/>
          </p:nvSpPr>
          <p:spPr bwMode="auto">
            <a:xfrm>
              <a:off x="9246182" y="3975445"/>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12" name="Rectangle 45"/>
            <p:cNvSpPr>
              <a:spLocks noChangeAspect="1" noChangeArrowheads="1"/>
            </p:cNvSpPr>
            <p:nvPr/>
          </p:nvSpPr>
          <p:spPr bwMode="auto">
            <a:xfrm>
              <a:off x="9083732" y="3731741"/>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207" name="Rectangle 49"/>
            <p:cNvSpPr>
              <a:spLocks noChangeAspect="1" noChangeArrowheads="1"/>
            </p:cNvSpPr>
            <p:nvPr/>
          </p:nvSpPr>
          <p:spPr bwMode="auto">
            <a:xfrm>
              <a:off x="10911014" y="3975445"/>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208" name="Rectangle 50"/>
            <p:cNvSpPr>
              <a:spLocks noChangeAspect="1" noChangeArrowheads="1"/>
            </p:cNvSpPr>
            <p:nvPr/>
          </p:nvSpPr>
          <p:spPr bwMode="auto">
            <a:xfrm>
              <a:off x="10748591" y="3731743"/>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203" name="Rectangle 54"/>
            <p:cNvSpPr>
              <a:spLocks noChangeAspect="1" noChangeArrowheads="1"/>
            </p:cNvSpPr>
            <p:nvPr/>
          </p:nvSpPr>
          <p:spPr bwMode="auto">
            <a:xfrm>
              <a:off x="10098901" y="3975445"/>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204" name="Rectangle 55"/>
            <p:cNvSpPr>
              <a:spLocks noChangeAspect="1" noChangeArrowheads="1"/>
            </p:cNvSpPr>
            <p:nvPr/>
          </p:nvSpPr>
          <p:spPr bwMode="auto">
            <a:xfrm>
              <a:off x="9936478" y="3731743"/>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grpSp>
      <p:grpSp>
        <p:nvGrpSpPr>
          <p:cNvPr id="171" name="common P1"/>
          <p:cNvGrpSpPr>
            <a:grpSpLocks noChangeAspect="1"/>
          </p:cNvGrpSpPr>
          <p:nvPr/>
        </p:nvGrpSpPr>
        <p:grpSpPr bwMode="auto">
          <a:xfrm>
            <a:off x="9124364" y="2960020"/>
            <a:ext cx="406057" cy="690489"/>
            <a:chOff x="108239775" y="108828150"/>
            <a:chExt cx="360000" cy="612000"/>
          </a:xfrm>
        </p:grpSpPr>
        <p:sp>
          <p:nvSpPr>
            <p:cNvPr id="235" name="AutoShape 14"/>
            <p:cNvSpPr>
              <a:spLocks noChangeAspect="1" noChangeArrowheads="1"/>
            </p:cNvSpPr>
            <p:nvPr/>
          </p:nvSpPr>
          <p:spPr bwMode="auto">
            <a:xfrm>
              <a:off x="108275775" y="10882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6" name="AutoShape 15"/>
            <p:cNvSpPr>
              <a:spLocks noChangeAspect="1" noChangeArrowheads="1"/>
            </p:cNvSpPr>
            <p:nvPr/>
          </p:nvSpPr>
          <p:spPr bwMode="auto">
            <a:xfrm>
              <a:off x="108419775" y="10893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7" name="AutoShape 16"/>
            <p:cNvSpPr>
              <a:spLocks noChangeAspect="1" noChangeArrowheads="1"/>
            </p:cNvSpPr>
            <p:nvPr/>
          </p:nvSpPr>
          <p:spPr bwMode="auto">
            <a:xfrm>
              <a:off x="108311775" y="109080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9" name="AutoShape 18"/>
            <p:cNvSpPr>
              <a:spLocks noChangeAspect="1" noChangeArrowheads="1"/>
            </p:cNvSpPr>
            <p:nvPr/>
          </p:nvSpPr>
          <p:spPr bwMode="auto">
            <a:xfrm>
              <a:off x="108239775" y="109260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2" name="common F"/>
          <p:cNvGrpSpPr>
            <a:grpSpLocks noChangeAspect="1"/>
          </p:cNvGrpSpPr>
          <p:nvPr/>
        </p:nvGrpSpPr>
        <p:grpSpPr bwMode="auto">
          <a:xfrm>
            <a:off x="9611686" y="644851"/>
            <a:ext cx="771508" cy="609255"/>
            <a:chOff x="111047775" y="108468150"/>
            <a:chExt cx="684000" cy="540000"/>
          </a:xfrm>
        </p:grpSpPr>
        <p:sp>
          <p:nvSpPr>
            <p:cNvPr id="227" name="AutoShape 21"/>
            <p:cNvSpPr>
              <a:spLocks noChangeAspect="1" noChangeArrowheads="1"/>
            </p:cNvSpPr>
            <p:nvPr/>
          </p:nvSpPr>
          <p:spPr bwMode="auto">
            <a:xfrm>
              <a:off x="111047775" y="10875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8" name="AutoShape 22"/>
            <p:cNvSpPr>
              <a:spLocks noChangeAspect="1" noChangeArrowheads="1"/>
            </p:cNvSpPr>
            <p:nvPr/>
          </p:nvSpPr>
          <p:spPr bwMode="auto">
            <a:xfrm>
              <a:off x="111299775" y="10882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9" name="AutoShape 23"/>
            <p:cNvSpPr>
              <a:spLocks noChangeAspect="1" noChangeArrowheads="1"/>
            </p:cNvSpPr>
            <p:nvPr/>
          </p:nvSpPr>
          <p:spPr bwMode="auto">
            <a:xfrm>
              <a:off x="111263775" y="10861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0" name="AutoShape 24"/>
            <p:cNvSpPr>
              <a:spLocks noChangeAspect="1" noChangeArrowheads="1"/>
            </p:cNvSpPr>
            <p:nvPr/>
          </p:nvSpPr>
          <p:spPr bwMode="auto">
            <a:xfrm>
              <a:off x="111083775" y="10850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1" name="AutoShape 25"/>
            <p:cNvSpPr>
              <a:spLocks noChangeAspect="1" noChangeArrowheads="1"/>
            </p:cNvSpPr>
            <p:nvPr/>
          </p:nvSpPr>
          <p:spPr bwMode="auto">
            <a:xfrm>
              <a:off x="111479775" y="10868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32" name="AutoShape 26"/>
            <p:cNvSpPr>
              <a:spLocks noChangeAspect="1" noChangeArrowheads="1"/>
            </p:cNvSpPr>
            <p:nvPr/>
          </p:nvSpPr>
          <p:spPr bwMode="auto">
            <a:xfrm>
              <a:off x="111551775" y="108468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3" name="common P2"/>
          <p:cNvGrpSpPr>
            <a:grpSpLocks noChangeAspect="1"/>
          </p:cNvGrpSpPr>
          <p:nvPr/>
        </p:nvGrpSpPr>
        <p:grpSpPr bwMode="auto">
          <a:xfrm>
            <a:off x="9977083" y="2960020"/>
            <a:ext cx="406057" cy="690489"/>
            <a:chOff x="108995775" y="108864150"/>
            <a:chExt cx="360000" cy="612000"/>
          </a:xfrm>
        </p:grpSpPr>
        <p:sp>
          <p:nvSpPr>
            <p:cNvPr id="221" name="AutoShape 30"/>
            <p:cNvSpPr>
              <a:spLocks noChangeAspect="1" noChangeArrowheads="1"/>
            </p:cNvSpPr>
            <p:nvPr/>
          </p:nvSpPr>
          <p:spPr bwMode="auto">
            <a:xfrm>
              <a:off x="109031775" y="108864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2" name="AutoShape 31"/>
            <p:cNvSpPr>
              <a:spLocks noChangeAspect="1" noChangeArrowheads="1"/>
            </p:cNvSpPr>
            <p:nvPr/>
          </p:nvSpPr>
          <p:spPr bwMode="auto">
            <a:xfrm>
              <a:off x="109175775" y="108972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3" name="AutoShape 32"/>
            <p:cNvSpPr>
              <a:spLocks noChangeAspect="1" noChangeArrowheads="1"/>
            </p:cNvSpPr>
            <p:nvPr/>
          </p:nvSpPr>
          <p:spPr bwMode="auto">
            <a:xfrm>
              <a:off x="109067775" y="10911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25" name="AutoShape 34"/>
            <p:cNvSpPr>
              <a:spLocks noChangeAspect="1" noChangeArrowheads="1"/>
            </p:cNvSpPr>
            <p:nvPr/>
          </p:nvSpPr>
          <p:spPr bwMode="auto">
            <a:xfrm>
              <a:off x="108995775" y="1092961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74" name="common P3"/>
          <p:cNvGrpSpPr>
            <a:grpSpLocks noChangeAspect="1"/>
          </p:cNvGrpSpPr>
          <p:nvPr/>
        </p:nvGrpSpPr>
        <p:grpSpPr bwMode="auto">
          <a:xfrm>
            <a:off x="10789197" y="2960020"/>
            <a:ext cx="406057" cy="690489"/>
            <a:chOff x="108582675" y="109171050"/>
            <a:chExt cx="360000" cy="612000"/>
          </a:xfrm>
        </p:grpSpPr>
        <p:sp>
          <p:nvSpPr>
            <p:cNvPr id="215" name="AutoShape 37"/>
            <p:cNvSpPr>
              <a:spLocks noChangeAspect="1" noChangeArrowheads="1"/>
            </p:cNvSpPr>
            <p:nvPr/>
          </p:nvSpPr>
          <p:spPr bwMode="auto">
            <a:xfrm>
              <a:off x="108618675" y="109171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6" name="AutoShape 38"/>
            <p:cNvSpPr>
              <a:spLocks noChangeAspect="1" noChangeArrowheads="1"/>
            </p:cNvSpPr>
            <p:nvPr/>
          </p:nvSpPr>
          <p:spPr bwMode="auto">
            <a:xfrm>
              <a:off x="108762675" y="109279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7" name="AutoShape 39"/>
            <p:cNvSpPr>
              <a:spLocks noChangeAspect="1" noChangeArrowheads="1"/>
            </p:cNvSpPr>
            <p:nvPr/>
          </p:nvSpPr>
          <p:spPr bwMode="auto">
            <a:xfrm>
              <a:off x="108654675" y="109423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219" name="AutoShape 41"/>
            <p:cNvSpPr>
              <a:spLocks noChangeAspect="1" noChangeArrowheads="1"/>
            </p:cNvSpPr>
            <p:nvPr/>
          </p:nvSpPr>
          <p:spPr bwMode="auto">
            <a:xfrm>
              <a:off x="108582675" y="109603050"/>
              <a:ext cx="180000" cy="180000"/>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sp>
        <p:nvSpPr>
          <p:cNvPr id="178" name="Oval 58"/>
          <p:cNvSpPr>
            <a:spLocks noChangeAspect="1" noChangeArrowheads="1"/>
          </p:cNvSpPr>
          <p:nvPr/>
        </p:nvSpPr>
        <p:spPr bwMode="auto">
          <a:xfrm>
            <a:off x="9043153"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79" name="Oval 59"/>
          <p:cNvSpPr>
            <a:spLocks noChangeAspect="1" noChangeArrowheads="1"/>
          </p:cNvSpPr>
          <p:nvPr/>
        </p:nvSpPr>
        <p:spPr bwMode="auto">
          <a:xfrm>
            <a:off x="9895872"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80" name="Oval 60"/>
          <p:cNvSpPr>
            <a:spLocks noChangeAspect="1" noChangeArrowheads="1"/>
          </p:cNvSpPr>
          <p:nvPr/>
        </p:nvSpPr>
        <p:spPr bwMode="auto">
          <a:xfrm>
            <a:off x="10748591" y="5072104"/>
            <a:ext cx="527874" cy="528021"/>
          </a:xfrm>
          <a:prstGeom prst="ellipse">
            <a:avLst/>
          </a:prstGeom>
          <a:noFill/>
          <a:ln w="9525" algn="in">
            <a:solidFill>
              <a:srgbClr val="CC0000"/>
            </a:solidFill>
            <a:round/>
            <a:headEnd/>
            <a:tailEnd/>
          </a:ln>
          <a:effectLst/>
        </p:spPr>
        <p:txBody>
          <a:bodyPr lIns="36576" tIns="36576" rIns="36576" bIns="36576"/>
          <a:lstStyle/>
          <a:p>
            <a:endParaRPr lang="cs-CZ"/>
          </a:p>
        </p:txBody>
      </p:sp>
      <p:sp>
        <p:nvSpPr>
          <p:cNvPr id="181" name="Line 61"/>
          <p:cNvSpPr>
            <a:spLocks noChangeAspect="1" noChangeShapeType="1"/>
          </p:cNvSpPr>
          <p:nvPr/>
        </p:nvSpPr>
        <p:spPr bwMode="auto">
          <a:xfrm rot="16200000">
            <a:off x="9033384"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sp>
        <p:nvSpPr>
          <p:cNvPr id="182" name="Line 62"/>
          <p:cNvSpPr>
            <a:spLocks noChangeAspect="1" noChangeShapeType="1"/>
          </p:cNvSpPr>
          <p:nvPr/>
        </p:nvSpPr>
        <p:spPr bwMode="auto">
          <a:xfrm rot="16200000">
            <a:off x="9886103"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sp>
        <p:nvSpPr>
          <p:cNvPr id="183" name="Line 63"/>
          <p:cNvSpPr>
            <a:spLocks noChangeAspect="1" noChangeShapeType="1"/>
          </p:cNvSpPr>
          <p:nvPr/>
        </p:nvSpPr>
        <p:spPr bwMode="auto">
          <a:xfrm rot="16200000">
            <a:off x="10738823" y="4797486"/>
            <a:ext cx="506805" cy="0"/>
          </a:xfrm>
          <a:prstGeom prst="line">
            <a:avLst/>
          </a:prstGeom>
          <a:noFill/>
          <a:ln w="9525" algn="ctr">
            <a:solidFill>
              <a:srgbClr val="669900"/>
            </a:solidFill>
            <a:round/>
            <a:headEnd/>
            <a:tailEnd type="triangle" w="med" len="med"/>
          </a:ln>
          <a:effectLst/>
        </p:spPr>
        <p:txBody>
          <a:bodyPr lIns="36576" tIns="36576" rIns="36576" bIns="36576"/>
          <a:lstStyle/>
          <a:p>
            <a:endParaRPr lang="cs-CZ"/>
          </a:p>
        </p:txBody>
      </p:sp>
      <p:grpSp>
        <p:nvGrpSpPr>
          <p:cNvPr id="4" name="zlomek 1"/>
          <p:cNvGrpSpPr/>
          <p:nvPr/>
        </p:nvGrpSpPr>
        <p:grpSpPr>
          <a:xfrm>
            <a:off x="6258286" y="1821430"/>
            <a:ext cx="2098587" cy="544292"/>
            <a:chOff x="6372435" y="1803343"/>
            <a:chExt cx="2098587" cy="544292"/>
          </a:xfrm>
        </p:grpSpPr>
        <p:grpSp>
          <p:nvGrpSpPr>
            <p:cNvPr id="3" name="jmenovatel 1"/>
            <p:cNvGrpSpPr/>
            <p:nvPr/>
          </p:nvGrpSpPr>
          <p:grpSpPr>
            <a:xfrm>
              <a:off x="6372435" y="2144549"/>
              <a:ext cx="2098587" cy="203086"/>
              <a:chOff x="6042235" y="2157249"/>
              <a:chExt cx="2098587" cy="203086"/>
            </a:xfrm>
          </p:grpSpPr>
          <p:sp>
            <p:nvSpPr>
              <p:cNvPr id="102" name="AutoShape 14"/>
              <p:cNvSpPr>
                <a:spLocks noChangeAspect="1" noChangeArrowheads="1"/>
              </p:cNvSpPr>
              <p:nvPr/>
            </p:nvSpPr>
            <p:spPr bwMode="auto">
              <a:xfrm>
                <a:off x="6042235" y="2157249"/>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03" name="Rectangle 45"/>
              <p:cNvSpPr>
                <a:spLocks noChangeAspect="1" noChangeArrowheads="1"/>
              </p:cNvSpPr>
              <p:nvPr/>
            </p:nvSpPr>
            <p:spPr bwMode="auto">
              <a:xfrm>
                <a:off x="6422534" y="2157250"/>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104" name="Rectangle 50"/>
              <p:cNvSpPr>
                <a:spLocks noChangeAspect="1" noChangeArrowheads="1"/>
              </p:cNvSpPr>
              <p:nvPr/>
            </p:nvSpPr>
            <p:spPr bwMode="auto">
              <a:xfrm>
                <a:off x="7180164" y="2157250"/>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105" name="Rectangle 55"/>
              <p:cNvSpPr>
                <a:spLocks noChangeAspect="1" noChangeArrowheads="1"/>
              </p:cNvSpPr>
              <p:nvPr/>
            </p:nvSpPr>
            <p:spPr bwMode="auto">
              <a:xfrm>
                <a:off x="6801349" y="2157250"/>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sp>
            <p:nvSpPr>
              <p:cNvPr id="106" name="Rectangle 47"/>
              <p:cNvSpPr>
                <a:spLocks noChangeAspect="1" noChangeArrowheads="1"/>
              </p:cNvSpPr>
              <p:nvPr/>
            </p:nvSpPr>
            <p:spPr bwMode="auto">
              <a:xfrm>
                <a:off x="7558979" y="2157250"/>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07" name="Rectangle 44">
                <a:extLst>
                  <a:ext uri="{FF2B5EF4-FFF2-40B4-BE49-F238E27FC236}">
                    <a16:creationId xmlns:a16="http://schemas.microsoft.com/office/drawing/2014/main" id="{3461DEF9-BE3B-4B6B-8B3B-CA118D29E67D}"/>
                  </a:ext>
                </a:extLst>
              </p:cNvPr>
              <p:cNvSpPr>
                <a:spLocks noChangeAspect="1" noChangeArrowheads="1"/>
              </p:cNvSpPr>
              <p:nvPr/>
            </p:nvSpPr>
            <p:spPr bwMode="auto">
              <a:xfrm>
                <a:off x="7937794" y="2157250"/>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grpSp>
        <p:sp>
          <p:nvSpPr>
            <p:cNvPr id="108" name="čitatel 1"/>
            <p:cNvSpPr>
              <a:spLocks noChangeAspect="1" noChangeArrowheads="1"/>
            </p:cNvSpPr>
            <p:nvPr/>
          </p:nvSpPr>
          <p:spPr bwMode="auto">
            <a:xfrm>
              <a:off x="7334577" y="1803343"/>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5" name="text2"/>
          <p:cNvGrpSpPr/>
          <p:nvPr/>
        </p:nvGrpSpPr>
        <p:grpSpPr>
          <a:xfrm>
            <a:off x="4240070" y="3408162"/>
            <a:ext cx="482983" cy="203085"/>
            <a:chOff x="5170739" y="3396532"/>
            <a:chExt cx="482983" cy="203085"/>
          </a:xfrm>
        </p:grpSpPr>
        <p:sp>
          <p:nvSpPr>
            <p:cNvPr id="110" name="Rectangle 47"/>
            <p:cNvSpPr>
              <a:spLocks noChangeAspect="1" noChangeArrowheads="1"/>
            </p:cNvSpPr>
            <p:nvPr/>
          </p:nvSpPr>
          <p:spPr bwMode="auto">
            <a:xfrm>
              <a:off x="5170739" y="3396532"/>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11" name="Rectangle 44">
              <a:extLst>
                <a:ext uri="{FF2B5EF4-FFF2-40B4-BE49-F238E27FC236}">
                  <a16:creationId xmlns:a16="http://schemas.microsoft.com/office/drawing/2014/main" id="{3461DEF9-BE3B-4B6B-8B3B-CA118D29E67D}"/>
                </a:ext>
              </a:extLst>
            </p:cNvPr>
            <p:cNvSpPr>
              <a:spLocks noChangeAspect="1" noChangeArrowheads="1"/>
            </p:cNvSpPr>
            <p:nvPr/>
          </p:nvSpPr>
          <p:spPr bwMode="auto">
            <a:xfrm>
              <a:off x="5450694" y="3396532"/>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grpSp>
      <p:grpSp>
        <p:nvGrpSpPr>
          <p:cNvPr id="6" name="text1"/>
          <p:cNvGrpSpPr/>
          <p:nvPr/>
        </p:nvGrpSpPr>
        <p:grpSpPr>
          <a:xfrm>
            <a:off x="4479838" y="2954928"/>
            <a:ext cx="758175" cy="205717"/>
            <a:chOff x="4425426" y="2980328"/>
            <a:chExt cx="758175" cy="205717"/>
          </a:xfrm>
        </p:grpSpPr>
        <p:sp>
          <p:nvSpPr>
            <p:cNvPr id="114" name="Rectangle 45"/>
            <p:cNvSpPr>
              <a:spLocks noChangeAspect="1" noChangeArrowheads="1"/>
            </p:cNvSpPr>
            <p:nvPr/>
          </p:nvSpPr>
          <p:spPr bwMode="auto">
            <a:xfrm>
              <a:off x="4425426" y="2982960"/>
              <a:ext cx="203028" cy="203085"/>
            </a:xfrm>
            <a:prstGeom prst="ellipse">
              <a:avLst/>
            </a:prstGeom>
            <a:solidFill>
              <a:srgbClr val="FFC000"/>
            </a:solidFill>
            <a:ln w="9525" algn="in">
              <a:solidFill>
                <a:srgbClr val="669900"/>
              </a:solidFill>
              <a:miter lim="800000"/>
              <a:headEnd/>
              <a:tailEnd/>
            </a:ln>
            <a:effectLst/>
          </p:spPr>
          <p:txBody>
            <a:bodyPr lIns="36576" tIns="36576" rIns="36576" bIns="36576"/>
            <a:lstStyle/>
            <a:p>
              <a:endParaRPr lang="cs-CZ"/>
            </a:p>
          </p:txBody>
        </p:sp>
        <p:sp>
          <p:nvSpPr>
            <p:cNvPr id="115" name="Rectangle 50"/>
            <p:cNvSpPr>
              <a:spLocks noChangeAspect="1" noChangeArrowheads="1"/>
            </p:cNvSpPr>
            <p:nvPr/>
          </p:nvSpPr>
          <p:spPr bwMode="auto">
            <a:xfrm>
              <a:off x="4980573" y="2982960"/>
              <a:ext cx="203028" cy="203085"/>
            </a:xfrm>
            <a:prstGeom prst="ellipse">
              <a:avLst/>
            </a:prstGeom>
            <a:solidFill>
              <a:schemeClr val="tx1"/>
            </a:solidFill>
            <a:ln w="9525" algn="in">
              <a:solidFill>
                <a:srgbClr val="669900"/>
              </a:solidFill>
              <a:miter lim="800000"/>
              <a:headEnd/>
              <a:tailEnd/>
            </a:ln>
            <a:effectLst/>
          </p:spPr>
          <p:txBody>
            <a:bodyPr lIns="36576" tIns="36576" rIns="36576" bIns="36576"/>
            <a:lstStyle/>
            <a:p>
              <a:endParaRPr lang="cs-CZ"/>
            </a:p>
          </p:txBody>
        </p:sp>
        <p:sp>
          <p:nvSpPr>
            <p:cNvPr id="116" name="Rectangle 55"/>
            <p:cNvSpPr>
              <a:spLocks noChangeAspect="1" noChangeArrowheads="1"/>
            </p:cNvSpPr>
            <p:nvPr/>
          </p:nvSpPr>
          <p:spPr bwMode="auto">
            <a:xfrm>
              <a:off x="4704211" y="2980328"/>
              <a:ext cx="203028" cy="203085"/>
            </a:xfrm>
            <a:prstGeom prst="ellipse">
              <a:avLst/>
            </a:prstGeom>
            <a:solidFill>
              <a:srgbClr val="00B0F0"/>
            </a:solidFill>
            <a:ln w="9525" algn="in">
              <a:solidFill>
                <a:srgbClr val="669900"/>
              </a:solidFill>
              <a:miter lim="800000"/>
              <a:headEnd/>
              <a:tailEnd/>
            </a:ln>
            <a:effectLst/>
          </p:spPr>
          <p:txBody>
            <a:bodyPr lIns="36576" tIns="36576" rIns="36576" bIns="36576"/>
            <a:lstStyle/>
            <a:p>
              <a:endParaRPr lang="cs-CZ"/>
            </a:p>
          </p:txBody>
        </p:sp>
      </p:grpSp>
      <p:grpSp>
        <p:nvGrpSpPr>
          <p:cNvPr id="117" name="text3"/>
          <p:cNvGrpSpPr/>
          <p:nvPr/>
        </p:nvGrpSpPr>
        <p:grpSpPr>
          <a:xfrm>
            <a:off x="3833434" y="4178530"/>
            <a:ext cx="482983" cy="203085"/>
            <a:chOff x="5170739" y="3396532"/>
            <a:chExt cx="482983" cy="203085"/>
          </a:xfrm>
        </p:grpSpPr>
        <p:sp>
          <p:nvSpPr>
            <p:cNvPr id="123" name="Rectangle 47"/>
            <p:cNvSpPr>
              <a:spLocks noChangeAspect="1" noChangeArrowheads="1"/>
            </p:cNvSpPr>
            <p:nvPr/>
          </p:nvSpPr>
          <p:spPr bwMode="auto">
            <a:xfrm>
              <a:off x="5170739" y="3396532"/>
              <a:ext cx="203028" cy="203085"/>
            </a:xfrm>
            <a:prstGeom prst="rect">
              <a:avLst/>
            </a:prstGeom>
            <a:solidFill>
              <a:srgbClr val="669900"/>
            </a:solidFill>
            <a:ln w="9525" algn="in">
              <a:solidFill>
                <a:srgbClr val="669900"/>
              </a:solidFill>
              <a:miter lim="800000"/>
              <a:headEnd/>
              <a:tailEnd/>
            </a:ln>
            <a:effectLst/>
          </p:spPr>
          <p:txBody>
            <a:bodyPr lIns="36576" tIns="36576" rIns="36576" bIns="36576"/>
            <a:lstStyle/>
            <a:p>
              <a:endParaRPr lang="cs-CZ"/>
            </a:p>
          </p:txBody>
        </p:sp>
        <p:sp>
          <p:nvSpPr>
            <p:cNvPr id="124" name="Rectangle 44">
              <a:extLst>
                <a:ext uri="{FF2B5EF4-FFF2-40B4-BE49-F238E27FC236}">
                  <a16:creationId xmlns:a16="http://schemas.microsoft.com/office/drawing/2014/main" id="{3461DEF9-BE3B-4B6B-8B3B-CA118D29E67D}"/>
                </a:ext>
              </a:extLst>
            </p:cNvPr>
            <p:cNvSpPr>
              <a:spLocks noChangeAspect="1" noChangeArrowheads="1"/>
            </p:cNvSpPr>
            <p:nvPr/>
          </p:nvSpPr>
          <p:spPr bwMode="auto">
            <a:xfrm>
              <a:off x="5450694" y="3396532"/>
              <a:ext cx="203028" cy="203085"/>
            </a:xfrm>
            <a:prstGeom prst="rect">
              <a:avLst/>
            </a:prstGeom>
            <a:solidFill>
              <a:schemeClr val="accent2"/>
            </a:solidFill>
            <a:ln w="9525" algn="in">
              <a:solidFill>
                <a:srgbClr val="669900"/>
              </a:solidFill>
              <a:miter lim="800000"/>
              <a:headEnd/>
              <a:tailEnd/>
            </a:ln>
            <a:effectLst/>
          </p:spPr>
          <p:txBody>
            <a:bodyPr lIns="36576" tIns="36576" rIns="36576" bIns="36576"/>
            <a:lstStyle/>
            <a:p>
              <a:endParaRPr lang="cs-CZ"/>
            </a:p>
          </p:txBody>
        </p:sp>
      </p:grpSp>
      <p:sp>
        <p:nvSpPr>
          <p:cNvPr id="125" name="text4"/>
          <p:cNvSpPr>
            <a:spLocks noChangeAspect="1" noChangeArrowheads="1"/>
          </p:cNvSpPr>
          <p:nvPr/>
        </p:nvSpPr>
        <p:spPr bwMode="auto">
          <a:xfrm>
            <a:off x="7636144" y="4490764"/>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nvGrpSpPr>
          <p:cNvPr id="7" name="common A2"/>
          <p:cNvGrpSpPr/>
          <p:nvPr/>
        </p:nvGrpSpPr>
        <p:grpSpPr>
          <a:xfrm>
            <a:off x="10301928" y="847936"/>
            <a:ext cx="406057" cy="365553"/>
            <a:chOff x="10301928" y="847936"/>
            <a:chExt cx="406057" cy="365553"/>
          </a:xfrm>
        </p:grpSpPr>
        <p:sp>
          <p:nvSpPr>
            <p:cNvPr id="128" name="AutoShape 27"/>
            <p:cNvSpPr>
              <a:spLocks noChangeAspect="1" noChangeArrowheads="1"/>
            </p:cNvSpPr>
            <p:nvPr/>
          </p:nvSpPr>
          <p:spPr bwMode="auto">
            <a:xfrm>
              <a:off x="10504957" y="847936"/>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29" name="AutoShape 28"/>
            <p:cNvSpPr>
              <a:spLocks noChangeAspect="1" noChangeArrowheads="1"/>
            </p:cNvSpPr>
            <p:nvPr/>
          </p:nvSpPr>
          <p:spPr bwMode="auto">
            <a:xfrm>
              <a:off x="10301928" y="1010404"/>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36" name="common A1"/>
          <p:cNvGrpSpPr/>
          <p:nvPr/>
        </p:nvGrpSpPr>
        <p:grpSpPr>
          <a:xfrm>
            <a:off x="10316194" y="835749"/>
            <a:ext cx="406057" cy="365553"/>
            <a:chOff x="10301928" y="847936"/>
            <a:chExt cx="406057" cy="365553"/>
          </a:xfrm>
        </p:grpSpPr>
        <p:sp>
          <p:nvSpPr>
            <p:cNvPr id="137" name="AutoShape 27"/>
            <p:cNvSpPr>
              <a:spLocks noChangeAspect="1" noChangeArrowheads="1"/>
            </p:cNvSpPr>
            <p:nvPr/>
          </p:nvSpPr>
          <p:spPr bwMode="auto">
            <a:xfrm>
              <a:off x="10504957" y="847936"/>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38" name="AutoShape 28"/>
            <p:cNvSpPr>
              <a:spLocks noChangeAspect="1" noChangeArrowheads="1"/>
            </p:cNvSpPr>
            <p:nvPr/>
          </p:nvSpPr>
          <p:spPr bwMode="auto">
            <a:xfrm>
              <a:off x="10301928" y="1010404"/>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8" name="common B1"/>
          <p:cNvGrpSpPr/>
          <p:nvPr/>
        </p:nvGrpSpPr>
        <p:grpSpPr>
          <a:xfrm>
            <a:off x="9327393" y="3325573"/>
            <a:ext cx="1867861" cy="487404"/>
            <a:chOff x="9327393" y="3325573"/>
            <a:chExt cx="1867861" cy="487404"/>
          </a:xfrm>
        </p:grpSpPr>
        <p:sp>
          <p:nvSpPr>
            <p:cNvPr id="139" name="AutoShape 17"/>
            <p:cNvSpPr>
              <a:spLocks noChangeAspect="1" noChangeArrowheads="1"/>
            </p:cNvSpPr>
            <p:nvPr/>
          </p:nvSpPr>
          <p:spPr bwMode="auto">
            <a:xfrm>
              <a:off x="9327393" y="3325573"/>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0" name="AutoShape 19"/>
            <p:cNvSpPr>
              <a:spLocks noChangeAspect="1" noChangeArrowheads="1"/>
            </p:cNvSpPr>
            <p:nvPr/>
          </p:nvSpPr>
          <p:spPr bwMode="auto">
            <a:xfrm>
              <a:off x="9327393" y="3609892"/>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1" name="AutoShape 40"/>
            <p:cNvSpPr>
              <a:spLocks noChangeAspect="1" noChangeArrowheads="1"/>
            </p:cNvSpPr>
            <p:nvPr/>
          </p:nvSpPr>
          <p:spPr bwMode="auto">
            <a:xfrm>
              <a:off x="10992226" y="3325573"/>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2" name="AutoShape 42"/>
            <p:cNvSpPr>
              <a:spLocks noChangeAspect="1" noChangeArrowheads="1"/>
            </p:cNvSpPr>
            <p:nvPr/>
          </p:nvSpPr>
          <p:spPr bwMode="auto">
            <a:xfrm>
              <a:off x="10992226" y="3609892"/>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3" name="AutoShape 33"/>
            <p:cNvSpPr>
              <a:spLocks noChangeAspect="1" noChangeArrowheads="1"/>
            </p:cNvSpPr>
            <p:nvPr/>
          </p:nvSpPr>
          <p:spPr bwMode="auto">
            <a:xfrm>
              <a:off x="10180112" y="3325573"/>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4" name="AutoShape 35"/>
            <p:cNvSpPr>
              <a:spLocks noChangeAspect="1" noChangeArrowheads="1"/>
            </p:cNvSpPr>
            <p:nvPr/>
          </p:nvSpPr>
          <p:spPr bwMode="auto">
            <a:xfrm>
              <a:off x="10180112" y="3609892"/>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145" name="common B2"/>
          <p:cNvGrpSpPr/>
          <p:nvPr/>
        </p:nvGrpSpPr>
        <p:grpSpPr>
          <a:xfrm>
            <a:off x="9327393" y="3325573"/>
            <a:ext cx="1867861" cy="487404"/>
            <a:chOff x="9327393" y="3325573"/>
            <a:chExt cx="1867861" cy="487404"/>
          </a:xfrm>
        </p:grpSpPr>
        <p:sp>
          <p:nvSpPr>
            <p:cNvPr id="146" name="AutoShape 17"/>
            <p:cNvSpPr>
              <a:spLocks noChangeAspect="1" noChangeArrowheads="1"/>
            </p:cNvSpPr>
            <p:nvPr/>
          </p:nvSpPr>
          <p:spPr bwMode="auto">
            <a:xfrm>
              <a:off x="9327393" y="3325573"/>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7" name="AutoShape 19"/>
            <p:cNvSpPr>
              <a:spLocks noChangeAspect="1" noChangeArrowheads="1"/>
            </p:cNvSpPr>
            <p:nvPr/>
          </p:nvSpPr>
          <p:spPr bwMode="auto">
            <a:xfrm>
              <a:off x="9327393" y="3609892"/>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8" name="AutoShape 40"/>
            <p:cNvSpPr>
              <a:spLocks noChangeAspect="1" noChangeArrowheads="1"/>
            </p:cNvSpPr>
            <p:nvPr/>
          </p:nvSpPr>
          <p:spPr bwMode="auto">
            <a:xfrm>
              <a:off x="10992226" y="3325573"/>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49" name="AutoShape 42"/>
            <p:cNvSpPr>
              <a:spLocks noChangeAspect="1" noChangeArrowheads="1"/>
            </p:cNvSpPr>
            <p:nvPr/>
          </p:nvSpPr>
          <p:spPr bwMode="auto">
            <a:xfrm>
              <a:off x="10992226" y="3609892"/>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50" name="AutoShape 33"/>
            <p:cNvSpPr>
              <a:spLocks noChangeAspect="1" noChangeArrowheads="1"/>
            </p:cNvSpPr>
            <p:nvPr/>
          </p:nvSpPr>
          <p:spPr bwMode="auto">
            <a:xfrm>
              <a:off x="10180112" y="3325573"/>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51" name="AutoShape 35"/>
            <p:cNvSpPr>
              <a:spLocks noChangeAspect="1" noChangeArrowheads="1"/>
            </p:cNvSpPr>
            <p:nvPr/>
          </p:nvSpPr>
          <p:spPr bwMode="auto">
            <a:xfrm>
              <a:off x="10180112" y="3609892"/>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grpSp>
        <p:nvGrpSpPr>
          <p:cNvPr id="9" name="text 5"/>
          <p:cNvGrpSpPr/>
          <p:nvPr/>
        </p:nvGrpSpPr>
        <p:grpSpPr>
          <a:xfrm>
            <a:off x="7307580" y="4942183"/>
            <a:ext cx="635288" cy="203085"/>
            <a:chOff x="6126480" y="4942183"/>
            <a:chExt cx="635288" cy="203085"/>
          </a:xfrm>
        </p:grpSpPr>
        <p:sp>
          <p:nvSpPr>
            <p:cNvPr id="152" name="text4"/>
            <p:cNvSpPr>
              <a:spLocks noChangeAspect="1" noChangeArrowheads="1"/>
            </p:cNvSpPr>
            <p:nvPr/>
          </p:nvSpPr>
          <p:spPr bwMode="auto">
            <a:xfrm>
              <a:off x="6126480" y="4942183"/>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53" name="AutoShape 35"/>
            <p:cNvSpPr>
              <a:spLocks noChangeAspect="1" noChangeArrowheads="1"/>
            </p:cNvSpPr>
            <p:nvPr/>
          </p:nvSpPr>
          <p:spPr bwMode="auto">
            <a:xfrm>
              <a:off x="6558740" y="4942183"/>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grpSp>
      <p:sp>
        <p:nvSpPr>
          <p:cNvPr id="154" name="AutoShape 35"/>
          <p:cNvSpPr>
            <a:spLocks noChangeAspect="1" noChangeArrowheads="1"/>
          </p:cNvSpPr>
          <p:nvPr/>
        </p:nvSpPr>
        <p:spPr bwMode="auto">
          <a:xfrm>
            <a:off x="6562165" y="5437657"/>
            <a:ext cx="203028" cy="203085"/>
          </a:xfrm>
          <a:prstGeom prst="ellipse">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
        <p:nvSpPr>
          <p:cNvPr id="121" name="text4"/>
          <p:cNvSpPr>
            <a:spLocks noChangeAspect="1" noChangeArrowheads="1"/>
          </p:cNvSpPr>
          <p:nvPr/>
        </p:nvSpPr>
        <p:spPr bwMode="auto">
          <a:xfrm>
            <a:off x="7568929" y="3711434"/>
            <a:ext cx="203028" cy="203085"/>
          </a:xfrm>
          <a:prstGeom prst="triangle">
            <a:avLst>
              <a:gd name="adj" fmla="val 50000"/>
            </a:avLst>
          </a:prstGeom>
          <a:solidFill>
            <a:srgbClr val="FF6600"/>
          </a:solidFill>
          <a:ln w="9525" algn="in">
            <a:solidFill>
              <a:srgbClr val="FF6600"/>
            </a:solidFill>
            <a:miter lim="800000"/>
            <a:headEnd/>
            <a:tailEnd/>
          </a:ln>
          <a:effectLst/>
        </p:spPr>
        <p:txBody>
          <a:bodyPr lIns="36576" tIns="36576" rIns="36576" bIns="36576"/>
          <a:lstStyle/>
          <a:p>
            <a:endParaRPr lang="cs-CZ"/>
          </a:p>
        </p:txBody>
      </p:sp>
    </p:spTree>
    <p:extLst>
      <p:ext uri="{BB962C8B-B14F-4D97-AF65-F5344CB8AC3E}">
        <p14:creationId xmlns:p14="http://schemas.microsoft.com/office/powerpoint/2010/main" val="40643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136"/>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2">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uiExpand="1" build="p"/>
      <p:bldP spid="125" grpId="0" animBg="1"/>
      <p:bldP spid="154" grpId="0" animBg="1"/>
      <p:bldP spid="1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Tvorba položek</a:t>
            </a:r>
            <a:endParaRPr lang="en-US" dirty="0"/>
          </a:p>
        </p:txBody>
      </p:sp>
      <p:sp>
        <p:nvSpPr>
          <p:cNvPr id="3" name="Zástupný symbol pro obsah 2"/>
          <p:cNvSpPr>
            <a:spLocks noGrp="1"/>
          </p:cNvSpPr>
          <p:nvPr>
            <p:ph idx="1"/>
          </p:nvPr>
        </p:nvSpPr>
        <p:spPr>
          <a:xfrm>
            <a:off x="1097279" y="1845733"/>
            <a:ext cx="10753049" cy="4202641"/>
          </a:xfrm>
        </p:spPr>
        <p:txBody>
          <a:bodyPr>
            <a:noAutofit/>
          </a:bodyPr>
          <a:lstStyle/>
          <a:p>
            <a:r>
              <a:rPr lang="cs-CZ" sz="2800" dirty="0"/>
              <a:t>Dobré položky</a:t>
            </a:r>
          </a:p>
          <a:p>
            <a:pPr lvl="1"/>
            <a:r>
              <a:rPr lang="cs-CZ" sz="2400" dirty="0"/>
              <a:t>Jsme si jistí společným faktorem – </a:t>
            </a:r>
            <a:r>
              <a:rPr lang="cs-CZ" sz="2400" i="1" dirty="0"/>
              <a:t>Opravdu měřený konstrukt způsobuje tohle</a:t>
            </a:r>
            <a:r>
              <a:rPr lang="cs-CZ" sz="2400" dirty="0"/>
              <a:t>?</a:t>
            </a:r>
          </a:p>
          <a:p>
            <a:pPr lvl="1"/>
            <a:r>
              <a:rPr lang="cs-CZ" sz="2400" dirty="0"/>
              <a:t>Známe i specifické faktory (může jich být hodně) a nejlépe je i kontrolujeme.</a:t>
            </a:r>
          </a:p>
          <a:p>
            <a:pPr lvl="1"/>
            <a:r>
              <a:rPr lang="cs-CZ" sz="2400" dirty="0"/>
              <a:t>Máme představu o tom, jakými náhodnými vlivy může být odpověď zasažena.</a:t>
            </a:r>
          </a:p>
          <a:p>
            <a:r>
              <a:rPr lang="cs-CZ" sz="2800" dirty="0"/>
              <a:t>Položky dohromady v jedné metodě.</a:t>
            </a:r>
          </a:p>
          <a:p>
            <a:pPr lvl="1"/>
            <a:r>
              <a:rPr lang="cs-CZ" sz="2400" dirty="0"/>
              <a:t>Měří všechny </a:t>
            </a:r>
            <a:r>
              <a:rPr lang="cs-CZ" sz="2400" b="1" dirty="0"/>
              <a:t>společný faktor </a:t>
            </a:r>
            <a:r>
              <a:rPr lang="cs-CZ" sz="2400" dirty="0"/>
              <a:t>(nebo známe jejich „</a:t>
            </a:r>
            <a:r>
              <a:rPr lang="cs-CZ" sz="2400" i="1" dirty="0"/>
              <a:t>faktorovou strukturu</a:t>
            </a:r>
            <a:r>
              <a:rPr lang="cs-CZ" sz="2400" dirty="0"/>
              <a:t>“).</a:t>
            </a:r>
          </a:p>
          <a:p>
            <a:pPr lvl="1"/>
            <a:r>
              <a:rPr lang="cs-CZ" sz="2400" dirty="0"/>
              <a:t>Pokrývají celou paletu možných projevů (a různých úrovní) konstruktu.</a:t>
            </a:r>
          </a:p>
          <a:p>
            <a:pPr lvl="1"/>
            <a:r>
              <a:rPr lang="cs-CZ" sz="2400" dirty="0"/>
              <a:t>Specifické faktory nesdílí.</a:t>
            </a:r>
          </a:p>
          <a:p>
            <a:pPr lvl="1"/>
            <a:r>
              <a:rPr lang="cs-CZ" sz="2400" dirty="0"/>
              <a:t>Nechybí jim žádný z „</a:t>
            </a:r>
            <a:r>
              <a:rPr lang="cs-CZ" sz="2400" i="1" dirty="0"/>
              <a:t>aspektů</a:t>
            </a:r>
            <a:r>
              <a:rPr lang="cs-CZ" sz="2400" dirty="0"/>
              <a:t>“ konstruktu.</a:t>
            </a:r>
          </a:p>
          <a:p>
            <a:pPr marL="201168" lvl="1" indent="0">
              <a:buNone/>
            </a:pPr>
            <a:endParaRPr lang="cs-CZ" sz="2400" dirty="0"/>
          </a:p>
          <a:p>
            <a:endParaRPr lang="cs-CZ" sz="2800" dirty="0"/>
          </a:p>
        </p:txBody>
      </p:sp>
    </p:spTree>
    <p:extLst>
      <p:ext uri="{BB962C8B-B14F-4D97-AF65-F5344CB8AC3E}">
        <p14:creationId xmlns:p14="http://schemas.microsoft.com/office/powerpoint/2010/main" val="77243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0A56-6C16-21FE-511E-413D50231C71}"/>
              </a:ext>
            </a:extLst>
          </p:cNvPr>
          <p:cNvSpPr>
            <a:spLocks noGrp="1"/>
          </p:cNvSpPr>
          <p:nvPr>
            <p:ph type="title"/>
          </p:nvPr>
        </p:nvSpPr>
        <p:spPr/>
        <p:txBody>
          <a:bodyPr/>
          <a:lstStyle/>
          <a:p>
            <a:r>
              <a:rPr lang="en-CZ" dirty="0"/>
              <a:t>Validita – vztah k teorii</a:t>
            </a:r>
          </a:p>
        </p:txBody>
      </p:sp>
      <p:sp>
        <p:nvSpPr>
          <p:cNvPr id="3" name="Content Placeholder 2">
            <a:extLst>
              <a:ext uri="{FF2B5EF4-FFF2-40B4-BE49-F238E27FC236}">
                <a16:creationId xmlns:a16="http://schemas.microsoft.com/office/drawing/2014/main" id="{65918473-E034-610E-B6CB-2034E05BE6C5}"/>
              </a:ext>
            </a:extLst>
          </p:cNvPr>
          <p:cNvSpPr>
            <a:spLocks noGrp="1"/>
          </p:cNvSpPr>
          <p:nvPr>
            <p:ph idx="1"/>
          </p:nvPr>
        </p:nvSpPr>
        <p:spPr/>
        <p:txBody>
          <a:bodyPr/>
          <a:lstStyle/>
          <a:p>
            <a:pPr marL="0" indent="0">
              <a:buNone/>
            </a:pPr>
            <a:r>
              <a:rPr lang="en-CZ" b="1" dirty="0"/>
              <a:t>Bez teorie není možné posoudit ani obsahovou validitu, ani data generující proces</a:t>
            </a:r>
          </a:p>
          <a:p>
            <a:pPr marL="0" indent="0">
              <a:buNone/>
            </a:pPr>
            <a:r>
              <a:rPr lang="en-GB" sz="1800" i="1" dirty="0">
                <a:effectLst/>
                <a:latin typeface="Plantin"/>
              </a:rPr>
              <a:t>However, a century of experience with test construction and analysis clearly shows that it is very hard to find out where the scores are coming from, if tests are not constructed on the basis of a theory of item response processes in the first place. </a:t>
            </a:r>
          </a:p>
          <a:p>
            <a:pPr marL="0" indent="0">
              <a:buNone/>
            </a:pPr>
            <a:endParaRPr lang="en-GB" sz="1800" i="1" dirty="0">
              <a:effectLst/>
              <a:latin typeface="Plantin"/>
            </a:endParaRPr>
          </a:p>
          <a:p>
            <a:pPr marL="0" indent="0">
              <a:buNone/>
            </a:pPr>
            <a:r>
              <a:rPr lang="en-GB" b="1" dirty="0" err="1">
                <a:latin typeface="Plantin"/>
              </a:rPr>
              <a:t>Statistika</a:t>
            </a:r>
            <a:r>
              <a:rPr lang="en-GB" b="1" dirty="0">
                <a:latin typeface="Plantin"/>
              </a:rPr>
              <a:t> / </a:t>
            </a:r>
            <a:r>
              <a:rPr lang="en-GB" b="1" dirty="0" err="1">
                <a:latin typeface="Plantin"/>
              </a:rPr>
              <a:t>metodologie</a:t>
            </a:r>
            <a:r>
              <a:rPr lang="en-GB" b="1" dirty="0">
                <a:latin typeface="Plantin"/>
              </a:rPr>
              <a:t> </a:t>
            </a:r>
            <a:r>
              <a:rPr lang="en-GB" b="1" dirty="0" err="1">
                <a:latin typeface="Plantin"/>
              </a:rPr>
              <a:t>nás</a:t>
            </a:r>
            <a:r>
              <a:rPr lang="en-GB" b="1" dirty="0">
                <a:latin typeface="Plantin"/>
              </a:rPr>
              <a:t> v </a:t>
            </a:r>
            <a:r>
              <a:rPr lang="en-GB" b="1" dirty="0" err="1">
                <a:latin typeface="Plantin"/>
              </a:rPr>
              <a:t>tomto</a:t>
            </a:r>
            <a:r>
              <a:rPr lang="en-GB" b="1" dirty="0">
                <a:latin typeface="Plantin"/>
              </a:rPr>
              <a:t> </a:t>
            </a:r>
            <a:r>
              <a:rPr lang="en-GB" b="1" dirty="0" err="1">
                <a:latin typeface="Plantin"/>
              </a:rPr>
              <a:t>sama</a:t>
            </a:r>
            <a:r>
              <a:rPr lang="en-GB" b="1" dirty="0">
                <a:latin typeface="Plantin"/>
              </a:rPr>
              <a:t> o </a:t>
            </a:r>
            <a:r>
              <a:rPr lang="en-GB" b="1" dirty="0" err="1">
                <a:latin typeface="Plantin"/>
              </a:rPr>
              <a:t>sobě</a:t>
            </a:r>
            <a:r>
              <a:rPr lang="en-GB" b="1" dirty="0">
                <a:latin typeface="Plantin"/>
              </a:rPr>
              <a:t> </a:t>
            </a:r>
            <a:r>
              <a:rPr lang="en-GB" b="1" dirty="0" err="1">
                <a:latin typeface="Plantin"/>
              </a:rPr>
              <a:t>nemůže</a:t>
            </a:r>
            <a:r>
              <a:rPr lang="en-GB" b="1" dirty="0">
                <a:latin typeface="Plantin"/>
              </a:rPr>
              <a:t> </a:t>
            </a:r>
            <a:r>
              <a:rPr lang="en-GB" b="1" dirty="0" err="1">
                <a:latin typeface="Plantin"/>
              </a:rPr>
              <a:t>spasit</a:t>
            </a:r>
            <a:r>
              <a:rPr lang="en-GB" b="1" dirty="0">
                <a:latin typeface="Plantin"/>
              </a:rPr>
              <a:t>, </a:t>
            </a:r>
            <a:r>
              <a:rPr lang="en-GB" b="1" dirty="0" err="1">
                <a:latin typeface="Plantin"/>
              </a:rPr>
              <a:t>její</a:t>
            </a:r>
            <a:r>
              <a:rPr lang="en-GB" b="1" dirty="0">
                <a:latin typeface="Plantin"/>
              </a:rPr>
              <a:t> </a:t>
            </a:r>
            <a:r>
              <a:rPr lang="en-GB" b="1" dirty="0" err="1">
                <a:latin typeface="Plantin"/>
              </a:rPr>
              <a:t>síla</a:t>
            </a:r>
            <a:r>
              <a:rPr lang="en-GB" b="1" dirty="0">
                <a:latin typeface="Plantin"/>
              </a:rPr>
              <a:t> </a:t>
            </a:r>
            <a:r>
              <a:rPr lang="en-GB" b="1" dirty="0" err="1">
                <a:latin typeface="Plantin"/>
              </a:rPr>
              <a:t>vychází</a:t>
            </a:r>
            <a:r>
              <a:rPr lang="en-GB" b="1" dirty="0">
                <a:latin typeface="Plantin"/>
              </a:rPr>
              <a:t> </a:t>
            </a:r>
            <a:r>
              <a:rPr lang="en-GB" b="1" dirty="0" err="1">
                <a:latin typeface="Plantin"/>
              </a:rPr>
              <a:t>jen</a:t>
            </a:r>
            <a:r>
              <a:rPr lang="en-GB" b="1" dirty="0">
                <a:latin typeface="Plantin"/>
              </a:rPr>
              <a:t> z </a:t>
            </a:r>
            <a:r>
              <a:rPr lang="en-GB" b="1" dirty="0" err="1">
                <a:latin typeface="Plantin"/>
              </a:rPr>
              <a:t>propojení</a:t>
            </a:r>
            <a:r>
              <a:rPr lang="en-GB" b="1" dirty="0">
                <a:latin typeface="Plantin"/>
              </a:rPr>
              <a:t> s </a:t>
            </a:r>
            <a:r>
              <a:rPr lang="en-GB" b="1" dirty="0" err="1">
                <a:latin typeface="Plantin"/>
              </a:rPr>
              <a:t>teorií</a:t>
            </a:r>
            <a:endParaRPr lang="en-GB" b="1" dirty="0"/>
          </a:p>
          <a:p>
            <a:pPr marL="0" indent="0">
              <a:buNone/>
            </a:pPr>
            <a:r>
              <a:rPr lang="en-GB" sz="1800" i="1" dirty="0">
                <a:latin typeface="Plantin"/>
              </a:rPr>
              <a:t>A</a:t>
            </a:r>
            <a:r>
              <a:rPr lang="en-GB" sz="1800" i="1" dirty="0">
                <a:effectLst/>
                <a:latin typeface="Plantin"/>
              </a:rPr>
              <a:t>s is often the case in psychology, we have beautiful models but too little theory to go with them </a:t>
            </a:r>
            <a:endParaRPr lang="en-GB" sz="1800" i="1" dirty="0"/>
          </a:p>
          <a:p>
            <a:pPr marL="0" indent="0">
              <a:buNone/>
            </a:pPr>
            <a:r>
              <a:rPr lang="en-CZ" sz="1800" i="1" dirty="0"/>
              <a:t>“statistical machinery” vs. vysvětlení</a:t>
            </a:r>
          </a:p>
        </p:txBody>
      </p:sp>
    </p:spTree>
    <p:extLst>
      <p:ext uri="{BB962C8B-B14F-4D97-AF65-F5344CB8AC3E}">
        <p14:creationId xmlns:p14="http://schemas.microsoft.com/office/powerpoint/2010/main" val="2110243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764E2D-DBD0-3370-5010-9D83D54F7FDA}"/>
              </a:ext>
            </a:extLst>
          </p:cNvPr>
          <p:cNvSpPr>
            <a:spLocks noGrp="1"/>
          </p:cNvSpPr>
          <p:nvPr>
            <p:ph type="title"/>
          </p:nvPr>
        </p:nvSpPr>
        <p:spPr/>
        <p:txBody>
          <a:bodyPr/>
          <a:lstStyle/>
          <a:p>
            <a:r>
              <a:rPr lang="cs-CZ"/>
              <a:t>Problémy v realistickém ráji</a:t>
            </a:r>
          </a:p>
        </p:txBody>
      </p:sp>
      <p:sp>
        <p:nvSpPr>
          <p:cNvPr id="3" name="Zástupný obsah 2">
            <a:extLst>
              <a:ext uri="{FF2B5EF4-FFF2-40B4-BE49-F238E27FC236}">
                <a16:creationId xmlns:a16="http://schemas.microsoft.com/office/drawing/2014/main" id="{220FF4A7-A135-98FD-B33A-5A23EE0AC0AE}"/>
              </a:ext>
            </a:extLst>
          </p:cNvPr>
          <p:cNvSpPr>
            <a:spLocks noGrp="1"/>
          </p:cNvSpPr>
          <p:nvPr>
            <p:ph idx="1"/>
          </p:nvPr>
        </p:nvSpPr>
        <p:spPr/>
        <p:txBody>
          <a:bodyPr>
            <a:normAutofit/>
          </a:bodyPr>
          <a:lstStyle/>
          <a:p>
            <a:r>
              <a:rPr lang="cs-CZ" sz="2400"/>
              <a:t>Co když latentní proměnná není to nejlepší vysvětlení pro atribut?</a:t>
            </a:r>
          </a:p>
          <a:p>
            <a:r>
              <a:rPr lang="cs-CZ" sz="2400"/>
              <a:t>Problematické ověření v kontextu psychologie</a:t>
            </a:r>
          </a:p>
          <a:p>
            <a:r>
              <a:rPr lang="cs-CZ" sz="2400"/>
              <a:t>Příliš vágní teorie</a:t>
            </a:r>
          </a:p>
        </p:txBody>
      </p:sp>
    </p:spTree>
    <p:extLst>
      <p:ext uri="{BB962C8B-B14F-4D97-AF65-F5344CB8AC3E}">
        <p14:creationId xmlns:p14="http://schemas.microsoft.com/office/powerpoint/2010/main" val="273645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rucek\AppData\Local\Temp\ScreenClip.png"/>
          <p:cNvPicPr>
            <a:picLocks noChangeAspect="1" noChangeArrowheads="1"/>
          </p:cNvPicPr>
          <p:nvPr/>
        </p:nvPicPr>
        <p:blipFill rotWithShape="1">
          <a:blip r:embed="rId2">
            <a:extLst>
              <a:ext uri="{28A0092B-C50C-407E-A947-70E740481C1C}">
                <a14:useLocalDpi xmlns:a14="http://schemas.microsoft.com/office/drawing/2010/main" val="0"/>
              </a:ext>
            </a:extLst>
          </a:blip>
          <a:srcRect l="2076" t="2371" r="1940" b="2466"/>
          <a:stretch/>
        </p:blipFill>
        <p:spPr bwMode="auto">
          <a:xfrm>
            <a:off x="1897626" y="147484"/>
            <a:ext cx="8268929" cy="5919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494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8CA6B6-09DA-0C63-CAE8-5AB03509FE42}"/>
              </a:ext>
            </a:extLst>
          </p:cNvPr>
          <p:cNvSpPr>
            <a:spLocks noGrp="1"/>
          </p:cNvSpPr>
          <p:nvPr>
            <p:ph type="title"/>
          </p:nvPr>
        </p:nvSpPr>
        <p:spPr/>
        <p:txBody>
          <a:bodyPr/>
          <a:lstStyle/>
          <a:p>
            <a:r>
              <a:rPr lang="cs-CZ" dirty="0"/>
              <a:t>Validizace</a:t>
            </a:r>
          </a:p>
        </p:txBody>
      </p:sp>
      <p:sp>
        <p:nvSpPr>
          <p:cNvPr id="3" name="Zástupný obsah 2">
            <a:extLst>
              <a:ext uri="{FF2B5EF4-FFF2-40B4-BE49-F238E27FC236}">
                <a16:creationId xmlns:a16="http://schemas.microsoft.com/office/drawing/2014/main" id="{DA93C914-7AA5-03A6-8A2B-CB04E539EB85}"/>
              </a:ext>
            </a:extLst>
          </p:cNvPr>
          <p:cNvSpPr>
            <a:spLocks noGrp="1"/>
          </p:cNvSpPr>
          <p:nvPr>
            <p:ph idx="1"/>
          </p:nvPr>
        </p:nvSpPr>
        <p:spPr/>
        <p:txBody>
          <a:bodyPr/>
          <a:lstStyle/>
          <a:p>
            <a:r>
              <a:rPr lang="en-GB" sz="1800" i="1" dirty="0">
                <a:effectLst/>
                <a:latin typeface="Plantin"/>
              </a:rPr>
              <a:t>The fact that the crucial ingredient of validity involves the causal effect of an attribute on the test scores implies that the </a:t>
            </a:r>
            <a:r>
              <a:rPr lang="en-GB" sz="1800" b="1" i="1" dirty="0">
                <a:effectLst/>
                <a:latin typeface="Plantin"/>
              </a:rPr>
              <a:t>locus of evidence for validity lies in the processes that convey this effect</a:t>
            </a:r>
            <a:r>
              <a:rPr lang="en-GB" sz="1800" i="1" dirty="0">
                <a:effectLst/>
                <a:latin typeface="Plantin"/>
              </a:rPr>
              <a:t>. </a:t>
            </a:r>
          </a:p>
          <a:p>
            <a:endParaRPr lang="en-GB" dirty="0">
              <a:latin typeface="Plantin"/>
            </a:endParaRPr>
          </a:p>
          <a:p>
            <a:r>
              <a:rPr lang="en-GB" dirty="0" err="1">
                <a:latin typeface="Plantin"/>
              </a:rPr>
              <a:t>Proces</a:t>
            </a:r>
            <a:r>
              <a:rPr lang="en-GB" dirty="0">
                <a:latin typeface="Plantin"/>
              </a:rPr>
              <a:t> </a:t>
            </a:r>
            <a:r>
              <a:rPr lang="en-GB" dirty="0" err="1">
                <a:latin typeface="Plantin"/>
              </a:rPr>
              <a:t>získávání</a:t>
            </a:r>
            <a:r>
              <a:rPr lang="en-GB" dirty="0">
                <a:latin typeface="Plantin"/>
              </a:rPr>
              <a:t> </a:t>
            </a:r>
            <a:r>
              <a:rPr lang="en-GB" dirty="0" err="1">
                <a:latin typeface="Plantin"/>
              </a:rPr>
              <a:t>empirických</a:t>
            </a:r>
            <a:r>
              <a:rPr lang="en-GB" dirty="0">
                <a:latin typeface="Plantin"/>
              </a:rPr>
              <a:t> </a:t>
            </a:r>
            <a:r>
              <a:rPr lang="en-GB" dirty="0" err="1">
                <a:latin typeface="Plantin"/>
              </a:rPr>
              <a:t>důkazů</a:t>
            </a:r>
            <a:r>
              <a:rPr lang="en-GB" dirty="0">
                <a:latin typeface="Plantin"/>
              </a:rPr>
              <a:t> o </a:t>
            </a:r>
            <a:r>
              <a:rPr lang="en-GB" dirty="0" err="1">
                <a:latin typeface="Plantin"/>
              </a:rPr>
              <a:t>validitě</a:t>
            </a:r>
            <a:endParaRPr lang="en-GB" dirty="0">
              <a:effectLst/>
              <a:latin typeface="Plantin"/>
            </a:endParaRPr>
          </a:p>
          <a:p>
            <a:endParaRPr lang="en-GB" b="1" dirty="0"/>
          </a:p>
          <a:p>
            <a:r>
              <a:rPr lang="en-GB" b="1" dirty="0" err="1"/>
              <a:t>Kognitivní</a:t>
            </a:r>
            <a:r>
              <a:rPr lang="en-GB" b="1" dirty="0"/>
              <a:t> interviews </a:t>
            </a:r>
            <a:r>
              <a:rPr lang="en-GB" dirty="0"/>
              <a:t>(</a:t>
            </a:r>
            <a:r>
              <a:rPr lang="en-GB" dirty="0" err="1"/>
              <a:t>např</a:t>
            </a:r>
            <a:r>
              <a:rPr lang="en-GB" dirty="0"/>
              <a:t>. Narrative Response Models)</a:t>
            </a:r>
          </a:p>
          <a:p>
            <a:r>
              <a:rPr lang="en-GB" b="1" dirty="0" err="1"/>
              <a:t>Kognitivní</a:t>
            </a:r>
            <a:r>
              <a:rPr lang="en-GB" b="1" dirty="0"/>
              <a:t> </a:t>
            </a:r>
            <a:r>
              <a:rPr lang="en-GB" b="1" dirty="0" err="1"/>
              <a:t>modelování</a:t>
            </a:r>
            <a:r>
              <a:rPr lang="en-GB" b="1" dirty="0"/>
              <a:t> </a:t>
            </a:r>
            <a:r>
              <a:rPr lang="en-GB" dirty="0"/>
              <a:t>(</a:t>
            </a:r>
            <a:r>
              <a:rPr lang="en-GB" dirty="0" err="1"/>
              <a:t>např</a:t>
            </a:r>
            <a:r>
              <a:rPr lang="en-GB" dirty="0"/>
              <a:t>. </a:t>
            </a:r>
            <a:r>
              <a:rPr lang="en-GB" dirty="0" err="1"/>
              <a:t>pomocí</a:t>
            </a:r>
            <a:r>
              <a:rPr lang="en-GB" dirty="0"/>
              <a:t> </a:t>
            </a:r>
            <a:r>
              <a:rPr lang="en-GB" dirty="0" err="1"/>
              <a:t>reakčních</a:t>
            </a:r>
            <a:r>
              <a:rPr lang="en-GB" dirty="0"/>
              <a:t> </a:t>
            </a:r>
            <a:r>
              <a:rPr lang="en-GB" dirty="0" err="1"/>
              <a:t>časů</a:t>
            </a:r>
            <a:r>
              <a:rPr lang="en-GB" dirty="0"/>
              <a:t> a time-series </a:t>
            </a:r>
            <a:r>
              <a:rPr lang="en-GB" dirty="0" err="1"/>
              <a:t>dat</a:t>
            </a:r>
            <a:r>
              <a:rPr lang="en-GB" dirty="0"/>
              <a:t>)</a:t>
            </a:r>
          </a:p>
          <a:p>
            <a:r>
              <a:rPr lang="en-GB" b="1" dirty="0" err="1"/>
              <a:t>Shoda</a:t>
            </a:r>
            <a:r>
              <a:rPr lang="en-GB" b="1" dirty="0"/>
              <a:t> </a:t>
            </a:r>
            <a:r>
              <a:rPr lang="en-GB" b="1" dirty="0" err="1"/>
              <a:t>modelů</a:t>
            </a:r>
            <a:r>
              <a:rPr lang="en-GB" b="1" dirty="0"/>
              <a:t> </a:t>
            </a:r>
            <a:r>
              <a:rPr lang="en-GB" b="1" dirty="0" err="1"/>
              <a:t>měření</a:t>
            </a:r>
            <a:r>
              <a:rPr lang="en-GB" b="1" dirty="0"/>
              <a:t> s </a:t>
            </a:r>
            <a:r>
              <a:rPr lang="en-GB" b="1" dirty="0" err="1"/>
              <a:t>daty</a:t>
            </a:r>
            <a:r>
              <a:rPr lang="en-GB" b="1" dirty="0"/>
              <a:t> </a:t>
            </a:r>
            <a:r>
              <a:rPr lang="en-GB" dirty="0"/>
              <a:t>(</a:t>
            </a:r>
            <a:r>
              <a:rPr lang="en-GB" dirty="0" err="1"/>
              <a:t>např</a:t>
            </a:r>
            <a:r>
              <a:rPr lang="en-GB" dirty="0"/>
              <a:t>. </a:t>
            </a:r>
            <a:r>
              <a:rPr lang="en-GB" dirty="0" err="1"/>
              <a:t>faktorová</a:t>
            </a:r>
            <a:r>
              <a:rPr lang="en-GB" dirty="0"/>
              <a:t> </a:t>
            </a:r>
            <a:r>
              <a:rPr lang="en-GB" dirty="0" err="1"/>
              <a:t>analýza</a:t>
            </a:r>
            <a:r>
              <a:rPr lang="en-GB" dirty="0"/>
              <a:t>)</a:t>
            </a:r>
          </a:p>
          <a:p>
            <a:endParaRPr lang="cs-CZ" dirty="0"/>
          </a:p>
        </p:txBody>
      </p:sp>
    </p:spTree>
    <p:extLst>
      <p:ext uri="{BB962C8B-B14F-4D97-AF65-F5344CB8AC3E}">
        <p14:creationId xmlns:p14="http://schemas.microsoft.com/office/powerpoint/2010/main" val="609151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230F3-4EC9-D5F3-6B60-EDE61ED15A6A}"/>
              </a:ext>
            </a:extLst>
          </p:cNvPr>
          <p:cNvSpPr>
            <a:spLocks noGrp="1"/>
          </p:cNvSpPr>
          <p:nvPr>
            <p:ph type="title"/>
          </p:nvPr>
        </p:nvSpPr>
        <p:spPr/>
        <p:txBody>
          <a:bodyPr/>
          <a:lstStyle/>
          <a:p>
            <a:r>
              <a:rPr lang="en-CZ" dirty="0"/>
              <a:t>D</a:t>
            </a:r>
            <a:r>
              <a:rPr lang="cs-CZ"/>
              <a:t>enny</a:t>
            </a:r>
            <a:r>
              <a:rPr lang="en-CZ" dirty="0"/>
              <a:t> Borsboom</a:t>
            </a:r>
          </a:p>
        </p:txBody>
      </p:sp>
      <p:sp>
        <p:nvSpPr>
          <p:cNvPr id="3" name="Content Placeholder 2">
            <a:extLst>
              <a:ext uri="{FF2B5EF4-FFF2-40B4-BE49-F238E27FC236}">
                <a16:creationId xmlns:a16="http://schemas.microsoft.com/office/drawing/2014/main" id="{394F667F-DD8C-33FB-B225-47F5A2D02805}"/>
              </a:ext>
            </a:extLst>
          </p:cNvPr>
          <p:cNvSpPr>
            <a:spLocks noGrp="1"/>
          </p:cNvSpPr>
          <p:nvPr>
            <p:ph idx="1"/>
          </p:nvPr>
        </p:nvSpPr>
        <p:spPr>
          <a:xfrm>
            <a:off x="1097280" y="1845734"/>
            <a:ext cx="4998720" cy="4023360"/>
          </a:xfrm>
        </p:spPr>
        <p:txBody>
          <a:bodyPr/>
          <a:lstStyle/>
          <a:p>
            <a:pPr>
              <a:buFont typeface="Arial" panose="020B0604020202020204" pitchFamily="34" charset="0"/>
              <a:buChar char="•"/>
            </a:pPr>
            <a:r>
              <a:rPr lang="cs-CZ" dirty="0"/>
              <a:t> holandský psychometrik *1973</a:t>
            </a:r>
          </a:p>
          <a:p>
            <a:pPr>
              <a:buFont typeface="Arial" panose="020B0604020202020204" pitchFamily="34" charset="0"/>
              <a:buChar char="•"/>
            </a:pPr>
            <a:r>
              <a:rPr lang="cs-CZ" dirty="0"/>
              <a:t> University </a:t>
            </a:r>
            <a:r>
              <a:rPr lang="cs-CZ" dirty="0" err="1"/>
              <a:t>of</a:t>
            </a:r>
            <a:r>
              <a:rPr lang="cs-CZ" dirty="0"/>
              <a:t> Amsterdam</a:t>
            </a:r>
          </a:p>
          <a:p>
            <a:pPr>
              <a:buFont typeface="Arial" panose="020B0604020202020204" pitchFamily="34" charset="0"/>
              <a:buChar char="•"/>
            </a:pPr>
            <a:r>
              <a:rPr lang="cs-CZ" dirty="0"/>
              <a:t> student </a:t>
            </a:r>
            <a:r>
              <a:rPr lang="cs-CZ" dirty="0" err="1"/>
              <a:t>Gideona</a:t>
            </a:r>
            <a:r>
              <a:rPr lang="cs-CZ" dirty="0"/>
              <a:t> </a:t>
            </a:r>
            <a:r>
              <a:rPr lang="cs-CZ" dirty="0" err="1"/>
              <a:t>Mellenbergha</a:t>
            </a:r>
            <a:endParaRPr lang="cs-CZ" dirty="0"/>
          </a:p>
          <a:p>
            <a:pPr>
              <a:buFont typeface="Arial" panose="020B0604020202020204" pitchFamily="34" charset="0"/>
              <a:buChar char="•"/>
            </a:pPr>
            <a:r>
              <a:rPr lang="cs-CZ" dirty="0"/>
              <a:t> autor </a:t>
            </a:r>
            <a:r>
              <a:rPr lang="cs-CZ" i="1" dirty="0" err="1"/>
              <a:t>Measuring</a:t>
            </a:r>
            <a:r>
              <a:rPr lang="cs-CZ" i="1" dirty="0"/>
              <a:t> </a:t>
            </a:r>
            <a:r>
              <a:rPr lang="cs-CZ" i="1" dirty="0" err="1"/>
              <a:t>the</a:t>
            </a:r>
            <a:r>
              <a:rPr lang="cs-CZ" i="1" dirty="0"/>
              <a:t> Mind </a:t>
            </a:r>
            <a:r>
              <a:rPr lang="cs-CZ" dirty="0"/>
              <a:t>(jeho disertace)</a:t>
            </a:r>
          </a:p>
          <a:p>
            <a:pPr>
              <a:buFont typeface="Arial" panose="020B0604020202020204" pitchFamily="34" charset="0"/>
              <a:buChar char="•"/>
            </a:pPr>
            <a:r>
              <a:rPr lang="cs-CZ" dirty="0"/>
              <a:t> vycházel např. z </a:t>
            </a:r>
            <a:r>
              <a:rPr lang="cs-CZ" dirty="0" err="1"/>
              <a:t>Michella</a:t>
            </a:r>
            <a:r>
              <a:rPr lang="cs-CZ" dirty="0"/>
              <a:t>, </a:t>
            </a:r>
            <a:r>
              <a:rPr lang="cs-CZ" dirty="0" err="1"/>
              <a:t>Bollena</a:t>
            </a:r>
            <a:r>
              <a:rPr lang="cs-CZ" dirty="0"/>
              <a:t>, </a:t>
            </a:r>
            <a:r>
              <a:rPr lang="cs-CZ" dirty="0" err="1"/>
              <a:t>Molenaara</a:t>
            </a:r>
            <a:endParaRPr lang="cs-CZ" dirty="0"/>
          </a:p>
          <a:p>
            <a:pPr>
              <a:buFont typeface="Arial" panose="020B0604020202020204" pitchFamily="34" charset="0"/>
              <a:buChar char="•"/>
            </a:pPr>
            <a:r>
              <a:rPr lang="cs-CZ" dirty="0"/>
              <a:t> nejprve formuloval striktní koncepci validity (cca 2004), pak rozpoznal, že je obtížné dle ní provádět validizaci (cca 2013), načež přešel k síťovým modelům (cca 2020). Nyní buduje psychologické teorie</a:t>
            </a:r>
          </a:p>
          <a:p>
            <a:pPr>
              <a:buFont typeface="Arial" panose="020B0604020202020204" pitchFamily="34" charset="0"/>
              <a:buChar char="•"/>
            </a:pPr>
            <a:endParaRPr lang="cs-CZ" dirty="0"/>
          </a:p>
          <a:p>
            <a:pPr marL="0" indent="0">
              <a:buNone/>
            </a:pPr>
            <a:endParaRPr lang="en-CZ" dirty="0"/>
          </a:p>
        </p:txBody>
      </p:sp>
      <p:pic>
        <p:nvPicPr>
          <p:cNvPr id="1026" name="Picture 2" descr="Project exit lockdown | De Psycholoog">
            <a:extLst>
              <a:ext uri="{FF2B5EF4-FFF2-40B4-BE49-F238E27FC236}">
                <a16:creationId xmlns:a16="http://schemas.microsoft.com/office/drawing/2014/main" id="{F634EC4F-B74D-9473-50D0-3E806B0EB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71"/>
          <a:stretch/>
        </p:blipFill>
        <p:spPr bwMode="auto">
          <a:xfrm>
            <a:off x="6434573" y="1845734"/>
            <a:ext cx="4660147" cy="382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24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B9A47004-46C3-6BBF-A981-A26C0A0BCDAD}"/>
              </a:ext>
            </a:extLst>
          </p:cNvPr>
          <p:cNvSpPr>
            <a:spLocks noGrp="1"/>
          </p:cNvSpPr>
          <p:nvPr>
            <p:ph type="ctrTitle"/>
          </p:nvPr>
        </p:nvSpPr>
        <p:spPr/>
        <p:txBody>
          <a:bodyPr/>
          <a:lstStyle/>
          <a:p>
            <a:r>
              <a:rPr lang="cs-CZ"/>
              <a:t>Co si odnášíte?</a:t>
            </a:r>
          </a:p>
        </p:txBody>
      </p:sp>
    </p:spTree>
    <p:extLst>
      <p:ext uri="{BB962C8B-B14F-4D97-AF65-F5344CB8AC3E}">
        <p14:creationId xmlns:p14="http://schemas.microsoft.com/office/powerpoint/2010/main" val="264066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84D97-6704-2A54-CD29-ED29CBC47BF3}"/>
              </a:ext>
            </a:extLst>
          </p:cNvPr>
          <p:cNvSpPr>
            <a:spLocks noGrp="1"/>
          </p:cNvSpPr>
          <p:nvPr>
            <p:ph type="title"/>
          </p:nvPr>
        </p:nvSpPr>
        <p:spPr/>
        <p:txBody>
          <a:bodyPr/>
          <a:lstStyle/>
          <a:p>
            <a:r>
              <a:rPr lang="en-CZ" dirty="0"/>
              <a:t>Take home messages</a:t>
            </a:r>
            <a:r>
              <a:rPr lang="cs-CZ"/>
              <a:t> (za nás)</a:t>
            </a:r>
            <a:endParaRPr lang="en-CZ" dirty="0"/>
          </a:p>
        </p:txBody>
      </p:sp>
      <p:sp>
        <p:nvSpPr>
          <p:cNvPr id="3" name="Content Placeholder 2">
            <a:extLst>
              <a:ext uri="{FF2B5EF4-FFF2-40B4-BE49-F238E27FC236}">
                <a16:creationId xmlns:a16="http://schemas.microsoft.com/office/drawing/2014/main" id="{ED3B57C2-8F5E-0670-42FB-E374E3E62E5A}"/>
              </a:ext>
            </a:extLst>
          </p:cNvPr>
          <p:cNvSpPr>
            <a:spLocks noGrp="1"/>
          </p:cNvSpPr>
          <p:nvPr>
            <p:ph idx="1"/>
          </p:nvPr>
        </p:nvSpPr>
        <p:spPr/>
        <p:txBody>
          <a:bodyPr/>
          <a:lstStyle/>
          <a:p>
            <a:r>
              <a:rPr lang="en-CZ" dirty="0"/>
              <a:t>1. Existuje více pojetí validity. Zde se věnujeme tomu </a:t>
            </a:r>
            <a:r>
              <a:rPr lang="en-CZ" b="1" dirty="0"/>
              <a:t>realistickému</a:t>
            </a:r>
            <a:r>
              <a:rPr lang="en-CZ" dirty="0"/>
              <a:t>, protože je moderní a ve srovnání s konkurencí dobře vyargumentované</a:t>
            </a:r>
            <a:r>
              <a:rPr lang="cs-CZ"/>
              <a:t>.</a:t>
            </a:r>
            <a:endParaRPr lang="en-CZ" dirty="0"/>
          </a:p>
          <a:p>
            <a:r>
              <a:rPr lang="en-CZ" dirty="0"/>
              <a:t>2. Validita v realismu: (1) </a:t>
            </a:r>
            <a:r>
              <a:rPr lang="en-CZ" b="1" dirty="0"/>
              <a:t>atribut existuje </a:t>
            </a:r>
            <a:r>
              <a:rPr lang="en-CZ" dirty="0"/>
              <a:t>a zároveň má (2) </a:t>
            </a:r>
            <a:r>
              <a:rPr lang="en-CZ" b="1" dirty="0"/>
              <a:t>kauzální</a:t>
            </a:r>
            <a:r>
              <a:rPr lang="en-CZ" dirty="0"/>
              <a:t> </a:t>
            </a:r>
            <a:r>
              <a:rPr lang="en-CZ" b="1" dirty="0"/>
              <a:t>vztah</a:t>
            </a:r>
            <a:r>
              <a:rPr lang="en-CZ" dirty="0"/>
              <a:t> s pozorováními vzniklými na základě testu</a:t>
            </a:r>
            <a:r>
              <a:rPr lang="cs-CZ"/>
              <a:t>.</a:t>
            </a:r>
            <a:endParaRPr lang="en-CZ" dirty="0"/>
          </a:p>
          <a:p>
            <a:r>
              <a:rPr lang="en-CZ" dirty="0"/>
              <a:t>3.</a:t>
            </a:r>
            <a:r>
              <a:rPr lang="cs-CZ" dirty="0"/>
              <a:t> </a:t>
            </a:r>
            <a:r>
              <a:rPr lang="en-CZ" dirty="0"/>
              <a:t>Validizace je ale obtížná, protože musí být založena na </a:t>
            </a:r>
            <a:r>
              <a:rPr lang="en-CZ" b="1" dirty="0"/>
              <a:t>obsahové validitě</a:t>
            </a:r>
            <a:r>
              <a:rPr lang="en-CZ" dirty="0"/>
              <a:t>, </a:t>
            </a:r>
            <a:r>
              <a:rPr lang="en-CZ" b="1" dirty="0"/>
              <a:t>validitě odpověďových procesů</a:t>
            </a:r>
            <a:r>
              <a:rPr lang="en-CZ" dirty="0"/>
              <a:t> a</a:t>
            </a:r>
            <a:r>
              <a:rPr lang="en-CZ" b="1" dirty="0"/>
              <a:t> statistickém modelování</a:t>
            </a:r>
            <a:r>
              <a:rPr lang="cs-CZ" b="1"/>
              <a:t>.</a:t>
            </a:r>
            <a:endParaRPr lang="cs-CZ" b="1" dirty="0"/>
          </a:p>
          <a:p>
            <a:r>
              <a:rPr lang="en-CZ" dirty="0"/>
              <a:t>4. Obsahová validita je nutnou podmínkou pro smysluplnou konstrukci testu. V položkách nemá nic chybět, ani přebývat.</a:t>
            </a:r>
          </a:p>
          <a:p>
            <a:r>
              <a:rPr lang="en-CZ" dirty="0"/>
              <a:t>5. Celkově je </a:t>
            </a:r>
            <a:r>
              <a:rPr lang="en-CZ" b="1" dirty="0"/>
              <a:t>zásadní</a:t>
            </a:r>
            <a:r>
              <a:rPr lang="en-CZ" dirty="0"/>
              <a:t> </a:t>
            </a:r>
            <a:r>
              <a:rPr lang="en-CZ" b="1" dirty="0"/>
              <a:t>role psychologické teorie</a:t>
            </a:r>
            <a:r>
              <a:rPr lang="cs-CZ" b="1"/>
              <a:t>.</a:t>
            </a:r>
            <a:endParaRPr lang="en-CZ" b="1" dirty="0"/>
          </a:p>
          <a:p>
            <a:pPr marL="0" indent="0">
              <a:buNone/>
            </a:pPr>
            <a:endParaRPr lang="en-CZ" dirty="0"/>
          </a:p>
        </p:txBody>
      </p:sp>
    </p:spTree>
    <p:extLst>
      <p:ext uri="{BB962C8B-B14F-4D97-AF65-F5344CB8AC3E}">
        <p14:creationId xmlns:p14="http://schemas.microsoft.com/office/powerpoint/2010/main" val="102581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édium 1" title="A typical child on Piaget's conservation tasks">
            <a:hlinkClick r:id="" action="ppaction://media"/>
            <a:extLst>
              <a:ext uri="{FF2B5EF4-FFF2-40B4-BE49-F238E27FC236}">
                <a16:creationId xmlns:a16="http://schemas.microsoft.com/office/drawing/2014/main" id="{E23BF579-CD66-9B8E-B5EF-8004FE74D57C}"/>
              </a:ext>
            </a:extLst>
          </p:cNvPr>
          <p:cNvPicPr>
            <a:picLocks noRot="1" noChangeAspect="1"/>
          </p:cNvPicPr>
          <p:nvPr>
            <a:videoFile r:link="rId1"/>
          </p:nvPr>
        </p:nvPicPr>
        <p:blipFill>
          <a:blip r:embed="rId3"/>
          <a:stretch>
            <a:fillRect/>
          </a:stretch>
        </p:blipFill>
        <p:spPr>
          <a:xfrm>
            <a:off x="1937401" y="0"/>
            <a:ext cx="8317198" cy="6237899"/>
          </a:xfrm>
          <a:prstGeom prst="rect">
            <a:avLst/>
          </a:prstGeom>
        </p:spPr>
      </p:pic>
    </p:spTree>
    <p:extLst>
      <p:ext uri="{BB962C8B-B14F-4D97-AF65-F5344CB8AC3E}">
        <p14:creationId xmlns:p14="http://schemas.microsoft.com/office/powerpoint/2010/main" val="33186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847F05-BB19-7FD0-832D-8B7D2C8E76AA}"/>
              </a:ext>
            </a:extLst>
          </p:cNvPr>
          <p:cNvSpPr>
            <a:spLocks noGrp="1"/>
          </p:cNvSpPr>
          <p:nvPr>
            <p:ph type="title"/>
          </p:nvPr>
        </p:nvSpPr>
        <p:spPr/>
        <p:txBody>
          <a:bodyPr/>
          <a:lstStyle/>
          <a:p>
            <a:r>
              <a:rPr lang="cs-CZ" sz="5400"/>
              <a:t>Validita: Cesta tam a zase zpátky</a:t>
            </a:r>
          </a:p>
        </p:txBody>
      </p:sp>
      <p:pic>
        <p:nvPicPr>
          <p:cNvPr id="5" name="Zástupný obsah 4" descr="Obsah obrázku venku, kůň, tráva, rostlina&#10;&#10;Popis byl vytvořen automaticky">
            <a:extLst>
              <a:ext uri="{FF2B5EF4-FFF2-40B4-BE49-F238E27FC236}">
                <a16:creationId xmlns:a16="http://schemas.microsoft.com/office/drawing/2014/main" id="{C2A342EC-ADF9-A521-8DB4-E1D5BFC1E41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7909" b="1809"/>
          <a:stretch/>
        </p:blipFill>
        <p:spPr>
          <a:xfrm>
            <a:off x="0" y="-128017"/>
            <a:ext cx="12192000" cy="5024517"/>
          </a:xfrm>
        </p:spPr>
      </p:pic>
      <p:sp>
        <p:nvSpPr>
          <p:cNvPr id="3" name="Zástupný text 2">
            <a:extLst>
              <a:ext uri="{FF2B5EF4-FFF2-40B4-BE49-F238E27FC236}">
                <a16:creationId xmlns:a16="http://schemas.microsoft.com/office/drawing/2014/main" id="{D14496A3-AFAD-01C5-DB87-F81EA1267586}"/>
              </a:ext>
            </a:extLst>
          </p:cNvPr>
          <p:cNvSpPr>
            <a:spLocks noGrp="1"/>
          </p:cNvSpPr>
          <p:nvPr>
            <p:ph type="body" sz="half" idx="2"/>
          </p:nvPr>
        </p:nvSpPr>
        <p:spPr/>
        <p:txBody>
          <a:bodyPr/>
          <a:lstStyle/>
          <a:p>
            <a:endParaRPr lang="cs-CZ"/>
          </a:p>
        </p:txBody>
      </p:sp>
    </p:spTree>
    <p:extLst>
      <p:ext uri="{BB962C8B-B14F-4D97-AF65-F5344CB8AC3E}">
        <p14:creationId xmlns:p14="http://schemas.microsoft.com/office/powerpoint/2010/main" val="198741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Validita</a:t>
            </a:r>
            <a:endParaRPr lang="en-US" dirty="0"/>
          </a:p>
        </p:txBody>
      </p:sp>
      <p:sp>
        <p:nvSpPr>
          <p:cNvPr id="3" name="Zástupný symbol pro obsah 2"/>
          <p:cNvSpPr>
            <a:spLocks noGrp="1"/>
          </p:cNvSpPr>
          <p:nvPr>
            <p:ph idx="1"/>
          </p:nvPr>
        </p:nvSpPr>
        <p:spPr>
          <a:xfrm>
            <a:off x="1097280" y="1845733"/>
            <a:ext cx="10058400" cy="4456743"/>
          </a:xfrm>
        </p:spPr>
        <p:txBody>
          <a:bodyPr>
            <a:normAutofit/>
          </a:bodyPr>
          <a:lstStyle/>
          <a:p>
            <a:r>
              <a:rPr lang="cs-CZ" sz="2800" b="1" dirty="0"/>
              <a:t>Validita výzkumu:</a:t>
            </a:r>
            <a:r>
              <a:rPr lang="cs-CZ" sz="2800" dirty="0"/>
              <a:t> platnost výsledků studie vzhledem ke skutečnosti.</a:t>
            </a:r>
          </a:p>
          <a:p>
            <a:r>
              <a:rPr lang="cs-CZ" sz="2800" b="1" dirty="0"/>
              <a:t>Validita diagnostické metody: </a:t>
            </a:r>
            <a:r>
              <a:rPr lang="cs-CZ" sz="2800" dirty="0"/>
              <a:t>několik různých pojetí závislých na čase / filosofické pozici autorů</a:t>
            </a:r>
          </a:p>
          <a:p>
            <a:pPr marL="0" indent="0">
              <a:buNone/>
            </a:pPr>
            <a:endParaRPr lang="cs-CZ" sz="2800" dirty="0"/>
          </a:p>
        </p:txBody>
      </p:sp>
    </p:spTree>
    <p:extLst>
      <p:ext uri="{BB962C8B-B14F-4D97-AF65-F5344CB8AC3E}">
        <p14:creationId xmlns:p14="http://schemas.microsoft.com/office/powerpoint/2010/main" val="293872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Validita</a:t>
            </a:r>
            <a:endParaRPr lang="en-US" dirty="0"/>
          </a:p>
        </p:txBody>
      </p:sp>
      <p:sp>
        <p:nvSpPr>
          <p:cNvPr id="3" name="Zástupný symbol pro obsah 2"/>
          <p:cNvSpPr>
            <a:spLocks noGrp="1"/>
          </p:cNvSpPr>
          <p:nvPr>
            <p:ph idx="1"/>
          </p:nvPr>
        </p:nvSpPr>
        <p:spPr>
          <a:xfrm>
            <a:off x="1097280" y="1845733"/>
            <a:ext cx="10058400" cy="4456743"/>
          </a:xfrm>
        </p:spPr>
        <p:txBody>
          <a:bodyPr>
            <a:normAutofit/>
          </a:bodyPr>
          <a:lstStyle/>
          <a:p>
            <a:r>
              <a:rPr lang="cs-CZ" sz="2800" b="1" dirty="0"/>
              <a:t>Validita výzkumu:</a:t>
            </a:r>
            <a:r>
              <a:rPr lang="cs-CZ" sz="2800" dirty="0"/>
              <a:t> shoda mezi interpretací výsledků studie a skutečností</a:t>
            </a:r>
          </a:p>
          <a:p>
            <a:r>
              <a:rPr lang="cs-CZ" sz="2800" b="1" dirty="0"/>
              <a:t>Validita diagnostické metody: </a:t>
            </a:r>
            <a:r>
              <a:rPr lang="cs-CZ" sz="2800" dirty="0"/>
              <a:t>několik různých pojetí závislých na čase / filosofické pozici autorů</a:t>
            </a:r>
          </a:p>
          <a:p>
            <a:pPr marL="0" indent="0">
              <a:buNone/>
            </a:pPr>
            <a:endParaRPr lang="cs-CZ" sz="2800"/>
          </a:p>
        </p:txBody>
      </p:sp>
    </p:spTree>
    <p:extLst>
      <p:ext uri="{BB962C8B-B14F-4D97-AF65-F5344CB8AC3E}">
        <p14:creationId xmlns:p14="http://schemas.microsoft.com/office/powerpoint/2010/main" val="154133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486A7D-7E7D-5CE7-8F4E-619F773B0642}"/>
              </a:ext>
            </a:extLst>
          </p:cNvPr>
          <p:cNvSpPr>
            <a:spLocks noGrp="1"/>
          </p:cNvSpPr>
          <p:nvPr>
            <p:ph type="title"/>
          </p:nvPr>
        </p:nvSpPr>
        <p:spPr/>
        <p:txBody>
          <a:bodyPr/>
          <a:lstStyle/>
          <a:p>
            <a:r>
              <a:rPr lang="cs-CZ" dirty="0"/>
              <a:t>Validita</a:t>
            </a:r>
            <a:r>
              <a:rPr lang="cs-CZ"/>
              <a:t> na počátku věků</a:t>
            </a:r>
            <a:endParaRPr lang="cs-CZ" dirty="0"/>
          </a:p>
        </p:txBody>
      </p:sp>
      <p:sp>
        <p:nvSpPr>
          <p:cNvPr id="3" name="Zástupný obsah 2">
            <a:extLst>
              <a:ext uri="{FF2B5EF4-FFF2-40B4-BE49-F238E27FC236}">
                <a16:creationId xmlns:a16="http://schemas.microsoft.com/office/drawing/2014/main" id="{F80A26E9-76EE-7E36-2480-DB6C6E9DAD83}"/>
              </a:ext>
            </a:extLst>
          </p:cNvPr>
          <p:cNvSpPr>
            <a:spLocks noGrp="1"/>
          </p:cNvSpPr>
          <p:nvPr>
            <p:ph idx="1"/>
          </p:nvPr>
        </p:nvSpPr>
        <p:spPr/>
        <p:txBody>
          <a:bodyPr/>
          <a:lstStyle/>
          <a:p>
            <a:pPr algn="ctr"/>
            <a:endParaRPr lang="cs-CZ" b="1" dirty="0"/>
          </a:p>
          <a:p>
            <a:pPr algn="ctr"/>
            <a:r>
              <a:rPr lang="cs-CZ" b="1" dirty="0"/>
              <a:t>TEST JE VALIDNÍ, POKUD MĚŘÍ TO, CO MÁ MĚŘIT.</a:t>
            </a:r>
          </a:p>
          <a:p>
            <a:endParaRPr lang="cs-CZ" b="1" dirty="0"/>
          </a:p>
          <a:p>
            <a:r>
              <a:rPr lang="cs-CZ" dirty="0"/>
              <a:t>Jednoduchá myšlenka, stará skoro jako konstrukce psychologických testů sama:</a:t>
            </a:r>
          </a:p>
          <a:p>
            <a:r>
              <a:rPr lang="cs-CZ" dirty="0"/>
              <a:t>T. L. </a:t>
            </a:r>
            <a:r>
              <a:rPr lang="cs-CZ" dirty="0" err="1"/>
              <a:t>Kelley</a:t>
            </a:r>
            <a:r>
              <a:rPr lang="cs-CZ" dirty="0"/>
              <a:t>, žák </a:t>
            </a:r>
            <a:r>
              <a:rPr lang="cs-CZ" dirty="0" err="1"/>
              <a:t>Thorndika</a:t>
            </a:r>
            <a:r>
              <a:rPr lang="cs-CZ" dirty="0"/>
              <a:t>, ne ten sociální psycholog (1927): </a:t>
            </a:r>
          </a:p>
          <a:p>
            <a:pPr lvl="1"/>
            <a:r>
              <a:rPr lang="cs-CZ" dirty="0"/>
              <a:t>Validita = t</a:t>
            </a:r>
            <a:r>
              <a:rPr lang="en-GB" dirty="0">
                <a:effectLst/>
                <a:latin typeface="AdvOT6eb13881"/>
              </a:rPr>
              <a:t>he </a:t>
            </a:r>
            <a:r>
              <a:rPr lang="en-GB" b="1" dirty="0">
                <a:effectLst/>
                <a:latin typeface="AdvOT6eb13881"/>
              </a:rPr>
              <a:t>extent</a:t>
            </a:r>
            <a:r>
              <a:rPr lang="en-GB" dirty="0">
                <a:effectLst/>
                <a:latin typeface="AdvOT6eb13881"/>
              </a:rPr>
              <a:t> to which a test </a:t>
            </a:r>
            <a:r>
              <a:rPr lang="en-GB" dirty="0">
                <a:effectLst/>
                <a:latin typeface="AdvOT6eb13881+20"/>
              </a:rPr>
              <a:t>“</a:t>
            </a:r>
            <a:r>
              <a:rPr lang="en-GB" b="1" dirty="0">
                <a:effectLst/>
                <a:latin typeface="AdvOT6eb13881"/>
              </a:rPr>
              <a:t>really measures what it purports to measure</a:t>
            </a:r>
            <a:r>
              <a:rPr lang="en-GB" dirty="0">
                <a:effectLst/>
                <a:latin typeface="AdvOT6eb13881+20"/>
              </a:rPr>
              <a:t>” </a:t>
            </a:r>
            <a:r>
              <a:rPr lang="en-GB" dirty="0">
                <a:effectLst/>
                <a:latin typeface="AdvOT6eb13881"/>
              </a:rPr>
              <a:t>(p. 14) and is appropriate for a </a:t>
            </a:r>
            <a:r>
              <a:rPr lang="en-GB" dirty="0">
                <a:effectLst/>
                <a:latin typeface="AdvOT6eb13881+20"/>
              </a:rPr>
              <a:t>“</a:t>
            </a:r>
            <a:r>
              <a:rPr lang="en-GB" i="1" dirty="0">
                <a:effectLst/>
                <a:latin typeface="AdvOT6eb13881"/>
              </a:rPr>
              <a:t>speci</a:t>
            </a:r>
            <a:r>
              <a:rPr lang="en-GB" i="1" dirty="0">
                <a:effectLst/>
                <a:latin typeface="AdvOT6eb13881+fb"/>
              </a:rPr>
              <a:t>fi</a:t>
            </a:r>
            <a:r>
              <a:rPr lang="en-GB" i="1" dirty="0">
                <a:effectLst/>
                <a:latin typeface="AdvOT6eb13881"/>
              </a:rPr>
              <a:t>cally noted purpose</a:t>
            </a:r>
            <a:r>
              <a:rPr lang="en-GB" dirty="0">
                <a:effectLst/>
                <a:latin typeface="AdvOT6eb13881+20"/>
              </a:rPr>
              <a:t>” </a:t>
            </a:r>
            <a:r>
              <a:rPr lang="en-GB" dirty="0">
                <a:effectLst/>
                <a:latin typeface="AdvOT6eb13881"/>
              </a:rPr>
              <a:t>(p. 30) </a:t>
            </a:r>
            <a:endParaRPr lang="en-GB" dirty="0"/>
          </a:p>
          <a:p>
            <a:pPr lvl="1"/>
            <a:endParaRPr lang="cs-CZ" dirty="0"/>
          </a:p>
          <a:p>
            <a:r>
              <a:rPr lang="cs-CZ" dirty="0"/>
              <a:t>Ve druhé přednášce o validitě budeme mluvit i o jiných pojetích založených na druhé části této věty.</a:t>
            </a:r>
          </a:p>
        </p:txBody>
      </p:sp>
    </p:spTree>
    <p:extLst>
      <p:ext uri="{BB962C8B-B14F-4D97-AF65-F5344CB8AC3E}">
        <p14:creationId xmlns:p14="http://schemas.microsoft.com/office/powerpoint/2010/main" val="316505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3F4AC8-C130-079D-525D-451EC641B9F1}"/>
              </a:ext>
            </a:extLst>
          </p:cNvPr>
          <p:cNvSpPr>
            <a:spLocks noGrp="1"/>
          </p:cNvSpPr>
          <p:nvPr>
            <p:ph type="title"/>
          </p:nvPr>
        </p:nvSpPr>
        <p:spPr/>
        <p:txBody>
          <a:bodyPr>
            <a:normAutofit/>
          </a:bodyPr>
          <a:lstStyle/>
          <a:p>
            <a:r>
              <a:rPr lang="cs-CZ" sz="4400"/>
              <a:t>Kolik validit znáš, tolikrát jsi </a:t>
            </a:r>
            <a:r>
              <a:rPr lang="cs-CZ" sz="4400" err="1"/>
              <a:t>psychometrikem</a:t>
            </a:r>
            <a:endParaRPr lang="cs-CZ" sz="4400"/>
          </a:p>
        </p:txBody>
      </p:sp>
      <p:sp>
        <p:nvSpPr>
          <p:cNvPr id="4" name="Zástupný obsah 2">
            <a:extLst>
              <a:ext uri="{FF2B5EF4-FFF2-40B4-BE49-F238E27FC236}">
                <a16:creationId xmlns:a16="http://schemas.microsoft.com/office/drawing/2014/main" id="{6A7AA11E-591A-C7C7-A1B8-C2A26CFDAC92}"/>
              </a:ext>
            </a:extLst>
          </p:cNvPr>
          <p:cNvSpPr txBox="1">
            <a:spLocks/>
          </p:cNvSpPr>
          <p:nvPr/>
        </p:nvSpPr>
        <p:spPr>
          <a:xfrm>
            <a:off x="10972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cs-CZ" b="1" err="1"/>
              <a:t>Operacionalisté</a:t>
            </a:r>
            <a:r>
              <a:rPr lang="cs-CZ" b="1"/>
              <a:t>/</a:t>
            </a:r>
            <a:r>
              <a:rPr lang="cs-CZ" b="1" err="1"/>
              <a:t>antirealisté</a:t>
            </a:r>
            <a:r>
              <a:rPr lang="cs-CZ"/>
              <a:t>: Výsledky validního testu korelují s kritériem (např. výsledky inteligenčního testu predikují pracovní výkon)</a:t>
            </a:r>
          </a:p>
          <a:p>
            <a:r>
              <a:rPr lang="cs-CZ" b="1"/>
              <a:t>Logičtí pozitivisté</a:t>
            </a:r>
            <a:r>
              <a:rPr lang="cs-CZ"/>
              <a:t>: Výsledky validního testu mají odpovídat teoretickým očekáváním („zákonům“)</a:t>
            </a:r>
          </a:p>
          <a:p>
            <a:r>
              <a:rPr lang="cs-CZ" b="1"/>
              <a:t>Konstruktivisté</a:t>
            </a:r>
            <a:r>
              <a:rPr lang="cs-CZ"/>
              <a:t>: Validita výsledků testu je tvořena v interakci testu a interpretujícího – klíčová je tak validní interpretace</a:t>
            </a:r>
          </a:p>
          <a:p>
            <a:r>
              <a:rPr lang="cs-CZ" b="1"/>
              <a:t>Realisté</a:t>
            </a:r>
            <a:r>
              <a:rPr lang="cs-CZ"/>
              <a:t>: Test má měřit skutečný atribut. Validní je tedy takový test, který měří existující konstrukt.</a:t>
            </a:r>
          </a:p>
        </p:txBody>
      </p:sp>
    </p:spTree>
    <p:extLst>
      <p:ext uri="{BB962C8B-B14F-4D97-AF65-F5344CB8AC3E}">
        <p14:creationId xmlns:p14="http://schemas.microsoft.com/office/powerpoint/2010/main" val="539227606"/>
      </p:ext>
    </p:extLst>
  </p:cSld>
  <p:clrMapOvr>
    <a:masterClrMapping/>
  </p:clrMapOvr>
</p:sld>
</file>

<file path=ppt/theme/theme1.xml><?xml version="1.0" encoding="utf-8"?>
<a:theme xmlns:a="http://schemas.openxmlformats.org/drawingml/2006/main" name="Retrospektiva">
  <a:themeElements>
    <a:clrScheme name="Retrospek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a27e178-def8-484b-934a-945baf0d85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FD6D2DB24E09A4499913A7C3650B65D" ma:contentTypeVersion="12" ma:contentTypeDescription="Vytvoří nový dokument" ma:contentTypeScope="" ma:versionID="65efe09e0eb9a73a53e8fc3d833c4611">
  <xsd:schema xmlns:xsd="http://www.w3.org/2001/XMLSchema" xmlns:xs="http://www.w3.org/2001/XMLSchema" xmlns:p="http://schemas.microsoft.com/office/2006/metadata/properties" xmlns:ns2="6a27e178-def8-484b-934a-945baf0d8503" xmlns:ns3="ad65108c-dbab-49f5-9ae0-4dc18c89829f" targetNamespace="http://schemas.microsoft.com/office/2006/metadata/properties" ma:root="true" ma:fieldsID="7c4be029e544e349563ea8b2a8af2b03" ns2:_="" ns3:_="">
    <xsd:import namespace="6a27e178-def8-484b-934a-945baf0d8503"/>
    <xsd:import namespace="ad65108c-dbab-49f5-9ae0-4dc18c8982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27e178-def8-484b-934a-945baf0d85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Značky obrázků" ma:readOnly="false" ma:fieldId="{5cf76f15-5ced-4ddc-b409-7134ff3c332f}" ma:taxonomyMulti="true" ma:sspId="05144c32-5194-445f-8fa8-b47f4d440b8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65108c-dbab-49f5-9ae0-4dc18c89829f"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FC4A2D-856D-40AA-A1EE-998D2F0A29D7}">
  <ds:schemaRefs>
    <ds:schemaRef ds:uri="http://schemas.microsoft.com/sharepoint/v3/contenttype/forms"/>
  </ds:schemaRefs>
</ds:datastoreItem>
</file>

<file path=customXml/itemProps2.xml><?xml version="1.0" encoding="utf-8"?>
<ds:datastoreItem xmlns:ds="http://schemas.openxmlformats.org/officeDocument/2006/customXml" ds:itemID="{5DEDA52A-D629-49BB-AA84-3129AC3FF69B}">
  <ds:schemaRefs>
    <ds:schemaRef ds:uri="6a27e178-def8-484b-934a-945baf0d8503"/>
    <ds:schemaRef ds:uri="ad65108c-dbab-49f5-9ae0-4dc18c8982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E1725C-637C-4BDC-B53A-DF440AEA5A50}">
  <ds:schemaRefs>
    <ds:schemaRef ds:uri="6a27e178-def8-484b-934a-945baf0d8503"/>
    <ds:schemaRef ds:uri="ad65108c-dbab-49f5-9ae0-4dc18c8982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Retrospect</Template>
  <TotalTime>14825</TotalTime>
  <Words>1782</Words>
  <Application>Microsoft Macintosh PowerPoint</Application>
  <PresentationFormat>Widescreen</PresentationFormat>
  <Paragraphs>167</Paragraphs>
  <Slides>33</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AdvOT6eb13881</vt:lpstr>
      <vt:lpstr>AdvOT6eb13881+20</vt:lpstr>
      <vt:lpstr>AdvOT6eb13881+fb</vt:lpstr>
      <vt:lpstr>Arial</vt:lpstr>
      <vt:lpstr>Calibri</vt:lpstr>
      <vt:lpstr>Calibri Light</vt:lpstr>
      <vt:lpstr>Cambria Math</vt:lpstr>
      <vt:lpstr>Plantin</vt:lpstr>
      <vt:lpstr>Retrospektiva</vt:lpstr>
      <vt:lpstr>Validita: Realistické pojetí</vt:lpstr>
      <vt:lpstr>PowerPoint Presentation</vt:lpstr>
      <vt:lpstr>PowerPoint Presentation</vt:lpstr>
      <vt:lpstr>PowerPoint Presentation</vt:lpstr>
      <vt:lpstr>Validita: Cesta tam a zase zpátky</vt:lpstr>
      <vt:lpstr>Validita</vt:lpstr>
      <vt:lpstr>Validita</vt:lpstr>
      <vt:lpstr>Validita na počátku věků</vt:lpstr>
      <vt:lpstr>Kolik validit znáš, tolikrát jsi psychometrikem</vt:lpstr>
      <vt:lpstr>Kolik validit znáš, tolikrát jsi psychometrikem</vt:lpstr>
      <vt:lpstr>Validita (dle Dennyho Borsbooma)</vt:lpstr>
      <vt:lpstr>Validita (dle Dennyho Borsbooma)</vt:lpstr>
      <vt:lpstr>PowerPoint Presentation</vt:lpstr>
      <vt:lpstr>PowerPoint Presentation</vt:lpstr>
      <vt:lpstr>PowerPoint Presentation</vt:lpstr>
      <vt:lpstr>Příklady z reálného života?</vt:lpstr>
      <vt:lpstr>Příklady z reálného života?</vt:lpstr>
      <vt:lpstr>Důsledky realistického pojetí</vt:lpstr>
      <vt:lpstr>Co to znamená, že je nástroj ukotvený v teorii? </vt:lpstr>
      <vt:lpstr>Co to znamená, že je nástroj ukotvený v teorii? </vt:lpstr>
      <vt:lpstr>Atribut = latentní proměnná?</vt:lpstr>
      <vt:lpstr>Příklad: Balance scale task (Inhelder and Piaget, 1958)</vt:lpstr>
      <vt:lpstr>Co to znamená, že je nástroj ukotvený v teorii? </vt:lpstr>
      <vt:lpstr>Obsahová validita  racionální posuzování validity</vt:lpstr>
      <vt:lpstr>Validita položek</vt:lpstr>
      <vt:lpstr>Validita položek</vt:lpstr>
      <vt:lpstr>Tvorba položek</vt:lpstr>
      <vt:lpstr>Validita – vztah k teorii</vt:lpstr>
      <vt:lpstr>Problémy v realistickém ráji</vt:lpstr>
      <vt:lpstr>Validizace</vt:lpstr>
      <vt:lpstr>Denny Borsboom</vt:lpstr>
      <vt:lpstr>Co si odnášíte?</vt:lpstr>
      <vt:lpstr>Take home messages (za nás)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psychometriky Psychologické škálování</dc:title>
  <dc:creator>Hynek Cígler</dc:creator>
  <cp:lastModifiedBy>Petr Palíšek</cp:lastModifiedBy>
  <cp:revision>1773</cp:revision>
  <dcterms:created xsi:type="dcterms:W3CDTF">2019-02-09T08:01:44Z</dcterms:created>
  <dcterms:modified xsi:type="dcterms:W3CDTF">2024-03-05T14:57:31Z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0x0101005FD6D2DB24E09A4499913A7C3650B65D</vt:lpwstr>
  </property>
  <property fmtid="{D5CDD505-2E9C-101B-9397-08002B2CF9AE}" pid="3" name="MediaServiceImageTags">
    <vt:lpwstr/>
  </property>
</Properties>
</file>