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287" r:id="rId5"/>
    <p:sldId id="256" r:id="rId6"/>
    <p:sldId id="257" r:id="rId7"/>
    <p:sldId id="259" r:id="rId8"/>
    <p:sldId id="375" r:id="rId9"/>
    <p:sldId id="261" r:id="rId10"/>
    <p:sldId id="263" r:id="rId11"/>
    <p:sldId id="265" r:id="rId12"/>
    <p:sldId id="275" r:id="rId13"/>
    <p:sldId id="376" r:id="rId14"/>
    <p:sldId id="377" r:id="rId15"/>
    <p:sldId id="264" r:id="rId16"/>
    <p:sldId id="266" r:id="rId17"/>
    <p:sldId id="267" r:id="rId18"/>
    <p:sldId id="268" r:id="rId19"/>
    <p:sldId id="269" r:id="rId20"/>
    <p:sldId id="270" r:id="rId21"/>
    <p:sldId id="271" r:id="rId22"/>
    <p:sldId id="281" r:id="rId23"/>
    <p:sldId id="282" r:id="rId24"/>
    <p:sldId id="272" r:id="rId25"/>
    <p:sldId id="273" r:id="rId26"/>
    <p:sldId id="274" r:id="rId27"/>
    <p:sldId id="276" r:id="rId28"/>
    <p:sldId id="277" r:id="rId29"/>
    <p:sldId id="278" r:id="rId30"/>
    <p:sldId id="279" r:id="rId31"/>
    <p:sldId id="280" r:id="rId32"/>
    <p:sldId id="283" r:id="rId33"/>
    <p:sldId id="284" r:id="rId34"/>
    <p:sldId id="286" r:id="rId35"/>
    <p:sldId id="285" r:id="rId36"/>
    <p:sldId id="292" r:id="rId37"/>
    <p:sldId id="291" r:id="rId38"/>
    <p:sldId id="288" r:id="rId39"/>
    <p:sldId id="289" r:id="rId40"/>
    <p:sldId id="29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0A7A83-5256-0D48-BC59-FA1B65248A33}" v="1168" dt="2024-03-19T11:14:11.3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94707"/>
  </p:normalViewPr>
  <p:slideViewPr>
    <p:cSldViewPr snapToGrid="0">
      <p:cViewPr varScale="1">
        <p:scale>
          <a:sx n="92" d="100"/>
          <a:sy n="92" d="100"/>
        </p:scale>
        <p:origin x="200"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66055-5993-2A46-B241-B258F76FCB66}" type="datetimeFigureOut">
              <a:rPr lang="en-CZ" smtClean="0"/>
              <a:t>17.03.2024</a:t>
            </a:fld>
            <a:endParaRPr lang="en-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EA32B-374E-FB45-B55D-9C9796C2BD2D}" type="slidenum">
              <a:rPr lang="en-CZ" smtClean="0"/>
              <a:t>‹#›</a:t>
            </a:fld>
            <a:endParaRPr lang="en-CZ"/>
          </a:p>
        </p:txBody>
      </p:sp>
    </p:spTree>
    <p:extLst>
      <p:ext uri="{BB962C8B-B14F-4D97-AF65-F5344CB8AC3E}">
        <p14:creationId xmlns:p14="http://schemas.microsoft.com/office/powerpoint/2010/main" val="329129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B8DEA32B-374E-FB45-B55D-9C9796C2BD2D}" type="slidenum">
              <a:rPr lang="en-CZ" smtClean="0"/>
              <a:t>16</a:t>
            </a:fld>
            <a:endParaRPr lang="en-CZ"/>
          </a:p>
        </p:txBody>
      </p:sp>
    </p:spTree>
    <p:extLst>
      <p:ext uri="{BB962C8B-B14F-4D97-AF65-F5344CB8AC3E}">
        <p14:creationId xmlns:p14="http://schemas.microsoft.com/office/powerpoint/2010/main" val="242719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B8DEA32B-374E-FB45-B55D-9C9796C2BD2D}" type="slidenum">
              <a:rPr lang="en-CZ" smtClean="0"/>
              <a:t>17</a:t>
            </a:fld>
            <a:endParaRPr lang="en-CZ"/>
          </a:p>
        </p:txBody>
      </p:sp>
    </p:spTree>
    <p:extLst>
      <p:ext uri="{BB962C8B-B14F-4D97-AF65-F5344CB8AC3E}">
        <p14:creationId xmlns:p14="http://schemas.microsoft.com/office/powerpoint/2010/main" val="72912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B8DEA32B-374E-FB45-B55D-9C9796C2BD2D}" type="slidenum">
              <a:rPr lang="en-CZ" smtClean="0"/>
              <a:t>35</a:t>
            </a:fld>
            <a:endParaRPr lang="en-CZ"/>
          </a:p>
        </p:txBody>
      </p:sp>
    </p:spTree>
    <p:extLst>
      <p:ext uri="{BB962C8B-B14F-4D97-AF65-F5344CB8AC3E}">
        <p14:creationId xmlns:p14="http://schemas.microsoft.com/office/powerpoint/2010/main" val="157573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8738FC-5E4D-4A68-B385-2404DD60F827}" type="datetimeFigureOut">
              <a:rPr lang="en-US" smtClean="0"/>
              <a:t>3/17/24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029-D738-4DAE-B390-EF53B534AC6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326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8738FC-5E4D-4A68-B385-2404DD60F827}" type="datetimeFigureOut">
              <a:rPr lang="en-US" smtClean="0"/>
              <a:t>3/17/24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029-D738-4DAE-B390-EF53B534AC69}" type="slidenum">
              <a:rPr lang="en-US" smtClean="0"/>
              <a:t>‹#›</a:t>
            </a:fld>
            <a:endParaRPr lang="en-US"/>
          </a:p>
        </p:txBody>
      </p:sp>
    </p:spTree>
    <p:extLst>
      <p:ext uri="{BB962C8B-B14F-4D97-AF65-F5344CB8AC3E}">
        <p14:creationId xmlns:p14="http://schemas.microsoft.com/office/powerpoint/2010/main" val="4226016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8738FC-5E4D-4A68-B385-2404DD60F827}" type="datetimeFigureOut">
              <a:rPr lang="en-US" smtClean="0"/>
              <a:t>3/17/24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029-D738-4DAE-B390-EF53B534AC69}" type="slidenum">
              <a:rPr lang="en-US" smtClean="0"/>
              <a:t>‹#›</a:t>
            </a:fld>
            <a:endParaRPr lang="en-US"/>
          </a:p>
        </p:txBody>
      </p:sp>
    </p:spTree>
    <p:extLst>
      <p:ext uri="{BB962C8B-B14F-4D97-AF65-F5344CB8AC3E}">
        <p14:creationId xmlns:p14="http://schemas.microsoft.com/office/powerpoint/2010/main" val="134407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8738FC-5E4D-4A68-B385-2404DD60F827}" type="datetimeFigureOut">
              <a:rPr lang="en-US" smtClean="0"/>
              <a:t>3/17/24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029-D738-4DAE-B390-EF53B534AC69}" type="slidenum">
              <a:rPr lang="en-US" smtClean="0"/>
              <a:t>‹#›</a:t>
            </a:fld>
            <a:endParaRPr lang="en-US"/>
          </a:p>
        </p:txBody>
      </p:sp>
    </p:spTree>
    <p:extLst>
      <p:ext uri="{BB962C8B-B14F-4D97-AF65-F5344CB8AC3E}">
        <p14:creationId xmlns:p14="http://schemas.microsoft.com/office/powerpoint/2010/main" val="360449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8738FC-5E4D-4A68-B385-2404DD60F827}" type="datetimeFigureOut">
              <a:rPr lang="en-US" smtClean="0"/>
              <a:t>3/17/24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761029-D738-4DAE-B390-EF53B534AC6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85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8738FC-5E4D-4A68-B385-2404DD60F827}" type="datetimeFigureOut">
              <a:rPr lang="en-US" smtClean="0"/>
              <a:t>3/17/24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61029-D738-4DAE-B390-EF53B534AC69}" type="slidenum">
              <a:rPr lang="en-US" smtClean="0"/>
              <a:t>‹#›</a:t>
            </a:fld>
            <a:endParaRPr lang="en-US"/>
          </a:p>
        </p:txBody>
      </p:sp>
    </p:spTree>
    <p:extLst>
      <p:ext uri="{BB962C8B-B14F-4D97-AF65-F5344CB8AC3E}">
        <p14:creationId xmlns:p14="http://schemas.microsoft.com/office/powerpoint/2010/main" val="329956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8738FC-5E4D-4A68-B385-2404DD60F827}" type="datetimeFigureOut">
              <a:rPr lang="en-US" smtClean="0"/>
              <a:t>3/17/24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761029-D738-4DAE-B390-EF53B534AC69}" type="slidenum">
              <a:rPr lang="en-US" smtClean="0"/>
              <a:t>‹#›</a:t>
            </a:fld>
            <a:endParaRPr lang="en-US"/>
          </a:p>
        </p:txBody>
      </p:sp>
    </p:spTree>
    <p:extLst>
      <p:ext uri="{BB962C8B-B14F-4D97-AF65-F5344CB8AC3E}">
        <p14:creationId xmlns:p14="http://schemas.microsoft.com/office/powerpoint/2010/main" val="148884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8738FC-5E4D-4A68-B385-2404DD60F827}" type="datetimeFigureOut">
              <a:rPr lang="en-US" smtClean="0"/>
              <a:t>3/17/24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761029-D738-4DAE-B390-EF53B534AC69}" type="slidenum">
              <a:rPr lang="en-US" smtClean="0"/>
              <a:t>‹#›</a:t>
            </a:fld>
            <a:endParaRPr lang="en-US"/>
          </a:p>
        </p:txBody>
      </p:sp>
    </p:spTree>
    <p:extLst>
      <p:ext uri="{BB962C8B-B14F-4D97-AF65-F5344CB8AC3E}">
        <p14:creationId xmlns:p14="http://schemas.microsoft.com/office/powerpoint/2010/main" val="5461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38738FC-5E4D-4A68-B385-2404DD60F827}" type="datetimeFigureOut">
              <a:rPr lang="en-US" smtClean="0"/>
              <a:t>3/17/24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8761029-D738-4DAE-B390-EF53B534AC69}" type="slidenum">
              <a:rPr lang="en-US" smtClean="0"/>
              <a:t>‹#›</a:t>
            </a:fld>
            <a:endParaRPr lang="en-US"/>
          </a:p>
        </p:txBody>
      </p:sp>
    </p:spTree>
    <p:extLst>
      <p:ext uri="{BB962C8B-B14F-4D97-AF65-F5344CB8AC3E}">
        <p14:creationId xmlns:p14="http://schemas.microsoft.com/office/powerpoint/2010/main" val="90352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38738FC-5E4D-4A68-B385-2404DD60F827}" type="datetimeFigureOut">
              <a:rPr lang="en-US" smtClean="0"/>
              <a:t>3/17/24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761029-D738-4DAE-B390-EF53B534AC69}" type="slidenum">
              <a:rPr lang="en-US" smtClean="0"/>
              <a:t>‹#›</a:t>
            </a:fld>
            <a:endParaRPr lang="en-US"/>
          </a:p>
        </p:txBody>
      </p:sp>
    </p:spTree>
    <p:extLst>
      <p:ext uri="{BB962C8B-B14F-4D97-AF65-F5344CB8AC3E}">
        <p14:creationId xmlns:p14="http://schemas.microsoft.com/office/powerpoint/2010/main" val="326804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8738FC-5E4D-4A68-B385-2404DD60F827}" type="datetimeFigureOut">
              <a:rPr lang="en-US" smtClean="0"/>
              <a:t>3/17/24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761029-D738-4DAE-B390-EF53B534AC69}" type="slidenum">
              <a:rPr lang="en-US" smtClean="0"/>
              <a:t>‹#›</a:t>
            </a:fld>
            <a:endParaRPr lang="en-US"/>
          </a:p>
        </p:txBody>
      </p:sp>
    </p:spTree>
    <p:extLst>
      <p:ext uri="{BB962C8B-B14F-4D97-AF65-F5344CB8AC3E}">
        <p14:creationId xmlns:p14="http://schemas.microsoft.com/office/powerpoint/2010/main" val="408005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38738FC-5E4D-4A68-B385-2404DD60F827}" type="datetimeFigureOut">
              <a:rPr lang="en-US" smtClean="0"/>
              <a:t>3/17/24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8761029-D738-4DAE-B390-EF53B534AC6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58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sf.io/preprints/psyarxiv/qm7kj"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avidakenny.net/cm/fit.htm" TargetMode="External"/><Relationship Id="rId2" Type="http://schemas.openxmlformats.org/officeDocument/2006/relationships/hyperlink" Target="https://www.dynamicfit.app/connect/" TargetMode="External"/><Relationship Id="rId1" Type="http://schemas.openxmlformats.org/officeDocument/2006/relationships/slideLayout" Target="../slideLayouts/slideLayout2.xml"/><Relationship Id="rId4" Type="http://schemas.openxmlformats.org/officeDocument/2006/relationships/hyperlink" Target="https://psycnet.apa.org/doi/10.1080/10705519909540118"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quantitudepod.org/s2e24-the-equivalent-models-proble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7000-039E-E26E-5260-6DD401AEDD4A}"/>
              </a:ext>
            </a:extLst>
          </p:cNvPr>
          <p:cNvSpPr>
            <a:spLocks noGrp="1"/>
          </p:cNvSpPr>
          <p:nvPr>
            <p:ph type="ctrTitle"/>
          </p:nvPr>
        </p:nvSpPr>
        <p:spPr>
          <a:xfrm>
            <a:off x="1302327" y="2848494"/>
            <a:ext cx="10058400" cy="3566160"/>
          </a:xfrm>
        </p:spPr>
        <p:txBody>
          <a:bodyPr>
            <a:noAutofit/>
          </a:bodyPr>
          <a:lstStyle/>
          <a:p>
            <a:r>
              <a:rPr lang="en-GB" sz="3200" dirty="0"/>
              <a:t>John Tukey, in talking about data analysis, has made the useful distinction between exploratory and confirmatory study. In confirmatory work, we know, a priori, or we think we know, a great deal about what will go on and we are prepared to state rather sharp hypotheses about how the data will act. And our purpose is to adjudicate, in depth, these rather specific ideas. In exploratory work, on the other hand, we know very little ahead of time; the best we can do is take observations on a whole pot-full of random variables which we suspect may be relevant, and then see what happens. We're engaged, as it were, in a fishing expedition.</a:t>
            </a:r>
            <a:endParaRPr lang="en-CZ" sz="3200" dirty="0"/>
          </a:p>
        </p:txBody>
      </p:sp>
      <p:sp>
        <p:nvSpPr>
          <p:cNvPr id="4" name="TextBox 3">
            <a:extLst>
              <a:ext uri="{FF2B5EF4-FFF2-40B4-BE49-F238E27FC236}">
                <a16:creationId xmlns:a16="http://schemas.microsoft.com/office/drawing/2014/main" id="{D09E8D8A-6ADE-79FF-882D-278C4C6F9C3A}"/>
              </a:ext>
            </a:extLst>
          </p:cNvPr>
          <p:cNvSpPr txBox="1"/>
          <p:nvPr/>
        </p:nvSpPr>
        <p:spPr>
          <a:xfrm>
            <a:off x="5749636" y="6414654"/>
            <a:ext cx="8199447" cy="646331"/>
          </a:xfrm>
          <a:prstGeom prst="rect">
            <a:avLst/>
          </a:prstGeom>
          <a:noFill/>
        </p:spPr>
        <p:txBody>
          <a:bodyPr wrap="square" rtlCol="0">
            <a:spAutoFit/>
          </a:bodyPr>
          <a:lstStyle/>
          <a:p>
            <a:pPr algn="l"/>
            <a:r>
              <a:rPr lang="en-GB" sz="1200" b="0" i="0" u="none" strike="noStrike" dirty="0">
                <a:solidFill>
                  <a:srgbClr val="222222"/>
                </a:solidFill>
                <a:effectLst/>
                <a:latin typeface="Merriweather Sans" pitchFamily="2" charset="77"/>
              </a:rPr>
              <a:t>Kaiser, H.F. (1970).  A second generation little jiffy. </a:t>
            </a:r>
            <a:r>
              <a:rPr lang="en-GB" sz="1200" b="0" i="1" u="none" strike="noStrike" dirty="0">
                <a:solidFill>
                  <a:srgbClr val="222222"/>
                </a:solidFill>
                <a:effectLst/>
                <a:latin typeface="Merriweather Sans" pitchFamily="2" charset="77"/>
              </a:rPr>
              <a:t>Psychometrika</a:t>
            </a:r>
            <a:r>
              <a:rPr lang="en-GB" sz="1200" b="0" i="0" u="none" strike="noStrike" dirty="0">
                <a:solidFill>
                  <a:srgbClr val="222222"/>
                </a:solidFill>
                <a:effectLst/>
                <a:latin typeface="Merriweather Sans" pitchFamily="2" charset="77"/>
              </a:rPr>
              <a:t> </a:t>
            </a:r>
            <a:r>
              <a:rPr lang="en-GB" sz="1200" b="1" i="0" u="none" strike="noStrike" dirty="0">
                <a:solidFill>
                  <a:srgbClr val="222222"/>
                </a:solidFill>
                <a:effectLst/>
                <a:latin typeface="Merriweather Sans" pitchFamily="2" charset="77"/>
              </a:rPr>
              <a:t>35</a:t>
            </a:r>
            <a:r>
              <a:rPr lang="en-GB" sz="1200" b="0" i="0" u="none" strike="noStrike" dirty="0">
                <a:solidFill>
                  <a:srgbClr val="222222"/>
                </a:solidFill>
                <a:effectLst/>
                <a:latin typeface="Merriweather Sans" pitchFamily="2" charset="77"/>
              </a:rPr>
              <a:t>, 401–415. https://</a:t>
            </a:r>
            <a:r>
              <a:rPr lang="en-GB" sz="1200" b="0" i="0" u="none" strike="noStrike" dirty="0" err="1">
                <a:solidFill>
                  <a:srgbClr val="222222"/>
                </a:solidFill>
                <a:effectLst/>
                <a:latin typeface="Merriweather Sans" pitchFamily="2" charset="77"/>
              </a:rPr>
              <a:t>doi.org</a:t>
            </a:r>
            <a:r>
              <a:rPr lang="en-GB" sz="1200" b="0" i="0" u="none" strike="noStrike" dirty="0">
                <a:solidFill>
                  <a:srgbClr val="222222"/>
                </a:solidFill>
                <a:effectLst/>
                <a:latin typeface="Merriweather Sans" pitchFamily="2" charset="77"/>
              </a:rPr>
              <a:t>/10.1007/BF02291817</a:t>
            </a:r>
            <a:br>
              <a:rPr lang="en-GB" sz="1200" dirty="0"/>
            </a:br>
            <a:endParaRPr lang="en-CZ" sz="1200" dirty="0"/>
          </a:p>
        </p:txBody>
      </p:sp>
    </p:spTree>
    <p:extLst>
      <p:ext uri="{BB962C8B-B14F-4D97-AF65-F5344CB8AC3E}">
        <p14:creationId xmlns:p14="http://schemas.microsoft.com/office/powerpoint/2010/main" val="381610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complex network&#10;&#10;Description automatically generated with medium confidence">
            <a:extLst>
              <a:ext uri="{FF2B5EF4-FFF2-40B4-BE49-F238E27FC236}">
                <a16:creationId xmlns:a16="http://schemas.microsoft.com/office/drawing/2014/main" id="{7CE1EF26-3C20-472D-C8A1-0A2C03DB50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9050" y="1846263"/>
            <a:ext cx="9614225" cy="4022725"/>
          </a:xfrm>
        </p:spPr>
      </p:pic>
      <p:sp>
        <p:nvSpPr>
          <p:cNvPr id="6" name="TextBox 5">
            <a:extLst>
              <a:ext uri="{FF2B5EF4-FFF2-40B4-BE49-F238E27FC236}">
                <a16:creationId xmlns:a16="http://schemas.microsoft.com/office/drawing/2014/main" id="{D7CF9351-94C5-E37B-9569-66887E49A6CD}"/>
              </a:ext>
            </a:extLst>
          </p:cNvPr>
          <p:cNvSpPr txBox="1"/>
          <p:nvPr/>
        </p:nvSpPr>
        <p:spPr>
          <a:xfrm>
            <a:off x="2133600" y="6386946"/>
            <a:ext cx="9409023" cy="677108"/>
          </a:xfrm>
          <a:prstGeom prst="rect">
            <a:avLst/>
          </a:prstGeom>
          <a:noFill/>
        </p:spPr>
        <p:txBody>
          <a:bodyPr wrap="square" rtlCol="0">
            <a:spAutoFit/>
          </a:bodyPr>
          <a:lstStyle/>
          <a:p>
            <a:r>
              <a:rPr lang="en-GB" sz="1000" dirty="0">
                <a:effectLst/>
                <a:latin typeface="ArialUnicodeMS" panose="020B0604020202020204" pitchFamily="34" charset="-128"/>
                <a:ea typeface="ArialUnicodeMS" panose="020B0604020202020204" pitchFamily="34" charset="-128"/>
              </a:rPr>
              <a:t>Riet van Bork, </a:t>
            </a:r>
            <a:r>
              <a:rPr lang="en-GB" sz="1000" dirty="0" err="1">
                <a:effectLst/>
                <a:latin typeface="ArialUnicodeMS" panose="020B0604020202020204" pitchFamily="34" charset="-128"/>
                <a:ea typeface="ArialUnicodeMS" panose="020B0604020202020204" pitchFamily="34" charset="-128"/>
              </a:rPr>
              <a:t>Mijke</a:t>
            </a:r>
            <a:r>
              <a:rPr lang="en-GB" sz="1000" dirty="0">
                <a:effectLst/>
                <a:latin typeface="ArialUnicodeMS" panose="020B0604020202020204" pitchFamily="34" charset="-128"/>
                <a:ea typeface="ArialUnicodeMS" panose="020B0604020202020204" pitchFamily="34" charset="-128"/>
              </a:rPr>
              <a:t> </a:t>
            </a:r>
            <a:r>
              <a:rPr lang="en-GB" sz="1000" dirty="0" err="1">
                <a:effectLst/>
                <a:latin typeface="ArialUnicodeMS" panose="020B0604020202020204" pitchFamily="34" charset="-128"/>
                <a:ea typeface="ArialUnicodeMS" panose="020B0604020202020204" pitchFamily="34" charset="-128"/>
              </a:rPr>
              <a:t>Rhemtulla</a:t>
            </a:r>
            <a:r>
              <a:rPr lang="en-GB" sz="1000" dirty="0">
                <a:effectLst/>
                <a:latin typeface="ArialUnicodeMS" panose="020B0604020202020204" pitchFamily="34" charset="-128"/>
                <a:ea typeface="ArialUnicodeMS" panose="020B0604020202020204" pitchFamily="34" charset="-128"/>
              </a:rPr>
              <a:t>, Lourens J. </a:t>
            </a:r>
            <a:r>
              <a:rPr lang="en-GB" sz="1000" dirty="0" err="1">
                <a:effectLst/>
                <a:latin typeface="ArialUnicodeMS" panose="020B0604020202020204" pitchFamily="34" charset="-128"/>
                <a:ea typeface="ArialUnicodeMS" panose="020B0604020202020204" pitchFamily="34" charset="-128"/>
              </a:rPr>
              <a:t>Waldorp</a:t>
            </a:r>
            <a:r>
              <a:rPr lang="en-GB" sz="1000" dirty="0">
                <a:effectLst/>
                <a:latin typeface="ArialUnicodeMS" panose="020B0604020202020204" pitchFamily="34" charset="-128"/>
                <a:ea typeface="ArialUnicodeMS" panose="020B0604020202020204" pitchFamily="34" charset="-128"/>
              </a:rPr>
              <a:t>, Joost </a:t>
            </a:r>
            <a:r>
              <a:rPr lang="en-GB" sz="1000" dirty="0" err="1">
                <a:effectLst/>
                <a:latin typeface="ArialUnicodeMS" panose="020B0604020202020204" pitchFamily="34" charset="-128"/>
                <a:ea typeface="ArialUnicodeMS" panose="020B0604020202020204" pitchFamily="34" charset="-128"/>
              </a:rPr>
              <a:t>Kruis</a:t>
            </a:r>
            <a:r>
              <a:rPr lang="en-GB" sz="1000" dirty="0">
                <a:effectLst/>
                <a:latin typeface="ArialUnicodeMS" panose="020B0604020202020204" pitchFamily="34" charset="-128"/>
                <a:ea typeface="ArialUnicodeMS" panose="020B0604020202020204" pitchFamily="34" charset="-128"/>
              </a:rPr>
              <a:t>, Shirin </a:t>
            </a:r>
            <a:r>
              <a:rPr lang="en-GB" sz="1000" dirty="0" err="1">
                <a:effectLst/>
                <a:latin typeface="ArialUnicodeMS" panose="020B0604020202020204" pitchFamily="34" charset="-128"/>
                <a:ea typeface="ArialUnicodeMS" panose="020B0604020202020204" pitchFamily="34" charset="-128"/>
              </a:rPr>
              <a:t>Rezvanifar</a:t>
            </a:r>
            <a:r>
              <a:rPr lang="en-GB" sz="1000" dirty="0">
                <a:effectLst/>
                <a:latin typeface="ArialUnicodeMS" panose="020B0604020202020204" pitchFamily="34" charset="-128"/>
                <a:ea typeface="ArialUnicodeMS" panose="020B0604020202020204" pitchFamily="34" charset="-128"/>
              </a:rPr>
              <a:t> &amp; Denny </a:t>
            </a:r>
            <a:r>
              <a:rPr lang="en-GB" sz="1000" dirty="0" err="1">
                <a:effectLst/>
                <a:latin typeface="ArialUnicodeMS" panose="020B0604020202020204" pitchFamily="34" charset="-128"/>
                <a:ea typeface="ArialUnicodeMS" panose="020B0604020202020204" pitchFamily="34" charset="-128"/>
              </a:rPr>
              <a:t>Borsboom</a:t>
            </a:r>
            <a:r>
              <a:rPr lang="en-GB" sz="1000" dirty="0">
                <a:effectLst/>
                <a:latin typeface="ArialUnicodeMS" panose="020B0604020202020204" pitchFamily="34" charset="-128"/>
                <a:ea typeface="ArialUnicodeMS" panose="020B0604020202020204" pitchFamily="34" charset="-128"/>
              </a:rPr>
              <a:t> (2021) Latent Variable Models and Networks: Statistical Equivalence and Testability, </a:t>
            </a:r>
            <a:r>
              <a:rPr lang="en-GB" sz="1000" i="1" dirty="0">
                <a:effectLst/>
                <a:latin typeface="ArialUnicodeMS" panose="020B0604020202020204" pitchFamily="34" charset="-128"/>
                <a:ea typeface="ArialUnicodeMS" panose="020B0604020202020204" pitchFamily="34" charset="-128"/>
              </a:rPr>
              <a:t>Multivariate </a:t>
            </a:r>
            <a:r>
              <a:rPr lang="en-GB" sz="1000" i="1" dirty="0" err="1">
                <a:effectLst/>
                <a:latin typeface="ArialUnicodeMS" panose="020B0604020202020204" pitchFamily="34" charset="-128"/>
                <a:ea typeface="ArialUnicodeMS" panose="020B0604020202020204" pitchFamily="34" charset="-128"/>
              </a:rPr>
              <a:t>Behavioral</a:t>
            </a:r>
            <a:r>
              <a:rPr lang="en-GB" sz="1000" i="1" dirty="0">
                <a:effectLst/>
                <a:latin typeface="ArialUnicodeMS" panose="020B0604020202020204" pitchFamily="34" charset="-128"/>
                <a:ea typeface="ArialUnicodeMS" panose="020B0604020202020204" pitchFamily="34" charset="-128"/>
              </a:rPr>
              <a:t> Research</a:t>
            </a:r>
            <a:r>
              <a:rPr lang="en-GB" sz="1000" dirty="0">
                <a:effectLst/>
                <a:latin typeface="ArialUnicodeMS" panose="020B0604020202020204" pitchFamily="34" charset="-128"/>
                <a:ea typeface="ArialUnicodeMS" panose="020B0604020202020204" pitchFamily="34" charset="-128"/>
              </a:rPr>
              <a:t>, 56:2, 175-198, DOI: 10.1080/00273171.2019.1672515 </a:t>
            </a:r>
            <a:endParaRPr lang="en-GB" sz="1000" dirty="0"/>
          </a:p>
          <a:p>
            <a:endParaRPr lang="en-CZ" dirty="0"/>
          </a:p>
        </p:txBody>
      </p:sp>
    </p:spTree>
    <p:extLst>
      <p:ext uri="{BB962C8B-B14F-4D97-AF65-F5344CB8AC3E}">
        <p14:creationId xmlns:p14="http://schemas.microsoft.com/office/powerpoint/2010/main" val="332382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07C-0091-0EF8-FAB7-00DC76D08A32}"/>
              </a:ext>
            </a:extLst>
          </p:cNvPr>
          <p:cNvSpPr>
            <a:spLocks noGrp="1"/>
          </p:cNvSpPr>
          <p:nvPr>
            <p:ph type="title"/>
          </p:nvPr>
        </p:nvSpPr>
        <p:spPr/>
        <p:txBody>
          <a:bodyPr/>
          <a:lstStyle/>
          <a:p>
            <a:endParaRPr lang="en-CZ"/>
          </a:p>
        </p:txBody>
      </p:sp>
      <p:pic>
        <p:nvPicPr>
          <p:cNvPr id="5" name="Content Placeholder 4" descr="A diagram of a diagram of a diagram&#10;&#10;Description automatically generated with medium confidence">
            <a:extLst>
              <a:ext uri="{FF2B5EF4-FFF2-40B4-BE49-F238E27FC236}">
                <a16:creationId xmlns:a16="http://schemas.microsoft.com/office/drawing/2014/main" id="{5B8E67AD-D84D-A3E1-CB31-897C2B24FF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6723" y="-10643"/>
            <a:ext cx="5738553" cy="6840933"/>
          </a:xfrm>
        </p:spPr>
      </p:pic>
    </p:spTree>
    <p:extLst>
      <p:ext uri="{BB962C8B-B14F-4D97-AF65-F5344CB8AC3E}">
        <p14:creationId xmlns:p14="http://schemas.microsoft.com/office/powerpoint/2010/main" val="95337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FE6A-DE35-BDC4-9D6F-44E976E59800}"/>
              </a:ext>
            </a:extLst>
          </p:cNvPr>
          <p:cNvSpPr>
            <a:spLocks noGrp="1"/>
          </p:cNvSpPr>
          <p:nvPr>
            <p:ph type="title"/>
          </p:nvPr>
        </p:nvSpPr>
        <p:spPr/>
        <p:txBody>
          <a:bodyPr/>
          <a:lstStyle/>
          <a:p>
            <a:r>
              <a:rPr lang="en-CZ" dirty="0"/>
              <a:t>Shoda modelu s daty</a:t>
            </a:r>
          </a:p>
        </p:txBody>
      </p:sp>
      <p:sp>
        <p:nvSpPr>
          <p:cNvPr id="3" name="Content Placeholder 2">
            <a:extLst>
              <a:ext uri="{FF2B5EF4-FFF2-40B4-BE49-F238E27FC236}">
                <a16:creationId xmlns:a16="http://schemas.microsoft.com/office/drawing/2014/main" id="{B0D310E0-A86C-C4F6-1351-05E00284C5BF}"/>
              </a:ext>
            </a:extLst>
          </p:cNvPr>
          <p:cNvSpPr>
            <a:spLocks noGrp="1"/>
          </p:cNvSpPr>
          <p:nvPr>
            <p:ph idx="1"/>
          </p:nvPr>
        </p:nvSpPr>
        <p:spPr/>
        <p:txBody>
          <a:bodyPr>
            <a:normAutofit/>
          </a:bodyPr>
          <a:lstStyle/>
          <a:p>
            <a:r>
              <a:rPr lang="en-CZ" b="1" u="sng" dirty="0"/>
              <a:t>Stupně volnosti</a:t>
            </a:r>
          </a:p>
          <a:p>
            <a:r>
              <a:rPr lang="en-CZ" dirty="0"/>
              <a:t>Model je (obvykle) zjednodušením reality, jinak by nemělo smysl jej tvořit</a:t>
            </a:r>
          </a:p>
          <a:p>
            <a:r>
              <a:rPr lang="cs-CZ" dirty="0"/>
              <a:t>Např. máme-li 8 </a:t>
            </a:r>
            <a:r>
              <a:rPr lang="cs-CZ" dirty="0" err="1"/>
              <a:t>MVs</a:t>
            </a:r>
            <a:r>
              <a:rPr lang="cs-CZ" dirty="0"/>
              <a:t> a jednoduchý </a:t>
            </a:r>
            <a:r>
              <a:rPr lang="cs-CZ" dirty="0" err="1"/>
              <a:t>dvoufaktorový</a:t>
            </a:r>
            <a:r>
              <a:rPr lang="cs-CZ" dirty="0"/>
              <a:t> model, tak namísto celkem k(k+1)/2 = 8*9/2 = 36 kovariancí a rozptylů odhadujeme jen:</a:t>
            </a:r>
          </a:p>
          <a:p>
            <a:pPr lvl="1"/>
            <a:r>
              <a:rPr lang="cs-CZ" dirty="0"/>
              <a:t>Faktorový náboj pro každou MV (8 nábojů)</a:t>
            </a:r>
          </a:p>
          <a:p>
            <a:pPr lvl="1"/>
            <a:r>
              <a:rPr lang="cs-CZ" dirty="0"/>
              <a:t>Korelaci mezi faktory (1 korelace)</a:t>
            </a:r>
          </a:p>
          <a:p>
            <a:pPr lvl="1"/>
            <a:r>
              <a:rPr lang="cs-CZ" dirty="0"/>
              <a:t>Residuální rozptyl každé MV (8 residuálních rozptylů)</a:t>
            </a:r>
          </a:p>
          <a:p>
            <a:pPr marL="201168" lvl="1" indent="0">
              <a:buNone/>
            </a:pPr>
            <a:endParaRPr lang="en-CZ" dirty="0"/>
          </a:p>
          <a:p>
            <a:pPr marL="201168" lvl="1" indent="0">
              <a:buNone/>
            </a:pPr>
            <a:r>
              <a:rPr lang="en-CZ" dirty="0"/>
              <a:t>Z 56 kusů informace jsme se tak dostali na model o 8 + 1 + 8 = 17 parametrech, což je zjednodušení o 36-17 = 19. Takový model by tedy měl právě </a:t>
            </a:r>
            <a:r>
              <a:rPr lang="en-CZ" b="1" dirty="0"/>
              <a:t>19 stupňů volnosti.</a:t>
            </a:r>
            <a:endParaRPr lang="cs-CZ" b="1" dirty="0"/>
          </a:p>
          <a:p>
            <a:endParaRPr lang="cs-CZ" dirty="0"/>
          </a:p>
        </p:txBody>
      </p:sp>
    </p:spTree>
    <p:extLst>
      <p:ext uri="{BB962C8B-B14F-4D97-AF65-F5344CB8AC3E}">
        <p14:creationId xmlns:p14="http://schemas.microsoft.com/office/powerpoint/2010/main" val="881510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50CF-EDD9-7AD2-D235-6946D5DCFC8E}"/>
              </a:ext>
            </a:extLst>
          </p:cNvPr>
          <p:cNvSpPr>
            <a:spLocks noGrp="1"/>
          </p:cNvSpPr>
          <p:nvPr>
            <p:ph type="title"/>
          </p:nvPr>
        </p:nvSpPr>
        <p:spPr/>
        <p:txBody>
          <a:bodyPr/>
          <a:lstStyle/>
          <a:p>
            <a:r>
              <a:rPr lang="en-CZ" dirty="0"/>
              <a:t>Shoda modelu s daty</a:t>
            </a:r>
          </a:p>
        </p:txBody>
      </p:sp>
      <p:sp>
        <p:nvSpPr>
          <p:cNvPr id="3" name="Content Placeholder 2">
            <a:extLst>
              <a:ext uri="{FF2B5EF4-FFF2-40B4-BE49-F238E27FC236}">
                <a16:creationId xmlns:a16="http://schemas.microsoft.com/office/drawing/2014/main" id="{78638BD3-F73E-7D62-13F6-2DED5CD16C6A}"/>
              </a:ext>
            </a:extLst>
          </p:cNvPr>
          <p:cNvSpPr>
            <a:spLocks noGrp="1"/>
          </p:cNvSpPr>
          <p:nvPr>
            <p:ph idx="1"/>
          </p:nvPr>
        </p:nvSpPr>
        <p:spPr/>
        <p:txBody>
          <a:bodyPr/>
          <a:lstStyle/>
          <a:p>
            <a:r>
              <a:rPr lang="en-CZ" dirty="0"/>
              <a:t>Stupně volnosti (df) tak vyjadřují, jak jednoduchý (</a:t>
            </a:r>
            <a:r>
              <a:rPr lang="en-CZ" i="1" dirty="0"/>
              <a:t>parsimonický</a:t>
            </a:r>
            <a:r>
              <a:rPr lang="en-CZ" dirty="0"/>
              <a:t>) model je oproti pozorováním</a:t>
            </a:r>
          </a:p>
          <a:p>
            <a:endParaRPr lang="en-GB" dirty="0"/>
          </a:p>
          <a:p>
            <a:r>
              <a:rPr lang="en-GB" dirty="0" err="1"/>
              <a:t>Logika</a:t>
            </a:r>
            <a:r>
              <a:rPr lang="en-GB" dirty="0"/>
              <a:t> je </a:t>
            </a:r>
            <a:r>
              <a:rPr lang="en-GB" dirty="0" err="1"/>
              <a:t>stejná</a:t>
            </a:r>
            <a:r>
              <a:rPr lang="en-GB" dirty="0"/>
              <a:t> </a:t>
            </a:r>
            <a:r>
              <a:rPr lang="en-GB" dirty="0" err="1"/>
              <a:t>i</a:t>
            </a:r>
            <a:r>
              <a:rPr lang="en-GB" dirty="0"/>
              <a:t> </a:t>
            </a:r>
            <a:r>
              <a:rPr lang="en-GB" dirty="0" err="1"/>
              <a:t>mimo</a:t>
            </a:r>
            <a:r>
              <a:rPr lang="en-GB" dirty="0"/>
              <a:t> FA: </a:t>
            </a:r>
            <a:r>
              <a:rPr lang="en-GB" b="1" dirty="0"/>
              <a:t>za </a:t>
            </a:r>
            <a:r>
              <a:rPr lang="en-GB" b="1" dirty="0" err="1"/>
              <a:t>každý</a:t>
            </a:r>
            <a:r>
              <a:rPr lang="en-GB" b="1" dirty="0"/>
              <a:t> </a:t>
            </a:r>
            <a:r>
              <a:rPr lang="en-GB" b="1" dirty="0" err="1"/>
              <a:t>parametr</a:t>
            </a:r>
            <a:r>
              <a:rPr lang="en-GB" b="1" dirty="0"/>
              <a:t> </a:t>
            </a:r>
            <a:r>
              <a:rPr lang="en-GB" b="1" dirty="0" err="1"/>
              <a:t>platíte</a:t>
            </a:r>
            <a:r>
              <a:rPr lang="en-GB" b="1" dirty="0"/>
              <a:t> </a:t>
            </a:r>
            <a:r>
              <a:rPr lang="en-GB" b="1" dirty="0" err="1"/>
              <a:t>kusem</a:t>
            </a:r>
            <a:r>
              <a:rPr lang="en-GB" b="1" dirty="0"/>
              <a:t> </a:t>
            </a:r>
            <a:r>
              <a:rPr lang="en-GB" b="1" dirty="0" err="1"/>
              <a:t>informace</a:t>
            </a:r>
            <a:endParaRPr lang="en-GB" b="1" dirty="0"/>
          </a:p>
          <a:p>
            <a:endParaRPr lang="en-GB" dirty="0"/>
          </a:p>
          <a:p>
            <a:r>
              <a:rPr lang="en-GB" dirty="0" err="1"/>
              <a:t>Např</a:t>
            </a:r>
            <a:r>
              <a:rPr lang="en-GB" dirty="0"/>
              <a:t>.:</a:t>
            </a:r>
          </a:p>
          <a:p>
            <a:r>
              <a:rPr lang="en-GB" dirty="0"/>
              <a:t>V </a:t>
            </a:r>
            <a:r>
              <a:rPr lang="en-GB" dirty="0" err="1"/>
              <a:t>případě</a:t>
            </a:r>
            <a:r>
              <a:rPr lang="en-GB" dirty="0"/>
              <a:t> </a:t>
            </a:r>
            <a:r>
              <a:rPr lang="en-GB" dirty="0" err="1"/>
              <a:t>rozptylu</a:t>
            </a:r>
            <a:r>
              <a:rPr lang="en-GB" dirty="0"/>
              <a:t> </a:t>
            </a:r>
            <a:r>
              <a:rPr lang="en-GB" dirty="0" err="1"/>
              <a:t>df</a:t>
            </a:r>
            <a:r>
              <a:rPr lang="en-GB" dirty="0"/>
              <a:t> = N-1, </a:t>
            </a:r>
            <a:r>
              <a:rPr lang="en-GB" dirty="0" err="1"/>
              <a:t>protože</a:t>
            </a:r>
            <a:r>
              <a:rPr lang="en-GB" dirty="0"/>
              <a:t> </a:t>
            </a:r>
            <a:r>
              <a:rPr lang="en-GB" dirty="0" err="1"/>
              <a:t>si</a:t>
            </a:r>
            <a:r>
              <a:rPr lang="en-GB" dirty="0"/>
              <a:t> pro </a:t>
            </a:r>
            <a:r>
              <a:rPr lang="en-GB" dirty="0" err="1"/>
              <a:t>odhadnutí</a:t>
            </a:r>
            <a:r>
              <a:rPr lang="en-GB" dirty="0"/>
              <a:t> </a:t>
            </a:r>
            <a:r>
              <a:rPr lang="en-GB" dirty="0" err="1"/>
              <a:t>rozptylu</a:t>
            </a:r>
            <a:r>
              <a:rPr lang="en-GB" dirty="0"/>
              <a:t> </a:t>
            </a:r>
            <a:r>
              <a:rPr lang="en-GB" dirty="0" err="1"/>
              <a:t>kupujete</a:t>
            </a:r>
            <a:r>
              <a:rPr lang="en-GB" dirty="0"/>
              <a:t> </a:t>
            </a:r>
            <a:r>
              <a:rPr lang="en-GB" dirty="0" err="1"/>
              <a:t>průměr</a:t>
            </a:r>
            <a:endParaRPr lang="en-GB" dirty="0"/>
          </a:p>
          <a:p>
            <a:r>
              <a:rPr lang="en-GB" dirty="0"/>
              <a:t>V </a:t>
            </a:r>
            <a:r>
              <a:rPr lang="en-GB" dirty="0" err="1"/>
              <a:t>případě</a:t>
            </a:r>
            <a:r>
              <a:rPr lang="en-GB" dirty="0"/>
              <a:t> </a:t>
            </a:r>
            <a:r>
              <a:rPr lang="en-GB" dirty="0" err="1"/>
              <a:t>regrese</a:t>
            </a:r>
            <a:r>
              <a:rPr lang="en-GB" dirty="0"/>
              <a:t> </a:t>
            </a:r>
            <a:r>
              <a:rPr lang="en-GB" dirty="0" err="1"/>
              <a:t>df</a:t>
            </a:r>
            <a:r>
              <a:rPr lang="en-GB" dirty="0"/>
              <a:t> = N-k, </a:t>
            </a:r>
            <a:r>
              <a:rPr lang="en-GB" dirty="0" err="1"/>
              <a:t>protože</a:t>
            </a:r>
            <a:r>
              <a:rPr lang="en-GB" dirty="0"/>
              <a:t> </a:t>
            </a:r>
            <a:r>
              <a:rPr lang="en-GB" dirty="0" err="1"/>
              <a:t>si</a:t>
            </a:r>
            <a:r>
              <a:rPr lang="en-GB" dirty="0"/>
              <a:t> </a:t>
            </a:r>
            <a:r>
              <a:rPr lang="en-GB" dirty="0" err="1"/>
              <a:t>kupujete</a:t>
            </a:r>
            <a:r>
              <a:rPr lang="en-GB" dirty="0"/>
              <a:t> </a:t>
            </a:r>
            <a:r>
              <a:rPr lang="en-GB" dirty="0" err="1"/>
              <a:t>průsečík</a:t>
            </a:r>
            <a:r>
              <a:rPr lang="en-GB" dirty="0"/>
              <a:t> a </a:t>
            </a:r>
            <a:r>
              <a:rPr lang="en-GB" dirty="0" err="1"/>
              <a:t>regresní</a:t>
            </a:r>
            <a:r>
              <a:rPr lang="en-GB" dirty="0"/>
              <a:t> </a:t>
            </a:r>
            <a:r>
              <a:rPr lang="en-GB" dirty="0" err="1"/>
              <a:t>koeficienty</a:t>
            </a:r>
            <a:endParaRPr lang="en-CZ" dirty="0"/>
          </a:p>
        </p:txBody>
      </p:sp>
    </p:spTree>
    <p:extLst>
      <p:ext uri="{BB962C8B-B14F-4D97-AF65-F5344CB8AC3E}">
        <p14:creationId xmlns:p14="http://schemas.microsoft.com/office/powerpoint/2010/main" val="256916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ACDCC-B557-A2B4-604A-615AFABF4DC9}"/>
              </a:ext>
            </a:extLst>
          </p:cNvPr>
          <p:cNvSpPr>
            <a:spLocks noGrp="1"/>
          </p:cNvSpPr>
          <p:nvPr>
            <p:ph type="title"/>
          </p:nvPr>
        </p:nvSpPr>
        <p:spPr/>
        <p:txBody>
          <a:bodyPr/>
          <a:lstStyle/>
          <a:p>
            <a:endParaRPr lang="en-CZ"/>
          </a:p>
        </p:txBody>
      </p:sp>
      <p:pic>
        <p:nvPicPr>
          <p:cNvPr id="5" name="Content Placeholder 4" descr="A graph of a brain volume&#10;&#10;Description automatically generated">
            <a:extLst>
              <a:ext uri="{FF2B5EF4-FFF2-40B4-BE49-F238E27FC236}">
                <a16:creationId xmlns:a16="http://schemas.microsoft.com/office/drawing/2014/main" id="{3DE8B5FB-A9D3-60B3-8557-A0A2C39814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774" y="0"/>
            <a:ext cx="3643108" cy="3579380"/>
          </a:xfrm>
        </p:spPr>
      </p:pic>
      <p:pic>
        <p:nvPicPr>
          <p:cNvPr id="7" name="Picture 6" descr="A graph of a brain volume&#10;&#10;Description automatically generated">
            <a:extLst>
              <a:ext uri="{FF2B5EF4-FFF2-40B4-BE49-F238E27FC236}">
                <a16:creationId xmlns:a16="http://schemas.microsoft.com/office/drawing/2014/main" id="{E43D79F6-5CED-0E37-5484-F9EB46D23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891" y="3525982"/>
            <a:ext cx="3406873" cy="3355253"/>
          </a:xfrm>
          <a:prstGeom prst="rect">
            <a:avLst/>
          </a:prstGeom>
        </p:spPr>
      </p:pic>
      <p:pic>
        <p:nvPicPr>
          <p:cNvPr id="9" name="Picture 8" descr="A group of graphs with numbers&#10;&#10;Description automatically generated">
            <a:extLst>
              <a:ext uri="{FF2B5EF4-FFF2-40B4-BE49-F238E27FC236}">
                <a16:creationId xmlns:a16="http://schemas.microsoft.com/office/drawing/2014/main" id="{2FF6A684-7A02-4BC7-14D3-499D1E0F4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2989" y="0"/>
            <a:ext cx="6982691" cy="6858000"/>
          </a:xfrm>
          <a:prstGeom prst="rect">
            <a:avLst/>
          </a:prstGeom>
        </p:spPr>
      </p:pic>
    </p:spTree>
    <p:extLst>
      <p:ext uri="{BB962C8B-B14F-4D97-AF65-F5344CB8AC3E}">
        <p14:creationId xmlns:p14="http://schemas.microsoft.com/office/powerpoint/2010/main" val="19835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36E7-81DE-B3DF-538D-6C86D935E218}"/>
              </a:ext>
            </a:extLst>
          </p:cNvPr>
          <p:cNvSpPr>
            <a:spLocks noGrp="1"/>
          </p:cNvSpPr>
          <p:nvPr>
            <p:ph type="title"/>
          </p:nvPr>
        </p:nvSpPr>
        <p:spPr/>
        <p:txBody>
          <a:bodyPr/>
          <a:lstStyle/>
          <a:p>
            <a:r>
              <a:rPr lang="en-CZ" dirty="0"/>
              <a:t>Shoda modelu s daty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D5ABCD-B0FC-ECC6-65C6-9FDC275F7A06}"/>
                  </a:ext>
                </a:extLst>
              </p:cNvPr>
              <p:cNvSpPr>
                <a:spLocks noGrp="1"/>
              </p:cNvSpPr>
              <p:nvPr>
                <p:ph idx="1"/>
              </p:nvPr>
            </p:nvSpPr>
            <p:spPr/>
            <p:txBody>
              <a:bodyPr/>
              <a:lstStyle/>
              <a:p>
                <a:r>
                  <a:rPr lang="en-CZ" dirty="0"/>
                  <a:t>Víme tedy, že pokud máme mít df &gt; 0, tak pomocí </a:t>
                </a:r>
                <a14:m>
                  <m:oMath xmlns:m="http://schemas.openxmlformats.org/officeDocument/2006/math">
                    <m:r>
                      <a:rPr lang="el-GR" sz="2000" b="1" i="1" smtClean="0">
                        <a:latin typeface="Cambria Math" panose="02040503050406030204" pitchFamily="18" charset="0"/>
                        <a:ea typeface="Cambria Math" panose="02040503050406030204" pitchFamily="18" charset="0"/>
                      </a:rPr>
                      <m:t>𝜦𝝓𝜦</m:t>
                    </m:r>
                    <m:r>
                      <a:rPr lang="el-GR" sz="2000" b="1" i="1" smtClean="0">
                        <a:latin typeface="Cambria Math" panose="02040503050406030204" pitchFamily="18" charset="0"/>
                        <a:ea typeface="Cambria Math" panose="02040503050406030204" pitchFamily="18" charset="0"/>
                      </a:rPr>
                      <m:t>’</m:t>
                    </m:r>
                    <m:r>
                      <a:rPr lang="cs-CZ" sz="2000" b="0" i="1" smtClean="0">
                        <a:latin typeface="Cambria Math" panose="02040503050406030204" pitchFamily="18" charset="0"/>
                        <a:ea typeface="Cambria Math" panose="02040503050406030204" pitchFamily="18" charset="0"/>
                      </a:rPr>
                      <m:t>+</m:t>
                    </m:r>
                    <m:sSub>
                      <m:sSubPr>
                        <m:ctrlPr>
                          <a:rPr lang="cs-CZ" sz="2000" b="1" i="1" smtClean="0">
                            <a:latin typeface="Cambria Math" panose="02040503050406030204" pitchFamily="18" charset="0"/>
                            <a:ea typeface="Cambria Math" panose="02040503050406030204" pitchFamily="18" charset="0"/>
                          </a:rPr>
                        </m:ctrlPr>
                      </m:sSubPr>
                      <m:e>
                        <m:r>
                          <a:rPr lang="cs-CZ" sz="2000" b="1" i="1" smtClean="0">
                            <a:latin typeface="Cambria Math" panose="02040503050406030204" pitchFamily="18" charset="0"/>
                            <a:ea typeface="Cambria Math" panose="02040503050406030204" pitchFamily="18" charset="0"/>
                          </a:rPr>
                          <m:t>𝑫</m:t>
                        </m:r>
                      </m:e>
                      <m:sub>
                        <m:r>
                          <a:rPr lang="el-GR" sz="2000" b="1" i="1" smtClean="0">
                            <a:latin typeface="Cambria Math" panose="02040503050406030204" pitchFamily="18" charset="0"/>
                            <a:ea typeface="Cambria Math" panose="02040503050406030204" pitchFamily="18" charset="0"/>
                          </a:rPr>
                          <m:t>𝜳</m:t>
                        </m:r>
                      </m:sub>
                    </m:sSub>
                  </m:oMath>
                </a14:m>
                <a:r>
                  <a:rPr lang="en-CZ" dirty="0"/>
                  <a:t> nikdy pozorovanou korelační matici </a:t>
                </a:r>
                <a14:m>
                  <m:oMath xmlns:m="http://schemas.openxmlformats.org/officeDocument/2006/math">
                    <m:r>
                      <a:rPr lang="cs-CZ" b="1" i="1">
                        <a:latin typeface="Cambria Math" panose="02040503050406030204" pitchFamily="18" charset="0"/>
                      </a:rPr>
                      <m:t>𝑺</m:t>
                    </m:r>
                  </m:oMath>
                </a14:m>
                <a:r>
                  <a:rPr lang="en-CZ" dirty="0"/>
                  <a:t> nezrekonstruujeme přesně. </a:t>
                </a:r>
                <a:r>
                  <a:rPr lang="en-CZ" b="1" dirty="0"/>
                  <a:t>Není to bug, ale feature – zjednodušení od modelu chceme!</a:t>
                </a:r>
              </a:p>
              <a:p>
                <a:endParaRPr lang="en-CZ" dirty="0"/>
              </a:p>
              <a:p>
                <a:endParaRPr lang="en-CZ" dirty="0"/>
              </a:p>
            </p:txBody>
          </p:sp>
        </mc:Choice>
        <mc:Fallback>
          <p:sp>
            <p:nvSpPr>
              <p:cNvPr id="3" name="Content Placeholder 2">
                <a:extLst>
                  <a:ext uri="{FF2B5EF4-FFF2-40B4-BE49-F238E27FC236}">
                    <a16:creationId xmlns:a16="http://schemas.microsoft.com/office/drawing/2014/main" id="{07D5ABCD-B0FC-ECC6-65C6-9FDC275F7A06}"/>
                  </a:ext>
                </a:extLst>
              </p:cNvPr>
              <p:cNvSpPr>
                <a:spLocks noGrp="1" noRot="1" noChangeAspect="1" noMove="1" noResize="1" noEditPoints="1" noAdjustHandles="1" noChangeArrowheads="1" noChangeShapeType="1" noTextEdit="1"/>
              </p:cNvSpPr>
              <p:nvPr>
                <p:ph idx="1"/>
              </p:nvPr>
            </p:nvSpPr>
            <p:spPr>
              <a:blipFill>
                <a:blip r:embed="rId2"/>
                <a:stretch>
                  <a:fillRect l="-631" t="-1887"/>
                </a:stretch>
              </a:blipFill>
            </p:spPr>
            <p:txBody>
              <a:bodyPr/>
              <a:lstStyle/>
              <a:p>
                <a:r>
                  <a:rPr lang="en-CZ">
                    <a:noFill/>
                  </a:rPr>
                  <a:t> </a:t>
                </a:r>
              </a:p>
            </p:txBody>
          </p:sp>
        </mc:Fallback>
      </mc:AlternateContent>
    </p:spTree>
    <p:extLst>
      <p:ext uri="{BB962C8B-B14F-4D97-AF65-F5344CB8AC3E}">
        <p14:creationId xmlns:p14="http://schemas.microsoft.com/office/powerpoint/2010/main" val="3850741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36E7-81DE-B3DF-538D-6C86D935E218}"/>
              </a:ext>
            </a:extLst>
          </p:cNvPr>
          <p:cNvSpPr>
            <a:spLocks noGrp="1"/>
          </p:cNvSpPr>
          <p:nvPr>
            <p:ph type="title"/>
          </p:nvPr>
        </p:nvSpPr>
        <p:spPr/>
        <p:txBody>
          <a:bodyPr/>
          <a:lstStyle/>
          <a:p>
            <a:r>
              <a:rPr lang="en-CZ" dirty="0"/>
              <a:t>Shoda modelu s daty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D5ABCD-B0FC-ECC6-65C6-9FDC275F7A06}"/>
                  </a:ext>
                </a:extLst>
              </p:cNvPr>
              <p:cNvSpPr>
                <a:spLocks noGrp="1"/>
              </p:cNvSpPr>
              <p:nvPr>
                <p:ph idx="1"/>
              </p:nvPr>
            </p:nvSpPr>
            <p:spPr/>
            <p:txBody>
              <a:bodyPr/>
              <a:lstStyle/>
              <a:p>
                <a:r>
                  <a:rPr lang="en-CZ" dirty="0"/>
                  <a:t>Víme tedy, že pokud máme mít df &gt; 0, tak pomocí </a:t>
                </a:r>
                <a14:m>
                  <m:oMath xmlns:m="http://schemas.openxmlformats.org/officeDocument/2006/math">
                    <m:r>
                      <a:rPr lang="el-GR" sz="2000" b="1" i="1" smtClean="0">
                        <a:latin typeface="Cambria Math" panose="02040503050406030204" pitchFamily="18" charset="0"/>
                        <a:ea typeface="Cambria Math" panose="02040503050406030204" pitchFamily="18" charset="0"/>
                      </a:rPr>
                      <m:t>𝜦𝝓𝜦</m:t>
                    </m:r>
                    <m:r>
                      <a:rPr lang="el-GR" sz="2000" b="1" i="1" smtClean="0">
                        <a:latin typeface="Cambria Math" panose="02040503050406030204" pitchFamily="18" charset="0"/>
                        <a:ea typeface="Cambria Math" panose="02040503050406030204" pitchFamily="18" charset="0"/>
                      </a:rPr>
                      <m:t>’</m:t>
                    </m:r>
                    <m:r>
                      <a:rPr lang="cs-CZ" sz="2000" b="0" i="1" smtClean="0">
                        <a:latin typeface="Cambria Math" panose="02040503050406030204" pitchFamily="18" charset="0"/>
                        <a:ea typeface="Cambria Math" panose="02040503050406030204" pitchFamily="18" charset="0"/>
                      </a:rPr>
                      <m:t>+</m:t>
                    </m:r>
                    <m:sSub>
                      <m:sSubPr>
                        <m:ctrlPr>
                          <a:rPr lang="cs-CZ" sz="2000" b="1" i="1" smtClean="0">
                            <a:latin typeface="Cambria Math" panose="02040503050406030204" pitchFamily="18" charset="0"/>
                            <a:ea typeface="Cambria Math" panose="02040503050406030204" pitchFamily="18" charset="0"/>
                          </a:rPr>
                        </m:ctrlPr>
                      </m:sSubPr>
                      <m:e>
                        <m:r>
                          <a:rPr lang="cs-CZ" sz="2000" b="1" i="1" smtClean="0">
                            <a:latin typeface="Cambria Math" panose="02040503050406030204" pitchFamily="18" charset="0"/>
                            <a:ea typeface="Cambria Math" panose="02040503050406030204" pitchFamily="18" charset="0"/>
                          </a:rPr>
                          <m:t>𝑫</m:t>
                        </m:r>
                      </m:e>
                      <m:sub>
                        <m:r>
                          <a:rPr lang="el-GR" sz="2000" b="1" i="1" smtClean="0">
                            <a:latin typeface="Cambria Math" panose="02040503050406030204" pitchFamily="18" charset="0"/>
                            <a:ea typeface="Cambria Math" panose="02040503050406030204" pitchFamily="18" charset="0"/>
                          </a:rPr>
                          <m:t>𝜳</m:t>
                        </m:r>
                      </m:sub>
                    </m:sSub>
                  </m:oMath>
                </a14:m>
                <a:r>
                  <a:rPr lang="en-CZ" dirty="0"/>
                  <a:t> nikdy pozorovanou korelační matici </a:t>
                </a:r>
                <a14:m>
                  <m:oMath xmlns:m="http://schemas.openxmlformats.org/officeDocument/2006/math">
                    <m:r>
                      <a:rPr lang="cs-CZ" b="1" i="1">
                        <a:latin typeface="Cambria Math" panose="02040503050406030204" pitchFamily="18" charset="0"/>
                      </a:rPr>
                      <m:t>𝑺</m:t>
                    </m:r>
                  </m:oMath>
                </a14:m>
                <a:r>
                  <a:rPr lang="en-CZ" dirty="0"/>
                  <a:t> nezrekonstruujeme přesně. </a:t>
                </a:r>
                <a:r>
                  <a:rPr lang="en-CZ" b="1" dirty="0"/>
                  <a:t>Není to bug, ale feature – zjednodušení od modelu chceme!</a:t>
                </a:r>
              </a:p>
              <a:p>
                <a:endParaRPr lang="en-CZ" dirty="0"/>
              </a:p>
              <a:p>
                <a:r>
                  <a:rPr lang="en-CZ" dirty="0"/>
                  <a:t>Platí ale, že pokud:</a:t>
                </a:r>
              </a:p>
              <a:p>
                <a:pPr lvl="1"/>
                <a:r>
                  <a:rPr lang="en-GB" dirty="0" err="1"/>
                  <a:t>vezmeme</a:t>
                </a:r>
                <a:r>
                  <a:rPr lang="en-GB" dirty="0"/>
                  <a:t> p</a:t>
                </a:r>
                <a:r>
                  <a:rPr lang="en-CZ" dirty="0"/>
                  <a:t>ozorovanou korelační matici </a:t>
                </a:r>
                <a14:m>
                  <m:oMath xmlns:m="http://schemas.openxmlformats.org/officeDocument/2006/math">
                    <m:r>
                      <a:rPr lang="cs-CZ" b="1" i="1" smtClean="0">
                        <a:latin typeface="Cambria Math" panose="02040503050406030204" pitchFamily="18" charset="0"/>
                      </a:rPr>
                      <m:t>𝑺</m:t>
                    </m:r>
                  </m:oMath>
                </a14:m>
                <a:r>
                  <a:rPr lang="en-CZ" dirty="0"/>
                  <a:t> a</a:t>
                </a:r>
              </a:p>
              <a:p>
                <a:pPr lvl="1"/>
                <a:r>
                  <a:rPr lang="en-GB" dirty="0"/>
                  <a:t>p</a:t>
                </a:r>
                <a:r>
                  <a:rPr lang="en-CZ" dirty="0"/>
                  <a:t>omocí odhadnutých parametrů v </a:t>
                </a:r>
                <a14:m>
                  <m:oMath xmlns:m="http://schemas.openxmlformats.org/officeDocument/2006/math">
                    <m:r>
                      <a:rPr lang="el-GR" b="1" i="1">
                        <a:latin typeface="Cambria Math" panose="02040503050406030204" pitchFamily="18" charset="0"/>
                        <a:ea typeface="Cambria Math" panose="02040503050406030204" pitchFamily="18" charset="0"/>
                      </a:rPr>
                      <m:t>𝜦</m:t>
                    </m:r>
                  </m:oMath>
                </a14:m>
                <a:r>
                  <a:rPr lang="en-CZ" dirty="0"/>
                  <a:t>, </a:t>
                </a:r>
                <a14:m>
                  <m:oMath xmlns:m="http://schemas.openxmlformats.org/officeDocument/2006/math">
                    <m:r>
                      <a:rPr lang="el-GR" b="1" i="1">
                        <a:latin typeface="Cambria Math" panose="02040503050406030204" pitchFamily="18" charset="0"/>
                        <a:ea typeface="Cambria Math" panose="02040503050406030204" pitchFamily="18" charset="0"/>
                      </a:rPr>
                      <m:t>𝝓</m:t>
                    </m:r>
                  </m:oMath>
                </a14:m>
                <a:r>
                  <a:rPr lang="en-CZ" dirty="0"/>
                  <a:t> a </a:t>
                </a:r>
                <a14:m>
                  <m:oMath xmlns:m="http://schemas.openxmlformats.org/officeDocument/2006/math">
                    <m:sSub>
                      <m:sSubPr>
                        <m:ctrlPr>
                          <a:rPr lang="cs-CZ" b="1" i="1">
                            <a:latin typeface="Cambria Math" panose="02040503050406030204" pitchFamily="18" charset="0"/>
                            <a:ea typeface="Cambria Math" panose="02040503050406030204" pitchFamily="18" charset="0"/>
                          </a:rPr>
                        </m:ctrlPr>
                      </m:sSubPr>
                      <m:e>
                        <m:r>
                          <a:rPr lang="cs-CZ" b="1" i="1">
                            <a:latin typeface="Cambria Math" panose="02040503050406030204" pitchFamily="18" charset="0"/>
                            <a:ea typeface="Cambria Math" panose="02040503050406030204" pitchFamily="18" charset="0"/>
                          </a:rPr>
                          <m:t>𝑫</m:t>
                        </m:r>
                      </m:e>
                      <m:sub>
                        <m:r>
                          <a:rPr lang="el-GR" b="1" i="1">
                            <a:latin typeface="Cambria Math" panose="02040503050406030204" pitchFamily="18" charset="0"/>
                            <a:ea typeface="Cambria Math" panose="02040503050406030204" pitchFamily="18" charset="0"/>
                          </a:rPr>
                          <m:t>𝜳</m:t>
                        </m:r>
                      </m:sub>
                    </m:sSub>
                  </m:oMath>
                </a14:m>
                <a:r>
                  <a:rPr lang="en-CZ" dirty="0"/>
                  <a:t>  dopočítáme korelační matici </a:t>
                </a:r>
                <a14:m>
                  <m:oMath xmlns:m="http://schemas.openxmlformats.org/officeDocument/2006/math">
                    <m:acc>
                      <m:accPr>
                        <m:chr m:val="̂"/>
                        <m:ctrlPr>
                          <a:rPr lang="el-GR" b="1" i="1" smtClean="0">
                            <a:latin typeface="Cambria Math" panose="02040503050406030204" pitchFamily="18" charset="0"/>
                            <a:ea typeface="Cambria Math" panose="02040503050406030204" pitchFamily="18" charset="0"/>
                          </a:rPr>
                        </m:ctrlPr>
                      </m:accPr>
                      <m:e>
                        <m:r>
                          <a:rPr lang="el-GR" b="1" i="1" smtClean="0">
                            <a:latin typeface="Cambria Math" panose="02040503050406030204" pitchFamily="18" charset="0"/>
                            <a:ea typeface="Cambria Math" panose="02040503050406030204" pitchFamily="18" charset="0"/>
                          </a:rPr>
                          <m:t>𝚺</m:t>
                        </m:r>
                      </m:e>
                    </m:acc>
                    <m:r>
                      <a:rPr lang="cs-CZ" b="1" i="1" smtClean="0">
                        <a:latin typeface="Cambria Math" panose="02040503050406030204" pitchFamily="18" charset="0"/>
                        <a:ea typeface="Cambria Math" panose="02040503050406030204" pitchFamily="18" charset="0"/>
                      </a:rPr>
                      <m:t>=</m:t>
                    </m:r>
                    <m:r>
                      <a:rPr lang="el-GR" b="1" i="1">
                        <a:latin typeface="Cambria Math" panose="02040503050406030204" pitchFamily="18" charset="0"/>
                        <a:ea typeface="Cambria Math" panose="02040503050406030204" pitchFamily="18" charset="0"/>
                      </a:rPr>
                      <m:t>𝜦𝝓𝜦</m:t>
                    </m:r>
                    <m:r>
                      <a:rPr lang="el-GR" b="1" i="1">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m:t>
                    </m:r>
                    <m:sSub>
                      <m:sSubPr>
                        <m:ctrlPr>
                          <a:rPr lang="cs-CZ" b="1" i="1">
                            <a:latin typeface="Cambria Math" panose="02040503050406030204" pitchFamily="18" charset="0"/>
                            <a:ea typeface="Cambria Math" panose="02040503050406030204" pitchFamily="18" charset="0"/>
                          </a:rPr>
                        </m:ctrlPr>
                      </m:sSubPr>
                      <m:e>
                        <m:r>
                          <a:rPr lang="cs-CZ" b="1" i="1">
                            <a:latin typeface="Cambria Math" panose="02040503050406030204" pitchFamily="18" charset="0"/>
                            <a:ea typeface="Cambria Math" panose="02040503050406030204" pitchFamily="18" charset="0"/>
                          </a:rPr>
                          <m:t>𝑫</m:t>
                        </m:r>
                      </m:e>
                      <m:sub>
                        <m:r>
                          <a:rPr lang="el-GR" b="1" i="1">
                            <a:latin typeface="Cambria Math" panose="02040503050406030204" pitchFamily="18" charset="0"/>
                            <a:ea typeface="Cambria Math" panose="02040503050406030204" pitchFamily="18" charset="0"/>
                          </a:rPr>
                          <m:t>𝜳</m:t>
                        </m:r>
                      </m:sub>
                    </m:sSub>
                  </m:oMath>
                </a14:m>
                <a:r>
                  <a:rPr lang="en-CZ" dirty="0"/>
                  <a:t> </a:t>
                </a:r>
              </a:p>
              <a:p>
                <a:pPr marL="201168" lvl="1" indent="0">
                  <a:buNone/>
                </a:pPr>
                <a:endParaRPr lang="en-CZ" dirty="0"/>
              </a:p>
              <a:p>
                <a:pPr marL="201168" lvl="1" indent="0">
                  <a:buNone/>
                </a:pPr>
                <a:r>
                  <a:rPr lang="en-CZ" dirty="0"/>
                  <a:t>Vznikne mezi pozorovanou a modelem implikovanou korelační maticí rozdíl:</a:t>
                </a:r>
              </a:p>
              <a:p>
                <a:pPr marL="201168" lvl="1" indent="0">
                  <a:buNone/>
                </a:pPr>
                <a:endParaRPr lang="en-CZ" dirty="0"/>
              </a:p>
              <a:p>
                <a:pPr marL="201168" lvl="1" indent="0">
                  <a:buNone/>
                </a:pPr>
                <a14:m>
                  <m:oMathPara xmlns:m="http://schemas.openxmlformats.org/officeDocument/2006/math">
                    <m:oMathParaPr>
                      <m:jc m:val="centerGroup"/>
                    </m:oMathParaPr>
                    <m:oMath xmlns:m="http://schemas.openxmlformats.org/officeDocument/2006/math">
                      <m:r>
                        <a:rPr lang="cs-CZ" sz="2800" b="1" i="1" smtClean="0">
                          <a:latin typeface="Cambria Math" panose="02040503050406030204" pitchFamily="18" charset="0"/>
                        </a:rPr>
                        <m:t>𝑺</m:t>
                      </m:r>
                      <m:r>
                        <a:rPr lang="cs-CZ" sz="2800" b="1" i="1" smtClean="0">
                          <a:latin typeface="Cambria Math" panose="02040503050406030204" pitchFamily="18" charset="0"/>
                        </a:rPr>
                        <m:t> −</m:t>
                      </m:r>
                      <m:acc>
                        <m:accPr>
                          <m:chr m:val="̂"/>
                          <m:ctrlPr>
                            <a:rPr lang="el-GR" sz="2800" b="1" i="1">
                              <a:latin typeface="Cambria Math" panose="02040503050406030204" pitchFamily="18" charset="0"/>
                              <a:ea typeface="Cambria Math" panose="02040503050406030204" pitchFamily="18" charset="0"/>
                            </a:rPr>
                          </m:ctrlPr>
                        </m:accPr>
                        <m:e>
                          <m:r>
                            <a:rPr lang="el-GR" sz="2800" b="1" i="1">
                              <a:latin typeface="Cambria Math" panose="02040503050406030204" pitchFamily="18" charset="0"/>
                              <a:ea typeface="Cambria Math" panose="02040503050406030204" pitchFamily="18" charset="0"/>
                            </a:rPr>
                            <m:t>𝜮</m:t>
                          </m:r>
                        </m:e>
                      </m:acc>
                    </m:oMath>
                  </m:oMathPara>
                </a14:m>
                <a:endParaRPr lang="en-CZ" sz="2800" b="1" dirty="0"/>
              </a:p>
            </p:txBody>
          </p:sp>
        </mc:Choice>
        <mc:Fallback>
          <p:sp>
            <p:nvSpPr>
              <p:cNvPr id="3" name="Content Placeholder 2">
                <a:extLst>
                  <a:ext uri="{FF2B5EF4-FFF2-40B4-BE49-F238E27FC236}">
                    <a16:creationId xmlns:a16="http://schemas.microsoft.com/office/drawing/2014/main" id="{07D5ABCD-B0FC-ECC6-65C6-9FDC275F7A06}"/>
                  </a:ext>
                </a:extLst>
              </p:cNvPr>
              <p:cNvSpPr>
                <a:spLocks noGrp="1" noRot="1" noChangeAspect="1" noMove="1" noResize="1" noEditPoints="1" noAdjustHandles="1" noChangeArrowheads="1" noChangeShapeType="1" noTextEdit="1"/>
              </p:cNvSpPr>
              <p:nvPr>
                <p:ph idx="1"/>
              </p:nvPr>
            </p:nvSpPr>
            <p:spPr>
              <a:blipFill>
                <a:blip r:embed="rId3"/>
                <a:stretch>
                  <a:fillRect l="-631" t="-1887"/>
                </a:stretch>
              </a:blipFill>
            </p:spPr>
            <p:txBody>
              <a:bodyPr/>
              <a:lstStyle/>
              <a:p>
                <a:r>
                  <a:rPr lang="en-CZ">
                    <a:noFill/>
                  </a:rPr>
                  <a:t> </a:t>
                </a:r>
              </a:p>
            </p:txBody>
          </p:sp>
        </mc:Fallback>
      </mc:AlternateContent>
    </p:spTree>
    <p:extLst>
      <p:ext uri="{BB962C8B-B14F-4D97-AF65-F5344CB8AC3E}">
        <p14:creationId xmlns:p14="http://schemas.microsoft.com/office/powerpoint/2010/main" val="2118010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36E7-81DE-B3DF-538D-6C86D935E218}"/>
              </a:ext>
            </a:extLst>
          </p:cNvPr>
          <p:cNvSpPr>
            <a:spLocks noGrp="1"/>
          </p:cNvSpPr>
          <p:nvPr>
            <p:ph type="title"/>
          </p:nvPr>
        </p:nvSpPr>
        <p:spPr/>
        <p:txBody>
          <a:bodyPr/>
          <a:lstStyle/>
          <a:p>
            <a:r>
              <a:rPr lang="en-CZ" dirty="0"/>
              <a:t>Shoda modelu s daty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D5ABCD-B0FC-ECC6-65C6-9FDC275F7A06}"/>
                  </a:ext>
                </a:extLst>
              </p:cNvPr>
              <p:cNvSpPr>
                <a:spLocks noGrp="1"/>
              </p:cNvSpPr>
              <p:nvPr>
                <p:ph idx="1"/>
              </p:nvPr>
            </p:nvSpPr>
            <p:spPr/>
            <p:txBody>
              <a:bodyPr>
                <a:normAutofit/>
              </a:bodyPr>
              <a:lstStyle/>
              <a:p>
                <a:pPr marL="201168" lvl="1" indent="0">
                  <a:buNone/>
                </a:pPr>
                <a:endParaRPr lang="en-CZ" dirty="0"/>
              </a:p>
              <a:p>
                <a:pPr marL="201168" lvl="1" indent="0">
                  <a:buNone/>
                </a:pPr>
                <a14:m>
                  <m:oMathPara xmlns:m="http://schemas.openxmlformats.org/officeDocument/2006/math">
                    <m:oMathParaPr>
                      <m:jc m:val="centerGroup"/>
                    </m:oMathParaPr>
                    <m:oMath xmlns:m="http://schemas.openxmlformats.org/officeDocument/2006/math">
                      <m:r>
                        <a:rPr lang="cs-CZ" sz="2800" b="1" i="1" smtClean="0">
                          <a:latin typeface="Cambria Math" panose="02040503050406030204" pitchFamily="18" charset="0"/>
                          <a:ea typeface="Cambria Math" panose="02040503050406030204" pitchFamily="18" charset="0"/>
                        </a:rPr>
                        <m:t>𝑪</m:t>
                      </m:r>
                      <m:r>
                        <a:rPr lang="cs-CZ" sz="2800" b="1" i="1" smtClean="0">
                          <a:latin typeface="Cambria Math" panose="02040503050406030204" pitchFamily="18" charset="0"/>
                          <a:ea typeface="Cambria Math" panose="02040503050406030204" pitchFamily="18" charset="0"/>
                        </a:rPr>
                        <m:t>=</m:t>
                      </m:r>
                      <m:r>
                        <a:rPr lang="cs-CZ" sz="2800" b="1" i="1">
                          <a:latin typeface="Cambria Math" panose="02040503050406030204" pitchFamily="18" charset="0"/>
                        </a:rPr>
                        <m:t>𝑺</m:t>
                      </m:r>
                      <m:r>
                        <a:rPr lang="cs-CZ" sz="2800" b="1" i="1">
                          <a:latin typeface="Cambria Math" panose="02040503050406030204" pitchFamily="18" charset="0"/>
                        </a:rPr>
                        <m:t> −</m:t>
                      </m:r>
                      <m:acc>
                        <m:accPr>
                          <m:chr m:val="̂"/>
                          <m:ctrlPr>
                            <a:rPr lang="el-GR" sz="2800" b="1" i="1">
                              <a:latin typeface="Cambria Math" panose="02040503050406030204" pitchFamily="18" charset="0"/>
                              <a:ea typeface="Cambria Math" panose="02040503050406030204" pitchFamily="18" charset="0"/>
                            </a:rPr>
                          </m:ctrlPr>
                        </m:accPr>
                        <m:e>
                          <m:r>
                            <a:rPr lang="el-GR" sz="2800" b="1" i="1">
                              <a:latin typeface="Cambria Math" panose="02040503050406030204" pitchFamily="18" charset="0"/>
                              <a:ea typeface="Cambria Math" panose="02040503050406030204" pitchFamily="18" charset="0"/>
                            </a:rPr>
                            <m:t>𝜮</m:t>
                          </m:r>
                        </m:e>
                      </m:acc>
                    </m:oMath>
                  </m:oMathPara>
                </a14:m>
                <a:endParaRPr lang="en-CZ" sz="2800" b="1" dirty="0"/>
              </a:p>
              <a:p>
                <a:pPr marL="201168" lvl="1" indent="0">
                  <a:buNone/>
                </a:pPr>
                <a:endParaRPr lang="en-CZ" sz="2800" b="1" dirty="0"/>
              </a:p>
              <a:p>
                <a:pPr marL="201168" lvl="1" indent="0">
                  <a:buNone/>
                </a:pPr>
                <a:r>
                  <a:rPr lang="en-CZ" sz="2400" b="1" dirty="0"/>
                  <a:t>C</a:t>
                </a:r>
                <a:r>
                  <a:rPr lang="en-CZ" sz="2400" dirty="0"/>
                  <a:t> … residuální matice (neplést s maticí residuálních kovariancí </a:t>
                </a:r>
                <a14:m>
                  <m:oMath xmlns:m="http://schemas.openxmlformats.org/officeDocument/2006/math">
                    <m:sSub>
                      <m:sSubPr>
                        <m:ctrlPr>
                          <a:rPr lang="cs-CZ" sz="2800" b="1" i="1" smtClean="0">
                            <a:latin typeface="Cambria Math" panose="02040503050406030204" pitchFamily="18" charset="0"/>
                            <a:ea typeface="Cambria Math" panose="02040503050406030204" pitchFamily="18" charset="0"/>
                          </a:rPr>
                        </m:ctrlPr>
                      </m:sSubPr>
                      <m:e>
                        <m:r>
                          <a:rPr lang="cs-CZ" sz="2800" b="1" i="1">
                            <a:latin typeface="Cambria Math" panose="02040503050406030204" pitchFamily="18" charset="0"/>
                            <a:ea typeface="Cambria Math" panose="02040503050406030204" pitchFamily="18" charset="0"/>
                          </a:rPr>
                          <m:t>𝑫</m:t>
                        </m:r>
                      </m:e>
                      <m:sub>
                        <m:r>
                          <a:rPr lang="el-GR" sz="2800" b="1" i="1">
                            <a:latin typeface="Cambria Math" panose="02040503050406030204" pitchFamily="18" charset="0"/>
                            <a:ea typeface="Cambria Math" panose="02040503050406030204" pitchFamily="18" charset="0"/>
                          </a:rPr>
                          <m:t>𝜳</m:t>
                        </m:r>
                      </m:sub>
                    </m:sSub>
                  </m:oMath>
                </a14:m>
                <a:r>
                  <a:rPr lang="en-CZ" sz="2400" dirty="0"/>
                  <a:t>)</a:t>
                </a:r>
              </a:p>
              <a:p>
                <a:pPr marL="201168" lvl="1" indent="0">
                  <a:buNone/>
                </a:pPr>
                <a:endParaRPr lang="en-CZ" sz="2400" dirty="0"/>
              </a:p>
              <a:p>
                <a:pPr marL="201168" lvl="1" indent="0">
                  <a:buNone/>
                </a:pPr>
                <a:r>
                  <a:rPr lang="en-CZ" sz="2400" dirty="0"/>
                  <a:t>Prvky matice </a:t>
                </a:r>
                <a:r>
                  <a:rPr lang="en-CZ" sz="2400" b="1" dirty="0"/>
                  <a:t>C </a:t>
                </a:r>
                <a:r>
                  <a:rPr lang="en-CZ" sz="2400" dirty="0"/>
                  <a:t>obsahují jednotlivé rozdíly mezi pozorovanou a modelem implikovanou korelací mezi MVs</a:t>
                </a:r>
              </a:p>
              <a:p>
                <a:pPr marL="201168" lvl="1" indent="0">
                  <a:buNone/>
                </a:pPr>
                <a:endParaRPr lang="en-CZ" sz="2400" b="1" dirty="0"/>
              </a:p>
              <a:p>
                <a:pPr marL="201168" lvl="1" indent="0">
                  <a:buNone/>
                </a:pPr>
                <a:r>
                  <a:rPr lang="en-CZ" sz="2400" b="1" dirty="0"/>
                  <a:t>Čím méně df, tím menší rozdíl je</a:t>
                </a:r>
                <a:r>
                  <a:rPr lang="en-CZ" sz="2400" dirty="0"/>
                  <a:t>, protože se model víc a víc přizpůsobuje datům. </a:t>
                </a:r>
                <a:endParaRPr lang="en-CZ" sz="2400" b="1" dirty="0"/>
              </a:p>
            </p:txBody>
          </p:sp>
        </mc:Choice>
        <mc:Fallback>
          <p:sp>
            <p:nvSpPr>
              <p:cNvPr id="3" name="Content Placeholder 2">
                <a:extLst>
                  <a:ext uri="{FF2B5EF4-FFF2-40B4-BE49-F238E27FC236}">
                    <a16:creationId xmlns:a16="http://schemas.microsoft.com/office/drawing/2014/main" id="{07D5ABCD-B0FC-ECC6-65C6-9FDC275F7A06}"/>
                  </a:ext>
                </a:extLst>
              </p:cNvPr>
              <p:cNvSpPr>
                <a:spLocks noGrp="1" noRot="1" noChangeAspect="1" noMove="1" noResize="1" noEditPoints="1" noAdjustHandles="1" noChangeArrowheads="1" noChangeShapeType="1" noTextEdit="1"/>
              </p:cNvSpPr>
              <p:nvPr>
                <p:ph idx="1"/>
              </p:nvPr>
            </p:nvSpPr>
            <p:spPr>
              <a:blipFill>
                <a:blip r:embed="rId3"/>
                <a:stretch>
                  <a:fillRect b="-1887"/>
                </a:stretch>
              </a:blipFill>
            </p:spPr>
            <p:txBody>
              <a:bodyPr/>
              <a:lstStyle/>
              <a:p>
                <a:r>
                  <a:rPr lang="en-CZ">
                    <a:noFill/>
                  </a:rPr>
                  <a:t> </a:t>
                </a:r>
              </a:p>
            </p:txBody>
          </p:sp>
        </mc:Fallback>
      </mc:AlternateContent>
      <p:sp>
        <p:nvSpPr>
          <p:cNvPr id="5" name="TextBox 4">
            <a:extLst>
              <a:ext uri="{FF2B5EF4-FFF2-40B4-BE49-F238E27FC236}">
                <a16:creationId xmlns:a16="http://schemas.microsoft.com/office/drawing/2014/main" id="{E44604C4-EA7D-8168-5BFE-B509D69A789F}"/>
              </a:ext>
            </a:extLst>
          </p:cNvPr>
          <p:cNvSpPr txBox="1"/>
          <p:nvPr/>
        </p:nvSpPr>
        <p:spPr>
          <a:xfrm>
            <a:off x="1097280" y="6465301"/>
            <a:ext cx="8057334" cy="369332"/>
          </a:xfrm>
          <a:prstGeom prst="rect">
            <a:avLst/>
          </a:prstGeom>
          <a:noFill/>
        </p:spPr>
        <p:txBody>
          <a:bodyPr wrap="none" rtlCol="0">
            <a:spAutoFit/>
          </a:bodyPr>
          <a:lstStyle/>
          <a:p>
            <a:r>
              <a:rPr lang="en-CZ" sz="1800" dirty="0"/>
              <a:t>df = 0 =&gt; </a:t>
            </a:r>
            <a:r>
              <a:rPr lang="en-CZ" sz="1800" i="1" dirty="0"/>
              <a:t>plně saturovaný model </a:t>
            </a:r>
            <a:r>
              <a:rPr lang="en-CZ" sz="1800" dirty="0"/>
              <a:t>a </a:t>
            </a:r>
            <a:r>
              <a:rPr lang="en-CZ" sz="1800" b="1" dirty="0"/>
              <a:t>C</a:t>
            </a:r>
            <a:r>
              <a:rPr lang="en-CZ" sz="1800" dirty="0"/>
              <a:t> má mimo diagonálu samé 0 =&gt; vzniká </a:t>
            </a:r>
            <a:r>
              <a:rPr lang="en-CZ" sz="1800" i="1" dirty="0"/>
              <a:t>perfect fit</a:t>
            </a:r>
            <a:endParaRPr lang="en-CZ" dirty="0"/>
          </a:p>
        </p:txBody>
      </p:sp>
    </p:spTree>
    <p:extLst>
      <p:ext uri="{BB962C8B-B14F-4D97-AF65-F5344CB8AC3E}">
        <p14:creationId xmlns:p14="http://schemas.microsoft.com/office/powerpoint/2010/main" val="2009328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3C96-A90B-59DE-F8D5-5BA7EFF30CAC}"/>
              </a:ext>
            </a:extLst>
          </p:cNvPr>
          <p:cNvSpPr>
            <a:spLocks noGrp="1"/>
          </p:cNvSpPr>
          <p:nvPr>
            <p:ph type="title"/>
          </p:nvPr>
        </p:nvSpPr>
        <p:spPr/>
        <p:txBody>
          <a:bodyPr/>
          <a:lstStyle/>
          <a:p>
            <a:r>
              <a:rPr lang="en-CZ" dirty="0"/>
              <a:t>Shoda modelu s daty</a:t>
            </a:r>
          </a:p>
        </p:txBody>
      </p:sp>
      <p:sp>
        <p:nvSpPr>
          <p:cNvPr id="3" name="Content Placeholder 2">
            <a:extLst>
              <a:ext uri="{FF2B5EF4-FFF2-40B4-BE49-F238E27FC236}">
                <a16:creationId xmlns:a16="http://schemas.microsoft.com/office/drawing/2014/main" id="{B02C598B-04EE-4A31-28D1-F3084423FF3A}"/>
              </a:ext>
            </a:extLst>
          </p:cNvPr>
          <p:cNvSpPr>
            <a:spLocks noGrp="1"/>
          </p:cNvSpPr>
          <p:nvPr>
            <p:ph idx="1"/>
          </p:nvPr>
        </p:nvSpPr>
        <p:spPr/>
        <p:txBody>
          <a:bodyPr/>
          <a:lstStyle/>
          <a:p>
            <a:r>
              <a:rPr lang="en-GB" dirty="0"/>
              <a:t>R</a:t>
            </a:r>
            <a:r>
              <a:rPr lang="en-CZ" dirty="0"/>
              <a:t>esiduální matici jde interpretovat přímo, v takovém případě jde o </a:t>
            </a:r>
            <a:r>
              <a:rPr lang="en-CZ" b="1" dirty="0"/>
              <a:t>local fit assessment</a:t>
            </a:r>
          </a:p>
          <a:p>
            <a:r>
              <a:rPr lang="en-CZ" dirty="0"/>
              <a:t>Jednoduše se podíváme, vztahy mezi kterými MVs jsou modelem špatně vystižené</a:t>
            </a:r>
          </a:p>
        </p:txBody>
      </p:sp>
      <p:pic>
        <p:nvPicPr>
          <p:cNvPr id="5" name="Picture 4" descr="A graph of numbers on a black background&#10;&#10;Description automatically generated">
            <a:extLst>
              <a:ext uri="{FF2B5EF4-FFF2-40B4-BE49-F238E27FC236}">
                <a16:creationId xmlns:a16="http://schemas.microsoft.com/office/drawing/2014/main" id="{27AB0548-0D05-1C92-BA98-1FF49A7BC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7818" y="2729346"/>
            <a:ext cx="4303872" cy="4085609"/>
          </a:xfrm>
          <a:prstGeom prst="rect">
            <a:avLst/>
          </a:prstGeom>
        </p:spPr>
      </p:pic>
    </p:spTree>
    <p:extLst>
      <p:ext uri="{BB962C8B-B14F-4D97-AF65-F5344CB8AC3E}">
        <p14:creationId xmlns:p14="http://schemas.microsoft.com/office/powerpoint/2010/main" val="71391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graph&#10;&#10;Description automatically generated">
            <a:extLst>
              <a:ext uri="{FF2B5EF4-FFF2-40B4-BE49-F238E27FC236}">
                <a16:creationId xmlns:a16="http://schemas.microsoft.com/office/drawing/2014/main" id="{11C7B6AC-A4E1-FB52-73AF-C8DA64B8BB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2764" y="64627"/>
            <a:ext cx="9700952" cy="6728746"/>
          </a:xfrm>
        </p:spPr>
      </p:pic>
      <p:sp>
        <p:nvSpPr>
          <p:cNvPr id="4" name="TextBox 3">
            <a:extLst>
              <a:ext uri="{FF2B5EF4-FFF2-40B4-BE49-F238E27FC236}">
                <a16:creationId xmlns:a16="http://schemas.microsoft.com/office/drawing/2014/main" id="{61AC124D-FF6B-A02C-A489-CAF4A905A565}"/>
              </a:ext>
            </a:extLst>
          </p:cNvPr>
          <p:cNvSpPr txBox="1"/>
          <p:nvPr/>
        </p:nvSpPr>
        <p:spPr>
          <a:xfrm>
            <a:off x="91882" y="4729139"/>
            <a:ext cx="1667645" cy="1200329"/>
          </a:xfrm>
          <a:prstGeom prst="rect">
            <a:avLst/>
          </a:prstGeom>
          <a:noFill/>
        </p:spPr>
        <p:txBody>
          <a:bodyPr wrap="square" rtlCol="0">
            <a:spAutoFit/>
          </a:bodyPr>
          <a:lstStyle/>
          <a:p>
            <a:r>
              <a:rPr lang="en-GB" dirty="0">
                <a:hlinkClick r:id="rId3"/>
              </a:rPr>
              <a:t>https://osf.io/preprints/psyarxiv/qm7kj</a:t>
            </a:r>
            <a:endParaRPr lang="en-GB" dirty="0"/>
          </a:p>
          <a:p>
            <a:endParaRPr lang="en-CZ" dirty="0"/>
          </a:p>
        </p:txBody>
      </p:sp>
    </p:spTree>
    <p:extLst>
      <p:ext uri="{BB962C8B-B14F-4D97-AF65-F5344CB8AC3E}">
        <p14:creationId xmlns:p14="http://schemas.microsoft.com/office/powerpoint/2010/main" val="14545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a:t>Faktorová analýz</a:t>
            </a:r>
            <a:r>
              <a:rPr lang="en-US" dirty="0"/>
              <a:t>a</a:t>
            </a:r>
          </a:p>
        </p:txBody>
      </p:sp>
      <p:sp>
        <p:nvSpPr>
          <p:cNvPr id="3" name="Subtitle 2"/>
          <p:cNvSpPr>
            <a:spLocks noGrp="1"/>
          </p:cNvSpPr>
          <p:nvPr>
            <p:ph type="subTitle" idx="1"/>
          </p:nvPr>
        </p:nvSpPr>
        <p:spPr/>
        <p:txBody>
          <a:bodyPr>
            <a:normAutofit fontScale="92500" lnSpcReduction="10000"/>
          </a:bodyPr>
          <a:lstStyle/>
          <a:p>
            <a:r>
              <a:rPr lang="cs-CZ" cap="none" dirty="0" err="1"/>
              <a:t>PSYb</a:t>
            </a:r>
            <a:r>
              <a:rPr lang="en-US" cap="none" dirty="0"/>
              <a:t>259</a:t>
            </a:r>
            <a:r>
              <a:rPr lang="cs-CZ" cap="none" dirty="0"/>
              <a:t>0: Základy psychometriky</a:t>
            </a:r>
            <a:r>
              <a:rPr lang="en-US" cap="none" dirty="0"/>
              <a:t> </a:t>
            </a:r>
            <a:r>
              <a:rPr lang="cs-CZ" cap="none" dirty="0"/>
              <a:t>| </a:t>
            </a:r>
            <a:r>
              <a:rPr lang="cs-CZ" b="1" cap="none" dirty="0"/>
              <a:t>Přednáška 5</a:t>
            </a:r>
          </a:p>
          <a:p>
            <a:r>
              <a:rPr lang="cs-CZ" cap="none" dirty="0"/>
              <a:t>19. 3. 2024 </a:t>
            </a:r>
            <a:r>
              <a:rPr lang="en-US" cap="none" dirty="0"/>
              <a:t>|</a:t>
            </a:r>
            <a:r>
              <a:rPr lang="cs-CZ" cap="none" dirty="0"/>
              <a:t> Petr </a:t>
            </a:r>
            <a:r>
              <a:rPr lang="cs-CZ" cap="none" dirty="0" err="1"/>
              <a:t>Palíšek</a:t>
            </a:r>
            <a:r>
              <a:rPr lang="cs-CZ" cap="none" dirty="0"/>
              <a:t>, Petra Hubatková &amp; Hynek Cígler (&amp; Adam Ťápal)</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155" y="424433"/>
            <a:ext cx="3852347" cy="1642492"/>
          </a:xfrm>
          <a:prstGeom prst="rect">
            <a:avLst/>
          </a:prstGeom>
        </p:spPr>
      </p:pic>
    </p:spTree>
    <p:extLst>
      <p:ext uri="{BB962C8B-B14F-4D97-AF65-F5344CB8AC3E}">
        <p14:creationId xmlns:p14="http://schemas.microsoft.com/office/powerpoint/2010/main" val="645665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4FDE-A2F1-68E9-E3D2-AE2F2C9B8FC6}"/>
              </a:ext>
            </a:extLst>
          </p:cNvPr>
          <p:cNvSpPr>
            <a:spLocks noGrp="1"/>
          </p:cNvSpPr>
          <p:nvPr>
            <p:ph type="title"/>
          </p:nvPr>
        </p:nvSpPr>
        <p:spPr/>
        <p:txBody>
          <a:bodyPr/>
          <a:lstStyle/>
          <a:p>
            <a:endParaRPr lang="en-CZ"/>
          </a:p>
        </p:txBody>
      </p:sp>
      <p:pic>
        <p:nvPicPr>
          <p:cNvPr id="5" name="Content Placeholder 4" descr="A graph of a graph of a graph&#10;&#10;Description automatically generated with medium confidence">
            <a:extLst>
              <a:ext uri="{FF2B5EF4-FFF2-40B4-BE49-F238E27FC236}">
                <a16:creationId xmlns:a16="http://schemas.microsoft.com/office/drawing/2014/main" id="{9E884626-6285-641D-C9D8-65513CC293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32081"/>
            <a:ext cx="10088880" cy="6725919"/>
          </a:xfrm>
        </p:spPr>
      </p:pic>
    </p:spTree>
    <p:extLst>
      <p:ext uri="{BB962C8B-B14F-4D97-AF65-F5344CB8AC3E}">
        <p14:creationId xmlns:p14="http://schemas.microsoft.com/office/powerpoint/2010/main" val="1123733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72B1E-69CD-F71F-6D53-FB9B06691EE8}"/>
              </a:ext>
            </a:extLst>
          </p:cNvPr>
          <p:cNvSpPr>
            <a:spLocks noGrp="1"/>
          </p:cNvSpPr>
          <p:nvPr>
            <p:ph type="title"/>
          </p:nvPr>
        </p:nvSpPr>
        <p:spPr/>
        <p:txBody>
          <a:bodyPr/>
          <a:lstStyle/>
          <a:p>
            <a:r>
              <a:rPr lang="en-CZ" dirty="0"/>
              <a:t>Shoda modelu s daty</a:t>
            </a:r>
          </a:p>
        </p:txBody>
      </p:sp>
      <p:sp>
        <p:nvSpPr>
          <p:cNvPr id="3" name="Content Placeholder 2">
            <a:extLst>
              <a:ext uri="{FF2B5EF4-FFF2-40B4-BE49-F238E27FC236}">
                <a16:creationId xmlns:a16="http://schemas.microsoft.com/office/drawing/2014/main" id="{673C9030-AFF7-62E2-E294-FAB9432C55A7}"/>
              </a:ext>
            </a:extLst>
          </p:cNvPr>
          <p:cNvSpPr>
            <a:spLocks noGrp="1"/>
          </p:cNvSpPr>
          <p:nvPr>
            <p:ph idx="1"/>
          </p:nvPr>
        </p:nvSpPr>
        <p:spPr/>
        <p:txBody>
          <a:bodyPr/>
          <a:lstStyle/>
          <a:p>
            <a:r>
              <a:rPr lang="en-CZ" dirty="0"/>
              <a:t>Residuální matice jde také shrnout do jednoho čísla, které následně interpretujeme, tomu se říká </a:t>
            </a:r>
            <a:r>
              <a:rPr lang="en-CZ" b="1" dirty="0"/>
              <a:t>global fit assessment</a:t>
            </a:r>
          </a:p>
          <a:p>
            <a:r>
              <a:rPr lang="en-CZ" dirty="0"/>
              <a:t>Takovým souhrnům se říká </a:t>
            </a:r>
            <a:r>
              <a:rPr lang="en-CZ" b="1" dirty="0"/>
              <a:t>fit indices</a:t>
            </a:r>
            <a:r>
              <a:rPr lang="en-CZ" dirty="0"/>
              <a:t>, ”ukazatele shody modelu s daty”</a:t>
            </a:r>
          </a:p>
          <a:p>
            <a:r>
              <a:rPr lang="en-CZ" dirty="0"/>
              <a:t>Existuje jich celá řada, každý má své výhody / nevýhody a jejich interpretace je poměrně obtížná, např.: RMSEA, SRMR, TLI</a:t>
            </a:r>
          </a:p>
          <a:p>
            <a:r>
              <a:rPr lang="en-CZ" dirty="0"/>
              <a:t>Výzkumníci se často spoléhají na pravidla doporučená Hu a Bentlerem (1999), což je ale chyba podobná p &lt; .05</a:t>
            </a:r>
          </a:p>
          <a:p>
            <a:r>
              <a:rPr lang="en-CZ" dirty="0"/>
              <a:t>Ideální je buď interpretovat všechny informace o modelu společně a s porozuměním, nebo počkat ještě pár let na vymakání: </a:t>
            </a:r>
            <a:r>
              <a:rPr lang="en-GB" dirty="0">
                <a:hlinkClick r:id="rId2"/>
              </a:rPr>
              <a:t>https://www.dynamicfit.app/connect/</a:t>
            </a:r>
            <a:endParaRPr lang="en-GB" dirty="0"/>
          </a:p>
          <a:p>
            <a:r>
              <a:rPr lang="en-GB" b="1" dirty="0"/>
              <a:t>Pro </a:t>
            </a:r>
            <a:r>
              <a:rPr lang="en-GB" b="1" dirty="0" err="1"/>
              <a:t>potřeby</a:t>
            </a:r>
            <a:r>
              <a:rPr lang="en-GB" b="1" dirty="0"/>
              <a:t> </a:t>
            </a:r>
            <a:r>
              <a:rPr lang="en-GB" b="1" dirty="0" err="1"/>
              <a:t>tohoto</a:t>
            </a:r>
            <a:r>
              <a:rPr lang="en-GB" b="1" dirty="0"/>
              <a:t> </a:t>
            </a:r>
            <a:r>
              <a:rPr lang="en-GB" b="1" dirty="0" err="1"/>
              <a:t>kurzu</a:t>
            </a:r>
            <a:r>
              <a:rPr lang="en-GB" b="1" dirty="0"/>
              <a:t> </a:t>
            </a:r>
            <a:r>
              <a:rPr lang="en-GB" b="1" dirty="0" err="1"/>
              <a:t>stačí</a:t>
            </a:r>
            <a:r>
              <a:rPr lang="en-GB" b="1" dirty="0"/>
              <a:t> </a:t>
            </a:r>
            <a:r>
              <a:rPr lang="en-GB" b="1" dirty="0" err="1"/>
              <a:t>používat</a:t>
            </a:r>
            <a:r>
              <a:rPr lang="en-GB" b="1" dirty="0"/>
              <a:t> </a:t>
            </a:r>
            <a:r>
              <a:rPr lang="en-GB" b="1" dirty="0" err="1"/>
              <a:t>tento</a:t>
            </a:r>
            <a:r>
              <a:rPr lang="en-GB" b="1" dirty="0"/>
              <a:t> </a:t>
            </a:r>
            <a:r>
              <a:rPr lang="en-GB" b="1" dirty="0" err="1"/>
              <a:t>návod</a:t>
            </a:r>
            <a:r>
              <a:rPr lang="en-GB" b="1" dirty="0"/>
              <a:t>: </a:t>
            </a:r>
            <a:r>
              <a:rPr lang="en-GB" b="1" dirty="0">
                <a:hlinkClick r:id="rId3"/>
              </a:rPr>
              <a:t>https://davidakenny.net/cm/fit.htm</a:t>
            </a:r>
            <a:endParaRPr lang="en-GB" b="1" dirty="0"/>
          </a:p>
          <a:p>
            <a:endParaRPr lang="en-GB" dirty="0"/>
          </a:p>
          <a:p>
            <a:endParaRPr lang="en-CZ" dirty="0"/>
          </a:p>
          <a:p>
            <a:pPr marL="0" indent="0">
              <a:buNone/>
            </a:pPr>
            <a:endParaRPr lang="en-CZ" dirty="0"/>
          </a:p>
        </p:txBody>
      </p:sp>
      <p:sp>
        <p:nvSpPr>
          <p:cNvPr id="4" name="TextBox 3">
            <a:extLst>
              <a:ext uri="{FF2B5EF4-FFF2-40B4-BE49-F238E27FC236}">
                <a16:creationId xmlns:a16="http://schemas.microsoft.com/office/drawing/2014/main" id="{117F7835-9E40-2900-FFEF-0257A9CBAA40}"/>
              </a:ext>
            </a:extLst>
          </p:cNvPr>
          <p:cNvSpPr txBox="1"/>
          <p:nvPr/>
        </p:nvSpPr>
        <p:spPr>
          <a:xfrm>
            <a:off x="1097280" y="6396335"/>
            <a:ext cx="10945091" cy="461665"/>
          </a:xfrm>
          <a:prstGeom prst="rect">
            <a:avLst/>
          </a:prstGeom>
          <a:noFill/>
        </p:spPr>
        <p:txBody>
          <a:bodyPr wrap="square" rtlCol="0">
            <a:spAutoFit/>
          </a:bodyPr>
          <a:lstStyle/>
          <a:p>
            <a:r>
              <a:rPr lang="en-GB" sz="1200" b="0" i="0" u="none" strike="noStrike" dirty="0">
                <a:solidFill>
                  <a:srgbClr val="333333"/>
                </a:solidFill>
                <a:effectLst/>
                <a:latin typeface="Arial" panose="020B0604020202020204" pitchFamily="34" charset="0"/>
              </a:rPr>
              <a:t>Hu, L.-t., &amp; </a:t>
            </a:r>
            <a:r>
              <a:rPr lang="en-GB" sz="1200" b="0" i="0" u="none" strike="noStrike" dirty="0" err="1">
                <a:solidFill>
                  <a:srgbClr val="333333"/>
                </a:solidFill>
                <a:effectLst/>
                <a:latin typeface="Arial" panose="020B0604020202020204" pitchFamily="34" charset="0"/>
              </a:rPr>
              <a:t>Bentler</a:t>
            </a:r>
            <a:r>
              <a:rPr lang="en-GB" sz="1200" b="0" i="0" u="none" strike="noStrike" dirty="0">
                <a:solidFill>
                  <a:srgbClr val="333333"/>
                </a:solidFill>
                <a:effectLst/>
                <a:latin typeface="Arial" panose="020B0604020202020204" pitchFamily="34" charset="0"/>
              </a:rPr>
              <a:t>, P. M. (1999). </a:t>
            </a:r>
            <a:r>
              <a:rPr lang="en-GB" sz="1200" b="0" i="0" u="none" strike="noStrike" dirty="0" err="1">
                <a:solidFill>
                  <a:srgbClr val="333333"/>
                </a:solidFill>
                <a:effectLst/>
                <a:latin typeface="Arial" panose="020B0604020202020204" pitchFamily="34" charset="0"/>
              </a:rPr>
              <a:t>Cutoff</a:t>
            </a:r>
            <a:r>
              <a:rPr lang="en-GB" sz="1200" b="0" i="0" u="none" strike="noStrike" dirty="0">
                <a:solidFill>
                  <a:srgbClr val="333333"/>
                </a:solidFill>
                <a:effectLst/>
                <a:latin typeface="Arial" panose="020B0604020202020204" pitchFamily="34" charset="0"/>
              </a:rPr>
              <a:t> criteria for fit indexes in covariance structure analysis: Conventional criteria versus new alternatives. </a:t>
            </a:r>
            <a:r>
              <a:rPr lang="en-GB" sz="1200" b="0" i="1" u="none" strike="noStrike" dirty="0">
                <a:solidFill>
                  <a:srgbClr val="333333"/>
                </a:solidFill>
                <a:effectLst/>
                <a:latin typeface="Arial" panose="020B0604020202020204" pitchFamily="34" charset="0"/>
              </a:rPr>
              <a:t>Structural Equation </a:t>
            </a:r>
            <a:r>
              <a:rPr lang="en-GB" sz="1200" b="0" i="1" u="none" strike="noStrike" dirty="0" err="1">
                <a:solidFill>
                  <a:srgbClr val="333333"/>
                </a:solidFill>
                <a:effectLst/>
                <a:latin typeface="Arial" panose="020B0604020202020204" pitchFamily="34" charset="0"/>
              </a:rPr>
              <a:t>Modeling</a:t>
            </a:r>
            <a:r>
              <a:rPr lang="en-GB" sz="1200" b="0" i="1" u="none" strike="noStrike" dirty="0">
                <a:solidFill>
                  <a:srgbClr val="333333"/>
                </a:solidFill>
                <a:effectLst/>
                <a:latin typeface="Arial" panose="020B0604020202020204" pitchFamily="34" charset="0"/>
              </a:rPr>
              <a:t>, 6</a:t>
            </a:r>
            <a:r>
              <a:rPr lang="en-GB" sz="1200" b="0" i="0" u="none" strike="noStrike" dirty="0">
                <a:solidFill>
                  <a:srgbClr val="333333"/>
                </a:solidFill>
                <a:effectLst/>
                <a:latin typeface="Arial" panose="020B0604020202020204" pitchFamily="34" charset="0"/>
              </a:rPr>
              <a:t>(1), 1–55. </a:t>
            </a:r>
            <a:r>
              <a:rPr lang="en-GB" sz="1200" b="0" i="0" u="none" strike="noStrike" dirty="0">
                <a:solidFill>
                  <a:srgbClr val="2C72B7"/>
                </a:solidFill>
                <a:effectLst/>
                <a:latin typeface="Arial" panose="020B0604020202020204" pitchFamily="34" charset="0"/>
                <a:hlinkClick r:id="rId4"/>
              </a:rPr>
              <a:t>https://doi.org/10.1080/10705519909540118</a:t>
            </a:r>
            <a:endParaRPr lang="en-CZ" sz="1200" dirty="0"/>
          </a:p>
        </p:txBody>
      </p:sp>
    </p:spTree>
    <p:extLst>
      <p:ext uri="{BB962C8B-B14F-4D97-AF65-F5344CB8AC3E}">
        <p14:creationId xmlns:p14="http://schemas.microsoft.com/office/powerpoint/2010/main" val="2139052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9204-2CBF-CE93-3E51-F9690237D4CF}"/>
              </a:ext>
            </a:extLst>
          </p:cNvPr>
          <p:cNvSpPr>
            <a:spLocks noGrp="1"/>
          </p:cNvSpPr>
          <p:nvPr>
            <p:ph type="title"/>
          </p:nvPr>
        </p:nvSpPr>
        <p:spPr/>
        <p:txBody>
          <a:bodyPr/>
          <a:lstStyle/>
          <a:p>
            <a:r>
              <a:rPr lang="en-CZ" dirty="0"/>
              <a:t>SRMR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7203FD7-2DAB-5C0A-74D8-3FB09DDA904F}"/>
                  </a:ext>
                </a:extLst>
              </p:cNvPr>
              <p:cNvSpPr>
                <a:spLocks noGrp="1"/>
              </p:cNvSpPr>
              <p:nvPr>
                <p:ph idx="1"/>
              </p:nvPr>
            </p:nvSpPr>
            <p:spPr>
              <a:xfrm>
                <a:off x="1097280" y="1845733"/>
                <a:ext cx="10058400" cy="4416521"/>
              </a:xfrm>
            </p:spPr>
            <p:txBody>
              <a:bodyPr>
                <a:normAutofit fontScale="92500" lnSpcReduction="20000"/>
              </a:bodyPr>
              <a:lstStyle/>
              <a:p>
                <a:r>
                  <a:rPr lang="en-CZ" u="sng" dirty="0"/>
                  <a:t>Standardized Root Mean Squared Residual</a:t>
                </a:r>
              </a:p>
              <a:p>
                <a:endParaRPr lang="en-CZ" b="1" dirty="0"/>
              </a:p>
              <a:p>
                <a:pPr/>
                <a14:m>
                  <m:oMath xmlns:m="http://schemas.openxmlformats.org/officeDocument/2006/math">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𝑆𝑅𝑀𝑅</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naryPr>
                              <m:sub/>
                              <m:sup/>
                              <m:e>
                                <m:sSup>
                                  <m:sSup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𝐸𝑥𝑝𝑒𝑐𝑡𝑒𝑑</m:t>
                                        </m:r>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𝑂𝑏𝑠𝑒𝑟𝑣𝑒𝑑</m:t>
                                        </m:r>
                                      </m:e>
                                    </m:d>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p>
                                </m:sSup>
                              </m:e>
                            </m:nary>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𝑁𝑢𝑚𝑏𝑒𝑟</m:t>
                            </m:r>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𝑜𝑓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𝑒𝑙𝑒𝑚𝑒𝑛𝑡𝑠</m:t>
                            </m:r>
                          </m:den>
                        </m:f>
                      </m:e>
                    </m:rad>
                  </m:oMath>
                </a14:m>
                <a:endParaRPr lang="en-CZ" sz="1800" dirty="0">
                  <a:effectLst/>
                  <a:latin typeface="Calibri" panose="020F0502020204030204" pitchFamily="34" charset="0"/>
                  <a:ea typeface="Calibri" panose="020F0502020204030204" pitchFamily="34" charset="0"/>
                  <a:cs typeface="Arial" panose="020B0604020202020204" pitchFamily="34" charset="0"/>
                </a:endParaRPr>
              </a:p>
              <a:p>
                <a:endParaRPr lang="en-CZ" sz="1800" dirty="0">
                  <a:latin typeface="Calibri" panose="020F0502020204030204" pitchFamily="34" charset="0"/>
                  <a:ea typeface="Calibri" panose="020F0502020204030204" pitchFamily="34" charset="0"/>
                  <a:cs typeface="Arial" panose="020B0604020202020204" pitchFamily="34" charset="0"/>
                </a:endParaRPr>
              </a:p>
              <a:p>
                <a:r>
                  <a:rPr lang="en-CZ" sz="2100" dirty="0">
                    <a:latin typeface="Calibri" panose="020F0502020204030204" pitchFamily="34" charset="0"/>
                    <a:ea typeface="Calibri" panose="020F0502020204030204" pitchFamily="34" charset="0"/>
                    <a:cs typeface="Arial" panose="020B0604020202020204" pitchFamily="34" charset="0"/>
                  </a:rPr>
                  <a:t>Výsledkem je průměrná velikost prvku v residuální matici (tj. </a:t>
                </a:r>
                <a:r>
                  <a:rPr lang="en-GB" sz="2100" b="1" dirty="0">
                    <a:latin typeface="Calibri" panose="020F0502020204030204" pitchFamily="34" charset="0"/>
                    <a:ea typeface="Calibri" panose="020F0502020204030204" pitchFamily="34" charset="0"/>
                    <a:cs typeface="Arial" panose="020B0604020202020204" pitchFamily="34" charset="0"/>
                  </a:rPr>
                  <a:t>p</a:t>
                </a:r>
                <a:r>
                  <a:rPr lang="en-CZ" sz="2100" b="1" dirty="0">
                    <a:latin typeface="Calibri" panose="020F0502020204030204" pitchFamily="34" charset="0"/>
                    <a:ea typeface="Calibri" panose="020F0502020204030204" pitchFamily="34" charset="0"/>
                    <a:cs typeface="Arial" panose="020B0604020202020204" pitchFamily="34" charset="0"/>
                  </a:rPr>
                  <a:t>růměrná vzdálenost mezi odhadnutou a pozorovanou korelací</a:t>
                </a:r>
                <a:r>
                  <a:rPr lang="en-CZ" sz="2100" dirty="0">
                    <a:latin typeface="Calibri" panose="020F0502020204030204" pitchFamily="34" charset="0"/>
                    <a:ea typeface="Calibri" panose="020F0502020204030204" pitchFamily="34" charset="0"/>
                    <a:cs typeface="Arial" panose="020B0604020202020204" pitchFamily="34" charset="0"/>
                  </a:rPr>
                  <a:t>)</a:t>
                </a:r>
              </a:p>
              <a:p>
                <a:endParaRPr lang="en-CZ" sz="2100" dirty="0">
                  <a:effectLst/>
                  <a:latin typeface="Calibri" panose="020F0502020204030204" pitchFamily="34" charset="0"/>
                  <a:ea typeface="Calibri" panose="020F0502020204030204" pitchFamily="34" charset="0"/>
                  <a:cs typeface="Arial" panose="020B0604020202020204" pitchFamily="34" charset="0"/>
                </a:endParaRPr>
              </a:p>
              <a:p>
                <a:r>
                  <a:rPr lang="en-CZ" sz="2100" dirty="0">
                    <a:effectLst/>
                    <a:latin typeface="Calibri" panose="020F0502020204030204" pitchFamily="34" charset="0"/>
                    <a:ea typeface="Calibri" panose="020F0502020204030204" pitchFamily="34" charset="0"/>
                    <a:cs typeface="Arial" panose="020B0604020202020204" pitchFamily="34" charset="0"/>
                  </a:rPr>
                  <a:t>Čím menší, tím lepší. Tradiční cut-off: &lt; 0,08</a:t>
                </a:r>
              </a:p>
              <a:p>
                <a:endParaRPr lang="en-CZ" sz="2100" dirty="0">
                  <a:latin typeface="Calibri" panose="020F0502020204030204" pitchFamily="34" charset="0"/>
                  <a:ea typeface="Calibri" panose="020F0502020204030204" pitchFamily="34" charset="0"/>
                  <a:cs typeface="Arial" panose="020B0604020202020204" pitchFamily="34" charset="0"/>
                </a:endParaRPr>
              </a:p>
              <a:p>
                <a:r>
                  <a:rPr lang="en-CZ" sz="2100" u="sng" dirty="0">
                    <a:effectLst/>
                    <a:latin typeface="Calibri" panose="020F0502020204030204" pitchFamily="34" charset="0"/>
                    <a:ea typeface="Calibri" panose="020F0502020204030204" pitchFamily="34" charset="0"/>
                    <a:cs typeface="Arial" panose="020B0604020202020204" pitchFamily="34" charset="0"/>
                  </a:rPr>
                  <a:t>Výhody</a:t>
                </a:r>
                <a:r>
                  <a:rPr lang="en-CZ" sz="2100" dirty="0">
                    <a:effectLst/>
                    <a:latin typeface="Calibri" panose="020F0502020204030204" pitchFamily="34" charset="0"/>
                    <a:ea typeface="Calibri" panose="020F0502020204030204" pitchFamily="34" charset="0"/>
                    <a:cs typeface="Arial" panose="020B0604020202020204" pitchFamily="34" charset="0"/>
                  </a:rPr>
                  <a:t>: Velmi snadno interpretovatelné, nezávislé na jiných vlastnostech modelu</a:t>
                </a:r>
              </a:p>
              <a:p>
                <a:r>
                  <a:rPr lang="en-CZ" sz="2100" u="sng" dirty="0">
                    <a:latin typeface="Calibri" panose="020F0502020204030204" pitchFamily="34" charset="0"/>
                    <a:ea typeface="Calibri" panose="020F0502020204030204" pitchFamily="34" charset="0"/>
                    <a:cs typeface="Arial" panose="020B0604020202020204" pitchFamily="34" charset="0"/>
                  </a:rPr>
                  <a:t>Nevýhody</a:t>
                </a:r>
                <a:r>
                  <a:rPr lang="en-CZ" sz="2100" dirty="0">
                    <a:latin typeface="Calibri" panose="020F0502020204030204" pitchFamily="34" charset="0"/>
                    <a:ea typeface="Calibri" panose="020F0502020204030204" pitchFamily="34" charset="0"/>
                    <a:cs typeface="Arial" panose="020B0604020202020204" pitchFamily="34" charset="0"/>
                  </a:rPr>
                  <a:t>: U malých N méně spolehlivé kvůli výběrové chybě</a:t>
                </a:r>
                <a:endParaRPr lang="en-CZ" sz="2100" dirty="0">
                  <a:effectLst/>
                  <a:latin typeface="Calibri" panose="020F0502020204030204" pitchFamily="34" charset="0"/>
                  <a:ea typeface="Calibri" panose="020F0502020204030204" pitchFamily="34" charset="0"/>
                  <a:cs typeface="Arial" panose="020B0604020202020204" pitchFamily="34" charset="0"/>
                </a:endParaRPr>
              </a:p>
              <a:p>
                <a:endParaRPr lang="en-CZ" b="1" dirty="0"/>
              </a:p>
            </p:txBody>
          </p:sp>
        </mc:Choice>
        <mc:Fallback>
          <p:sp>
            <p:nvSpPr>
              <p:cNvPr id="3" name="Content Placeholder 2">
                <a:extLst>
                  <a:ext uri="{FF2B5EF4-FFF2-40B4-BE49-F238E27FC236}">
                    <a16:creationId xmlns:a16="http://schemas.microsoft.com/office/drawing/2014/main" id="{F7203FD7-2DAB-5C0A-74D8-3FB09DDA904F}"/>
                  </a:ext>
                </a:extLst>
              </p:cNvPr>
              <p:cNvSpPr>
                <a:spLocks noGrp="1" noRot="1" noChangeAspect="1" noMove="1" noResize="1" noEditPoints="1" noAdjustHandles="1" noChangeArrowheads="1" noChangeShapeType="1" noTextEdit="1"/>
              </p:cNvSpPr>
              <p:nvPr>
                <p:ph idx="1"/>
              </p:nvPr>
            </p:nvSpPr>
            <p:spPr>
              <a:xfrm>
                <a:off x="1097280" y="1845733"/>
                <a:ext cx="10058400" cy="4416521"/>
              </a:xfrm>
              <a:blipFill>
                <a:blip r:embed="rId2"/>
                <a:stretch>
                  <a:fillRect l="-1261" t="-2586" r="-1135"/>
                </a:stretch>
              </a:blipFill>
            </p:spPr>
            <p:txBody>
              <a:bodyPr/>
              <a:lstStyle/>
              <a:p>
                <a:r>
                  <a:rPr lang="en-CZ">
                    <a:noFill/>
                  </a:rPr>
                  <a:t> </a:t>
                </a:r>
              </a:p>
            </p:txBody>
          </p:sp>
        </mc:Fallback>
      </mc:AlternateContent>
    </p:spTree>
    <p:extLst>
      <p:ext uri="{BB962C8B-B14F-4D97-AF65-F5344CB8AC3E}">
        <p14:creationId xmlns:p14="http://schemas.microsoft.com/office/powerpoint/2010/main" val="238873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5F7C-6D40-0DAA-9AB1-1955EA87F453}"/>
              </a:ext>
            </a:extLst>
          </p:cNvPr>
          <p:cNvSpPr>
            <a:spLocks noGrp="1"/>
          </p:cNvSpPr>
          <p:nvPr>
            <p:ph type="title"/>
          </p:nvPr>
        </p:nvSpPr>
        <p:spPr/>
        <p:txBody>
          <a:bodyPr/>
          <a:lstStyle/>
          <a:p>
            <a:r>
              <a:rPr lang="en-CZ" dirty="0"/>
              <a:t>Chí-kvadrát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325C4D3-7465-2520-17A8-37D00E6D27F2}"/>
                  </a:ext>
                </a:extLst>
              </p:cNvPr>
              <p:cNvSpPr>
                <a:spLocks noGrp="1"/>
              </p:cNvSpPr>
              <p:nvPr>
                <p:ph idx="1"/>
              </p:nvPr>
            </p:nvSpPr>
            <p:spPr/>
            <p:txBody>
              <a:bodyPr>
                <a:noAutofit/>
              </a:bodyPr>
              <a:lstStyle/>
              <a:p>
                <a:r>
                  <a:rPr lang="cs-CZ" dirty="0">
                    <a:ea typeface="Cambria Math" panose="02040503050406030204" pitchFamily="18" charset="0"/>
                  </a:rPr>
                  <a:t>Vzdálenost (diskrepanci) </a:t>
                </a:r>
                <a14:m>
                  <m:oMath xmlns:m="http://schemas.openxmlformats.org/officeDocument/2006/math">
                    <m:r>
                      <a:rPr lang="cs-CZ" b="1" i="1">
                        <a:latin typeface="Cambria Math" panose="02040503050406030204" pitchFamily="18" charset="0"/>
                      </a:rPr>
                      <m:t>𝑺</m:t>
                    </m:r>
                    <m:r>
                      <a:rPr lang="cs-CZ" b="1" i="1">
                        <a:latin typeface="Cambria Math" panose="02040503050406030204" pitchFamily="18" charset="0"/>
                      </a:rPr>
                      <m:t> −</m:t>
                    </m:r>
                    <m:acc>
                      <m:accPr>
                        <m:chr m:val="̂"/>
                        <m:ctrlPr>
                          <a:rPr lang="el-GR" b="1" i="1">
                            <a:latin typeface="Cambria Math" panose="02040503050406030204" pitchFamily="18" charset="0"/>
                            <a:ea typeface="Cambria Math" panose="02040503050406030204" pitchFamily="18" charset="0"/>
                          </a:rPr>
                        </m:ctrlPr>
                      </m:accPr>
                      <m:e>
                        <m:r>
                          <a:rPr lang="el-GR" b="1" i="1">
                            <a:latin typeface="Cambria Math" panose="02040503050406030204" pitchFamily="18" charset="0"/>
                            <a:ea typeface="Cambria Math" panose="02040503050406030204" pitchFamily="18" charset="0"/>
                          </a:rPr>
                          <m:t>𝜮</m:t>
                        </m:r>
                      </m:e>
                    </m:acc>
                  </m:oMath>
                </a14:m>
                <a:r>
                  <a:rPr lang="en-CZ" b="1" dirty="0"/>
                  <a:t> </a:t>
                </a:r>
                <a:r>
                  <a:rPr lang="en-CZ" dirty="0"/>
                  <a:t>jde vyjádřit </a:t>
                </a:r>
                <a:r>
                  <a:rPr lang="en-GB" dirty="0" err="1"/>
                  <a:t>i</a:t>
                </a:r>
                <a:r>
                  <a:rPr lang="en-CZ" dirty="0"/>
                  <a:t> pomocí statistiky </a:t>
                </a:r>
                <a:r>
                  <a:rPr lang="en-CZ" b="1" dirty="0"/>
                  <a:t>F</a:t>
                </a:r>
                <a:r>
                  <a:rPr lang="en-CZ" dirty="0"/>
                  <a:t>, která má po vynásobení N-1 přibližně chí-kvadrát rozložení: </a:t>
                </a:r>
                <a14:m>
                  <m:oMath xmlns:m="http://schemas.openxmlformats.org/officeDocument/2006/math">
                    <m:r>
                      <a:rPr lang="cs-CZ" b="0" i="1" smtClean="0">
                        <a:latin typeface="Cambria Math" panose="02040503050406030204" pitchFamily="18" charset="0"/>
                      </a:rPr>
                      <m:t>𝐹</m:t>
                    </m:r>
                    <m:r>
                      <a:rPr lang="cs-CZ" b="0" i="1" smtClean="0">
                        <a:latin typeface="Cambria Math" panose="02040503050406030204" pitchFamily="18" charset="0"/>
                      </a:rPr>
                      <m:t>(</m:t>
                    </m:r>
                    <m:r>
                      <a:rPr lang="cs-CZ" b="0" i="1" smtClean="0">
                        <a:latin typeface="Cambria Math" panose="02040503050406030204" pitchFamily="18" charset="0"/>
                      </a:rPr>
                      <m:t>𝑁</m:t>
                    </m:r>
                    <m:r>
                      <a:rPr lang="cs-CZ" b="0" i="1" smtClean="0">
                        <a:latin typeface="Cambria Math" panose="02040503050406030204" pitchFamily="18" charset="0"/>
                      </a:rPr>
                      <m:t>−1) ~</m:t>
                    </m:r>
                    <m:sSup>
                      <m:sSupPr>
                        <m:ctrlPr>
                          <a:rPr lang="en-CZ" i="1">
                            <a:latin typeface="Cambria Math" panose="02040503050406030204" pitchFamily="18" charset="0"/>
                          </a:rPr>
                        </m:ctrlPr>
                      </m:sSupPr>
                      <m:e>
                        <m:r>
                          <a:rPr lang="cs-CZ" b="0" i="1" smtClean="0">
                            <a:latin typeface="Cambria Math" panose="02040503050406030204" pitchFamily="18" charset="0"/>
                          </a:rPr>
                          <m:t> </m:t>
                        </m:r>
                        <m:r>
                          <a:rPr lang="en-CZ" i="1">
                            <a:latin typeface="Cambria Math" panose="02040503050406030204" pitchFamily="18" charset="0"/>
                            <a:ea typeface="Cambria Math" panose="02040503050406030204" pitchFamily="18" charset="0"/>
                          </a:rPr>
                          <m:t>𝜒</m:t>
                        </m:r>
                      </m:e>
                      <m:sup>
                        <m:r>
                          <a:rPr lang="cs-CZ" i="1">
                            <a:latin typeface="Cambria Math" panose="02040503050406030204" pitchFamily="18" charset="0"/>
                          </a:rPr>
                          <m:t>2</m:t>
                        </m:r>
                      </m:sup>
                    </m:sSup>
                    <m:d>
                      <m:dPr>
                        <m:ctrlPr>
                          <a:rPr lang="cs-CZ" i="1">
                            <a:latin typeface="Cambria Math" panose="02040503050406030204" pitchFamily="18" charset="0"/>
                          </a:rPr>
                        </m:ctrlPr>
                      </m:dPr>
                      <m:e>
                        <m:r>
                          <a:rPr lang="cs-CZ" i="1">
                            <a:latin typeface="Cambria Math" panose="02040503050406030204" pitchFamily="18" charset="0"/>
                          </a:rPr>
                          <m:t>𝑑𝑓</m:t>
                        </m:r>
                      </m:e>
                    </m:d>
                  </m:oMath>
                </a14:m>
                <a:endParaRPr lang="en-CZ" dirty="0"/>
              </a:p>
              <a:p>
                <a:r>
                  <a:rPr lang="en-CZ" dirty="0"/>
                  <a:t>U správně specifikovaného modelu v průměru očekáváme “diskrepanci” </a:t>
                </a:r>
                <a14:m>
                  <m:oMath xmlns:m="http://schemas.openxmlformats.org/officeDocument/2006/math">
                    <m:sSup>
                      <m:sSupPr>
                        <m:ctrlPr>
                          <a:rPr lang="en-CZ" i="1" smtClean="0">
                            <a:latin typeface="Cambria Math" panose="02040503050406030204" pitchFamily="18" charset="0"/>
                          </a:rPr>
                        </m:ctrlPr>
                      </m:sSupPr>
                      <m:e>
                        <m:r>
                          <a:rPr lang="en-CZ" i="1" smtClean="0">
                            <a:latin typeface="Cambria Math" panose="02040503050406030204" pitchFamily="18" charset="0"/>
                            <a:ea typeface="Cambria Math" panose="02040503050406030204" pitchFamily="18" charset="0"/>
                          </a:rPr>
                          <m:t>𝜒</m:t>
                        </m:r>
                      </m:e>
                      <m:sup>
                        <m:r>
                          <a:rPr lang="cs-CZ" b="0" i="1" smtClean="0">
                            <a:latin typeface="Cambria Math" panose="02040503050406030204" pitchFamily="18" charset="0"/>
                          </a:rPr>
                          <m:t>2</m:t>
                        </m:r>
                      </m:sup>
                    </m:sSup>
                    <m:d>
                      <m:dPr>
                        <m:ctrlPr>
                          <a:rPr lang="cs-CZ" b="0" i="1" smtClean="0">
                            <a:latin typeface="Cambria Math" panose="02040503050406030204" pitchFamily="18" charset="0"/>
                          </a:rPr>
                        </m:ctrlPr>
                      </m:dPr>
                      <m:e>
                        <m:r>
                          <a:rPr lang="cs-CZ" b="0" i="1" smtClean="0">
                            <a:latin typeface="Cambria Math" panose="02040503050406030204" pitchFamily="18" charset="0"/>
                          </a:rPr>
                          <m:t>𝑑𝑓</m:t>
                        </m:r>
                      </m:e>
                    </m:d>
                    <m:r>
                      <a:rPr lang="cs-CZ" b="0" i="1" smtClean="0">
                        <a:latin typeface="Cambria Math" panose="02040503050406030204" pitchFamily="18" charset="0"/>
                      </a:rPr>
                      <m:t>=</m:t>
                    </m:r>
                    <m:r>
                      <a:rPr lang="cs-CZ" b="0" i="1" smtClean="0">
                        <a:latin typeface="Cambria Math" panose="02040503050406030204" pitchFamily="18" charset="0"/>
                      </a:rPr>
                      <m:t>𝑑𝑓</m:t>
                    </m:r>
                    <m:r>
                      <a:rPr lang="cs-CZ" b="0" i="0" smtClean="0">
                        <a:latin typeface="Cambria Math" panose="02040503050406030204" pitchFamily="18" charset="0"/>
                      </a:rPr>
                      <m:t> (</m:t>
                    </m:r>
                  </m:oMath>
                </a14:m>
                <a:r>
                  <a:rPr lang="en-CZ" dirty="0"/>
                  <a:t>vyšší naznačuje špatně specifikovaný model)</a:t>
                </a:r>
              </a:p>
              <a:p>
                <a:r>
                  <a:rPr lang="en-CZ" dirty="0"/>
                  <a:t>Tuto hodnotu lze testovat přímo pomocí </a:t>
                </a:r>
                <a:r>
                  <a:rPr lang="en-GB" i="1" dirty="0"/>
                  <a:t>t</a:t>
                </a:r>
                <a:r>
                  <a:rPr lang="en-CZ" i="1" dirty="0"/>
                  <a:t>est of perfect fit</a:t>
                </a:r>
                <a:r>
                  <a:rPr lang="en-CZ" dirty="0"/>
                  <a:t>, který testuje H0, že mezi </a:t>
                </a:r>
                <a14:m>
                  <m:oMath xmlns:m="http://schemas.openxmlformats.org/officeDocument/2006/math">
                    <m:r>
                      <a:rPr lang="cs-CZ" b="1" i="1" smtClean="0">
                        <a:latin typeface="Cambria Math" panose="02040503050406030204" pitchFamily="18" charset="0"/>
                      </a:rPr>
                      <m:t>𝑺</m:t>
                    </m:r>
                  </m:oMath>
                </a14:m>
                <a:r>
                  <a:rPr lang="en-CZ" dirty="0"/>
                  <a:t> a </a:t>
                </a:r>
                <a14:m>
                  <m:oMath xmlns:m="http://schemas.openxmlformats.org/officeDocument/2006/math">
                    <m:acc>
                      <m:accPr>
                        <m:chr m:val="̂"/>
                        <m:ctrlPr>
                          <a:rPr lang="el-GR" b="1" i="1">
                            <a:latin typeface="Cambria Math" panose="02040503050406030204" pitchFamily="18" charset="0"/>
                            <a:ea typeface="Cambria Math" panose="02040503050406030204" pitchFamily="18" charset="0"/>
                          </a:rPr>
                        </m:ctrlPr>
                      </m:accPr>
                      <m:e>
                        <m:r>
                          <a:rPr lang="el-GR" b="1" i="1">
                            <a:latin typeface="Cambria Math" panose="02040503050406030204" pitchFamily="18" charset="0"/>
                            <a:ea typeface="Cambria Math" panose="02040503050406030204" pitchFamily="18" charset="0"/>
                          </a:rPr>
                          <m:t>𝜮</m:t>
                        </m:r>
                      </m:e>
                    </m:acc>
                  </m:oMath>
                </a14:m>
                <a:r>
                  <a:rPr lang="en-CZ" b="1" dirty="0"/>
                  <a:t> </a:t>
                </a:r>
                <a:r>
                  <a:rPr lang="en-CZ" dirty="0"/>
                  <a:t> není rozdíl =&gt; chceme proto vysokou p-hodnotu</a:t>
                </a:r>
              </a:p>
              <a:p>
                <a:endParaRPr lang="en-CZ" dirty="0"/>
              </a:p>
              <a:p>
                <a:pPr marL="0" indent="0">
                  <a:buNone/>
                </a:pPr>
                <a:r>
                  <a:rPr lang="en-CZ" dirty="0"/>
                  <a:t>Test of perfect fit má nicméně tendenci zamítat všechny modely odhadnutné na solidních vzorcích, proto </a:t>
                </a:r>
                <a:r>
                  <a:rPr lang="en-CZ" b="1" dirty="0"/>
                  <a:t>má vypovídací hodnotu, jen s vysokou p-hodnotou (tehdy totiž model musí sedět fakt dobře). </a:t>
                </a:r>
              </a:p>
              <a:p>
                <a:pPr marL="0" indent="0">
                  <a:buNone/>
                </a:pPr>
                <a:endParaRPr lang="en-CZ" b="1" dirty="0"/>
              </a:p>
              <a:p>
                <a:pPr marL="0" indent="0">
                  <a:buNone/>
                </a:pPr>
                <a:r>
                  <a:rPr lang="en-CZ" b="1" dirty="0"/>
                  <a:t>Sám o sobě se tedy sice vždy reportuje, ale jinak se při p &lt; .05 neinterpretuje.</a:t>
                </a:r>
              </a:p>
            </p:txBody>
          </p:sp>
        </mc:Choice>
        <mc:Fallback>
          <p:sp>
            <p:nvSpPr>
              <p:cNvPr id="3" name="Content Placeholder 2">
                <a:extLst>
                  <a:ext uri="{FF2B5EF4-FFF2-40B4-BE49-F238E27FC236}">
                    <a16:creationId xmlns:a16="http://schemas.microsoft.com/office/drawing/2014/main" id="{2325C4D3-7465-2520-17A8-37D00E6D27F2}"/>
                  </a:ext>
                </a:extLst>
              </p:cNvPr>
              <p:cNvSpPr>
                <a:spLocks noGrp="1" noRot="1" noChangeAspect="1" noMove="1" noResize="1" noEditPoints="1" noAdjustHandles="1" noChangeArrowheads="1" noChangeShapeType="1" noTextEdit="1"/>
              </p:cNvSpPr>
              <p:nvPr>
                <p:ph idx="1"/>
              </p:nvPr>
            </p:nvSpPr>
            <p:spPr>
              <a:blipFill>
                <a:blip r:embed="rId2"/>
                <a:stretch>
                  <a:fillRect l="-1513" t="-1572" b="-13208"/>
                </a:stretch>
              </a:blipFill>
            </p:spPr>
            <p:txBody>
              <a:bodyPr/>
              <a:lstStyle/>
              <a:p>
                <a:r>
                  <a:rPr lang="en-CZ">
                    <a:noFill/>
                  </a:rPr>
                  <a:t> </a:t>
                </a:r>
              </a:p>
            </p:txBody>
          </p:sp>
        </mc:Fallback>
      </mc:AlternateContent>
    </p:spTree>
    <p:extLst>
      <p:ext uri="{BB962C8B-B14F-4D97-AF65-F5344CB8AC3E}">
        <p14:creationId xmlns:p14="http://schemas.microsoft.com/office/powerpoint/2010/main" val="3508723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41637-ED13-B40E-69A6-703FD84210AB}"/>
              </a:ext>
            </a:extLst>
          </p:cNvPr>
          <p:cNvSpPr>
            <a:spLocks noGrp="1"/>
          </p:cNvSpPr>
          <p:nvPr>
            <p:ph type="title"/>
          </p:nvPr>
        </p:nvSpPr>
        <p:spPr/>
        <p:txBody>
          <a:bodyPr/>
          <a:lstStyle/>
          <a:p>
            <a:r>
              <a:rPr lang="en-CZ" dirty="0"/>
              <a:t>RMSEA</a:t>
            </a:r>
          </a:p>
        </p:txBody>
      </p:sp>
      <p:sp>
        <p:nvSpPr>
          <p:cNvPr id="3" name="Content Placeholder 2">
            <a:extLst>
              <a:ext uri="{FF2B5EF4-FFF2-40B4-BE49-F238E27FC236}">
                <a16:creationId xmlns:a16="http://schemas.microsoft.com/office/drawing/2014/main" id="{68C0AE10-0F13-8464-D706-752A494BA9A3}"/>
              </a:ext>
            </a:extLst>
          </p:cNvPr>
          <p:cNvSpPr>
            <a:spLocks noGrp="1"/>
          </p:cNvSpPr>
          <p:nvPr>
            <p:ph idx="1"/>
          </p:nvPr>
        </p:nvSpPr>
        <p:spPr/>
        <p:txBody>
          <a:bodyPr/>
          <a:lstStyle/>
          <a:p>
            <a:r>
              <a:rPr lang="en-CZ" u="sng" dirty="0"/>
              <a:t>Root Mean Squared Error of Approximation</a:t>
            </a:r>
          </a:p>
          <a:p>
            <a:endParaRPr lang="en-CZ" u="sng" dirty="0"/>
          </a:p>
          <a:p>
            <a:endParaRPr lang="en-CZ" u="sng" dirty="0"/>
          </a:p>
          <a:p>
            <a:endParaRPr lang="en-CZ" u="sng" dirty="0"/>
          </a:p>
          <a:p>
            <a:r>
              <a:rPr lang="en-CZ" dirty="0"/>
              <a:t>Čím menší, tím lepší. Tradiční cut-off: &lt; 0,05 (někdy 0,08)</a:t>
            </a:r>
          </a:p>
          <a:p>
            <a:endParaRPr lang="en-CZ" dirty="0"/>
          </a:p>
          <a:p>
            <a:r>
              <a:rPr lang="en-CZ" u="sng" dirty="0"/>
              <a:t>Výhody</a:t>
            </a:r>
            <a:r>
              <a:rPr lang="en-CZ" dirty="0"/>
              <a:t>: ”effect size” pro test of perfect fit, velmi rozšířené, má intervaly spolehlivosti, bere v potaz N a df</a:t>
            </a:r>
          </a:p>
          <a:p>
            <a:r>
              <a:rPr lang="en-CZ" u="sng" dirty="0"/>
              <a:t>Nevýhody</a:t>
            </a:r>
            <a:r>
              <a:rPr lang="en-CZ" dirty="0"/>
              <a:t>: méně srozumitelné</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109A7F1-D9EA-D8F0-63A5-A611BF35512E}"/>
                  </a:ext>
                </a:extLst>
              </p:cNvPr>
              <p:cNvSpPr txBox="1"/>
              <p:nvPr/>
            </p:nvSpPr>
            <p:spPr>
              <a:xfrm>
                <a:off x="3048000" y="2518301"/>
                <a:ext cx="6096000"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Z" i="1" smtClean="0">
                          <a:latin typeface="Cambria Math" panose="02040503050406030204" pitchFamily="18" charset="0"/>
                        </a:rPr>
                        <m:t>𝑅𝑀𝑆𝐸𝐴</m:t>
                      </m:r>
                      <m:r>
                        <a:rPr lang="en-CZ" i="0">
                          <a:latin typeface="Cambria Math" panose="02040503050406030204" pitchFamily="18" charset="0"/>
                        </a:rPr>
                        <m:t>=  </m:t>
                      </m:r>
                      <m:rad>
                        <m:radPr>
                          <m:degHide m:val="on"/>
                          <m:ctrlPr>
                            <a:rPr lang="en-CZ" i="1">
                              <a:solidFill>
                                <a:srgbClr val="836967"/>
                              </a:solidFill>
                              <a:latin typeface="Cambria Math" panose="02040503050406030204" pitchFamily="18" charset="0"/>
                            </a:rPr>
                          </m:ctrlPr>
                        </m:radPr>
                        <m:deg/>
                        <m:e>
                          <m:f>
                            <m:fPr>
                              <m:ctrlPr>
                                <a:rPr lang="en-CZ" i="1">
                                  <a:solidFill>
                                    <a:srgbClr val="836967"/>
                                  </a:solidFill>
                                  <a:latin typeface="Cambria Math" panose="02040503050406030204" pitchFamily="18" charset="0"/>
                                </a:rPr>
                              </m:ctrlPr>
                            </m:fPr>
                            <m:num>
                              <m:sSup>
                                <m:sSupPr>
                                  <m:ctrlPr>
                                    <a:rPr lang="en-CZ" i="1">
                                      <a:solidFill>
                                        <a:srgbClr val="836967"/>
                                      </a:solidFill>
                                      <a:latin typeface="Cambria Math" panose="02040503050406030204" pitchFamily="18" charset="0"/>
                                    </a:rPr>
                                  </m:ctrlPr>
                                </m:sSupPr>
                                <m:e>
                                  <m:r>
                                    <a:rPr lang="en-CZ" i="1">
                                      <a:latin typeface="Cambria Math" panose="02040503050406030204" pitchFamily="18" charset="0"/>
                                    </a:rPr>
                                    <m:t>𝜒</m:t>
                                  </m:r>
                                </m:e>
                                <m:sup>
                                  <m:r>
                                    <a:rPr lang="en-CZ" i="0">
                                      <a:latin typeface="Cambria Math" panose="02040503050406030204" pitchFamily="18" charset="0"/>
                                    </a:rPr>
                                    <m:t>2</m:t>
                                  </m:r>
                                </m:sup>
                              </m:sSup>
                              <m:r>
                                <a:rPr lang="en-CZ" i="0">
                                  <a:latin typeface="Cambria Math" panose="02040503050406030204" pitchFamily="18" charset="0"/>
                                </a:rPr>
                                <m:t>−</m:t>
                              </m:r>
                              <m:r>
                                <a:rPr lang="en-CZ" i="1">
                                  <a:latin typeface="Cambria Math" panose="02040503050406030204" pitchFamily="18" charset="0"/>
                                </a:rPr>
                                <m:t>𝑑𝑓</m:t>
                              </m:r>
                            </m:num>
                            <m:den>
                              <m:d>
                                <m:dPr>
                                  <m:begChr m:val="["/>
                                  <m:endChr m:val="]"/>
                                  <m:ctrlPr>
                                    <a:rPr lang="en-CZ" i="1">
                                      <a:solidFill>
                                        <a:srgbClr val="836967"/>
                                      </a:solidFill>
                                      <a:latin typeface="Cambria Math" panose="02040503050406030204" pitchFamily="18" charset="0"/>
                                    </a:rPr>
                                  </m:ctrlPr>
                                </m:dPr>
                                <m:e>
                                  <m:r>
                                    <a:rPr lang="en-CZ" i="1">
                                      <a:latin typeface="Cambria Math" panose="02040503050406030204" pitchFamily="18" charset="0"/>
                                    </a:rPr>
                                    <m:t>𝑑𝑓</m:t>
                                  </m:r>
                                  <m:d>
                                    <m:dPr>
                                      <m:ctrlPr>
                                        <a:rPr lang="en-CZ" i="1">
                                          <a:solidFill>
                                            <a:srgbClr val="836967"/>
                                          </a:solidFill>
                                          <a:latin typeface="Cambria Math" panose="02040503050406030204" pitchFamily="18" charset="0"/>
                                        </a:rPr>
                                      </m:ctrlPr>
                                    </m:dPr>
                                    <m:e>
                                      <m:r>
                                        <a:rPr lang="en-CZ" i="1">
                                          <a:latin typeface="Cambria Math" panose="02040503050406030204" pitchFamily="18" charset="0"/>
                                        </a:rPr>
                                        <m:t>𝑁</m:t>
                                      </m:r>
                                      <m:r>
                                        <a:rPr lang="en-CZ" i="0">
                                          <a:latin typeface="Cambria Math" panose="02040503050406030204" pitchFamily="18" charset="0"/>
                                        </a:rPr>
                                        <m:t>−1</m:t>
                                      </m:r>
                                    </m:e>
                                  </m:d>
                                </m:e>
                              </m:d>
                            </m:den>
                          </m:f>
                        </m:e>
                      </m:rad>
                    </m:oMath>
                  </m:oMathPara>
                </a14:m>
                <a:endParaRPr lang="en-CZ" dirty="0"/>
              </a:p>
            </p:txBody>
          </p:sp>
        </mc:Choice>
        <mc:Fallback>
          <p:sp>
            <p:nvSpPr>
              <p:cNvPr id="5" name="TextBox 4">
                <a:extLst>
                  <a:ext uri="{FF2B5EF4-FFF2-40B4-BE49-F238E27FC236}">
                    <a16:creationId xmlns:a16="http://schemas.microsoft.com/office/drawing/2014/main" id="{2109A7F1-D9EA-D8F0-63A5-A611BF35512E}"/>
                  </a:ext>
                </a:extLst>
              </p:cNvPr>
              <p:cNvSpPr txBox="1">
                <a:spLocks noRot="1" noChangeAspect="1" noMove="1" noResize="1" noEditPoints="1" noAdjustHandles="1" noChangeArrowheads="1" noChangeShapeType="1" noTextEdit="1"/>
              </p:cNvSpPr>
              <p:nvPr/>
            </p:nvSpPr>
            <p:spPr>
              <a:xfrm>
                <a:off x="3048000" y="2518301"/>
                <a:ext cx="6096000" cy="910699"/>
              </a:xfrm>
              <a:prstGeom prst="rect">
                <a:avLst/>
              </a:prstGeom>
              <a:blipFill>
                <a:blip r:embed="rId2"/>
                <a:stretch>
                  <a:fillRect/>
                </a:stretch>
              </a:blipFill>
            </p:spPr>
            <p:txBody>
              <a:bodyPr/>
              <a:lstStyle/>
              <a:p>
                <a:r>
                  <a:rPr lang="en-CZ">
                    <a:noFill/>
                  </a:rPr>
                  <a:t> </a:t>
                </a:r>
              </a:p>
            </p:txBody>
          </p:sp>
        </mc:Fallback>
      </mc:AlternateContent>
    </p:spTree>
    <p:extLst>
      <p:ext uri="{BB962C8B-B14F-4D97-AF65-F5344CB8AC3E}">
        <p14:creationId xmlns:p14="http://schemas.microsoft.com/office/powerpoint/2010/main" val="125953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D54E-AB2B-4B06-9953-7C8E88F1779C}"/>
              </a:ext>
            </a:extLst>
          </p:cNvPr>
          <p:cNvSpPr>
            <a:spLocks noGrp="1"/>
          </p:cNvSpPr>
          <p:nvPr>
            <p:ph type="title"/>
          </p:nvPr>
        </p:nvSpPr>
        <p:spPr/>
        <p:txBody>
          <a:bodyPr/>
          <a:lstStyle/>
          <a:p>
            <a:r>
              <a:rPr lang="en-CZ" dirty="0"/>
              <a:t>TLI</a:t>
            </a:r>
          </a:p>
        </p:txBody>
      </p:sp>
      <p:sp>
        <p:nvSpPr>
          <p:cNvPr id="3" name="Content Placeholder 2">
            <a:extLst>
              <a:ext uri="{FF2B5EF4-FFF2-40B4-BE49-F238E27FC236}">
                <a16:creationId xmlns:a16="http://schemas.microsoft.com/office/drawing/2014/main" id="{A4A7CC14-8272-FEC1-7604-E64C5DBA6C6D}"/>
              </a:ext>
            </a:extLst>
          </p:cNvPr>
          <p:cNvSpPr>
            <a:spLocks noGrp="1"/>
          </p:cNvSpPr>
          <p:nvPr>
            <p:ph idx="1"/>
          </p:nvPr>
        </p:nvSpPr>
        <p:spPr>
          <a:xfrm>
            <a:off x="1097280" y="1845734"/>
            <a:ext cx="10058400" cy="4513502"/>
          </a:xfrm>
        </p:spPr>
        <p:txBody>
          <a:bodyPr>
            <a:normAutofit fontScale="85000" lnSpcReduction="20000"/>
          </a:bodyPr>
          <a:lstStyle/>
          <a:p>
            <a:r>
              <a:rPr lang="en-CZ" u="sng" dirty="0"/>
              <a:t>Tucker-Lewis Index</a:t>
            </a:r>
          </a:p>
          <a:p>
            <a:endParaRPr lang="en-CZ" u="sng" dirty="0"/>
          </a:p>
          <a:p>
            <a:endParaRPr lang="en-CZ" u="sng" dirty="0"/>
          </a:p>
          <a:p>
            <a:endParaRPr lang="en-CZ" u="sng" dirty="0"/>
          </a:p>
          <a:p>
            <a:endParaRPr lang="en-CZ" u="sng" dirty="0"/>
          </a:p>
          <a:p>
            <a:r>
              <a:rPr lang="en-CZ" sz="2300" dirty="0"/>
              <a:t>Odpověď na otázku: </a:t>
            </a:r>
            <a:r>
              <a:rPr lang="en-CZ" sz="2300" b="1" dirty="0"/>
              <a:t>V kolika procentech cesty mezi nejhorším a nejlepším možným modelem se nachází můj model?</a:t>
            </a:r>
          </a:p>
          <a:p>
            <a:endParaRPr lang="en-CZ" sz="2300" b="1" dirty="0"/>
          </a:p>
          <a:p>
            <a:r>
              <a:rPr lang="en-CZ" sz="2300" dirty="0"/>
              <a:t>Čím vyšší, tím lepší. Tradiční cut-off: &gt; 0,90</a:t>
            </a:r>
          </a:p>
          <a:p>
            <a:endParaRPr lang="en-CZ" sz="2300" dirty="0"/>
          </a:p>
          <a:p>
            <a:r>
              <a:rPr lang="en-CZ" sz="2300" u="sng" dirty="0"/>
              <a:t>Výhody</a:t>
            </a:r>
            <a:r>
              <a:rPr lang="en-CZ" sz="2300" dirty="0"/>
              <a:t>: srozumitelný, bere v potaz kontext daného modelu</a:t>
            </a:r>
          </a:p>
          <a:p>
            <a:r>
              <a:rPr lang="en-CZ" sz="2300" u="sng" dirty="0"/>
              <a:t>Nevýhody</a:t>
            </a:r>
            <a:r>
              <a:rPr lang="en-CZ" sz="2300" dirty="0"/>
              <a:t>: silně závislý na správném nastavení škály od “nejhoršího” k “nejlepšímu” – když je nejhorší (nulový) model moc dobrý, tak podhodnocuje</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2FA386B-687F-48FE-1250-BA5AF7F5D4B9}"/>
                  </a:ext>
                </a:extLst>
              </p:cNvPr>
              <p:cNvSpPr txBox="1"/>
              <p:nvPr/>
            </p:nvSpPr>
            <p:spPr>
              <a:xfrm>
                <a:off x="3048000" y="2204306"/>
                <a:ext cx="6096000" cy="1224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CZ" i="1" smtClean="0">
                          <a:latin typeface="Cambria Math" panose="02040503050406030204" pitchFamily="18" charset="0"/>
                        </a:rPr>
                        <m:t>𝑇𝐿𝐼</m:t>
                      </m:r>
                      <m:r>
                        <a:rPr lang="en-CZ" i="0">
                          <a:latin typeface="Cambria Math" panose="02040503050406030204" pitchFamily="18" charset="0"/>
                        </a:rPr>
                        <m:t>= </m:t>
                      </m:r>
                      <m:f>
                        <m:fPr>
                          <m:ctrlPr>
                            <a:rPr lang="en-CZ" i="1">
                              <a:solidFill>
                                <a:srgbClr val="836967"/>
                              </a:solidFill>
                              <a:latin typeface="Cambria Math" panose="02040503050406030204" pitchFamily="18" charset="0"/>
                            </a:rPr>
                          </m:ctrlPr>
                        </m:fPr>
                        <m:num>
                          <m:f>
                            <m:fPr>
                              <m:ctrlPr>
                                <a:rPr lang="en-CZ" i="1">
                                  <a:solidFill>
                                    <a:srgbClr val="836967"/>
                                  </a:solidFill>
                                  <a:latin typeface="Cambria Math" panose="02040503050406030204" pitchFamily="18" charset="0"/>
                                </a:rPr>
                              </m:ctrlPr>
                            </m:fPr>
                            <m:num>
                              <m:sSubSup>
                                <m:sSubSupPr>
                                  <m:ctrlPr>
                                    <a:rPr lang="en-CZ" i="1">
                                      <a:solidFill>
                                        <a:srgbClr val="836967"/>
                                      </a:solidFill>
                                      <a:latin typeface="Cambria Math" panose="02040503050406030204" pitchFamily="18" charset="0"/>
                                    </a:rPr>
                                  </m:ctrlPr>
                                </m:sSubSupPr>
                                <m:e>
                                  <m:r>
                                    <a:rPr lang="en-CZ" i="1">
                                      <a:latin typeface="Cambria Math" panose="02040503050406030204" pitchFamily="18" charset="0"/>
                                    </a:rPr>
                                    <m:t>𝜒</m:t>
                                  </m:r>
                                </m:e>
                                <m:sub>
                                  <m:r>
                                    <a:rPr lang="en-CZ" i="1">
                                      <a:latin typeface="Cambria Math" panose="02040503050406030204" pitchFamily="18" charset="0"/>
                                    </a:rPr>
                                    <m:t>𝑛𝑢𝑙𝑙</m:t>
                                  </m:r>
                                </m:sub>
                                <m:sup>
                                  <m:r>
                                    <a:rPr lang="en-CZ" i="0">
                                      <a:latin typeface="Cambria Math" panose="02040503050406030204" pitchFamily="18" charset="0"/>
                                    </a:rPr>
                                    <m:t>2</m:t>
                                  </m:r>
                                </m:sup>
                              </m:sSubSup>
                            </m:num>
                            <m:den>
                              <m:r>
                                <a:rPr lang="en-CZ" i="1">
                                  <a:latin typeface="Cambria Math" panose="02040503050406030204" pitchFamily="18" charset="0"/>
                                </a:rPr>
                                <m:t>𝑑</m:t>
                              </m:r>
                              <m:sSub>
                                <m:sSubPr>
                                  <m:ctrlPr>
                                    <a:rPr lang="en-CZ" i="1">
                                      <a:solidFill>
                                        <a:srgbClr val="836967"/>
                                      </a:solidFill>
                                      <a:latin typeface="Cambria Math" panose="02040503050406030204" pitchFamily="18" charset="0"/>
                                    </a:rPr>
                                  </m:ctrlPr>
                                </m:sSubPr>
                                <m:e>
                                  <m:r>
                                    <a:rPr lang="en-CZ" i="1">
                                      <a:latin typeface="Cambria Math" panose="02040503050406030204" pitchFamily="18" charset="0"/>
                                    </a:rPr>
                                    <m:t>𝑓</m:t>
                                  </m:r>
                                </m:e>
                                <m:sub>
                                  <m:r>
                                    <a:rPr lang="en-CZ" i="1">
                                      <a:latin typeface="Cambria Math" panose="02040503050406030204" pitchFamily="18" charset="0"/>
                                    </a:rPr>
                                    <m:t>𝑛𝑢𝑙𝑙</m:t>
                                  </m:r>
                                </m:sub>
                              </m:sSub>
                            </m:den>
                          </m:f>
                          <m:r>
                            <a:rPr lang="en-CZ" i="0">
                              <a:latin typeface="Cambria Math" panose="02040503050406030204" pitchFamily="18" charset="0"/>
                            </a:rPr>
                            <m:t>−</m:t>
                          </m:r>
                          <m:f>
                            <m:fPr>
                              <m:ctrlPr>
                                <a:rPr lang="en-CZ" i="1">
                                  <a:solidFill>
                                    <a:srgbClr val="836967"/>
                                  </a:solidFill>
                                  <a:latin typeface="Cambria Math" panose="02040503050406030204" pitchFamily="18" charset="0"/>
                                </a:rPr>
                              </m:ctrlPr>
                            </m:fPr>
                            <m:num>
                              <m:sSup>
                                <m:sSupPr>
                                  <m:ctrlPr>
                                    <a:rPr lang="en-CZ" i="1">
                                      <a:solidFill>
                                        <a:srgbClr val="836967"/>
                                      </a:solidFill>
                                      <a:latin typeface="Cambria Math" panose="02040503050406030204" pitchFamily="18" charset="0"/>
                                    </a:rPr>
                                  </m:ctrlPr>
                                </m:sSupPr>
                                <m:e>
                                  <m:r>
                                    <a:rPr lang="en-CZ" i="1">
                                      <a:latin typeface="Cambria Math" panose="02040503050406030204" pitchFamily="18" charset="0"/>
                                    </a:rPr>
                                    <m:t>𝜒</m:t>
                                  </m:r>
                                </m:e>
                                <m:sup>
                                  <m:r>
                                    <a:rPr lang="en-CZ" i="0">
                                      <a:latin typeface="Cambria Math" panose="02040503050406030204" pitchFamily="18" charset="0"/>
                                    </a:rPr>
                                    <m:t>2</m:t>
                                  </m:r>
                                </m:sup>
                              </m:sSup>
                            </m:num>
                            <m:den>
                              <m:r>
                                <a:rPr lang="en-CZ" i="1">
                                  <a:latin typeface="Cambria Math" panose="02040503050406030204" pitchFamily="18" charset="0"/>
                                </a:rPr>
                                <m:t>𝑑𝑓</m:t>
                              </m:r>
                            </m:den>
                          </m:f>
                        </m:num>
                        <m:den>
                          <m:f>
                            <m:fPr>
                              <m:ctrlPr>
                                <a:rPr lang="en-CZ" i="1">
                                  <a:solidFill>
                                    <a:srgbClr val="836967"/>
                                  </a:solidFill>
                                  <a:latin typeface="Cambria Math" panose="02040503050406030204" pitchFamily="18" charset="0"/>
                                </a:rPr>
                              </m:ctrlPr>
                            </m:fPr>
                            <m:num>
                              <m:sSubSup>
                                <m:sSubSupPr>
                                  <m:ctrlPr>
                                    <a:rPr lang="en-CZ" i="1">
                                      <a:solidFill>
                                        <a:srgbClr val="836967"/>
                                      </a:solidFill>
                                      <a:latin typeface="Cambria Math" panose="02040503050406030204" pitchFamily="18" charset="0"/>
                                    </a:rPr>
                                  </m:ctrlPr>
                                </m:sSubSupPr>
                                <m:e>
                                  <m:r>
                                    <a:rPr lang="en-CZ" i="1">
                                      <a:latin typeface="Cambria Math" panose="02040503050406030204" pitchFamily="18" charset="0"/>
                                    </a:rPr>
                                    <m:t>𝜒</m:t>
                                  </m:r>
                                </m:e>
                                <m:sub>
                                  <m:r>
                                    <a:rPr lang="en-CZ" i="1">
                                      <a:latin typeface="Cambria Math" panose="02040503050406030204" pitchFamily="18" charset="0"/>
                                    </a:rPr>
                                    <m:t>𝑛𝑢𝑙𝑙</m:t>
                                  </m:r>
                                </m:sub>
                                <m:sup>
                                  <m:r>
                                    <a:rPr lang="en-CZ" i="0">
                                      <a:latin typeface="Cambria Math" panose="02040503050406030204" pitchFamily="18" charset="0"/>
                                    </a:rPr>
                                    <m:t>2</m:t>
                                  </m:r>
                                </m:sup>
                              </m:sSubSup>
                            </m:num>
                            <m:den>
                              <m:r>
                                <a:rPr lang="en-CZ" i="1">
                                  <a:latin typeface="Cambria Math" panose="02040503050406030204" pitchFamily="18" charset="0"/>
                                </a:rPr>
                                <m:t>𝑑</m:t>
                              </m:r>
                              <m:sSub>
                                <m:sSubPr>
                                  <m:ctrlPr>
                                    <a:rPr lang="en-CZ" i="1">
                                      <a:solidFill>
                                        <a:srgbClr val="836967"/>
                                      </a:solidFill>
                                      <a:latin typeface="Cambria Math" panose="02040503050406030204" pitchFamily="18" charset="0"/>
                                    </a:rPr>
                                  </m:ctrlPr>
                                </m:sSubPr>
                                <m:e>
                                  <m:r>
                                    <a:rPr lang="en-CZ" i="1">
                                      <a:latin typeface="Cambria Math" panose="02040503050406030204" pitchFamily="18" charset="0"/>
                                    </a:rPr>
                                    <m:t>𝑓</m:t>
                                  </m:r>
                                </m:e>
                                <m:sub>
                                  <m:r>
                                    <a:rPr lang="en-CZ" i="1">
                                      <a:latin typeface="Cambria Math" panose="02040503050406030204" pitchFamily="18" charset="0"/>
                                    </a:rPr>
                                    <m:t>𝑛𝑢𝑙𝑙</m:t>
                                  </m:r>
                                </m:sub>
                              </m:sSub>
                            </m:den>
                          </m:f>
                          <m:r>
                            <a:rPr lang="en-CZ" i="0">
                              <a:latin typeface="Cambria Math" panose="02040503050406030204" pitchFamily="18" charset="0"/>
                            </a:rPr>
                            <m:t>−1</m:t>
                          </m:r>
                        </m:den>
                      </m:f>
                    </m:oMath>
                  </m:oMathPara>
                </a14:m>
                <a:endParaRPr lang="en-CZ" dirty="0"/>
              </a:p>
            </p:txBody>
          </p:sp>
        </mc:Choice>
        <mc:Fallback>
          <p:sp>
            <p:nvSpPr>
              <p:cNvPr id="5" name="TextBox 4">
                <a:extLst>
                  <a:ext uri="{FF2B5EF4-FFF2-40B4-BE49-F238E27FC236}">
                    <a16:creationId xmlns:a16="http://schemas.microsoft.com/office/drawing/2014/main" id="{82FA386B-687F-48FE-1250-BA5AF7F5D4B9}"/>
                  </a:ext>
                </a:extLst>
              </p:cNvPr>
              <p:cNvSpPr txBox="1">
                <a:spLocks noRot="1" noChangeAspect="1" noMove="1" noResize="1" noEditPoints="1" noAdjustHandles="1" noChangeArrowheads="1" noChangeShapeType="1" noTextEdit="1"/>
              </p:cNvSpPr>
              <p:nvPr/>
            </p:nvSpPr>
            <p:spPr>
              <a:xfrm>
                <a:off x="3048000" y="2204306"/>
                <a:ext cx="6096000" cy="1224694"/>
              </a:xfrm>
              <a:prstGeom prst="rect">
                <a:avLst/>
              </a:prstGeom>
              <a:blipFill>
                <a:blip r:embed="rId2"/>
                <a:stretch>
                  <a:fillRect b="-4082"/>
                </a:stretch>
              </a:blipFill>
            </p:spPr>
            <p:txBody>
              <a:bodyPr/>
              <a:lstStyle/>
              <a:p>
                <a:r>
                  <a:rPr lang="en-CZ">
                    <a:noFill/>
                  </a:rPr>
                  <a:t> </a:t>
                </a:r>
              </a:p>
            </p:txBody>
          </p:sp>
        </mc:Fallback>
      </mc:AlternateContent>
    </p:spTree>
    <p:extLst>
      <p:ext uri="{BB962C8B-B14F-4D97-AF65-F5344CB8AC3E}">
        <p14:creationId xmlns:p14="http://schemas.microsoft.com/office/powerpoint/2010/main" val="3596813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FF72-895A-B281-887E-1CD35C42864C}"/>
              </a:ext>
            </a:extLst>
          </p:cNvPr>
          <p:cNvSpPr>
            <a:spLocks noGrp="1"/>
          </p:cNvSpPr>
          <p:nvPr>
            <p:ph type="title"/>
          </p:nvPr>
        </p:nvSpPr>
        <p:spPr/>
        <p:txBody>
          <a:bodyPr/>
          <a:lstStyle/>
          <a:p>
            <a:r>
              <a:rPr lang="en-GB" dirty="0"/>
              <a:t>H</a:t>
            </a:r>
            <a:r>
              <a:rPr lang="en-CZ" dirty="0"/>
              <a:t>odnocení shody modelu s daty</a:t>
            </a:r>
          </a:p>
        </p:txBody>
      </p:sp>
      <p:sp>
        <p:nvSpPr>
          <p:cNvPr id="3" name="Content Placeholder 2">
            <a:extLst>
              <a:ext uri="{FF2B5EF4-FFF2-40B4-BE49-F238E27FC236}">
                <a16:creationId xmlns:a16="http://schemas.microsoft.com/office/drawing/2014/main" id="{35E4DA53-9101-5EE9-7C6A-D5A00A2B6DC3}"/>
              </a:ext>
            </a:extLst>
          </p:cNvPr>
          <p:cNvSpPr>
            <a:spLocks noGrp="1"/>
          </p:cNvSpPr>
          <p:nvPr>
            <p:ph idx="1"/>
          </p:nvPr>
        </p:nvSpPr>
        <p:spPr/>
        <p:txBody>
          <a:bodyPr>
            <a:normAutofit lnSpcReduction="10000"/>
          </a:bodyPr>
          <a:lstStyle/>
          <a:p>
            <a:r>
              <a:rPr lang="en-CZ" b="1" dirty="0"/>
              <a:t>1. Jsou odhady parametrů plausibilní (korelace od -1 do 1, rozptyly &gt; 0)? Mám aspoň df = 1?</a:t>
            </a:r>
          </a:p>
          <a:p>
            <a:pPr lvl="1"/>
            <a:r>
              <a:rPr lang="en-CZ" dirty="0"/>
              <a:t>NE: stala se někde chyba a nemá smysl jít dál.</a:t>
            </a:r>
          </a:p>
          <a:p>
            <a:r>
              <a:rPr lang="en-CZ" b="1" dirty="0"/>
              <a:t>2. Má test of perfect fit vysokou p-hodnotu?</a:t>
            </a:r>
          </a:p>
          <a:p>
            <a:pPr lvl="1"/>
            <a:r>
              <a:rPr lang="en-CZ" dirty="0"/>
              <a:t>ANO: wow!</a:t>
            </a:r>
          </a:p>
          <a:p>
            <a:pPr lvl="1"/>
            <a:r>
              <a:rPr lang="en-CZ" dirty="0"/>
              <a:t>NE: nevadí</a:t>
            </a:r>
          </a:p>
          <a:p>
            <a:r>
              <a:rPr lang="en-CZ" b="1" dirty="0"/>
              <a:t>3. Jak vypadá SRMR?</a:t>
            </a:r>
          </a:p>
          <a:p>
            <a:r>
              <a:rPr lang="en-CZ" b="1" dirty="0"/>
              <a:t>4. Jak vypadá RMSEA a TLI?</a:t>
            </a:r>
          </a:p>
          <a:p>
            <a:r>
              <a:rPr lang="en-CZ" b="1" dirty="0"/>
              <a:t>5. Jak vypadá residuální matice? Není někde výrazný ústřel?</a:t>
            </a:r>
          </a:p>
          <a:p>
            <a:endParaRPr lang="en-CZ" dirty="0"/>
          </a:p>
          <a:p>
            <a:r>
              <a:rPr lang="en-CZ" dirty="0"/>
              <a:t>Pro účely tohoto kurzu stačí kroky 3 a 4 vyhodnocovat dle tradičních cut-offů.</a:t>
            </a:r>
          </a:p>
          <a:p>
            <a:pPr lvl="1"/>
            <a:endParaRPr lang="en-CZ" dirty="0"/>
          </a:p>
        </p:txBody>
      </p:sp>
    </p:spTree>
    <p:extLst>
      <p:ext uri="{BB962C8B-B14F-4D97-AF65-F5344CB8AC3E}">
        <p14:creationId xmlns:p14="http://schemas.microsoft.com/office/powerpoint/2010/main" val="1948997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9FC6-7828-C2F6-6FB7-B8CFF578F685}"/>
              </a:ext>
            </a:extLst>
          </p:cNvPr>
          <p:cNvSpPr>
            <a:spLocks noGrp="1"/>
          </p:cNvSpPr>
          <p:nvPr>
            <p:ph type="title"/>
          </p:nvPr>
        </p:nvSpPr>
        <p:spPr/>
        <p:txBody>
          <a:bodyPr/>
          <a:lstStyle/>
          <a:p>
            <a:r>
              <a:rPr lang="en-CZ" dirty="0"/>
              <a:t>Když model nesedí</a:t>
            </a:r>
          </a:p>
        </p:txBody>
      </p:sp>
      <p:sp>
        <p:nvSpPr>
          <p:cNvPr id="3" name="Content Placeholder 2">
            <a:extLst>
              <a:ext uri="{FF2B5EF4-FFF2-40B4-BE49-F238E27FC236}">
                <a16:creationId xmlns:a16="http://schemas.microsoft.com/office/drawing/2014/main" id="{BC9F7DDA-37D9-F7E2-6FB6-9D2C89D919F5}"/>
              </a:ext>
            </a:extLst>
          </p:cNvPr>
          <p:cNvSpPr>
            <a:spLocks noGrp="1"/>
          </p:cNvSpPr>
          <p:nvPr>
            <p:ph idx="1"/>
          </p:nvPr>
        </p:nvSpPr>
        <p:spPr/>
        <p:txBody>
          <a:bodyPr/>
          <a:lstStyle/>
          <a:p>
            <a:r>
              <a:rPr lang="en-CZ" dirty="0"/>
              <a:t>Pokud máme podezření na špatnou specifikaci lze:</a:t>
            </a:r>
          </a:p>
          <a:p>
            <a:pPr marL="457200" indent="-457200">
              <a:buFont typeface="+mj-lt"/>
              <a:buAutoNum type="arabicPeriod"/>
            </a:pPr>
            <a:r>
              <a:rPr lang="en-CZ" dirty="0"/>
              <a:t>Model </a:t>
            </a:r>
            <a:r>
              <a:rPr lang="en-CZ" b="1" dirty="0"/>
              <a:t>porovnat s konkurenčním modelem </a:t>
            </a:r>
            <a:r>
              <a:rPr lang="en-CZ" dirty="0"/>
              <a:t>(třeba je špatný, ale pořád nejlepší)</a:t>
            </a:r>
          </a:p>
          <a:p>
            <a:pPr marL="457200" indent="-457200">
              <a:buFont typeface="+mj-lt"/>
              <a:buAutoNum type="arabicPeriod"/>
            </a:pPr>
            <a:r>
              <a:rPr lang="en-CZ" b="1" dirty="0"/>
              <a:t>Využít modifikačních indexů</a:t>
            </a:r>
            <a:r>
              <a:rPr lang="en-CZ" dirty="0"/>
              <a:t>, tj. </a:t>
            </a:r>
            <a:r>
              <a:rPr lang="en-GB" dirty="0"/>
              <a:t>o</a:t>
            </a:r>
            <a:r>
              <a:rPr lang="en-CZ" dirty="0"/>
              <a:t>dhadnuté “doporučení” pro změnu restrikcí tak, aby se model přiblížil datům – nutno používat velmi opatrně a tunění vždy obsahově odůvodnit (pokud nejde o přiznanou exploraci)</a:t>
            </a:r>
          </a:p>
          <a:p>
            <a:pPr marL="457200" indent="-457200">
              <a:buFont typeface="+mj-lt"/>
              <a:buAutoNum type="arabicPeriod"/>
            </a:pPr>
            <a:r>
              <a:rPr lang="en-CZ" b="1" dirty="0"/>
              <a:t>Přejít do EFA. </a:t>
            </a:r>
            <a:r>
              <a:rPr lang="en-CZ" dirty="0"/>
              <a:t>Nelze ale konfiromovat a explorovat na těch stejných datech. Nepodložené úpravy znamenají exploraci, a musí tak být i reportovány.</a:t>
            </a:r>
            <a:endParaRPr lang="en-CZ" b="1" dirty="0"/>
          </a:p>
        </p:txBody>
      </p:sp>
    </p:spTree>
    <p:extLst>
      <p:ext uri="{BB962C8B-B14F-4D97-AF65-F5344CB8AC3E}">
        <p14:creationId xmlns:p14="http://schemas.microsoft.com/office/powerpoint/2010/main" val="2453870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ABAA-BB75-7919-88B4-7FEDDEE1DC14}"/>
              </a:ext>
            </a:extLst>
          </p:cNvPr>
          <p:cNvSpPr>
            <a:spLocks noGrp="1"/>
          </p:cNvSpPr>
          <p:nvPr>
            <p:ph type="title"/>
          </p:nvPr>
        </p:nvSpPr>
        <p:spPr/>
        <p:txBody>
          <a:bodyPr/>
          <a:lstStyle/>
          <a:p>
            <a:r>
              <a:rPr lang="en-CZ" dirty="0"/>
              <a:t>Reportování CFA</a:t>
            </a:r>
          </a:p>
        </p:txBody>
      </p:sp>
      <p:sp>
        <p:nvSpPr>
          <p:cNvPr id="3" name="Content Placeholder 2">
            <a:extLst>
              <a:ext uri="{FF2B5EF4-FFF2-40B4-BE49-F238E27FC236}">
                <a16:creationId xmlns:a16="http://schemas.microsoft.com/office/drawing/2014/main" id="{3FEC2C2D-F94C-A4C8-4088-A45AA6E61899}"/>
              </a:ext>
            </a:extLst>
          </p:cNvPr>
          <p:cNvSpPr>
            <a:spLocks noGrp="1"/>
          </p:cNvSpPr>
          <p:nvPr>
            <p:ph idx="1"/>
          </p:nvPr>
        </p:nvSpPr>
        <p:spPr/>
        <p:txBody>
          <a:bodyPr/>
          <a:lstStyle/>
          <a:p>
            <a:pPr marL="0" indent="0">
              <a:buNone/>
            </a:pPr>
            <a:r>
              <a:rPr lang="en-CZ" u="sng" dirty="0"/>
              <a:t>Co nesmí chybět</a:t>
            </a:r>
          </a:p>
          <a:p>
            <a:pPr marL="457200" indent="-457200">
              <a:buFont typeface="+mj-lt"/>
              <a:buAutoNum type="arabicPeriod"/>
            </a:pPr>
            <a:r>
              <a:rPr lang="en-CZ" dirty="0"/>
              <a:t>Metoda odhadu (typicky ML)</a:t>
            </a:r>
          </a:p>
          <a:p>
            <a:pPr marL="457200" indent="-457200">
              <a:buFont typeface="+mj-lt"/>
              <a:buAutoNum type="arabicPeriod"/>
            </a:pPr>
            <a:r>
              <a:rPr lang="en-CZ" dirty="0"/>
              <a:t>Specifikace (např. slovní popis)</a:t>
            </a:r>
          </a:p>
          <a:p>
            <a:pPr marL="457200" indent="-457200">
              <a:buFont typeface="+mj-lt"/>
              <a:buAutoNum type="arabicPeriod"/>
            </a:pPr>
            <a:r>
              <a:rPr lang="en-CZ" dirty="0"/>
              <a:t>Samotné odhady parametrů (obsah matic lambda, phi, d-psi)</a:t>
            </a:r>
          </a:p>
          <a:p>
            <a:pPr marL="457200" indent="-457200">
              <a:buFont typeface="+mj-lt"/>
              <a:buAutoNum type="arabicPeriod"/>
            </a:pPr>
            <a:r>
              <a:rPr lang="en-CZ" dirty="0"/>
              <a:t>Chí-kvadrát, df, p-hodnota; SRMR; RMSEA a CI pro RMSEA; TLI. </a:t>
            </a:r>
          </a:p>
          <a:p>
            <a:pPr marL="292608" lvl="1" indent="0">
              <a:buNone/>
            </a:pPr>
            <a:r>
              <a:rPr lang="en-CZ" dirty="0"/>
              <a:t>	</a:t>
            </a:r>
            <a:r>
              <a:rPr lang="en-CZ" i="1" dirty="0"/>
              <a:t>Užitečné může být </a:t>
            </a:r>
            <a:r>
              <a:rPr lang="en-GB" i="1" dirty="0"/>
              <a:t>i</a:t>
            </a:r>
            <a:r>
              <a:rPr lang="en-CZ" i="1" dirty="0"/>
              <a:t> uvádění</a:t>
            </a:r>
            <a:r>
              <a:rPr lang="en-GB" i="1" dirty="0"/>
              <a:t> </a:t>
            </a:r>
            <a:r>
              <a:rPr lang="en-GB" i="1" dirty="0" err="1"/>
              <a:t>chí-kvadrátu</a:t>
            </a:r>
            <a:r>
              <a:rPr lang="en-GB" i="1" dirty="0"/>
              <a:t> a </a:t>
            </a:r>
            <a:r>
              <a:rPr lang="en-GB" i="1" dirty="0" err="1"/>
              <a:t>df</a:t>
            </a:r>
            <a:r>
              <a:rPr lang="en-GB" i="1" dirty="0"/>
              <a:t> </a:t>
            </a:r>
            <a:r>
              <a:rPr lang="en-GB" i="1" dirty="0" err="1"/>
              <a:t>nulového</a:t>
            </a:r>
            <a:r>
              <a:rPr lang="en-GB" i="1" dirty="0"/>
              <a:t> (baseline) </a:t>
            </a:r>
            <a:r>
              <a:rPr lang="en-GB" i="1" dirty="0" err="1"/>
              <a:t>modelu</a:t>
            </a:r>
            <a:r>
              <a:rPr lang="en-GB" i="1" dirty="0"/>
              <a:t>, </a:t>
            </a:r>
            <a:r>
              <a:rPr lang="en-GB" i="1" dirty="0" err="1"/>
              <a:t>který</a:t>
            </a:r>
            <a:r>
              <a:rPr lang="en-GB" i="1" dirty="0"/>
              <a:t> </a:t>
            </a:r>
            <a:r>
              <a:rPr lang="en-GB" i="1" dirty="0" err="1"/>
              <a:t>nabízí</a:t>
            </a:r>
            <a:r>
              <a:rPr lang="en-GB" i="1" dirty="0"/>
              <a:t> JASP.</a:t>
            </a:r>
          </a:p>
          <a:p>
            <a:pPr marL="342900" indent="-342900">
              <a:buFont typeface="+mj-lt"/>
              <a:buAutoNum type="arabicPeriod"/>
            </a:pPr>
            <a:r>
              <a:rPr lang="en-GB" dirty="0" err="1"/>
              <a:t>Residuální</a:t>
            </a:r>
            <a:r>
              <a:rPr lang="en-GB" dirty="0"/>
              <a:t> </a:t>
            </a:r>
            <a:r>
              <a:rPr lang="en-GB" dirty="0" err="1"/>
              <a:t>matice</a:t>
            </a:r>
            <a:r>
              <a:rPr lang="en-GB" dirty="0"/>
              <a:t> (</a:t>
            </a:r>
            <a:r>
              <a:rPr lang="en-GB" dirty="0" err="1"/>
              <a:t>klidně</a:t>
            </a:r>
            <a:r>
              <a:rPr lang="en-GB" dirty="0"/>
              <a:t> do </a:t>
            </a:r>
            <a:r>
              <a:rPr lang="en-GB" dirty="0" err="1"/>
              <a:t>přílohy</a:t>
            </a:r>
            <a:r>
              <a:rPr lang="en-GB" dirty="0"/>
              <a:t>; v </a:t>
            </a:r>
            <a:r>
              <a:rPr lang="en-GB" dirty="0" err="1"/>
              <a:t>praxi</a:t>
            </a:r>
            <a:r>
              <a:rPr lang="en-GB" dirty="0"/>
              <a:t> se </a:t>
            </a:r>
            <a:r>
              <a:rPr lang="en-GB" dirty="0" err="1"/>
              <a:t>skoro</a:t>
            </a:r>
            <a:r>
              <a:rPr lang="en-GB" dirty="0"/>
              <a:t> </a:t>
            </a:r>
            <a:r>
              <a:rPr lang="en-GB" dirty="0" err="1"/>
              <a:t>nevyskytuje</a:t>
            </a:r>
            <a:r>
              <a:rPr lang="en-GB" dirty="0"/>
              <a:t>, ale je to </a:t>
            </a:r>
            <a:r>
              <a:rPr lang="en-GB" dirty="0" err="1"/>
              <a:t>škoda</a:t>
            </a:r>
            <a:r>
              <a:rPr lang="en-GB" dirty="0"/>
              <a:t>)</a:t>
            </a:r>
            <a:endParaRPr lang="en-CZ" dirty="0"/>
          </a:p>
        </p:txBody>
      </p:sp>
    </p:spTree>
    <p:extLst>
      <p:ext uri="{BB962C8B-B14F-4D97-AF65-F5344CB8AC3E}">
        <p14:creationId xmlns:p14="http://schemas.microsoft.com/office/powerpoint/2010/main" val="1959479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0F72F-4D4B-AB5C-B580-A11A3DFD157B}"/>
              </a:ext>
            </a:extLst>
          </p:cNvPr>
          <p:cNvSpPr>
            <a:spLocks noGrp="1"/>
          </p:cNvSpPr>
          <p:nvPr>
            <p:ph type="title"/>
          </p:nvPr>
        </p:nvSpPr>
        <p:spPr/>
        <p:txBody>
          <a:bodyPr/>
          <a:lstStyle/>
          <a:p>
            <a:r>
              <a:rPr lang="en-CZ" dirty="0"/>
              <a:t>EFA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A1BEC1B-CEC1-D954-EB2D-07A9A9666A24}"/>
                  </a:ext>
                </a:extLst>
              </p:cNvPr>
              <p:cNvSpPr>
                <a:spLocks noGrp="1"/>
              </p:cNvSpPr>
              <p:nvPr>
                <p:ph idx="1"/>
              </p:nvPr>
            </p:nvSpPr>
            <p:spPr/>
            <p:txBody>
              <a:bodyPr>
                <a:normAutofit lnSpcReduction="10000"/>
              </a:bodyPr>
              <a:lstStyle/>
              <a:p>
                <a:r>
                  <a:rPr lang="en-CZ" dirty="0"/>
                  <a:t>“Unrestricted” FA</a:t>
                </a:r>
              </a:p>
              <a:p>
                <a:r>
                  <a:rPr lang="en-CZ" dirty="0"/>
                  <a:t>Specifikuje se jen </a:t>
                </a:r>
                <a:r>
                  <a:rPr lang="en-CZ" b="1" dirty="0"/>
                  <a:t>počet faktorů </a:t>
                </a:r>
                <a:r>
                  <a:rPr lang="en-CZ" dirty="0"/>
                  <a:t>a </a:t>
                </a:r>
                <a:r>
                  <a:rPr lang="en-CZ" b="1" dirty="0"/>
                  <a:t>metoda rotace</a:t>
                </a:r>
              </a:p>
              <a:p>
                <a:r>
                  <a:rPr lang="en-CZ" dirty="0"/>
                  <a:t>Jinak vždy platí, že </a:t>
                </a:r>
                <a:r>
                  <a:rPr lang="en-CZ" b="1" dirty="0"/>
                  <a:t>každá LV způsobuje každou MV </a:t>
                </a:r>
                <a:r>
                  <a:rPr lang="en-CZ" dirty="0"/>
                  <a:t>(proto unrestricted)</a:t>
                </a:r>
              </a:p>
              <a:p>
                <a:r>
                  <a:rPr lang="en-GB" dirty="0"/>
                  <a:t>V</a:t>
                </a:r>
                <a:r>
                  <a:rPr lang="en-CZ" dirty="0"/>
                  <a:t> EFA </a:t>
                </a:r>
                <a:r>
                  <a:rPr lang="en-CZ" b="1" dirty="0"/>
                  <a:t>nejsou residuální kovariance </a:t>
                </a:r>
                <a:r>
                  <a:rPr lang="en-CZ" dirty="0"/>
                  <a:t>(</a:t>
                </a:r>
                <a14:m>
                  <m:oMath xmlns:m="http://schemas.openxmlformats.org/officeDocument/2006/math">
                    <m:sSub>
                      <m:sSubPr>
                        <m:ctrlPr>
                          <a:rPr lang="cs-CZ" sz="2000" b="1" i="1" smtClean="0">
                            <a:latin typeface="Cambria Math" panose="02040503050406030204" pitchFamily="18" charset="0"/>
                            <a:ea typeface="Cambria Math" panose="02040503050406030204" pitchFamily="18" charset="0"/>
                          </a:rPr>
                        </m:ctrlPr>
                      </m:sSubPr>
                      <m:e>
                        <m:r>
                          <a:rPr lang="cs-CZ" sz="2000" b="1" i="1">
                            <a:latin typeface="Cambria Math" panose="02040503050406030204" pitchFamily="18" charset="0"/>
                            <a:ea typeface="Cambria Math" panose="02040503050406030204" pitchFamily="18" charset="0"/>
                          </a:rPr>
                          <m:t>𝑫</m:t>
                        </m:r>
                      </m:e>
                      <m:sub>
                        <m:r>
                          <a:rPr lang="el-GR" sz="2000" b="1" i="1">
                            <a:latin typeface="Cambria Math" panose="02040503050406030204" pitchFamily="18" charset="0"/>
                            <a:ea typeface="Cambria Math" panose="02040503050406030204" pitchFamily="18" charset="0"/>
                          </a:rPr>
                          <m:t>𝜳</m:t>
                        </m:r>
                      </m:sub>
                    </m:sSub>
                  </m:oMath>
                </a14:m>
                <a:r>
                  <a:rPr lang="en-CZ" dirty="0"/>
                  <a:t> má mimo diagonálu vždy samé 0)</a:t>
                </a:r>
              </a:p>
              <a:p>
                <a:endParaRPr lang="en-CZ" dirty="0"/>
              </a:p>
              <a:p>
                <a:r>
                  <a:rPr lang="en-CZ" dirty="0"/>
                  <a:t>Typickým cílem je pomocí explorace </a:t>
                </a:r>
                <a:r>
                  <a:rPr lang="en-CZ" b="1" dirty="0"/>
                  <a:t>najít a popsat latentní strukturu za daty</a:t>
                </a:r>
                <a:r>
                  <a:rPr lang="en-CZ" dirty="0"/>
                  <a:t>. Nejde tedy jen o hru s čísly, ale o spojení obsahových úsudků o povaze LVs a jejich vztahu k MVs s empirickými výsledky.</a:t>
                </a:r>
              </a:p>
              <a:p>
                <a:endParaRPr lang="en-CZ" dirty="0"/>
              </a:p>
              <a:p>
                <a:r>
                  <a:rPr lang="en-CZ" dirty="0"/>
                  <a:t>EFA končí, když je nejen specifikován počet faktorů, ale jsou </a:t>
                </a:r>
                <a:r>
                  <a:rPr lang="en-GB" dirty="0" err="1"/>
                  <a:t>i</a:t>
                </a:r>
                <a:r>
                  <a:rPr lang="en-CZ" dirty="0"/>
                  <a:t> </a:t>
                </a:r>
                <a:r>
                  <a:rPr lang="en-CZ" b="1" dirty="0"/>
                  <a:t>pojmenovány / popsány</a:t>
                </a:r>
              </a:p>
            </p:txBody>
          </p:sp>
        </mc:Choice>
        <mc:Fallback>
          <p:sp>
            <p:nvSpPr>
              <p:cNvPr id="3" name="Content Placeholder 2">
                <a:extLst>
                  <a:ext uri="{FF2B5EF4-FFF2-40B4-BE49-F238E27FC236}">
                    <a16:creationId xmlns:a16="http://schemas.microsoft.com/office/drawing/2014/main" id="{CA1BEC1B-CEC1-D954-EB2D-07A9A9666A24}"/>
                  </a:ext>
                </a:extLst>
              </p:cNvPr>
              <p:cNvSpPr>
                <a:spLocks noGrp="1" noRot="1" noChangeAspect="1" noMove="1" noResize="1" noEditPoints="1" noAdjustHandles="1" noChangeArrowheads="1" noChangeShapeType="1" noTextEdit="1"/>
              </p:cNvSpPr>
              <p:nvPr>
                <p:ph idx="1"/>
              </p:nvPr>
            </p:nvSpPr>
            <p:spPr>
              <a:blipFill>
                <a:blip r:embed="rId2"/>
                <a:stretch>
                  <a:fillRect l="-631" t="-2516"/>
                </a:stretch>
              </a:blipFill>
            </p:spPr>
            <p:txBody>
              <a:bodyPr/>
              <a:lstStyle/>
              <a:p>
                <a:r>
                  <a:rPr lang="en-CZ">
                    <a:noFill/>
                  </a:rPr>
                  <a:t> </a:t>
                </a:r>
              </a:p>
            </p:txBody>
          </p:sp>
        </mc:Fallback>
      </mc:AlternateContent>
    </p:spTree>
    <p:extLst>
      <p:ext uri="{BB962C8B-B14F-4D97-AF65-F5344CB8AC3E}">
        <p14:creationId xmlns:p14="http://schemas.microsoft.com/office/powerpoint/2010/main" val="2907152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666C-1773-8A3D-1242-6E640382E980}"/>
              </a:ext>
            </a:extLst>
          </p:cNvPr>
          <p:cNvSpPr>
            <a:spLocks noGrp="1"/>
          </p:cNvSpPr>
          <p:nvPr>
            <p:ph type="title"/>
          </p:nvPr>
        </p:nvSpPr>
        <p:spPr/>
        <p:txBody>
          <a:bodyPr/>
          <a:lstStyle/>
          <a:p>
            <a:r>
              <a:rPr lang="en-CZ" dirty="0"/>
              <a:t>Obsah</a:t>
            </a:r>
          </a:p>
        </p:txBody>
      </p:sp>
      <p:sp>
        <p:nvSpPr>
          <p:cNvPr id="3" name="Content Placeholder 2">
            <a:extLst>
              <a:ext uri="{FF2B5EF4-FFF2-40B4-BE49-F238E27FC236}">
                <a16:creationId xmlns:a16="http://schemas.microsoft.com/office/drawing/2014/main" id="{EB7B63FE-8DF8-E03F-17DA-22E4BEF21296}"/>
              </a:ext>
            </a:extLst>
          </p:cNvPr>
          <p:cNvSpPr>
            <a:spLocks noGrp="1"/>
          </p:cNvSpPr>
          <p:nvPr>
            <p:ph idx="1"/>
          </p:nvPr>
        </p:nvSpPr>
        <p:spPr/>
        <p:txBody>
          <a:bodyPr>
            <a:normAutofit/>
          </a:bodyPr>
          <a:lstStyle/>
          <a:p>
            <a:r>
              <a:rPr lang="en-CZ" dirty="0"/>
              <a:t>CFA </a:t>
            </a:r>
          </a:p>
          <a:p>
            <a:pPr lvl="1"/>
            <a:r>
              <a:rPr lang="en-CZ" dirty="0"/>
              <a:t>Restrikce a </a:t>
            </a:r>
            <a:r>
              <a:rPr lang="en-GB" dirty="0" err="1"/>
              <a:t>i</a:t>
            </a:r>
            <a:r>
              <a:rPr lang="en-CZ" dirty="0"/>
              <a:t>dentifikace</a:t>
            </a:r>
          </a:p>
          <a:p>
            <a:pPr lvl="1"/>
            <a:r>
              <a:rPr lang="cs-CZ" dirty="0"/>
              <a:t>Shoda modelu s daty </a:t>
            </a:r>
            <a:r>
              <a:rPr lang="en-CZ" dirty="0"/>
              <a:t>(globální, lokální, vizualizace, stupně volnosti)</a:t>
            </a:r>
          </a:p>
          <a:p>
            <a:pPr lvl="1"/>
            <a:r>
              <a:rPr lang="en-CZ" dirty="0"/>
              <a:t>Modifikační indexy (a tunění modelu)</a:t>
            </a:r>
          </a:p>
          <a:p>
            <a:pPr lvl="1"/>
            <a:r>
              <a:rPr lang="en-CZ" dirty="0"/>
              <a:t>Reportování</a:t>
            </a:r>
          </a:p>
          <a:p>
            <a:r>
              <a:rPr lang="en-CZ" dirty="0"/>
              <a:t>EFA</a:t>
            </a:r>
          </a:p>
          <a:p>
            <a:pPr lvl="1"/>
            <a:r>
              <a:rPr lang="en-CZ" dirty="0"/>
              <a:t>Specifikace</a:t>
            </a:r>
          </a:p>
          <a:p>
            <a:pPr lvl="1"/>
            <a:r>
              <a:rPr lang="en-CZ" dirty="0"/>
              <a:t>Rotace</a:t>
            </a:r>
          </a:p>
          <a:p>
            <a:pPr lvl="1"/>
            <a:r>
              <a:rPr lang="en-CZ" dirty="0"/>
              <a:t>Metody odhadu počtu faktorů</a:t>
            </a:r>
          </a:p>
          <a:p>
            <a:pPr lvl="1"/>
            <a:r>
              <a:rPr lang="en-CZ" dirty="0"/>
              <a:t>Tipy</a:t>
            </a:r>
          </a:p>
          <a:p>
            <a:r>
              <a:rPr lang="en-CZ" dirty="0"/>
              <a:t>Ostatní</a:t>
            </a:r>
          </a:p>
        </p:txBody>
      </p:sp>
    </p:spTree>
    <p:extLst>
      <p:ext uri="{BB962C8B-B14F-4D97-AF65-F5344CB8AC3E}">
        <p14:creationId xmlns:p14="http://schemas.microsoft.com/office/powerpoint/2010/main" val="478879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1007-58FA-C0EF-5CAE-EA691168B50C}"/>
              </a:ext>
            </a:extLst>
          </p:cNvPr>
          <p:cNvSpPr>
            <a:spLocks noGrp="1"/>
          </p:cNvSpPr>
          <p:nvPr>
            <p:ph type="title"/>
          </p:nvPr>
        </p:nvSpPr>
        <p:spPr/>
        <p:txBody>
          <a:bodyPr/>
          <a:lstStyle/>
          <a:p>
            <a:r>
              <a:rPr lang="en-CZ" dirty="0"/>
              <a:t>Rotace</a:t>
            </a:r>
          </a:p>
        </p:txBody>
      </p:sp>
      <p:sp>
        <p:nvSpPr>
          <p:cNvPr id="3" name="Content Placeholder 2">
            <a:extLst>
              <a:ext uri="{FF2B5EF4-FFF2-40B4-BE49-F238E27FC236}">
                <a16:creationId xmlns:a16="http://schemas.microsoft.com/office/drawing/2014/main" id="{5138102C-5DB0-1B5C-1041-D2600932F01E}"/>
              </a:ext>
            </a:extLst>
          </p:cNvPr>
          <p:cNvSpPr>
            <a:spLocks noGrp="1"/>
          </p:cNvSpPr>
          <p:nvPr>
            <p:ph idx="1"/>
          </p:nvPr>
        </p:nvSpPr>
        <p:spPr/>
        <p:txBody>
          <a:bodyPr/>
          <a:lstStyle/>
          <a:p>
            <a:r>
              <a:rPr lang="en-CZ" dirty="0"/>
              <a:t>Pro EFA s &gt;2 faktory vzniká </a:t>
            </a:r>
            <a:r>
              <a:rPr lang="en-CZ" b="1" dirty="0"/>
              <a:t>rotational indeterminancy = existuje nekonečně mnoho stejně dobrých řešení </a:t>
            </a:r>
            <a:r>
              <a:rPr lang="en-CZ" dirty="0"/>
              <a:t>(model není identifikovaný)</a:t>
            </a:r>
          </a:p>
          <a:p>
            <a:r>
              <a:rPr lang="en-CZ" dirty="0"/>
              <a:t>Lze si tedy vybrat řešení, které je nejlépe </a:t>
            </a:r>
            <a:r>
              <a:rPr lang="en-CZ" b="1" dirty="0"/>
              <a:t>interpretovatelné</a:t>
            </a:r>
            <a:r>
              <a:rPr lang="en-CZ" dirty="0"/>
              <a:t>, obvykle ve smyslu </a:t>
            </a:r>
            <a:r>
              <a:rPr lang="en-CZ" b="1" dirty="0"/>
              <a:t>simple structure:</a:t>
            </a:r>
          </a:p>
          <a:p>
            <a:pPr lvl="1"/>
            <a:r>
              <a:rPr lang="en-CZ" dirty="0"/>
              <a:t>Aby každá MV byla způsobována 1 LV (tj. </a:t>
            </a:r>
            <a:r>
              <a:rPr lang="en-GB" dirty="0"/>
              <a:t>m</a:t>
            </a:r>
            <a:r>
              <a:rPr lang="en-CZ" dirty="0"/>
              <a:t>inimum crossloadingů)</a:t>
            </a:r>
          </a:p>
          <a:p>
            <a:r>
              <a:rPr lang="en-CZ" dirty="0"/>
              <a:t>Rotace existují </a:t>
            </a:r>
            <a:r>
              <a:rPr lang="en-CZ" b="1" dirty="0"/>
              <a:t>ortogonální</a:t>
            </a:r>
            <a:r>
              <a:rPr lang="en-CZ" dirty="0"/>
              <a:t> (faktory nemohou korelovat), nebo </a:t>
            </a:r>
            <a:r>
              <a:rPr lang="en-CZ" b="1" dirty="0"/>
              <a:t>šikmé</a:t>
            </a:r>
            <a:r>
              <a:rPr lang="en-CZ" dirty="0"/>
              <a:t> (faktory mohou korelovat)</a:t>
            </a:r>
          </a:p>
          <a:p>
            <a:r>
              <a:rPr lang="en-CZ" dirty="0"/>
              <a:t>Jednotlivé rotace se jmenují dle kritéria, pomocí něhož hledají konkrétní řešení (např. </a:t>
            </a:r>
            <a:r>
              <a:rPr lang="en-GB" dirty="0"/>
              <a:t>v</a:t>
            </a:r>
            <a:r>
              <a:rPr lang="en-CZ" dirty="0"/>
              <a:t>arimax)</a:t>
            </a:r>
          </a:p>
          <a:p>
            <a:endParaRPr lang="en-CZ" dirty="0"/>
          </a:p>
        </p:txBody>
      </p:sp>
    </p:spTree>
    <p:extLst>
      <p:ext uri="{BB962C8B-B14F-4D97-AF65-F5344CB8AC3E}">
        <p14:creationId xmlns:p14="http://schemas.microsoft.com/office/powerpoint/2010/main" val="4236346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954B-1F7E-F0EF-EFAB-D15606881119}"/>
              </a:ext>
            </a:extLst>
          </p:cNvPr>
          <p:cNvSpPr>
            <a:spLocks noGrp="1"/>
          </p:cNvSpPr>
          <p:nvPr>
            <p:ph type="title"/>
          </p:nvPr>
        </p:nvSpPr>
        <p:spPr/>
        <p:txBody>
          <a:bodyPr/>
          <a:lstStyle/>
          <a:p>
            <a:r>
              <a:rPr lang="en-CZ" dirty="0"/>
              <a:t>Eigenvalues</a:t>
            </a:r>
          </a:p>
        </p:txBody>
      </p:sp>
      <p:sp>
        <p:nvSpPr>
          <p:cNvPr id="3" name="Content Placeholder 2">
            <a:extLst>
              <a:ext uri="{FF2B5EF4-FFF2-40B4-BE49-F238E27FC236}">
                <a16:creationId xmlns:a16="http://schemas.microsoft.com/office/drawing/2014/main" id="{0D8DE600-5947-2642-7C3D-CB4BE81C69FF}"/>
              </a:ext>
            </a:extLst>
          </p:cNvPr>
          <p:cNvSpPr>
            <a:spLocks noGrp="1"/>
          </p:cNvSpPr>
          <p:nvPr>
            <p:ph idx="1"/>
          </p:nvPr>
        </p:nvSpPr>
        <p:spPr/>
        <p:txBody>
          <a:bodyPr/>
          <a:lstStyle/>
          <a:p>
            <a:r>
              <a:rPr lang="en-CZ" dirty="0"/>
              <a:t>Složitější koncept, ale stačí eigenvalues brát jako </a:t>
            </a:r>
            <a:r>
              <a:rPr lang="en-CZ" b="1" dirty="0"/>
              <a:t>vyjádření rozptylu v korelační matici</a:t>
            </a:r>
          </a:p>
        </p:txBody>
      </p:sp>
      <p:pic>
        <p:nvPicPr>
          <p:cNvPr id="1026" name="Picture 2">
            <a:extLst>
              <a:ext uri="{FF2B5EF4-FFF2-40B4-BE49-F238E27FC236}">
                <a16:creationId xmlns:a16="http://schemas.microsoft.com/office/drawing/2014/main" id="{47955881-3B03-F487-A1EA-DF8ADFCAE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791" y="2362994"/>
            <a:ext cx="6532418" cy="350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609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DE61-3C43-7453-4A65-65A5885A85E0}"/>
              </a:ext>
            </a:extLst>
          </p:cNvPr>
          <p:cNvSpPr>
            <a:spLocks noGrp="1"/>
          </p:cNvSpPr>
          <p:nvPr>
            <p:ph type="title"/>
          </p:nvPr>
        </p:nvSpPr>
        <p:spPr/>
        <p:txBody>
          <a:bodyPr/>
          <a:lstStyle/>
          <a:p>
            <a:r>
              <a:rPr lang="en-CZ" dirty="0"/>
              <a:t>Metody odhadu počtu faktorů</a:t>
            </a:r>
          </a:p>
        </p:txBody>
      </p:sp>
      <p:sp>
        <p:nvSpPr>
          <p:cNvPr id="3" name="Content Placeholder 2">
            <a:extLst>
              <a:ext uri="{FF2B5EF4-FFF2-40B4-BE49-F238E27FC236}">
                <a16:creationId xmlns:a16="http://schemas.microsoft.com/office/drawing/2014/main" id="{41D59FD4-DA4D-0F0C-5F06-5576C4F34731}"/>
              </a:ext>
            </a:extLst>
          </p:cNvPr>
          <p:cNvSpPr>
            <a:spLocks noGrp="1"/>
          </p:cNvSpPr>
          <p:nvPr>
            <p:ph idx="1"/>
          </p:nvPr>
        </p:nvSpPr>
        <p:spPr/>
        <p:txBody>
          <a:bodyPr/>
          <a:lstStyle/>
          <a:p>
            <a:r>
              <a:rPr lang="en-CZ" u="sng" dirty="0"/>
              <a:t>Historicky</a:t>
            </a:r>
            <a:r>
              <a:rPr lang="en-CZ" dirty="0"/>
              <a:t>:</a:t>
            </a:r>
          </a:p>
          <a:p>
            <a:r>
              <a:rPr lang="en-CZ" b="1" dirty="0"/>
              <a:t>Kaiserovo pravidlo </a:t>
            </a:r>
            <a:r>
              <a:rPr lang="en-CZ" dirty="0"/>
              <a:t>= extrahujte tolik faktorů, kolik jich má eigenvalue &gt; 1</a:t>
            </a:r>
          </a:p>
          <a:p>
            <a:r>
              <a:rPr lang="en-CZ" b="1" dirty="0"/>
              <a:t>Vizuální věštění ze scree plotu </a:t>
            </a:r>
            <a:r>
              <a:rPr lang="en-CZ" dirty="0"/>
              <a:t>= hledání bodu, kde se scree plot láme</a:t>
            </a:r>
          </a:p>
          <a:p>
            <a:endParaRPr lang="en-CZ" dirty="0"/>
          </a:p>
          <a:p>
            <a:r>
              <a:rPr lang="en-CZ" u="sng" dirty="0"/>
              <a:t>Moderně</a:t>
            </a:r>
            <a:r>
              <a:rPr lang="en-CZ" dirty="0"/>
              <a:t>:</a:t>
            </a:r>
          </a:p>
          <a:p>
            <a:r>
              <a:rPr lang="en-CZ" b="1" dirty="0"/>
              <a:t>Hornova paralelní analýza </a:t>
            </a:r>
            <a:r>
              <a:rPr lang="en-CZ" dirty="0"/>
              <a:t>= Kaiserovo pravidlo očištěné o výběrovou chybu</a:t>
            </a:r>
          </a:p>
          <a:p>
            <a:endParaRPr lang="en-CZ" b="1" dirty="0"/>
          </a:p>
          <a:p>
            <a:r>
              <a:rPr lang="en-CZ" b="1" dirty="0"/>
              <a:t>Empirické metody je ale třeba kombinovat s obsahovou úvahou (interpretovatelností LVs)</a:t>
            </a:r>
          </a:p>
        </p:txBody>
      </p:sp>
    </p:spTree>
    <p:extLst>
      <p:ext uri="{BB962C8B-B14F-4D97-AF65-F5344CB8AC3E}">
        <p14:creationId xmlns:p14="http://schemas.microsoft.com/office/powerpoint/2010/main" val="372123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002E3-28CA-858B-9689-182AA5ACC3E2}"/>
              </a:ext>
            </a:extLst>
          </p:cNvPr>
          <p:cNvSpPr>
            <a:spLocks noGrp="1"/>
          </p:cNvSpPr>
          <p:nvPr>
            <p:ph type="title"/>
          </p:nvPr>
        </p:nvSpPr>
        <p:spPr/>
        <p:txBody>
          <a:bodyPr/>
          <a:lstStyle/>
          <a:p>
            <a:r>
              <a:rPr lang="en-CZ" dirty="0"/>
              <a:t>EFA: Tipy</a:t>
            </a:r>
          </a:p>
        </p:txBody>
      </p:sp>
      <p:sp>
        <p:nvSpPr>
          <p:cNvPr id="3" name="Content Placeholder 2">
            <a:extLst>
              <a:ext uri="{FF2B5EF4-FFF2-40B4-BE49-F238E27FC236}">
                <a16:creationId xmlns:a16="http://schemas.microsoft.com/office/drawing/2014/main" id="{9240303E-776B-762F-5939-81601ABE13C0}"/>
              </a:ext>
            </a:extLst>
          </p:cNvPr>
          <p:cNvSpPr>
            <a:spLocks noGrp="1"/>
          </p:cNvSpPr>
          <p:nvPr>
            <p:ph idx="1"/>
          </p:nvPr>
        </p:nvSpPr>
        <p:spPr/>
        <p:txBody>
          <a:bodyPr/>
          <a:lstStyle/>
          <a:p>
            <a:r>
              <a:rPr lang="en-CZ" dirty="0"/>
              <a:t>Reportujte:</a:t>
            </a:r>
          </a:p>
          <a:p>
            <a:pPr lvl="1">
              <a:buFont typeface="Arial" panose="020B0604020202020204" pitchFamily="34" charset="0"/>
              <a:buChar char="•"/>
            </a:pPr>
            <a:r>
              <a:rPr lang="en-CZ" dirty="0"/>
              <a:t>estimátor, </a:t>
            </a:r>
          </a:p>
          <a:p>
            <a:pPr lvl="1">
              <a:buFont typeface="Arial" panose="020B0604020202020204" pitchFamily="34" charset="0"/>
              <a:buChar char="•"/>
            </a:pPr>
            <a:r>
              <a:rPr lang="en-CZ" dirty="0"/>
              <a:t>postup odhadu počtu faktorů, </a:t>
            </a:r>
          </a:p>
          <a:p>
            <a:pPr lvl="1">
              <a:buFont typeface="Arial" panose="020B0604020202020204" pitchFamily="34" charset="0"/>
              <a:buChar char="•"/>
            </a:pPr>
            <a:r>
              <a:rPr lang="en-CZ" dirty="0"/>
              <a:t>volbu rotace,</a:t>
            </a:r>
          </a:p>
          <a:p>
            <a:pPr lvl="1">
              <a:buFont typeface="Arial" panose="020B0604020202020204" pitchFamily="34" charset="0"/>
              <a:buChar char="•"/>
            </a:pPr>
            <a:r>
              <a:rPr lang="en-GB" dirty="0"/>
              <a:t>l</a:t>
            </a:r>
            <a:r>
              <a:rPr lang="en-CZ" dirty="0"/>
              <a:t>ambda a phi matici </a:t>
            </a:r>
          </a:p>
          <a:p>
            <a:pPr lvl="1">
              <a:buFont typeface="Arial" panose="020B0604020202020204" pitchFamily="34" charset="0"/>
              <a:buChar char="•"/>
            </a:pPr>
            <a:r>
              <a:rPr lang="en-CZ" dirty="0"/>
              <a:t>% vysvětleného rozptylu (či jiné ukazatele shody s daty)</a:t>
            </a:r>
          </a:p>
          <a:p>
            <a:r>
              <a:rPr lang="en-CZ" dirty="0"/>
              <a:t>Je žádoucí zkusit víc řešení!</a:t>
            </a:r>
          </a:p>
          <a:p>
            <a:r>
              <a:rPr lang="en-CZ" dirty="0"/>
              <a:t>Pozor na Heywoodovy případy (např. komunalita &gt; 1)</a:t>
            </a:r>
          </a:p>
          <a:p>
            <a:r>
              <a:rPr lang="en-CZ" dirty="0"/>
              <a:t>Výborně sedící model, co nedává smysl, je k ničemu. </a:t>
            </a:r>
          </a:p>
          <a:p>
            <a:r>
              <a:rPr lang="en-CZ" dirty="0"/>
              <a:t>Smysluplný model, co nesedí na data, je taky k ničemu.</a:t>
            </a:r>
          </a:p>
        </p:txBody>
      </p:sp>
    </p:spTree>
    <p:extLst>
      <p:ext uri="{BB962C8B-B14F-4D97-AF65-F5344CB8AC3E}">
        <p14:creationId xmlns:p14="http://schemas.microsoft.com/office/powerpoint/2010/main" val="1661777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98E1-C017-5FA3-E051-59ADB3F804E0}"/>
              </a:ext>
            </a:extLst>
          </p:cNvPr>
          <p:cNvSpPr>
            <a:spLocks noGrp="1"/>
          </p:cNvSpPr>
          <p:nvPr>
            <p:ph type="title"/>
          </p:nvPr>
        </p:nvSpPr>
        <p:spPr/>
        <p:txBody>
          <a:bodyPr/>
          <a:lstStyle/>
          <a:p>
            <a:r>
              <a:rPr lang="en-CZ" dirty="0"/>
              <a:t>Ordinální FA</a:t>
            </a:r>
          </a:p>
        </p:txBody>
      </p:sp>
      <p:sp>
        <p:nvSpPr>
          <p:cNvPr id="3" name="Content Placeholder 2">
            <a:extLst>
              <a:ext uri="{FF2B5EF4-FFF2-40B4-BE49-F238E27FC236}">
                <a16:creationId xmlns:a16="http://schemas.microsoft.com/office/drawing/2014/main" id="{7B8DEB6D-C03E-9AF7-478C-B22F7088BB16}"/>
              </a:ext>
            </a:extLst>
          </p:cNvPr>
          <p:cNvSpPr>
            <a:spLocks noGrp="1"/>
          </p:cNvSpPr>
          <p:nvPr>
            <p:ph idx="1"/>
          </p:nvPr>
        </p:nvSpPr>
        <p:spPr>
          <a:xfrm>
            <a:off x="1097280" y="1845734"/>
            <a:ext cx="3668684" cy="4023360"/>
          </a:xfrm>
        </p:spPr>
        <p:txBody>
          <a:bodyPr>
            <a:normAutofit/>
          </a:bodyPr>
          <a:lstStyle/>
          <a:p>
            <a:r>
              <a:rPr lang="en-CZ" dirty="0"/>
              <a:t>Původní FA očekává spojité MVs, v psychologii ale typicky máme Likertovu škálu = ordinální MVs</a:t>
            </a:r>
          </a:p>
          <a:p>
            <a:r>
              <a:rPr lang="en-CZ" dirty="0"/>
              <a:t>Při dostatečném počtu bodů je možné použít FA a spojitost aproximovat</a:t>
            </a:r>
          </a:p>
          <a:p>
            <a:r>
              <a:rPr lang="en-CZ" dirty="0"/>
              <a:t>Namísto Pearsonových korelací ale lze použít </a:t>
            </a:r>
            <a:r>
              <a:rPr lang="en-GB" dirty="0" err="1"/>
              <a:t>i</a:t>
            </a:r>
            <a:r>
              <a:rPr lang="en-GB" dirty="0"/>
              <a:t> </a:t>
            </a:r>
            <a:r>
              <a:rPr lang="en-CZ" b="1" dirty="0"/>
              <a:t>polychorické korelace</a:t>
            </a:r>
          </a:p>
          <a:p>
            <a:r>
              <a:rPr lang="en-CZ" dirty="0"/>
              <a:t>Používá se estimátor DWLS, který ale nadhodnocuje shodu s daty, proto se musí korigovat pomocí </a:t>
            </a:r>
            <a:r>
              <a:rPr lang="en-CZ" b="1" dirty="0"/>
              <a:t>WLSMV</a:t>
            </a:r>
          </a:p>
        </p:txBody>
      </p:sp>
      <p:pic>
        <p:nvPicPr>
          <p:cNvPr id="2050" name="Picture 2">
            <a:extLst>
              <a:ext uri="{FF2B5EF4-FFF2-40B4-BE49-F238E27FC236}">
                <a16:creationId xmlns:a16="http://schemas.microsoft.com/office/drawing/2014/main" id="{F1D991F2-479D-FDC9-F5C8-58EBFE1073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02"/>
          <a:stretch/>
        </p:blipFill>
        <p:spPr bwMode="auto">
          <a:xfrm>
            <a:off x="5222317" y="1513300"/>
            <a:ext cx="6318519" cy="468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411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9F962-FB10-BF87-5F42-5DA749561E35}"/>
              </a:ext>
            </a:extLst>
          </p:cNvPr>
          <p:cNvSpPr>
            <a:spLocks noGrp="1"/>
          </p:cNvSpPr>
          <p:nvPr>
            <p:ph type="title"/>
          </p:nvPr>
        </p:nvSpPr>
        <p:spPr/>
        <p:txBody>
          <a:bodyPr/>
          <a:lstStyle/>
          <a:p>
            <a:r>
              <a:rPr lang="en-CZ" dirty="0"/>
              <a:t>PCA</a:t>
            </a:r>
          </a:p>
        </p:txBody>
      </p:sp>
      <p:sp>
        <p:nvSpPr>
          <p:cNvPr id="3" name="Content Placeholder 2">
            <a:extLst>
              <a:ext uri="{FF2B5EF4-FFF2-40B4-BE49-F238E27FC236}">
                <a16:creationId xmlns:a16="http://schemas.microsoft.com/office/drawing/2014/main" id="{B8AFD095-79F9-AE4C-F8E8-5409AAB3D9E6}"/>
              </a:ext>
            </a:extLst>
          </p:cNvPr>
          <p:cNvSpPr>
            <a:spLocks noGrp="1"/>
          </p:cNvSpPr>
          <p:nvPr>
            <p:ph idx="1"/>
          </p:nvPr>
        </p:nvSpPr>
        <p:spPr/>
        <p:txBody>
          <a:bodyPr/>
          <a:lstStyle/>
          <a:p>
            <a:r>
              <a:rPr lang="en-CZ" u="sng" dirty="0"/>
              <a:t>Principal Components Analysis (analýza hlavních komponent)</a:t>
            </a:r>
          </a:p>
          <a:p>
            <a:endParaRPr lang="en-CZ" u="sng" dirty="0"/>
          </a:p>
          <a:p>
            <a:r>
              <a:rPr lang="en-CZ" dirty="0"/>
              <a:t>Příbuzný EFA (autorem je Hotelling ve 20. letech 20. století)</a:t>
            </a:r>
          </a:p>
          <a:p>
            <a:r>
              <a:rPr lang="en-CZ" dirty="0"/>
              <a:t>Technicky velmi podobná FA, ale nepředpokládá kauzální vliv LVs na MVs, jde jen o </a:t>
            </a:r>
            <a:r>
              <a:rPr lang="en-CZ" i="1" dirty="0"/>
              <a:t>data reduction technique</a:t>
            </a:r>
          </a:p>
          <a:p>
            <a:r>
              <a:rPr lang="en-CZ" dirty="0"/>
              <a:t>Rozdíl se promítá do absence konceptu komunality/unicity</a:t>
            </a:r>
          </a:p>
          <a:p>
            <a:endParaRPr lang="en-CZ" dirty="0"/>
          </a:p>
          <a:p>
            <a:r>
              <a:rPr lang="en-CZ" dirty="0"/>
              <a:t>Ačkoliv by PCA a EFA často přinesly podobné výsledky, </a:t>
            </a:r>
            <a:r>
              <a:rPr lang="en-CZ" b="1" dirty="0"/>
              <a:t>je důležité je nezaměňovat</a:t>
            </a:r>
          </a:p>
        </p:txBody>
      </p:sp>
    </p:spTree>
    <p:extLst>
      <p:ext uri="{BB962C8B-B14F-4D97-AF65-F5344CB8AC3E}">
        <p14:creationId xmlns:p14="http://schemas.microsoft.com/office/powerpoint/2010/main" val="32941164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770E4-054B-3711-1847-AE0E617FC726}"/>
              </a:ext>
            </a:extLst>
          </p:cNvPr>
          <p:cNvSpPr>
            <a:spLocks noGrp="1"/>
          </p:cNvSpPr>
          <p:nvPr>
            <p:ph type="title"/>
          </p:nvPr>
        </p:nvSpPr>
        <p:spPr/>
        <p:txBody>
          <a:bodyPr/>
          <a:lstStyle/>
          <a:p>
            <a:r>
              <a:rPr lang="en-CZ" dirty="0"/>
              <a:t>SEM</a:t>
            </a:r>
          </a:p>
        </p:txBody>
      </p:sp>
      <p:sp>
        <p:nvSpPr>
          <p:cNvPr id="3" name="Content Placeholder 2">
            <a:extLst>
              <a:ext uri="{FF2B5EF4-FFF2-40B4-BE49-F238E27FC236}">
                <a16:creationId xmlns:a16="http://schemas.microsoft.com/office/drawing/2014/main" id="{DBCB8228-5909-6F72-4ED8-F042011ACFB8}"/>
              </a:ext>
            </a:extLst>
          </p:cNvPr>
          <p:cNvSpPr>
            <a:spLocks noGrp="1"/>
          </p:cNvSpPr>
          <p:nvPr>
            <p:ph idx="1"/>
          </p:nvPr>
        </p:nvSpPr>
        <p:spPr/>
        <p:txBody>
          <a:bodyPr/>
          <a:lstStyle/>
          <a:p>
            <a:r>
              <a:rPr lang="en-CZ" u="sng" dirty="0"/>
              <a:t>Structural Equation Modelling</a:t>
            </a:r>
            <a:r>
              <a:rPr lang="en-CZ" dirty="0"/>
              <a:t> (strukturní modelování)</a:t>
            </a:r>
          </a:p>
          <a:p>
            <a:endParaRPr lang="en-CZ" dirty="0"/>
          </a:p>
          <a:p>
            <a:r>
              <a:rPr lang="en-CZ" b="1" dirty="0"/>
              <a:t>FA</a:t>
            </a:r>
            <a:r>
              <a:rPr lang="en-CZ" dirty="0"/>
              <a:t> je speciálním případem SEM, ve kterém LVs způsobují MVs, zatímco spolu vzájemně mohou korelovat</a:t>
            </a:r>
          </a:p>
          <a:p>
            <a:r>
              <a:rPr lang="en-CZ" b="1" dirty="0"/>
              <a:t>SEM</a:t>
            </a:r>
            <a:r>
              <a:rPr lang="en-CZ" dirty="0"/>
              <a:t> umožňuje přidat kauzální cesty mezi MVs / LVs a společně modelovat:</a:t>
            </a:r>
          </a:p>
          <a:p>
            <a:pPr marL="457200" indent="-457200">
              <a:buFont typeface="+mj-lt"/>
              <a:buAutoNum type="arabicPeriod"/>
            </a:pPr>
            <a:r>
              <a:rPr lang="en-CZ" b="1" dirty="0"/>
              <a:t>measurement part </a:t>
            </a:r>
            <a:r>
              <a:rPr lang="en-CZ" dirty="0"/>
              <a:t>= “</a:t>
            </a:r>
            <a:r>
              <a:rPr lang="en-GB" dirty="0"/>
              <a:t>s</a:t>
            </a:r>
            <a:r>
              <a:rPr lang="en-CZ" dirty="0"/>
              <a:t>kládat” LVs z MVs jako v FA</a:t>
            </a:r>
          </a:p>
          <a:p>
            <a:pPr marL="457200" indent="-457200">
              <a:buFont typeface="+mj-lt"/>
              <a:buAutoNum type="arabicPeriod"/>
            </a:pPr>
            <a:r>
              <a:rPr lang="en-GB" b="1" dirty="0"/>
              <a:t>s</a:t>
            </a:r>
            <a:r>
              <a:rPr lang="en-CZ" b="1" dirty="0"/>
              <a:t>tructural part </a:t>
            </a:r>
            <a:r>
              <a:rPr lang="en-CZ" dirty="0"/>
              <a:t>= kauzální cesty mezi LVs / MVs</a:t>
            </a:r>
            <a:endParaRPr lang="en-CZ" b="1" dirty="0"/>
          </a:p>
        </p:txBody>
      </p:sp>
    </p:spTree>
    <p:extLst>
      <p:ext uri="{BB962C8B-B14F-4D97-AF65-F5344CB8AC3E}">
        <p14:creationId xmlns:p14="http://schemas.microsoft.com/office/powerpoint/2010/main" val="3975472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6005-2E0D-A212-91C0-E7B653348AB5}"/>
              </a:ext>
            </a:extLst>
          </p:cNvPr>
          <p:cNvSpPr>
            <a:spLocks noGrp="1"/>
          </p:cNvSpPr>
          <p:nvPr>
            <p:ph type="title"/>
          </p:nvPr>
        </p:nvSpPr>
        <p:spPr/>
        <p:txBody>
          <a:bodyPr/>
          <a:lstStyle/>
          <a:p>
            <a:r>
              <a:rPr lang="en-CZ" dirty="0"/>
              <a:t>IRT</a:t>
            </a:r>
          </a:p>
        </p:txBody>
      </p:sp>
      <p:sp>
        <p:nvSpPr>
          <p:cNvPr id="3" name="Content Placeholder 2">
            <a:extLst>
              <a:ext uri="{FF2B5EF4-FFF2-40B4-BE49-F238E27FC236}">
                <a16:creationId xmlns:a16="http://schemas.microsoft.com/office/drawing/2014/main" id="{5224D286-6C7D-852C-82DB-AB8C82E1E7C4}"/>
              </a:ext>
            </a:extLst>
          </p:cNvPr>
          <p:cNvSpPr>
            <a:spLocks noGrp="1"/>
          </p:cNvSpPr>
          <p:nvPr>
            <p:ph idx="1"/>
          </p:nvPr>
        </p:nvSpPr>
        <p:spPr/>
        <p:txBody>
          <a:bodyPr/>
          <a:lstStyle/>
          <a:p>
            <a:r>
              <a:rPr lang="en-CZ" u="sng" dirty="0"/>
              <a:t>Item Response Theory </a:t>
            </a:r>
            <a:r>
              <a:rPr lang="en-CZ" dirty="0"/>
              <a:t>(Teorie odpovědi na položku)</a:t>
            </a:r>
          </a:p>
          <a:p>
            <a:endParaRPr lang="en-CZ" dirty="0"/>
          </a:p>
          <a:p>
            <a:r>
              <a:rPr lang="en-CZ" dirty="0"/>
              <a:t>Modely z rodiny IRT mají skoro stejnou logiku jako FA</a:t>
            </a:r>
          </a:p>
          <a:p>
            <a:endParaRPr lang="en-CZ" dirty="0"/>
          </a:p>
          <a:p>
            <a:r>
              <a:rPr lang="en-CZ" dirty="0"/>
              <a:t>Pokud je FA lineární regrese, pak se o tradičních IRT modelech dá uvažovat jako o logistické regresi</a:t>
            </a:r>
          </a:p>
        </p:txBody>
      </p:sp>
    </p:spTree>
    <p:extLst>
      <p:ext uri="{BB962C8B-B14F-4D97-AF65-F5344CB8AC3E}">
        <p14:creationId xmlns:p14="http://schemas.microsoft.com/office/powerpoint/2010/main" val="403437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3272-5609-BEFA-F0B4-DAFF193EFF1A}"/>
              </a:ext>
            </a:extLst>
          </p:cNvPr>
          <p:cNvSpPr>
            <a:spLocks noGrp="1"/>
          </p:cNvSpPr>
          <p:nvPr>
            <p:ph type="title"/>
          </p:nvPr>
        </p:nvSpPr>
        <p:spPr/>
        <p:txBody>
          <a:bodyPr/>
          <a:lstStyle/>
          <a:p>
            <a:r>
              <a:rPr lang="en-CZ" dirty="0"/>
              <a:t>CFA</a:t>
            </a:r>
          </a:p>
        </p:txBody>
      </p:sp>
      <p:sp>
        <p:nvSpPr>
          <p:cNvPr id="3" name="Content Placeholder 2">
            <a:extLst>
              <a:ext uri="{FF2B5EF4-FFF2-40B4-BE49-F238E27FC236}">
                <a16:creationId xmlns:a16="http://schemas.microsoft.com/office/drawing/2014/main" id="{81EBA91F-2C1E-35CB-D7BD-C2279BBCB9FF}"/>
              </a:ext>
            </a:extLst>
          </p:cNvPr>
          <p:cNvSpPr>
            <a:spLocks noGrp="1"/>
          </p:cNvSpPr>
          <p:nvPr>
            <p:ph idx="1"/>
          </p:nvPr>
        </p:nvSpPr>
        <p:spPr/>
        <p:txBody>
          <a:bodyPr/>
          <a:lstStyle/>
          <a:p>
            <a:r>
              <a:rPr lang="en-CZ" dirty="0"/>
              <a:t>“konfirmační” faktorová analýza – ale lépe “</a:t>
            </a:r>
            <a:r>
              <a:rPr lang="en-CZ" b="1" dirty="0"/>
              <a:t>restricted</a:t>
            </a:r>
            <a:r>
              <a:rPr lang="en-CZ" dirty="0"/>
              <a:t>”</a:t>
            </a:r>
          </a:p>
          <a:p>
            <a:r>
              <a:rPr lang="en-CZ" dirty="0"/>
              <a:t>Předem se specifikuje očekávaná latentní struktura</a:t>
            </a:r>
          </a:p>
          <a:p>
            <a:r>
              <a:rPr lang="en-CZ" dirty="0"/>
              <a:t>Specifikace modelu: </a:t>
            </a:r>
            <a:r>
              <a:rPr lang="en-CZ" i="1" dirty="0"/>
              <a:t>fixování</a:t>
            </a:r>
            <a:r>
              <a:rPr lang="en-CZ" dirty="0"/>
              <a:t>, </a:t>
            </a:r>
            <a:r>
              <a:rPr lang="en-CZ" i="1" dirty="0"/>
              <a:t>omezování</a:t>
            </a:r>
            <a:r>
              <a:rPr lang="en-CZ" dirty="0"/>
              <a:t>, nebo </a:t>
            </a:r>
            <a:r>
              <a:rPr lang="en-CZ" i="1" dirty="0"/>
              <a:t>uvolňování</a:t>
            </a:r>
            <a:r>
              <a:rPr lang="en-CZ" dirty="0"/>
              <a:t> prvků v maticích (lambda, phi, d psi)</a:t>
            </a:r>
          </a:p>
          <a:p>
            <a:r>
              <a:rPr lang="en-CZ" dirty="0"/>
              <a:t>Např.: </a:t>
            </a:r>
          </a:p>
          <a:p>
            <a:pPr lvl="1"/>
            <a:r>
              <a:rPr lang="en-CZ" dirty="0"/>
              <a:t>faktorový náboj prvního faktoru na první položku je 0,3 (lambda11 = 0,3)</a:t>
            </a:r>
          </a:p>
          <a:p>
            <a:pPr lvl="1"/>
            <a:r>
              <a:rPr lang="en-GB" dirty="0"/>
              <a:t>K</a:t>
            </a:r>
            <a:r>
              <a:rPr lang="en-CZ" dirty="0"/>
              <a:t>orelace prvního a druhého faktoru je nulová (phi12 = 0 = phi21)</a:t>
            </a:r>
          </a:p>
          <a:p>
            <a:pPr lvl="1"/>
            <a:r>
              <a:rPr lang="en-CZ" dirty="0"/>
              <a:t>Residální kovariance mezi první a druhou MV je volně odhadovaná (Dpsi12 = Dpsi21 = ?)</a:t>
            </a:r>
          </a:p>
          <a:p>
            <a:endParaRPr lang="en-CZ" dirty="0"/>
          </a:p>
        </p:txBody>
      </p:sp>
    </p:spTree>
    <p:extLst>
      <p:ext uri="{BB962C8B-B14F-4D97-AF65-F5344CB8AC3E}">
        <p14:creationId xmlns:p14="http://schemas.microsoft.com/office/powerpoint/2010/main" val="288388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D94B-336C-95A2-0A05-01911F131BA3}"/>
              </a:ext>
            </a:extLst>
          </p:cNvPr>
          <p:cNvSpPr>
            <a:spLocks noGrp="1"/>
          </p:cNvSpPr>
          <p:nvPr>
            <p:ph type="title"/>
          </p:nvPr>
        </p:nvSpPr>
        <p:spPr/>
        <p:txBody>
          <a:bodyPr/>
          <a:lstStyle/>
          <a:p>
            <a:r>
              <a:rPr lang="cs-CZ" dirty="0"/>
              <a:t>Restrikce v CFA</a:t>
            </a:r>
            <a:endParaRPr lang="en-CZ"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2D5AC54-A2D2-2397-F0B6-63EE77C561C0}"/>
                  </a:ext>
                </a:extLst>
              </p:cNvPr>
              <p:cNvSpPr txBox="1"/>
              <p:nvPr/>
            </p:nvSpPr>
            <p:spPr>
              <a:xfrm>
                <a:off x="1252165" y="2043916"/>
                <a:ext cx="3338735" cy="3159904"/>
              </a:xfrm>
              <a:prstGeom prst="rect">
                <a:avLst/>
              </a:prstGeom>
              <a:noFill/>
            </p:spPr>
            <p:txBody>
              <a:bodyPr wrap="none" rtlCol="0">
                <a:spAutoFit/>
              </a:bodyPr>
              <a:lstStyle/>
              <a:p>
                <a14:m>
                  <m:oMath xmlns:m="http://schemas.openxmlformats.org/officeDocument/2006/math">
                    <m:r>
                      <a:rPr lang="en-US" sz="1800" b="1" i="1" smtClean="0">
                        <a:effectLst/>
                        <a:latin typeface="Cambria Math" panose="02040503050406030204" pitchFamily="18" charset="0"/>
                        <a:ea typeface="Calibri" panose="020F0502020204030204" pitchFamily="34" charset="0"/>
                        <a:cs typeface="Times New Roman" panose="02020603050405020304" pitchFamily="18" charset="0"/>
                      </a:rPr>
                      <m:t>𝚲</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2"/>
                                  <m:mcJc m:val="center"/>
                                </m:mcPr>
                              </m:mc>
                            </m:mcs>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sub>
                              </m:sSub>
                            </m:e>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mr>
                          <m:mr>
                            <m:e>
                              <m:sSub>
                                <m:sSub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sub>
                              </m:sSub>
                            </m:e>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mr>
                          <m:mr>
                            <m:e>
                              <m:sSub>
                                <m:sSub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sub>
                              </m:sSub>
                            </m:e>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mr>
                          <m:mr>
                            <m:e>
                              <m:sSub>
                                <m:sSub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4</m:t>
                                  </m:r>
                                </m:sub>
                              </m:sSub>
                            </m:e>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mr>
                          <m:mr>
                            <m:e>
                              <m:sSub>
                                <m:sSub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sub>
                              </m:sSub>
                            </m:e>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6</m:t>
                                  </m:r>
                                </m:sub>
                              </m:sSub>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7</m:t>
                                  </m:r>
                                </m:sub>
                              </m:sSub>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8</m:t>
                                  </m:r>
                                </m:sub>
                              </m:sSub>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9</m:t>
                                  </m:r>
                                </m:sub>
                              </m:sSub>
                            </m:e>
                          </m:mr>
                          <m:mr>
                            <m:e>
                              <m:r>
                                <a:rPr lang="en-US" sz="1800" i="1">
                                  <a:effectLst/>
                                  <a:latin typeface="Cambria Math" panose="02040503050406030204" pitchFamily="18" charset="0"/>
                                  <a:ea typeface="Calibri" panose="020F0502020204030204" pitchFamily="34" charset="0"/>
                                  <a:cs typeface="Times New Roman" panose="02020603050405020304" pitchFamily="18" charset="0"/>
                                </a:rPr>
                                <m:t>0</m:t>
                              </m:r>
                            </m:e>
                            <m:e>
                              <m:sSub>
                                <m:sSubPr>
                                  <m:ctrlPr>
                                    <a:rPr lang="en-CZ"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1800" i="1">
                                      <a:effectLst/>
                                      <a:latin typeface="Cambria Math" panose="02040503050406030204" pitchFamily="18" charset="0"/>
                                      <a:ea typeface="Calibri" panose="020F0502020204030204" pitchFamily="34" charset="0"/>
                                      <a:cs typeface="Times New Roman" panose="02020603050405020304" pitchFamily="18" charset="0"/>
                                    </a:rPr>
                                    <m:t>10</m:t>
                                  </m:r>
                                </m:sub>
                              </m:sSub>
                            </m:e>
                          </m:mr>
                        </m:m>
                      </m:e>
                    </m:d>
                  </m:oMath>
                </a14:m>
                <a:r>
                  <a:rPr lang="en-US" sz="1800" dirty="0">
                    <a:effectLst/>
                    <a:latin typeface="Times New Roman" panose="02020603050405020304" pitchFamily="18" charset="0"/>
                    <a:ea typeface="Yu Mincho" panose="02020400000000000000" pitchFamily="18" charset="-128"/>
                    <a:cs typeface="Arial" panose="020B0604020202020204" pitchFamily="34" charset="0"/>
                  </a:rPr>
                  <a:t>          </a:t>
                </a:r>
                <a14:m>
                  <m:oMath xmlns:m="http://schemas.openxmlformats.org/officeDocument/2006/math">
                    <m:r>
                      <a:rPr lang="en-US" sz="1800" b="1" i="1">
                        <a:effectLst/>
                        <a:latin typeface="Cambria Math" panose="02040503050406030204" pitchFamily="18" charset="0"/>
                        <a:ea typeface="Yu Mincho" panose="02020400000000000000" pitchFamily="18" charset="-128"/>
                        <a:cs typeface="Times New Roman" panose="02020603050405020304" pitchFamily="18" charset="0"/>
                      </a:rPr>
                      <m:t>𝚽</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d>
                      <m:dPr>
                        <m:begChr m:val="["/>
                        <m:endChr m:val="]"/>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dPr>
                      <m:e>
                        <m:m>
                          <m:mPr>
                            <m:mcs>
                              <m:mc>
                                <m:mcPr>
                                  <m:count m:val="2"/>
                                  <m:mcJc m:val="center"/>
                                </m:mcPr>
                              </m:mc>
                            </m:mcs>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mPr>
                          <m:m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1</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mr>
                          <m:m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1</m:t>
                              </m:r>
                            </m:e>
                          </m:mr>
                        </m:m>
                      </m:e>
                    </m:d>
                  </m:oMath>
                </a14:m>
                <a:r>
                  <a:rPr lang="en-US" sz="1800" dirty="0">
                    <a:effectLst/>
                    <a:latin typeface="Times New Roman" panose="02020603050405020304" pitchFamily="18" charset="0"/>
                    <a:ea typeface="Yu Mincho" panose="02020400000000000000" pitchFamily="18" charset="-128"/>
                    <a:cs typeface="Arial" panose="020B0604020202020204" pitchFamily="34" charset="0"/>
                  </a:rPr>
                  <a:t> </a:t>
                </a:r>
                <a:endParaRPr lang="en-CZ" sz="1800" dirty="0">
                  <a:effectLst/>
                  <a:latin typeface="Calibri" panose="020F0502020204030204" pitchFamily="34" charset="0"/>
                  <a:ea typeface="Calibri" panose="020F0502020204030204" pitchFamily="34" charset="0"/>
                  <a:cs typeface="Arial" panose="020B0604020202020204" pitchFamily="34" charset="0"/>
                </a:endParaRPr>
              </a:p>
              <a:p>
                <a:endParaRPr lang="en-CZ" dirty="0"/>
              </a:p>
            </p:txBody>
          </p:sp>
        </mc:Choice>
        <mc:Fallback xmlns="">
          <p:sp>
            <p:nvSpPr>
              <p:cNvPr id="8" name="TextBox 7">
                <a:extLst>
                  <a:ext uri="{FF2B5EF4-FFF2-40B4-BE49-F238E27FC236}">
                    <a16:creationId xmlns:a16="http://schemas.microsoft.com/office/drawing/2014/main" id="{02D5AC54-A2D2-2397-F0B6-63EE77C561C0}"/>
                  </a:ext>
                </a:extLst>
              </p:cNvPr>
              <p:cNvSpPr txBox="1">
                <a:spLocks noRot="1" noChangeAspect="1" noMove="1" noResize="1" noEditPoints="1" noAdjustHandles="1" noChangeArrowheads="1" noChangeShapeType="1" noTextEdit="1"/>
              </p:cNvSpPr>
              <p:nvPr/>
            </p:nvSpPr>
            <p:spPr>
              <a:xfrm>
                <a:off x="1252165" y="2043916"/>
                <a:ext cx="3338735" cy="3159904"/>
              </a:xfrm>
              <a:prstGeom prst="rect">
                <a:avLst/>
              </a:prstGeom>
              <a:blipFill>
                <a:blip r:embed="rId2"/>
                <a:stretch>
                  <a:fillRect/>
                </a:stretch>
              </a:blipFill>
            </p:spPr>
            <p:txBody>
              <a:bodyPr/>
              <a:lstStyle/>
              <a:p>
                <a:r>
                  <a:rPr lang="en-CZ">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59BD937-BBC9-0E50-1046-F980C48D97A1}"/>
                  </a:ext>
                </a:extLst>
              </p:cNvPr>
              <p:cNvSpPr txBox="1"/>
              <p:nvPr/>
            </p:nvSpPr>
            <p:spPr>
              <a:xfrm>
                <a:off x="5560430" y="2092037"/>
                <a:ext cx="5595250" cy="3160417"/>
              </a:xfrm>
              <a:prstGeom prst="rect">
                <a:avLst/>
              </a:prstGeom>
              <a:noFill/>
            </p:spPr>
            <p:txBody>
              <a:bodyPr wrap="none" rtlCol="0">
                <a:spAutoFit/>
              </a:bodyPr>
              <a:lstStyle/>
              <a:p>
                <a14:m>
                  <m:oMath xmlns:m="http://schemas.openxmlformats.org/officeDocument/2006/math">
                    <m:sSub>
                      <m:sSubPr>
                        <m:ctrlPr>
                          <a:rPr lang="en-CZ" sz="1800" b="1" i="1" smtClean="0">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b="1" i="1">
                            <a:effectLst/>
                            <a:latin typeface="Cambria Math" panose="02040503050406030204" pitchFamily="18" charset="0"/>
                            <a:ea typeface="Yu Mincho" panose="02020400000000000000" pitchFamily="18" charset="-128"/>
                            <a:cs typeface="Times New Roman" panose="02020603050405020304" pitchFamily="18" charset="0"/>
                          </a:rPr>
                          <m:t>𝑫</m:t>
                        </m:r>
                      </m:e>
                      <m:sub>
                        <m:r>
                          <a:rPr lang="en-US" sz="1800" b="1" i="1">
                            <a:effectLst/>
                            <a:latin typeface="Cambria Math" panose="02040503050406030204" pitchFamily="18" charset="0"/>
                            <a:ea typeface="Yu Mincho" panose="02020400000000000000" pitchFamily="18" charset="-128"/>
                            <a:cs typeface="Times New Roman" panose="02020603050405020304" pitchFamily="18" charset="0"/>
                          </a:rPr>
                          <m:t>𝜳</m:t>
                        </m:r>
                      </m:sub>
                    </m:sSub>
                    <m:r>
                      <a:rPr lang="en-US" sz="1800" b="1" i="1">
                        <a:effectLst/>
                        <a:latin typeface="Cambria Math" panose="02040503050406030204" pitchFamily="18" charset="0"/>
                        <a:ea typeface="Yu Mincho" panose="02020400000000000000" pitchFamily="18" charset="-128"/>
                        <a:cs typeface="Times New Roman" panose="02020603050405020304" pitchFamily="18" charset="0"/>
                      </a:rPr>
                      <m:t> </m:t>
                    </m:r>
                    <m:r>
                      <a:rPr lang="en-US" sz="1800" i="1">
                        <a:effectLst/>
                        <a:latin typeface="Cambria Math" panose="02040503050406030204" pitchFamily="18" charset="0"/>
                        <a:ea typeface="Yu Mincho" panose="02020400000000000000" pitchFamily="18" charset="-128"/>
                        <a:cs typeface="Times New Roman" panose="02020603050405020304" pitchFamily="18" charset="0"/>
                      </a:rPr>
                      <m:t>=</m:t>
                    </m:r>
                    <m:d>
                      <m:dPr>
                        <m:begChr m:val="["/>
                        <m:endChr m:val="]"/>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dPr>
                      <m:e>
                        <m:m>
                          <m:mPr>
                            <m:mcs>
                              <m:mc>
                                <m:mcPr>
                                  <m:count m:val="10"/>
                                  <m:mcJc m:val="center"/>
                                </m:mcPr>
                              </m:mc>
                            </m:mcs>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mPr>
                          <m:mr>
                            <m:e>
                              <m:sSub>
                                <m:sSubPr>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𝜉</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1</m:t>
                                  </m:r>
                                </m:sub>
                              </m:sSub>
                            </m:e>
                            <m:e>
                              <m:r>
                                <a:rPr lang="cs-CZ" sz="1800" b="0" i="1" smtClean="0">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mr>
                          <m:mr>
                            <m:e>
                              <m:r>
                                <a:rPr lang="cs-CZ" sz="1800" b="0" i="1" smtClean="0">
                                  <a:effectLst/>
                                  <a:latin typeface="Cambria Math" panose="02040503050406030204" pitchFamily="18" charset="0"/>
                                  <a:ea typeface="Yu Mincho" panose="02020400000000000000" pitchFamily="18" charset="-128"/>
                                  <a:cs typeface="Times New Roman" panose="02020603050405020304" pitchFamily="18" charset="0"/>
                                </a:rPr>
                                <m:t>0</m:t>
                              </m:r>
                            </m:e>
                            <m:e>
                              <m:sSub>
                                <m:sSubPr>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𝜉</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2</m:t>
                                  </m:r>
                                </m:sub>
                              </m:sSub>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mr>
                          <m:m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sSub>
                                <m:sSubPr>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𝜉</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3</m:t>
                                  </m:r>
                                </m:sub>
                              </m:sSub>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mr>
                          <m:m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sSub>
                                <m:sSubPr>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𝜉</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4</m:t>
                                  </m:r>
                                </m:sub>
                              </m:sSub>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mr>
                          <m:m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sSub>
                                <m:sSubPr>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𝜉</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5</m:t>
                                  </m:r>
                                </m:sub>
                              </m:sSub>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mr>
                          <m:m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sSub>
                                <m:sSubPr>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𝜉</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6</m:t>
                                  </m:r>
                                </m:sub>
                              </m:sSub>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mr>
                          <m:m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sSub>
                                <m:sSubPr>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𝜉</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7</m:t>
                                  </m:r>
                                </m:sub>
                              </m:sSub>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mr>
                          <m:m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sSub>
                                <m:sSubPr>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𝜉</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8</m:t>
                                  </m:r>
                                </m:sub>
                              </m:sSub>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mr>
                          <m:m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sSub>
                                <m:sSubPr>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𝜉</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9</m:t>
                                  </m:r>
                                </m:sub>
                              </m:sSub>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mr>
                          <m:m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r>
                                <a:rPr lang="en-US" sz="1800" i="1">
                                  <a:effectLst/>
                                  <a:latin typeface="Cambria Math" panose="02040503050406030204" pitchFamily="18" charset="0"/>
                                  <a:ea typeface="Yu Mincho" panose="02020400000000000000" pitchFamily="18" charset="-128"/>
                                  <a:cs typeface="Times New Roman" panose="02020603050405020304" pitchFamily="18" charset="0"/>
                                </a:rPr>
                                <m:t>0</m:t>
                              </m:r>
                            </m:e>
                            <m:e>
                              <m:sSub>
                                <m:sSubPr>
                                  <m:ctrlPr>
                                    <a:rPr lang="en-CZ" sz="1800" i="1">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a:effectLst/>
                                      <a:latin typeface="Cambria Math" panose="02040503050406030204" pitchFamily="18" charset="0"/>
                                      <a:ea typeface="Yu Mincho" panose="02020400000000000000" pitchFamily="18" charset="-128"/>
                                      <a:cs typeface="Times New Roman" panose="02020603050405020304" pitchFamily="18" charset="0"/>
                                    </a:rPr>
                                    <m:t>𝜉</m:t>
                                  </m:r>
                                </m:e>
                                <m:sub>
                                  <m:r>
                                    <a:rPr lang="en-US" sz="1800" i="1">
                                      <a:effectLst/>
                                      <a:latin typeface="Cambria Math" panose="02040503050406030204" pitchFamily="18" charset="0"/>
                                      <a:ea typeface="Yu Mincho" panose="02020400000000000000" pitchFamily="18" charset="-128"/>
                                      <a:cs typeface="Times New Roman" panose="02020603050405020304" pitchFamily="18" charset="0"/>
                                    </a:rPr>
                                    <m:t>10</m:t>
                                  </m:r>
                                </m:sub>
                              </m:sSub>
                            </m:e>
                          </m:mr>
                        </m:m>
                      </m:e>
                    </m:d>
                  </m:oMath>
                </a14:m>
                <a:r>
                  <a:rPr lang="cs-CZ" sz="1050" dirty="0">
                    <a:effectLst/>
                    <a:latin typeface="Times New Roman" panose="02020603050405020304" pitchFamily="18" charset="0"/>
                    <a:ea typeface="Calibri" panose="020F0502020204030204" pitchFamily="34" charset="0"/>
                    <a:cs typeface="Arial" panose="020B0604020202020204" pitchFamily="34" charset="0"/>
                  </a:rPr>
                  <a:t>    </a:t>
                </a:r>
                <a:endParaRPr lang="en-CZ" sz="1800" dirty="0">
                  <a:effectLst/>
                  <a:latin typeface="Calibri" panose="020F0502020204030204" pitchFamily="34" charset="0"/>
                  <a:ea typeface="Calibri" panose="020F0502020204030204" pitchFamily="34" charset="0"/>
                  <a:cs typeface="Arial" panose="020B0604020202020204" pitchFamily="34" charset="0"/>
                </a:endParaRPr>
              </a:p>
              <a:p>
                <a:endParaRPr lang="en-CZ" dirty="0"/>
              </a:p>
            </p:txBody>
          </p:sp>
        </mc:Choice>
        <mc:Fallback xmlns="">
          <p:sp>
            <p:nvSpPr>
              <p:cNvPr id="9" name="TextBox 8">
                <a:extLst>
                  <a:ext uri="{FF2B5EF4-FFF2-40B4-BE49-F238E27FC236}">
                    <a16:creationId xmlns:a16="http://schemas.microsoft.com/office/drawing/2014/main" id="{059BD937-BBC9-0E50-1046-F980C48D97A1}"/>
                  </a:ext>
                </a:extLst>
              </p:cNvPr>
              <p:cNvSpPr txBox="1">
                <a:spLocks noRot="1" noChangeAspect="1" noMove="1" noResize="1" noEditPoints="1" noAdjustHandles="1" noChangeArrowheads="1" noChangeShapeType="1" noTextEdit="1"/>
              </p:cNvSpPr>
              <p:nvPr/>
            </p:nvSpPr>
            <p:spPr>
              <a:xfrm>
                <a:off x="5560430" y="2092037"/>
                <a:ext cx="5595250" cy="3160417"/>
              </a:xfrm>
              <a:prstGeom prst="rect">
                <a:avLst/>
              </a:prstGeom>
              <a:blipFill>
                <a:blip r:embed="rId3"/>
                <a:stretch>
                  <a:fillRect/>
                </a:stretch>
              </a:blipFill>
            </p:spPr>
            <p:txBody>
              <a:bodyPr/>
              <a:lstStyle/>
              <a:p>
                <a:r>
                  <a:rPr lang="en-CZ">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C7A91BF-4F7D-9265-6C6B-404171BEB0C8}"/>
                  </a:ext>
                </a:extLst>
              </p:cNvPr>
              <p:cNvSpPr txBox="1"/>
              <p:nvPr/>
            </p:nvSpPr>
            <p:spPr>
              <a:xfrm>
                <a:off x="2133601" y="5297078"/>
                <a:ext cx="6096000" cy="62010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libri" panose="020F0502020204030204" pitchFamily="34" charset="0"/>
                          <a:cs typeface="Times New Roman" panose="02020603050405020304" pitchFamily="18" charset="0"/>
                        </a:rPr>
                        <m:t>𝚲</m:t>
                      </m:r>
                      <m:r>
                        <a:rPr lang="en-US" b="1" i="1" smtClean="0">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CZ" i="1" smtClean="0">
                              <a:latin typeface="Cambria Math" panose="02040503050406030204" pitchFamily="18" charset="0"/>
                            </a:rPr>
                          </m:ctrlPr>
                        </m:dPr>
                        <m:e>
                          <m:m>
                            <m:mPr>
                              <m:mcs>
                                <m:mc>
                                  <m:mcPr>
                                    <m:count m:val="10"/>
                                    <m:mcJc m:val="center"/>
                                  </m:mcPr>
                                </m:mc>
                              </m:mcs>
                              <m:ctrlPr>
                                <a:rPr lang="en-CZ" i="1" smtClean="0">
                                  <a:latin typeface="Cambria Math" panose="02040503050406030204" pitchFamily="18" charset="0"/>
                                </a:rPr>
                              </m:ctrlPr>
                            </m:mPr>
                            <m:mr>
                              <m:e>
                                <m:sSub>
                                  <m:sSubPr>
                                    <m:ctrlPr>
                                      <a:rPr lang="en-CZ" i="1" smtClean="0">
                                        <a:latin typeface="Cambria Math" panose="02040503050406030204" pitchFamily="18" charset="0"/>
                                      </a:rPr>
                                    </m:ctrlPr>
                                  </m:sSubPr>
                                  <m:e>
                                    <m:r>
                                      <a:rPr lang="en-CZ" i="1" smtClean="0">
                                        <a:latin typeface="Cambria Math" panose="02040503050406030204" pitchFamily="18" charset="0"/>
                                      </a:rPr>
                                      <m:t>𝜆</m:t>
                                    </m:r>
                                  </m:e>
                                  <m:sub>
                                    <m:r>
                                      <a:rPr lang="en-CZ" i="1" smtClean="0">
                                        <a:latin typeface="Cambria Math" panose="02040503050406030204" pitchFamily="18" charset="0"/>
                                      </a:rPr>
                                      <m:t>1</m:t>
                                    </m:r>
                                  </m:sub>
                                </m:sSub>
                              </m:e>
                              <m:e>
                                <m:sSub>
                                  <m:sSubPr>
                                    <m:ctrlPr>
                                      <a:rPr lang="en-CZ" i="1" smtClean="0">
                                        <a:latin typeface="Cambria Math" panose="02040503050406030204" pitchFamily="18" charset="0"/>
                                      </a:rPr>
                                    </m:ctrlPr>
                                  </m:sSubPr>
                                  <m:e>
                                    <m:r>
                                      <a:rPr lang="en-CZ" i="1" smtClean="0">
                                        <a:latin typeface="Cambria Math" panose="02040503050406030204" pitchFamily="18" charset="0"/>
                                      </a:rPr>
                                      <m:t>𝜆</m:t>
                                    </m:r>
                                  </m:e>
                                  <m:sub>
                                    <m:r>
                                      <a:rPr lang="en-CZ" i="1" smtClean="0">
                                        <a:latin typeface="Cambria Math" panose="02040503050406030204" pitchFamily="18" charset="0"/>
                                      </a:rPr>
                                      <m:t>2</m:t>
                                    </m:r>
                                  </m:sub>
                                </m:sSub>
                              </m:e>
                              <m:e>
                                <m:sSub>
                                  <m:sSubPr>
                                    <m:ctrlPr>
                                      <a:rPr lang="en-CZ" i="1" smtClean="0">
                                        <a:latin typeface="Cambria Math" panose="02040503050406030204" pitchFamily="18" charset="0"/>
                                      </a:rPr>
                                    </m:ctrlPr>
                                  </m:sSubPr>
                                  <m:e>
                                    <m:r>
                                      <a:rPr lang="en-CZ" i="1" smtClean="0">
                                        <a:latin typeface="Cambria Math" panose="02040503050406030204" pitchFamily="18" charset="0"/>
                                      </a:rPr>
                                      <m:t>𝜆</m:t>
                                    </m:r>
                                  </m:e>
                                  <m:sub>
                                    <m:r>
                                      <a:rPr lang="en-CZ" i="1" smtClean="0">
                                        <a:latin typeface="Cambria Math" panose="02040503050406030204" pitchFamily="18" charset="0"/>
                                      </a:rPr>
                                      <m:t>3</m:t>
                                    </m:r>
                                  </m:sub>
                                </m:sSub>
                              </m:e>
                              <m:e>
                                <m:sSub>
                                  <m:sSubPr>
                                    <m:ctrlPr>
                                      <a:rPr lang="en-CZ" i="1" smtClean="0">
                                        <a:latin typeface="Cambria Math" panose="02040503050406030204" pitchFamily="18" charset="0"/>
                                      </a:rPr>
                                    </m:ctrlPr>
                                  </m:sSubPr>
                                  <m:e>
                                    <m:r>
                                      <a:rPr lang="en-CZ" i="1" smtClean="0">
                                        <a:latin typeface="Cambria Math" panose="02040503050406030204" pitchFamily="18" charset="0"/>
                                      </a:rPr>
                                      <m:t>𝜆</m:t>
                                    </m:r>
                                  </m:e>
                                  <m:sub>
                                    <m:r>
                                      <a:rPr lang="en-CZ" i="1" smtClean="0">
                                        <a:latin typeface="Cambria Math" panose="02040503050406030204" pitchFamily="18" charset="0"/>
                                      </a:rPr>
                                      <m:t>4</m:t>
                                    </m:r>
                                  </m:sub>
                                </m:sSub>
                              </m:e>
                              <m:e>
                                <m:sSub>
                                  <m:sSubPr>
                                    <m:ctrlPr>
                                      <a:rPr lang="en-CZ" i="1" smtClean="0">
                                        <a:latin typeface="Cambria Math" panose="02040503050406030204" pitchFamily="18" charset="0"/>
                                      </a:rPr>
                                    </m:ctrlPr>
                                  </m:sSubPr>
                                  <m:e>
                                    <m:r>
                                      <a:rPr lang="en-CZ" i="1" smtClean="0">
                                        <a:latin typeface="Cambria Math" panose="02040503050406030204" pitchFamily="18" charset="0"/>
                                      </a:rPr>
                                      <m:t>𝜆</m:t>
                                    </m:r>
                                  </m:e>
                                  <m:sub>
                                    <m:r>
                                      <a:rPr lang="en-CZ" i="1" smtClean="0">
                                        <a:latin typeface="Cambria Math" panose="02040503050406030204" pitchFamily="18" charset="0"/>
                                      </a:rPr>
                                      <m:t>5</m:t>
                                    </m:r>
                                  </m:sub>
                                </m:sSub>
                              </m:e>
                              <m:e>
                                <m:r>
                                  <a:rPr lang="en-CZ" i="1" smtClean="0">
                                    <a:latin typeface="Cambria Math" panose="02040503050406030204" pitchFamily="18" charset="0"/>
                                  </a:rPr>
                                  <m:t>0</m:t>
                                </m:r>
                              </m:e>
                              <m:e>
                                <m:r>
                                  <a:rPr lang="en-CZ" i="1" smtClean="0">
                                    <a:latin typeface="Cambria Math" panose="02040503050406030204" pitchFamily="18" charset="0"/>
                                  </a:rPr>
                                  <m:t>0</m:t>
                                </m:r>
                              </m:e>
                              <m:e>
                                <m:r>
                                  <a:rPr lang="en-CZ" i="1" smtClean="0">
                                    <a:latin typeface="Cambria Math" panose="02040503050406030204" pitchFamily="18" charset="0"/>
                                  </a:rPr>
                                  <m:t>0</m:t>
                                </m:r>
                              </m:e>
                              <m:e>
                                <m:r>
                                  <a:rPr lang="en-CZ" i="1" smtClean="0">
                                    <a:latin typeface="Cambria Math" panose="02040503050406030204" pitchFamily="18" charset="0"/>
                                  </a:rPr>
                                  <m:t>0</m:t>
                                </m:r>
                              </m:e>
                              <m:e>
                                <m:r>
                                  <a:rPr lang="en-CZ" i="1" smtClean="0">
                                    <a:latin typeface="Cambria Math" panose="02040503050406030204" pitchFamily="18" charset="0"/>
                                  </a:rPr>
                                  <m:t>0</m:t>
                                </m:r>
                              </m:e>
                            </m:mr>
                            <m:mr>
                              <m:e>
                                <m:r>
                                  <a:rPr lang="en-CZ" i="1" smtClean="0">
                                    <a:latin typeface="Cambria Math" panose="02040503050406030204" pitchFamily="18" charset="0"/>
                                  </a:rPr>
                                  <m:t>0</m:t>
                                </m:r>
                              </m:e>
                              <m:e>
                                <m:r>
                                  <a:rPr lang="en-CZ" i="1" smtClean="0">
                                    <a:latin typeface="Cambria Math" panose="02040503050406030204" pitchFamily="18" charset="0"/>
                                  </a:rPr>
                                  <m:t>0</m:t>
                                </m:r>
                              </m:e>
                              <m:e>
                                <m:r>
                                  <a:rPr lang="en-CZ" i="1" smtClean="0">
                                    <a:latin typeface="Cambria Math" panose="02040503050406030204" pitchFamily="18" charset="0"/>
                                  </a:rPr>
                                  <m:t>0</m:t>
                                </m:r>
                              </m:e>
                              <m:e>
                                <m:r>
                                  <a:rPr lang="en-CZ" i="1" smtClean="0">
                                    <a:latin typeface="Cambria Math" panose="02040503050406030204" pitchFamily="18" charset="0"/>
                                  </a:rPr>
                                  <m:t>0</m:t>
                                </m:r>
                              </m:e>
                              <m:e>
                                <m:r>
                                  <a:rPr lang="en-CZ" i="1" smtClean="0">
                                    <a:latin typeface="Cambria Math" panose="02040503050406030204" pitchFamily="18" charset="0"/>
                                  </a:rPr>
                                  <m:t>0</m:t>
                                </m:r>
                              </m:e>
                              <m:e>
                                <m:sSub>
                                  <m:sSubPr>
                                    <m:ctrlPr>
                                      <a:rPr lang="en-CZ" i="1" smtClean="0">
                                        <a:latin typeface="Cambria Math" panose="02040503050406030204" pitchFamily="18" charset="0"/>
                                      </a:rPr>
                                    </m:ctrlPr>
                                  </m:sSubPr>
                                  <m:e>
                                    <m:r>
                                      <a:rPr lang="en-CZ" i="1" smtClean="0">
                                        <a:latin typeface="Cambria Math" panose="02040503050406030204" pitchFamily="18" charset="0"/>
                                      </a:rPr>
                                      <m:t>𝜆</m:t>
                                    </m:r>
                                  </m:e>
                                  <m:sub>
                                    <m:r>
                                      <a:rPr lang="en-CZ" i="1" smtClean="0">
                                        <a:latin typeface="Cambria Math" panose="02040503050406030204" pitchFamily="18" charset="0"/>
                                      </a:rPr>
                                      <m:t>6</m:t>
                                    </m:r>
                                  </m:sub>
                                </m:sSub>
                              </m:e>
                              <m:e>
                                <m:sSub>
                                  <m:sSubPr>
                                    <m:ctrlPr>
                                      <a:rPr lang="en-CZ" i="1" smtClean="0">
                                        <a:latin typeface="Cambria Math" panose="02040503050406030204" pitchFamily="18" charset="0"/>
                                      </a:rPr>
                                    </m:ctrlPr>
                                  </m:sSubPr>
                                  <m:e>
                                    <m:r>
                                      <a:rPr lang="en-CZ" i="1" smtClean="0">
                                        <a:latin typeface="Cambria Math" panose="02040503050406030204" pitchFamily="18" charset="0"/>
                                      </a:rPr>
                                      <m:t>𝜆</m:t>
                                    </m:r>
                                  </m:e>
                                  <m:sub>
                                    <m:r>
                                      <a:rPr lang="en-CZ" i="1" smtClean="0">
                                        <a:latin typeface="Cambria Math" panose="02040503050406030204" pitchFamily="18" charset="0"/>
                                      </a:rPr>
                                      <m:t>7</m:t>
                                    </m:r>
                                  </m:sub>
                                </m:sSub>
                              </m:e>
                              <m:e>
                                <m:sSub>
                                  <m:sSubPr>
                                    <m:ctrlPr>
                                      <a:rPr lang="en-CZ" i="1" smtClean="0">
                                        <a:latin typeface="Cambria Math" panose="02040503050406030204" pitchFamily="18" charset="0"/>
                                      </a:rPr>
                                    </m:ctrlPr>
                                  </m:sSubPr>
                                  <m:e>
                                    <m:r>
                                      <a:rPr lang="en-CZ" i="1" smtClean="0">
                                        <a:latin typeface="Cambria Math" panose="02040503050406030204" pitchFamily="18" charset="0"/>
                                      </a:rPr>
                                      <m:t>𝜆</m:t>
                                    </m:r>
                                  </m:e>
                                  <m:sub>
                                    <m:r>
                                      <a:rPr lang="en-CZ" i="1" smtClean="0">
                                        <a:latin typeface="Cambria Math" panose="02040503050406030204" pitchFamily="18" charset="0"/>
                                      </a:rPr>
                                      <m:t>8</m:t>
                                    </m:r>
                                  </m:sub>
                                </m:sSub>
                              </m:e>
                              <m:e>
                                <m:sSub>
                                  <m:sSubPr>
                                    <m:ctrlPr>
                                      <a:rPr lang="en-CZ" i="1" smtClean="0">
                                        <a:latin typeface="Cambria Math" panose="02040503050406030204" pitchFamily="18" charset="0"/>
                                      </a:rPr>
                                    </m:ctrlPr>
                                  </m:sSubPr>
                                  <m:e>
                                    <m:r>
                                      <a:rPr lang="en-CZ" i="1" smtClean="0">
                                        <a:latin typeface="Cambria Math" panose="02040503050406030204" pitchFamily="18" charset="0"/>
                                      </a:rPr>
                                      <m:t>𝜆</m:t>
                                    </m:r>
                                  </m:e>
                                  <m:sub>
                                    <m:r>
                                      <a:rPr lang="en-CZ" i="1" smtClean="0">
                                        <a:latin typeface="Cambria Math" panose="02040503050406030204" pitchFamily="18" charset="0"/>
                                      </a:rPr>
                                      <m:t>9</m:t>
                                    </m:r>
                                  </m:sub>
                                </m:sSub>
                              </m:e>
                              <m:e>
                                <m:sSub>
                                  <m:sSubPr>
                                    <m:ctrlPr>
                                      <a:rPr lang="en-CZ" i="1" smtClean="0">
                                        <a:latin typeface="Cambria Math" panose="02040503050406030204" pitchFamily="18" charset="0"/>
                                      </a:rPr>
                                    </m:ctrlPr>
                                  </m:sSubPr>
                                  <m:e>
                                    <m:r>
                                      <a:rPr lang="en-CZ" i="1" smtClean="0">
                                        <a:latin typeface="Cambria Math" panose="02040503050406030204" pitchFamily="18" charset="0"/>
                                      </a:rPr>
                                      <m:t>𝜆</m:t>
                                    </m:r>
                                  </m:e>
                                  <m:sub>
                                    <m:r>
                                      <a:rPr lang="en-CZ" i="1" smtClean="0">
                                        <a:latin typeface="Cambria Math" panose="02040503050406030204" pitchFamily="18" charset="0"/>
                                      </a:rPr>
                                      <m:t>10</m:t>
                                    </m:r>
                                  </m:sub>
                                </m:sSub>
                              </m:e>
                            </m:mr>
                          </m:m>
                        </m:e>
                      </m:d>
                    </m:oMath>
                  </m:oMathPara>
                </a14:m>
                <a:endParaRPr lang="en-CZ" dirty="0"/>
              </a:p>
            </p:txBody>
          </p:sp>
        </mc:Choice>
        <mc:Fallback xmlns="">
          <p:sp>
            <p:nvSpPr>
              <p:cNvPr id="11" name="TextBox 10">
                <a:extLst>
                  <a:ext uri="{FF2B5EF4-FFF2-40B4-BE49-F238E27FC236}">
                    <a16:creationId xmlns:a16="http://schemas.microsoft.com/office/drawing/2014/main" id="{1C7A91BF-4F7D-9265-6C6B-404171BEB0C8}"/>
                  </a:ext>
                </a:extLst>
              </p:cNvPr>
              <p:cNvSpPr txBox="1">
                <a:spLocks noRot="1" noChangeAspect="1" noMove="1" noResize="1" noEditPoints="1" noAdjustHandles="1" noChangeArrowheads="1" noChangeShapeType="1" noTextEdit="1"/>
              </p:cNvSpPr>
              <p:nvPr/>
            </p:nvSpPr>
            <p:spPr>
              <a:xfrm>
                <a:off x="2133601" y="5297078"/>
                <a:ext cx="6096000" cy="620106"/>
              </a:xfrm>
              <a:prstGeom prst="rect">
                <a:avLst/>
              </a:prstGeom>
              <a:blipFill>
                <a:blip r:embed="rId4"/>
                <a:stretch>
                  <a:fillRect/>
                </a:stretch>
              </a:blipFill>
            </p:spPr>
            <p:txBody>
              <a:bodyPr/>
              <a:lstStyle/>
              <a:p>
                <a:r>
                  <a:rPr lang="en-CZ">
                    <a:noFill/>
                  </a:rPr>
                  <a:t> </a:t>
                </a:r>
              </a:p>
            </p:txBody>
          </p:sp>
        </mc:Fallback>
      </mc:AlternateContent>
    </p:spTree>
    <p:extLst>
      <p:ext uri="{BB962C8B-B14F-4D97-AF65-F5344CB8AC3E}">
        <p14:creationId xmlns:p14="http://schemas.microsoft.com/office/powerpoint/2010/main" val="195283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43C7-9301-05CC-6121-C54BEA38C178}"/>
              </a:ext>
            </a:extLst>
          </p:cNvPr>
          <p:cNvSpPr>
            <a:spLocks noGrp="1"/>
          </p:cNvSpPr>
          <p:nvPr>
            <p:ph type="title"/>
          </p:nvPr>
        </p:nvSpPr>
        <p:spPr/>
        <p:txBody>
          <a:bodyPr/>
          <a:lstStyle/>
          <a:p>
            <a:r>
              <a:rPr lang="en-CZ" dirty="0"/>
              <a:t>Identifikace</a:t>
            </a:r>
          </a:p>
        </p:txBody>
      </p:sp>
      <p:sp>
        <p:nvSpPr>
          <p:cNvPr id="3" name="Content Placeholder 2">
            <a:extLst>
              <a:ext uri="{FF2B5EF4-FFF2-40B4-BE49-F238E27FC236}">
                <a16:creationId xmlns:a16="http://schemas.microsoft.com/office/drawing/2014/main" id="{3369E798-621B-7136-B698-4792CEE88CFA}"/>
              </a:ext>
            </a:extLst>
          </p:cNvPr>
          <p:cNvSpPr>
            <a:spLocks noGrp="1"/>
          </p:cNvSpPr>
          <p:nvPr>
            <p:ph idx="1"/>
          </p:nvPr>
        </p:nvSpPr>
        <p:spPr/>
        <p:txBody>
          <a:bodyPr/>
          <a:lstStyle/>
          <a:p>
            <a:pPr marL="0" indent="0">
              <a:buNone/>
            </a:pPr>
            <a:r>
              <a:rPr lang="en-CZ" dirty="0"/>
              <a:t>Specifikace modelu v CFA musí vést k právě jednomu možnému řešení, tj. tzv. </a:t>
            </a:r>
            <a:r>
              <a:rPr lang="en-GB" dirty="0"/>
              <a:t>i</a:t>
            </a:r>
            <a:r>
              <a:rPr lang="en-CZ" b="1" dirty="0"/>
              <a:t>dentifikaci modelu</a:t>
            </a:r>
          </a:p>
          <a:p>
            <a:pPr marL="0" indent="0">
              <a:buNone/>
            </a:pPr>
            <a:r>
              <a:rPr lang="en-CZ" b="1" dirty="0"/>
              <a:t>Neidentifikovaný model </a:t>
            </a:r>
            <a:r>
              <a:rPr lang="en-CZ" dirty="0"/>
              <a:t>neumožňuje najít právě jedno řešení</a:t>
            </a:r>
            <a:endParaRPr lang="en-CZ" b="1" dirty="0"/>
          </a:p>
          <a:p>
            <a:pPr marL="0" indent="0">
              <a:buNone/>
            </a:pPr>
            <a:r>
              <a:rPr lang="en-CZ" dirty="0"/>
              <a:t>Analogie situace se soustavou rovnic s více neznámými než rovnicemi</a:t>
            </a:r>
          </a:p>
          <a:p>
            <a:pPr marL="0" indent="0">
              <a:buNone/>
            </a:pPr>
            <a:r>
              <a:rPr lang="en-CZ" dirty="0"/>
              <a:t>Příklady příčin neidentifikace:</a:t>
            </a:r>
          </a:p>
          <a:p>
            <a:pPr marL="0" indent="0">
              <a:buNone/>
            </a:pPr>
            <a:r>
              <a:rPr lang="en-CZ" dirty="0"/>
              <a:t>	- chybí škála pro latentní proměnné</a:t>
            </a:r>
          </a:p>
          <a:p>
            <a:pPr marL="0" indent="0">
              <a:buNone/>
            </a:pPr>
            <a:r>
              <a:rPr lang="en-CZ" dirty="0"/>
              <a:t>	- 0 stupňů volnosti</a:t>
            </a:r>
          </a:p>
          <a:p>
            <a:pPr marL="0" indent="0">
              <a:buNone/>
            </a:pPr>
            <a:r>
              <a:rPr lang="en-CZ" dirty="0"/>
              <a:t>	- méně než 3 MVs na LV</a:t>
            </a:r>
          </a:p>
          <a:p>
            <a:pPr marL="0" indent="0">
              <a:buNone/>
            </a:pPr>
            <a:endParaRPr lang="en-CZ" dirty="0"/>
          </a:p>
        </p:txBody>
      </p:sp>
    </p:spTree>
    <p:extLst>
      <p:ext uri="{BB962C8B-B14F-4D97-AF65-F5344CB8AC3E}">
        <p14:creationId xmlns:p14="http://schemas.microsoft.com/office/powerpoint/2010/main" val="3025808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43C7-9301-05CC-6121-C54BEA38C178}"/>
              </a:ext>
            </a:extLst>
          </p:cNvPr>
          <p:cNvSpPr>
            <a:spLocks noGrp="1"/>
          </p:cNvSpPr>
          <p:nvPr>
            <p:ph type="title"/>
          </p:nvPr>
        </p:nvSpPr>
        <p:spPr/>
        <p:txBody>
          <a:bodyPr/>
          <a:lstStyle/>
          <a:p>
            <a:r>
              <a:rPr lang="en-CZ" dirty="0"/>
              <a:t>Identifikace</a:t>
            </a:r>
          </a:p>
        </p:txBody>
      </p:sp>
      <p:sp>
        <p:nvSpPr>
          <p:cNvPr id="3" name="Content Placeholder 2">
            <a:extLst>
              <a:ext uri="{FF2B5EF4-FFF2-40B4-BE49-F238E27FC236}">
                <a16:creationId xmlns:a16="http://schemas.microsoft.com/office/drawing/2014/main" id="{3369E798-621B-7136-B698-4792CEE88CFA}"/>
              </a:ext>
            </a:extLst>
          </p:cNvPr>
          <p:cNvSpPr>
            <a:spLocks noGrp="1"/>
          </p:cNvSpPr>
          <p:nvPr>
            <p:ph idx="1"/>
          </p:nvPr>
        </p:nvSpPr>
        <p:spPr/>
        <p:txBody>
          <a:bodyPr/>
          <a:lstStyle/>
          <a:p>
            <a:pPr marL="0" indent="0">
              <a:buNone/>
            </a:pPr>
            <a:r>
              <a:rPr lang="en-CZ" dirty="0"/>
              <a:t>Specifikace modelu v CFA musí vést k právě jednomu možnému řešení, tj. tzv. </a:t>
            </a:r>
            <a:r>
              <a:rPr lang="en-GB" dirty="0"/>
              <a:t>i</a:t>
            </a:r>
            <a:r>
              <a:rPr lang="en-CZ" b="1" dirty="0"/>
              <a:t>dentifikaci modelu</a:t>
            </a:r>
          </a:p>
          <a:p>
            <a:pPr marL="0" indent="0">
              <a:buNone/>
            </a:pPr>
            <a:r>
              <a:rPr lang="en-CZ" b="1" dirty="0"/>
              <a:t>Neidentifikovaný model </a:t>
            </a:r>
            <a:r>
              <a:rPr lang="en-CZ" dirty="0"/>
              <a:t>neumožňuje najít právě jedno řešení</a:t>
            </a:r>
            <a:endParaRPr lang="en-CZ" b="1" dirty="0"/>
          </a:p>
          <a:p>
            <a:pPr marL="0" indent="0">
              <a:buNone/>
            </a:pPr>
            <a:r>
              <a:rPr lang="en-CZ" dirty="0"/>
              <a:t>Analogie situace se soustavou rovnic s více neznámými než rovnicemi</a:t>
            </a:r>
          </a:p>
          <a:p>
            <a:pPr marL="0" indent="0">
              <a:buNone/>
            </a:pPr>
            <a:r>
              <a:rPr lang="en-CZ" dirty="0"/>
              <a:t>Příklady příčin neidentifikace:</a:t>
            </a:r>
          </a:p>
          <a:p>
            <a:pPr marL="0" indent="0">
              <a:buNone/>
            </a:pPr>
            <a:r>
              <a:rPr lang="en-CZ" dirty="0"/>
              <a:t>	- chybí škála pro latentní proměnné</a:t>
            </a:r>
          </a:p>
          <a:p>
            <a:pPr marL="0" indent="0">
              <a:buNone/>
            </a:pPr>
            <a:r>
              <a:rPr lang="en-CZ" dirty="0"/>
              <a:t>	- 0 stupňů volnosti</a:t>
            </a:r>
          </a:p>
          <a:p>
            <a:pPr marL="0" indent="0">
              <a:buNone/>
            </a:pPr>
            <a:r>
              <a:rPr lang="en-CZ" dirty="0"/>
              <a:t>	</a:t>
            </a:r>
            <a:r>
              <a:rPr lang="en-CZ" b="1" dirty="0"/>
              <a:t>- méně než 3 MVs na LV</a:t>
            </a:r>
          </a:p>
          <a:p>
            <a:pPr marL="0" indent="0">
              <a:buNone/>
            </a:pPr>
            <a:endParaRPr lang="en-CZ" dirty="0"/>
          </a:p>
        </p:txBody>
      </p:sp>
    </p:spTree>
    <p:extLst>
      <p:ext uri="{BB962C8B-B14F-4D97-AF65-F5344CB8AC3E}">
        <p14:creationId xmlns:p14="http://schemas.microsoft.com/office/powerpoint/2010/main" val="28838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F73F7-1C1D-5A57-A6C1-F3CD3EC6E7C3}"/>
              </a:ext>
            </a:extLst>
          </p:cNvPr>
          <p:cNvSpPr>
            <a:spLocks noGrp="1"/>
          </p:cNvSpPr>
          <p:nvPr>
            <p:ph type="title"/>
          </p:nvPr>
        </p:nvSpPr>
        <p:spPr/>
        <p:txBody>
          <a:bodyPr/>
          <a:lstStyle/>
          <a:p>
            <a:r>
              <a:rPr lang="en-CZ" dirty="0"/>
              <a:t>Identifikace</a:t>
            </a:r>
          </a:p>
        </p:txBody>
      </p:sp>
      <p:sp>
        <p:nvSpPr>
          <p:cNvPr id="3" name="Content Placeholder 2">
            <a:extLst>
              <a:ext uri="{FF2B5EF4-FFF2-40B4-BE49-F238E27FC236}">
                <a16:creationId xmlns:a16="http://schemas.microsoft.com/office/drawing/2014/main" id="{9EC1D779-3E23-8154-1FF3-13E6215F7C2F}"/>
              </a:ext>
            </a:extLst>
          </p:cNvPr>
          <p:cNvSpPr>
            <a:spLocks noGrp="1"/>
          </p:cNvSpPr>
          <p:nvPr>
            <p:ph idx="1"/>
          </p:nvPr>
        </p:nvSpPr>
        <p:spPr/>
        <p:txBody>
          <a:bodyPr/>
          <a:lstStyle/>
          <a:p>
            <a:r>
              <a:rPr lang="en-CZ" dirty="0"/>
              <a:t>U jednoduchých modelů (např. &gt;10 položek, &lt;3 faktorů, bez residuálních kovariancí, bez crossloadingů) není s identifikací problém, škálování zajistí JASP</a:t>
            </a:r>
          </a:p>
          <a:p>
            <a:endParaRPr lang="en-CZ" dirty="0"/>
          </a:p>
          <a:p>
            <a:r>
              <a:rPr lang="en-CZ" dirty="0"/>
              <a:t>Uživatel specifikováním modelu implicitně stanovuje spoustu restrikcí, protože přiřazením položky k faktoru zároveň říká, že jsou faktorové náboje ostatních LVs nulové</a:t>
            </a:r>
          </a:p>
          <a:p>
            <a:endParaRPr lang="en-CZ" dirty="0"/>
          </a:p>
        </p:txBody>
      </p:sp>
    </p:spTree>
    <p:extLst>
      <p:ext uri="{BB962C8B-B14F-4D97-AF65-F5344CB8AC3E}">
        <p14:creationId xmlns:p14="http://schemas.microsoft.com/office/powerpoint/2010/main" val="383436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DF9C-5427-C323-07D2-DC7A9F86A6D2}"/>
              </a:ext>
            </a:extLst>
          </p:cNvPr>
          <p:cNvSpPr>
            <a:spLocks noGrp="1"/>
          </p:cNvSpPr>
          <p:nvPr>
            <p:ph type="title"/>
          </p:nvPr>
        </p:nvSpPr>
        <p:spPr/>
        <p:txBody>
          <a:bodyPr/>
          <a:lstStyle/>
          <a:p>
            <a:r>
              <a:rPr lang="en-CZ" dirty="0"/>
              <a:t>Shoda modelu s daty</a:t>
            </a:r>
          </a:p>
        </p:txBody>
      </p:sp>
      <p:sp>
        <p:nvSpPr>
          <p:cNvPr id="3" name="Content Placeholder 2">
            <a:extLst>
              <a:ext uri="{FF2B5EF4-FFF2-40B4-BE49-F238E27FC236}">
                <a16:creationId xmlns:a16="http://schemas.microsoft.com/office/drawing/2014/main" id="{1A607229-B8D8-ECED-6087-DA358A7E75DE}"/>
              </a:ext>
            </a:extLst>
          </p:cNvPr>
          <p:cNvSpPr>
            <a:spLocks noGrp="1"/>
          </p:cNvSpPr>
          <p:nvPr>
            <p:ph idx="1"/>
          </p:nvPr>
        </p:nvSpPr>
        <p:spPr/>
        <p:txBody>
          <a:bodyPr/>
          <a:lstStyle/>
          <a:p>
            <a:r>
              <a:rPr lang="en-CZ" dirty="0"/>
              <a:t>Jedním z cílů FA je zjistit, jestli specifikace modelu odpovídá pozorováním</a:t>
            </a:r>
          </a:p>
          <a:p>
            <a:r>
              <a:rPr lang="en-CZ" dirty="0"/>
              <a:t>Proto je potřeba umět posoudit, jak dobře model sedí na data</a:t>
            </a:r>
          </a:p>
          <a:p>
            <a:r>
              <a:rPr lang="en-CZ" dirty="0"/>
              <a:t>Pokud sedí dobře, je tzv. </a:t>
            </a:r>
            <a:r>
              <a:rPr lang="en-GB" dirty="0" err="1"/>
              <a:t>dobře</a:t>
            </a:r>
            <a:r>
              <a:rPr lang="en-GB" dirty="0"/>
              <a:t> </a:t>
            </a:r>
            <a:r>
              <a:rPr lang="en-GB" dirty="0" err="1"/>
              <a:t>specifikovaný</a:t>
            </a:r>
            <a:r>
              <a:rPr lang="en-GB" dirty="0"/>
              <a:t> (</a:t>
            </a:r>
            <a:r>
              <a:rPr lang="en-GB" b="1" dirty="0"/>
              <a:t>well-specified</a:t>
            </a:r>
            <a:r>
              <a:rPr lang="en-GB" dirty="0"/>
              <a:t>) a </a:t>
            </a:r>
            <a:r>
              <a:rPr lang="en-GB" dirty="0" err="1"/>
              <a:t>získáváme</a:t>
            </a:r>
            <a:r>
              <a:rPr lang="en-GB" dirty="0"/>
              <a:t> </a:t>
            </a:r>
            <a:r>
              <a:rPr lang="en-GB" dirty="0" err="1"/>
              <a:t>podporu</a:t>
            </a:r>
            <a:r>
              <a:rPr lang="en-GB" dirty="0"/>
              <a:t> pro to, </a:t>
            </a:r>
            <a:r>
              <a:rPr lang="en-GB" dirty="0" err="1"/>
              <a:t>že</a:t>
            </a:r>
            <a:r>
              <a:rPr lang="en-GB" dirty="0"/>
              <a:t> </a:t>
            </a:r>
            <a:r>
              <a:rPr lang="en-GB" dirty="0" err="1"/>
              <a:t>specifikace</a:t>
            </a:r>
            <a:r>
              <a:rPr lang="en-GB" dirty="0"/>
              <a:t> </a:t>
            </a:r>
            <a:r>
              <a:rPr lang="en-GB" dirty="0" err="1"/>
              <a:t>modelu</a:t>
            </a:r>
            <a:r>
              <a:rPr lang="en-GB" dirty="0"/>
              <a:t> </a:t>
            </a:r>
            <a:r>
              <a:rPr lang="en-GB" dirty="0" err="1"/>
              <a:t>odpovídá</a:t>
            </a:r>
            <a:r>
              <a:rPr lang="en-GB" dirty="0"/>
              <a:t> data-</a:t>
            </a:r>
            <a:r>
              <a:rPr lang="en-GB" dirty="0" err="1"/>
              <a:t>generujícímu</a:t>
            </a:r>
            <a:r>
              <a:rPr lang="en-GB" dirty="0"/>
              <a:t> </a:t>
            </a:r>
            <a:r>
              <a:rPr lang="en-GB" dirty="0" err="1"/>
              <a:t>procesu</a:t>
            </a:r>
            <a:r>
              <a:rPr lang="en-GB" dirty="0"/>
              <a:t> </a:t>
            </a:r>
            <a:r>
              <a:rPr lang="en-GB" dirty="0" err="1"/>
              <a:t>implikovanému</a:t>
            </a:r>
            <a:r>
              <a:rPr lang="en-GB" dirty="0"/>
              <a:t> </a:t>
            </a:r>
            <a:r>
              <a:rPr lang="en-GB" dirty="0" err="1"/>
              <a:t>teorií</a:t>
            </a:r>
            <a:endParaRPr lang="en-GB" dirty="0"/>
          </a:p>
          <a:p>
            <a:r>
              <a:rPr lang="en-GB" dirty="0"/>
              <a:t>ALE! Jen </a:t>
            </a:r>
            <a:r>
              <a:rPr lang="en-GB" dirty="0" err="1"/>
              <a:t>na</a:t>
            </a:r>
            <a:r>
              <a:rPr lang="en-GB" dirty="0"/>
              <a:t> </a:t>
            </a:r>
            <a:r>
              <a:rPr lang="en-GB" dirty="0" err="1"/>
              <a:t>základě</a:t>
            </a:r>
            <a:r>
              <a:rPr lang="en-GB" dirty="0"/>
              <a:t> </a:t>
            </a:r>
            <a:r>
              <a:rPr lang="en-GB" dirty="0" err="1"/>
              <a:t>posouzení</a:t>
            </a:r>
            <a:r>
              <a:rPr lang="en-GB" dirty="0"/>
              <a:t> </a:t>
            </a:r>
            <a:r>
              <a:rPr lang="en-GB" dirty="0" err="1"/>
              <a:t>shody</a:t>
            </a:r>
            <a:r>
              <a:rPr lang="en-GB" dirty="0"/>
              <a:t> </a:t>
            </a:r>
            <a:r>
              <a:rPr lang="en-GB" dirty="0" err="1"/>
              <a:t>modelu</a:t>
            </a:r>
            <a:r>
              <a:rPr lang="en-GB" dirty="0"/>
              <a:t> z </a:t>
            </a:r>
            <a:r>
              <a:rPr lang="en-GB" dirty="0" err="1"/>
              <a:t>daty</a:t>
            </a:r>
            <a:r>
              <a:rPr lang="en-GB" dirty="0"/>
              <a:t> </a:t>
            </a:r>
            <a:r>
              <a:rPr lang="en-GB" dirty="0" err="1"/>
              <a:t>nejde</a:t>
            </a:r>
            <a:r>
              <a:rPr lang="en-GB" dirty="0"/>
              <a:t> </a:t>
            </a:r>
            <a:r>
              <a:rPr lang="en-GB" dirty="0" err="1"/>
              <a:t>dovodit</a:t>
            </a:r>
            <a:r>
              <a:rPr lang="en-GB" dirty="0"/>
              <a:t>, jak </a:t>
            </a:r>
            <a:r>
              <a:rPr lang="en-GB" dirty="0" err="1"/>
              <a:t>vypadá</a:t>
            </a:r>
            <a:r>
              <a:rPr lang="en-GB" dirty="0"/>
              <a:t> data-</a:t>
            </a:r>
            <a:r>
              <a:rPr lang="en-GB" dirty="0" err="1"/>
              <a:t>generující</a:t>
            </a:r>
            <a:r>
              <a:rPr lang="en-GB" dirty="0"/>
              <a:t> process, </a:t>
            </a:r>
            <a:r>
              <a:rPr lang="en-GB" dirty="0" err="1"/>
              <a:t>protože</a:t>
            </a:r>
            <a:r>
              <a:rPr lang="en-GB" dirty="0"/>
              <a:t> </a:t>
            </a:r>
            <a:r>
              <a:rPr lang="en-GB" dirty="0" err="1"/>
              <a:t>vždy</a:t>
            </a:r>
            <a:r>
              <a:rPr lang="en-GB" dirty="0"/>
              <a:t> </a:t>
            </a:r>
            <a:r>
              <a:rPr lang="en-GB" b="1" dirty="0" err="1"/>
              <a:t>existuje</a:t>
            </a:r>
            <a:r>
              <a:rPr lang="en-GB" b="1" dirty="0"/>
              <a:t> </a:t>
            </a:r>
            <a:r>
              <a:rPr lang="en-GB" b="1" dirty="0" err="1"/>
              <a:t>spousta</a:t>
            </a:r>
            <a:r>
              <a:rPr lang="en-GB" b="1" dirty="0"/>
              <a:t> </a:t>
            </a:r>
            <a:r>
              <a:rPr lang="en-GB" b="1" dirty="0" err="1"/>
              <a:t>ekvivalentních</a:t>
            </a:r>
            <a:r>
              <a:rPr lang="en-GB" b="1" dirty="0"/>
              <a:t> </a:t>
            </a:r>
            <a:r>
              <a:rPr lang="en-GB" b="1" dirty="0" err="1"/>
              <a:t>modelů</a:t>
            </a:r>
            <a:r>
              <a:rPr lang="en-GB" b="1" dirty="0"/>
              <a:t>, </a:t>
            </a:r>
            <a:r>
              <a:rPr lang="en-GB" b="1" dirty="0" err="1"/>
              <a:t>které</a:t>
            </a:r>
            <a:r>
              <a:rPr lang="en-GB" b="1" dirty="0"/>
              <a:t> </a:t>
            </a:r>
            <a:r>
              <a:rPr lang="en-GB" b="1" dirty="0" err="1"/>
              <a:t>na</a:t>
            </a:r>
            <a:r>
              <a:rPr lang="en-GB" b="1" dirty="0"/>
              <a:t> data </a:t>
            </a:r>
            <a:r>
              <a:rPr lang="en-GB" b="1" dirty="0" err="1"/>
              <a:t>sedí</a:t>
            </a:r>
            <a:r>
              <a:rPr lang="en-GB" b="1" dirty="0"/>
              <a:t> </a:t>
            </a:r>
            <a:r>
              <a:rPr lang="en-GB" b="1" dirty="0" err="1"/>
              <a:t>stejně</a:t>
            </a:r>
            <a:r>
              <a:rPr lang="en-GB" b="1" dirty="0"/>
              <a:t> </a:t>
            </a:r>
            <a:r>
              <a:rPr lang="en-GB" b="1" dirty="0" err="1"/>
              <a:t>dobře</a:t>
            </a:r>
            <a:r>
              <a:rPr lang="en-GB" b="1" dirty="0"/>
              <a:t>, </a:t>
            </a:r>
            <a:r>
              <a:rPr lang="en-GB" b="1" dirty="0" err="1"/>
              <a:t>ačkoliv</a:t>
            </a:r>
            <a:r>
              <a:rPr lang="en-GB" b="1" dirty="0"/>
              <a:t> </a:t>
            </a:r>
            <a:r>
              <a:rPr lang="en-GB" b="1" dirty="0" err="1"/>
              <a:t>mají</a:t>
            </a:r>
            <a:r>
              <a:rPr lang="en-GB" b="1" dirty="0"/>
              <a:t> </a:t>
            </a:r>
            <a:r>
              <a:rPr lang="en-GB" b="1" dirty="0" err="1"/>
              <a:t>jinou</a:t>
            </a:r>
            <a:r>
              <a:rPr lang="en-GB" b="1" dirty="0"/>
              <a:t> </a:t>
            </a:r>
            <a:r>
              <a:rPr lang="en-GB" b="1" dirty="0" err="1"/>
              <a:t>specifikaci</a:t>
            </a:r>
            <a:endParaRPr lang="en-GB" b="1" dirty="0"/>
          </a:p>
          <a:p>
            <a:r>
              <a:rPr lang="en-GB" dirty="0" err="1"/>
              <a:t>Uvažování</a:t>
            </a:r>
            <a:r>
              <a:rPr lang="en-GB" dirty="0"/>
              <a:t> proto </a:t>
            </a:r>
            <a:r>
              <a:rPr lang="en-GB" dirty="0" err="1"/>
              <a:t>musí</a:t>
            </a:r>
            <a:r>
              <a:rPr lang="en-GB" dirty="0"/>
              <a:t> </a:t>
            </a:r>
            <a:r>
              <a:rPr lang="en-GB" dirty="0" err="1"/>
              <a:t>být</a:t>
            </a:r>
            <a:r>
              <a:rPr lang="en-GB" dirty="0"/>
              <a:t> </a:t>
            </a:r>
            <a:r>
              <a:rPr lang="en-GB" dirty="0" err="1"/>
              <a:t>taženo</a:t>
            </a:r>
            <a:r>
              <a:rPr lang="en-GB" dirty="0"/>
              <a:t> </a:t>
            </a:r>
            <a:r>
              <a:rPr lang="en-GB" dirty="0" err="1"/>
              <a:t>teorií</a:t>
            </a:r>
            <a:r>
              <a:rPr lang="en-GB" dirty="0"/>
              <a:t>, ne </a:t>
            </a:r>
            <a:r>
              <a:rPr lang="en-GB" dirty="0" err="1"/>
              <a:t>statistikou</a:t>
            </a:r>
            <a:r>
              <a:rPr lang="en-GB" dirty="0"/>
              <a:t> (</a:t>
            </a:r>
            <a:r>
              <a:rPr lang="en-GB" dirty="0" err="1"/>
              <a:t>Borsboom</a:t>
            </a:r>
            <a:r>
              <a:rPr lang="en-GB" dirty="0"/>
              <a:t>: “statistics is a science of nothing”)</a:t>
            </a:r>
            <a:endParaRPr lang="en-CZ" dirty="0"/>
          </a:p>
        </p:txBody>
      </p:sp>
      <p:sp>
        <p:nvSpPr>
          <p:cNvPr id="4" name="TextBox 3">
            <a:extLst>
              <a:ext uri="{FF2B5EF4-FFF2-40B4-BE49-F238E27FC236}">
                <a16:creationId xmlns:a16="http://schemas.microsoft.com/office/drawing/2014/main" id="{BAFB9C6B-19FE-087D-C2CD-7A04061F3356}"/>
              </a:ext>
            </a:extLst>
          </p:cNvPr>
          <p:cNvSpPr txBox="1"/>
          <p:nvPr/>
        </p:nvSpPr>
        <p:spPr>
          <a:xfrm>
            <a:off x="1097280" y="6400800"/>
            <a:ext cx="6476132" cy="646331"/>
          </a:xfrm>
          <a:prstGeom prst="rect">
            <a:avLst/>
          </a:prstGeom>
          <a:noFill/>
        </p:spPr>
        <p:txBody>
          <a:bodyPr wrap="none" rtlCol="0">
            <a:spAutoFit/>
          </a:bodyPr>
          <a:lstStyle/>
          <a:p>
            <a:r>
              <a:rPr lang="en-GB" dirty="0">
                <a:hlinkClick r:id="rId2"/>
              </a:rPr>
              <a:t>https://quantitudepod.org/s2e24-the-equivalent-models-problem/</a:t>
            </a:r>
            <a:endParaRPr lang="en-GB" dirty="0"/>
          </a:p>
          <a:p>
            <a:endParaRPr lang="en-CZ" dirty="0"/>
          </a:p>
        </p:txBody>
      </p:sp>
    </p:spTree>
    <p:extLst>
      <p:ext uri="{BB962C8B-B14F-4D97-AF65-F5344CB8AC3E}">
        <p14:creationId xmlns:p14="http://schemas.microsoft.com/office/powerpoint/2010/main" val="208793287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FD6D2DB24E09A4499913A7C3650B65D" ma:contentTypeVersion="13" ma:contentTypeDescription="Vytvoří nový dokument" ma:contentTypeScope="" ma:versionID="62b019da4c13d10db979efc50a332a55">
  <xsd:schema xmlns:xsd="http://www.w3.org/2001/XMLSchema" xmlns:xs="http://www.w3.org/2001/XMLSchema" xmlns:p="http://schemas.microsoft.com/office/2006/metadata/properties" xmlns:ns2="6a27e178-def8-484b-934a-945baf0d8503" xmlns:ns3="ad65108c-dbab-49f5-9ae0-4dc18c89829f" targetNamespace="http://schemas.microsoft.com/office/2006/metadata/properties" ma:root="true" ma:fieldsID="a0f56e988636e8c0ad5545382d8af4e6" ns2:_="" ns3:_="">
    <xsd:import namespace="6a27e178-def8-484b-934a-945baf0d8503"/>
    <xsd:import namespace="ad65108c-dbab-49f5-9ae0-4dc18c8982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2:MediaServiceObjectDetectorVersions"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27e178-def8-484b-934a-945baf0d85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Značky obrázků" ma:readOnly="false" ma:fieldId="{5cf76f15-5ced-4ddc-b409-7134ff3c332f}" ma:taxonomyMulti="true" ma:sspId="05144c32-5194-445f-8fa8-b47f4d440b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65108c-dbab-49f5-9ae0-4dc18c89829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27e178-def8-484b-934a-945baf0d850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8A2815-0AB1-4B19-A98A-D41792D23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27e178-def8-484b-934a-945baf0d8503"/>
    <ds:schemaRef ds:uri="ad65108c-dbab-49f5-9ae0-4dc18c8982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2EA0D3-3DA5-4271-A8FA-2E8B33C8200F}">
  <ds:schemaRefs>
    <ds:schemaRef ds:uri="6a27e178-def8-484b-934a-945baf0d8503"/>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ad65108c-dbab-49f5-9ae0-4dc18c89829f"/>
  </ds:schemaRefs>
</ds:datastoreItem>
</file>

<file path=customXml/itemProps3.xml><?xml version="1.0" encoding="utf-8"?>
<ds:datastoreItem xmlns:ds="http://schemas.openxmlformats.org/officeDocument/2006/customXml" ds:itemID="{96B34D97-579E-4398-B4AC-F51308E8AC2A}">
  <ds:schemaRefs>
    <ds:schemaRef ds:uri="http://schemas.microsoft.com/sharepoint/v3/contenttype/forms"/>
  </ds:schemaRefs>
</ds:datastoreItem>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Retrospect</Template>
  <TotalTime>13015</TotalTime>
  <Words>2411</Words>
  <Application>Microsoft Macintosh PowerPoint</Application>
  <PresentationFormat>Widescreen</PresentationFormat>
  <Paragraphs>241</Paragraphs>
  <Slides>37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ArialUnicodeMS</vt:lpstr>
      <vt:lpstr>Arial</vt:lpstr>
      <vt:lpstr>Calibri</vt:lpstr>
      <vt:lpstr>Calibri Light</vt:lpstr>
      <vt:lpstr>Cambria Math</vt:lpstr>
      <vt:lpstr>Merriweather Sans</vt:lpstr>
      <vt:lpstr>Times New Roman</vt:lpstr>
      <vt:lpstr>Retrospect</vt:lpstr>
      <vt:lpstr>John Tukey, in talking about data analysis, has made the useful distinction between exploratory and confirmatory study. In confirmatory work, we know, a priori, or we think we know, a great deal about what will go on and we are prepared to state rather sharp hypotheses about how the data will act. And our purpose is to adjudicate, in depth, these rather specific ideas. In exploratory work, on the other hand, we know very little ahead of time; the best we can do is take observations on a whole pot-full of random variables which we suspect may be relevant, and then see what happens. We're engaged, as it were, in a fishing expedition.</vt:lpstr>
      <vt:lpstr>Faktorová analýza</vt:lpstr>
      <vt:lpstr>Obsah</vt:lpstr>
      <vt:lpstr>CFA</vt:lpstr>
      <vt:lpstr>Restrikce v CFA</vt:lpstr>
      <vt:lpstr>Identifikace</vt:lpstr>
      <vt:lpstr>Identifikace</vt:lpstr>
      <vt:lpstr>Identifikace</vt:lpstr>
      <vt:lpstr>Shoda modelu s daty</vt:lpstr>
      <vt:lpstr>PowerPoint Presentation</vt:lpstr>
      <vt:lpstr>PowerPoint Presentation</vt:lpstr>
      <vt:lpstr>Shoda modelu s daty</vt:lpstr>
      <vt:lpstr>Shoda modelu s daty</vt:lpstr>
      <vt:lpstr>PowerPoint Presentation</vt:lpstr>
      <vt:lpstr>Shoda modelu s daty</vt:lpstr>
      <vt:lpstr>Shoda modelu s daty</vt:lpstr>
      <vt:lpstr>Shoda modelu s daty</vt:lpstr>
      <vt:lpstr>Shoda modelu s daty</vt:lpstr>
      <vt:lpstr>PowerPoint Presentation</vt:lpstr>
      <vt:lpstr>PowerPoint Presentation</vt:lpstr>
      <vt:lpstr>Shoda modelu s daty</vt:lpstr>
      <vt:lpstr>SRMR</vt:lpstr>
      <vt:lpstr>Chí-kvadrát</vt:lpstr>
      <vt:lpstr>RMSEA</vt:lpstr>
      <vt:lpstr>TLI</vt:lpstr>
      <vt:lpstr>Hodnocení shody modelu s daty</vt:lpstr>
      <vt:lpstr>Když model nesedí</vt:lpstr>
      <vt:lpstr>Reportování CFA</vt:lpstr>
      <vt:lpstr>EFA</vt:lpstr>
      <vt:lpstr>Rotace</vt:lpstr>
      <vt:lpstr>Eigenvalues</vt:lpstr>
      <vt:lpstr>Metody odhadu počtu faktorů</vt:lpstr>
      <vt:lpstr>EFA: Tipy</vt:lpstr>
      <vt:lpstr>Ordinální FA</vt:lpstr>
      <vt:lpstr>PCA</vt:lpstr>
      <vt:lpstr>SEM</vt:lpstr>
      <vt:lpstr>IRT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 overview</dc:title>
  <dc:creator>Adam Ťápal</dc:creator>
  <cp:lastModifiedBy>Petr Palíšek</cp:lastModifiedBy>
  <cp:revision>180</cp:revision>
  <dcterms:created xsi:type="dcterms:W3CDTF">2017-09-18T15:46:54Z</dcterms:created>
  <dcterms:modified xsi:type="dcterms:W3CDTF">2024-03-19T13:49:23Z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0x0101005FD6D2DB24E09A4499913A7C3650B65D</vt:lpwstr>
  </property>
  <property fmtid="{D5CDD505-2E9C-101B-9397-08002B2CF9AE}" pid="3" name="MediaServiceImageTags">
    <vt:lpwstr/>
  </property>
</Properties>
</file>