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02" r:id="rId3"/>
    <p:sldId id="260" r:id="rId4"/>
    <p:sldId id="306" r:id="rId5"/>
    <p:sldId id="258" r:id="rId6"/>
    <p:sldId id="257" r:id="rId7"/>
    <p:sldId id="285" r:id="rId8"/>
    <p:sldId id="286" r:id="rId9"/>
    <p:sldId id="272" r:id="rId10"/>
    <p:sldId id="274" r:id="rId11"/>
    <p:sldId id="276" r:id="rId12"/>
    <p:sldId id="291" r:id="rId13"/>
    <p:sldId id="259" r:id="rId14"/>
    <p:sldId id="287" r:id="rId15"/>
    <p:sldId id="282" r:id="rId16"/>
    <p:sldId id="295" r:id="rId17"/>
    <p:sldId id="303" r:id="rId18"/>
    <p:sldId id="308" r:id="rId19"/>
    <p:sldId id="309" r:id="rId20"/>
    <p:sldId id="298" r:id="rId21"/>
    <p:sldId id="311" r:id="rId22"/>
    <p:sldId id="304" r:id="rId23"/>
    <p:sldId id="289" r:id="rId24"/>
    <p:sldId id="294" r:id="rId25"/>
    <p:sldId id="300" r:id="rId26"/>
    <p:sldId id="301" r:id="rId27"/>
    <p:sldId id="280" r:id="rId28"/>
    <p:sldId id="307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C5D3E-8C14-4B36-9499-5E49761BB51A}" type="datetimeFigureOut">
              <a:rPr lang="cs-CZ" smtClean="0"/>
              <a:t>5. 5. 2024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FECEA-B228-4DCA-AE65-7F625CB481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>
            <a:extLst>
              <a:ext uri="{FF2B5EF4-FFF2-40B4-BE49-F238E27FC236}">
                <a16:creationId xmlns:a16="http://schemas.microsoft.com/office/drawing/2014/main" id="{77F0F4AB-A50E-C827-75B3-4A05D555CE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Zástupný symbol pro poznámky 2">
            <a:extLst>
              <a:ext uri="{FF2B5EF4-FFF2-40B4-BE49-F238E27FC236}">
                <a16:creationId xmlns:a16="http://schemas.microsoft.com/office/drawing/2014/main" id="{9FC5883D-FA91-FB72-CBE5-53A726CAB9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</p:txBody>
      </p:sp>
      <p:sp>
        <p:nvSpPr>
          <p:cNvPr id="18436" name="Zástupný symbol pro číslo snímku 3">
            <a:extLst>
              <a:ext uri="{FF2B5EF4-FFF2-40B4-BE49-F238E27FC236}">
                <a16:creationId xmlns:a16="http://schemas.microsoft.com/office/drawing/2014/main" id="{F8EDD0B8-6F2F-37CE-4164-F8756855DD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317E82F-012F-45A9-935B-BEDB14FC89FA}" type="slidenum">
              <a:rPr lang="cs-CZ" altLang="cs-CZ"/>
              <a:pPr/>
              <a:t>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>
            <a:extLst>
              <a:ext uri="{FF2B5EF4-FFF2-40B4-BE49-F238E27FC236}">
                <a16:creationId xmlns:a16="http://schemas.microsoft.com/office/drawing/2014/main" id="{3E09F29B-A0C3-9BBB-697C-1A115575DD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>
            <a:extLst>
              <a:ext uri="{FF2B5EF4-FFF2-40B4-BE49-F238E27FC236}">
                <a16:creationId xmlns:a16="http://schemas.microsoft.com/office/drawing/2014/main" id="{6628551E-BF26-C62A-B531-6B08B32B49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</p:txBody>
      </p:sp>
      <p:sp>
        <p:nvSpPr>
          <p:cNvPr id="28676" name="Zástupný symbol pro číslo snímku 3">
            <a:extLst>
              <a:ext uri="{FF2B5EF4-FFF2-40B4-BE49-F238E27FC236}">
                <a16:creationId xmlns:a16="http://schemas.microsoft.com/office/drawing/2014/main" id="{95B4AB27-D36B-7441-D840-8FE7B6A43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F46CBA8-25AA-4156-9699-EF2CA233E9A4}" type="slidenum">
              <a:rPr lang="cs-CZ" altLang="cs-CZ"/>
              <a:pPr/>
              <a:t>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7B8EB2B8-7E42-1BF5-97B2-649F98A668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8735FBD6-8A49-81F3-4FC2-CB417C2EBD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/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C430D9E6-0386-1EC3-8153-DDF20E7AC7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DCBABA2-67E9-4015-BDC7-B17EC86AD97E}" type="slidenum">
              <a:rPr lang="cs-CZ" altLang="cs-CZ"/>
              <a:pPr/>
              <a:t>10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>
            <a:extLst>
              <a:ext uri="{FF2B5EF4-FFF2-40B4-BE49-F238E27FC236}">
                <a16:creationId xmlns:a16="http://schemas.microsoft.com/office/drawing/2014/main" id="{293C0D75-4ABE-B0E3-DD6B-2B21E9666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Zástupný symbol pro poznámky 2">
            <a:extLst>
              <a:ext uri="{FF2B5EF4-FFF2-40B4-BE49-F238E27FC236}">
                <a16:creationId xmlns:a16="http://schemas.microsoft.com/office/drawing/2014/main" id="{9DE8F6BD-2ED4-D8F8-D154-FCF6F7A4AC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/>
          </a:p>
        </p:txBody>
      </p:sp>
      <p:sp>
        <p:nvSpPr>
          <p:cNvPr id="32772" name="Zástupný symbol pro číslo snímku 3">
            <a:extLst>
              <a:ext uri="{FF2B5EF4-FFF2-40B4-BE49-F238E27FC236}">
                <a16:creationId xmlns:a16="http://schemas.microsoft.com/office/drawing/2014/main" id="{D53223F2-9B37-8489-8FD9-998B6667FE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048AFA8-9D90-40A1-8DBC-61CA2A8E74EC}" type="slidenum">
              <a:rPr lang="cs-CZ" altLang="cs-CZ"/>
              <a:pPr/>
              <a:t>11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>
            <a:extLst>
              <a:ext uri="{FF2B5EF4-FFF2-40B4-BE49-F238E27FC236}">
                <a16:creationId xmlns:a16="http://schemas.microsoft.com/office/drawing/2014/main" id="{FD31FEAC-9FAD-84E8-500E-61314500CC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Zástupný symbol pro poznámky 2">
            <a:extLst>
              <a:ext uri="{FF2B5EF4-FFF2-40B4-BE49-F238E27FC236}">
                <a16:creationId xmlns:a16="http://schemas.microsoft.com/office/drawing/2014/main" id="{1F28BB1F-610F-5F61-120A-647952B9CC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</p:txBody>
      </p:sp>
      <p:sp>
        <p:nvSpPr>
          <p:cNvPr id="36868" name="Zástupný symbol pro číslo snímku 3">
            <a:extLst>
              <a:ext uri="{FF2B5EF4-FFF2-40B4-BE49-F238E27FC236}">
                <a16:creationId xmlns:a16="http://schemas.microsoft.com/office/drawing/2014/main" id="{DA74777E-E031-26F9-02AF-B6FE761D6B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068FAEE-F7A4-45C1-B27A-9A9B17D90F6D}" type="slidenum">
              <a:rPr lang="cs-CZ" altLang="cs-CZ"/>
              <a:pPr/>
              <a:t>12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>
            <a:extLst>
              <a:ext uri="{FF2B5EF4-FFF2-40B4-BE49-F238E27FC236}">
                <a16:creationId xmlns:a16="http://schemas.microsoft.com/office/drawing/2014/main" id="{499978D1-C196-C424-9A6A-E3FF2A59B1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Zástupný symbol pro poznámky 2">
            <a:extLst>
              <a:ext uri="{FF2B5EF4-FFF2-40B4-BE49-F238E27FC236}">
                <a16:creationId xmlns:a16="http://schemas.microsoft.com/office/drawing/2014/main" id="{4F01A52E-E8FA-45A6-C491-A87787227F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4820" name="Zástupný symbol pro číslo snímku 3">
            <a:extLst>
              <a:ext uri="{FF2B5EF4-FFF2-40B4-BE49-F238E27FC236}">
                <a16:creationId xmlns:a16="http://schemas.microsoft.com/office/drawing/2014/main" id="{E3FEAFC9-E74F-EF3B-1BB4-2A92DDBB07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928D0BA-3B29-4A64-A003-CBE4C114A3D7}" type="slidenum">
              <a:rPr lang="cs-CZ" altLang="cs-CZ"/>
              <a:pPr/>
              <a:t>15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>
            <a:extLst>
              <a:ext uri="{FF2B5EF4-FFF2-40B4-BE49-F238E27FC236}">
                <a16:creationId xmlns:a16="http://schemas.microsoft.com/office/drawing/2014/main" id="{AC1C5F33-F171-AD32-6821-322CC260E5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Zástupný symbol pro poznámky 2">
            <a:extLst>
              <a:ext uri="{FF2B5EF4-FFF2-40B4-BE49-F238E27FC236}">
                <a16:creationId xmlns:a16="http://schemas.microsoft.com/office/drawing/2014/main" id="{79F2949F-6EFA-0426-4A9B-0561A565EE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0964" name="Zástupný symbol pro číslo snímku 3">
            <a:extLst>
              <a:ext uri="{FF2B5EF4-FFF2-40B4-BE49-F238E27FC236}">
                <a16:creationId xmlns:a16="http://schemas.microsoft.com/office/drawing/2014/main" id="{3D1E9981-1BE3-95E2-6136-847BFC5601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E2DF50D-E5BB-4B2A-B73B-E40B3EDABCB0}" type="slidenum">
              <a:rPr lang="cs-CZ" altLang="cs-CZ"/>
              <a:pPr/>
              <a:t>23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FECEA-B228-4DCA-AE65-7F625CB4818C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623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>
            <a:extLst>
              <a:ext uri="{FF2B5EF4-FFF2-40B4-BE49-F238E27FC236}">
                <a16:creationId xmlns:a16="http://schemas.microsoft.com/office/drawing/2014/main" id="{050A25FB-2A57-3274-CBC8-6F7946D3C0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Zástupný symbol pro poznámky 2">
            <a:extLst>
              <a:ext uri="{FF2B5EF4-FFF2-40B4-BE49-F238E27FC236}">
                <a16:creationId xmlns:a16="http://schemas.microsoft.com/office/drawing/2014/main" id="{1B19B38D-0B51-BC48-838A-2CE9CE7C39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0484" name="Zástupný symbol pro číslo snímku 3">
            <a:extLst>
              <a:ext uri="{FF2B5EF4-FFF2-40B4-BE49-F238E27FC236}">
                <a16:creationId xmlns:a16="http://schemas.microsoft.com/office/drawing/2014/main" id="{3EBB8214-80E5-08BE-3625-9F64F97993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CD7E467-742B-4778-B02F-479BE3053B1D}" type="slidenum">
              <a:rPr lang="cs-CZ" altLang="cs-CZ"/>
              <a:pPr/>
              <a:t>27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C230E9-C984-20EA-008C-E9A3CE08D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3249724-4F2A-1E98-0259-FF94508D4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8DEBF4-F1BB-BA0D-B1C6-3B97C0D07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4AC9-B1BE-4B6F-B831-0672EF59D364}" type="datetimeFigureOut">
              <a:rPr lang="cs-CZ" smtClean="0"/>
              <a:t>5. 5. 2024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4E5B59-F0A8-3A89-473F-4A3341D24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011A64-59C3-DEBF-8ACE-4EA5F7B7D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3CCE2-94C2-47D2-B173-9B90F1C6CF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5493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6F720C-9259-FD3B-F64B-4D906E4F4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CF30CE1-983D-DA3F-7075-E707C1C07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61A9C0-1DB5-4F9D-9B3E-ED6196B55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4AC9-B1BE-4B6F-B831-0672EF59D364}" type="datetimeFigureOut">
              <a:rPr lang="cs-CZ" smtClean="0"/>
              <a:t>5. 5. 2024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D665E7-60D5-CD53-163A-8779BCD12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DF4D83-2606-3699-09B8-E5452069F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3CCE2-94C2-47D2-B173-9B90F1C6CF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822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1562DE8-E87F-5C07-2028-D3FF62D07B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1B9D8F0-BA0F-1E66-BD58-6511A657F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75C33C-1E5F-207D-9995-F6E57C6C9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4AC9-B1BE-4B6F-B831-0672EF59D364}" type="datetimeFigureOut">
              <a:rPr lang="cs-CZ" smtClean="0"/>
              <a:t>5. 5. 2024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E83D3E-84D5-C33A-AEF5-09E615BAB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74CEB8-EE57-16BE-C182-767D0CA90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3CCE2-94C2-47D2-B173-9B90F1C6CF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437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6E2C4A-2D2E-821A-1C6A-4370A0ECE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6E32D3-F634-2F5F-9CD4-E65E5D1B4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D2E0F5-A58F-8A26-9A62-5EBFD3351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4AC9-B1BE-4B6F-B831-0672EF59D364}" type="datetimeFigureOut">
              <a:rPr lang="cs-CZ" smtClean="0"/>
              <a:t>5. 5. 2024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5F92AC-9065-EF4E-D864-4381ADCEB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4E1805-98CE-1FB8-DF84-1B972E145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3CCE2-94C2-47D2-B173-9B90F1C6CF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30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A9BDAD-37BB-C4BC-7F18-F67EB9E6B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E310925-F1DF-D15B-22A4-CED170F03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72B004-FDCB-386B-9F17-34EA31844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4AC9-B1BE-4B6F-B831-0672EF59D364}" type="datetimeFigureOut">
              <a:rPr lang="cs-CZ" smtClean="0"/>
              <a:t>5. 5. 2024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3DF10F-D591-400D-4F43-C714A0817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768DC2-CE76-A158-DC4F-B98481813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3CCE2-94C2-47D2-B173-9B90F1C6CF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0274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0D1D70-1B01-EBAC-B872-E4866FBE4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A8997F-5583-C34A-26CE-09C9005E52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B9C7CB6-1A4D-5751-C794-85C890197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70F3DE3-1906-1456-CE83-718008395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4AC9-B1BE-4B6F-B831-0672EF59D364}" type="datetimeFigureOut">
              <a:rPr lang="cs-CZ" smtClean="0"/>
              <a:t>5. 5. 2024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C5F34A5-0114-E8AE-F798-D00A88E60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D05E1D7-CBF2-7ABB-D150-9B902680A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3CCE2-94C2-47D2-B173-9B90F1C6CF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815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0D05D-1B69-7FD9-51E9-68DD2E91E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E156495-1653-6DB9-060B-7ED69300E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4BA5541-9CC9-070F-143A-19F4A4E57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88FD21E-36C9-414B-C22E-EF51E1F40B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FE617E1-467C-80CD-4A21-AD642C216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80346B5-DFA9-EE8A-D23E-0FFABBD6E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4AC9-B1BE-4B6F-B831-0672EF59D364}" type="datetimeFigureOut">
              <a:rPr lang="cs-CZ" smtClean="0"/>
              <a:t>5. 5. 2024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3953ECF-B796-2A9D-46F4-659D6619E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4059936-E270-A368-62C1-F7C517BDC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3CCE2-94C2-47D2-B173-9B90F1C6CF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3915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E58A8D-1391-DC64-92BB-6874ED9BF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4CD5948-9535-96C8-4445-FF490845D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4AC9-B1BE-4B6F-B831-0672EF59D364}" type="datetimeFigureOut">
              <a:rPr lang="cs-CZ" smtClean="0"/>
              <a:t>5. 5. 2024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3A5D550-3E4B-2573-0D0F-7BEA67FFD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418008D-BA07-6E69-4830-0B630DB23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3CCE2-94C2-47D2-B173-9B90F1C6CF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521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3FABADB-FE67-0672-F40A-8EF418E22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4AC9-B1BE-4B6F-B831-0672EF59D364}" type="datetimeFigureOut">
              <a:rPr lang="cs-CZ" smtClean="0"/>
              <a:t>5. 5. 2024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23B13E4-811C-F4D5-D215-D1CD16702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E4E0B79-BAA1-CE46-F6CC-3511FF44E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3CCE2-94C2-47D2-B173-9B90F1C6CF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248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54A8EF-2398-C1E6-E8A5-BEF566077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A833D0-3ECA-2288-62A9-9146B4818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92AE6F3-568D-73EE-E4D6-096411A69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EB599C3-C529-6A0B-AA86-879853C3C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4AC9-B1BE-4B6F-B831-0672EF59D364}" type="datetimeFigureOut">
              <a:rPr lang="cs-CZ" smtClean="0"/>
              <a:t>5. 5. 2024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D3B519-2B80-9E2A-0F2C-8DE93AA03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4D64941-DEF2-0299-2655-2575576F3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3CCE2-94C2-47D2-B173-9B90F1C6CF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5566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CCD7A9-3BFC-2FA8-5142-348A9AA3C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6521BDC-78D8-8017-E68A-A6DDE59A69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6BA444E-1568-D6EF-921D-F052C6FA72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FF11B4-44B3-1162-15AB-4C78A6ED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4AC9-B1BE-4B6F-B831-0672EF59D364}" type="datetimeFigureOut">
              <a:rPr lang="cs-CZ" smtClean="0"/>
              <a:t>5. 5. 2024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13852F8-F71D-9E16-CB57-E543CD371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3CCDFD-9033-E30C-2856-8649615EA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3CCE2-94C2-47D2-B173-9B90F1C6CF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973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4656516-8E04-499C-230A-AB6A71419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D5DB923-FC95-BD26-6BA6-23FE7C2DA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9186EC-F3ED-3776-31F3-7AE4CFFD0D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74AC9-B1BE-4B6F-B831-0672EF59D364}" type="datetimeFigureOut">
              <a:rPr lang="cs-CZ" smtClean="0"/>
              <a:t>5. 5. 2024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22A462-D201-4E88-5F25-BF47C64DB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718DAB-AF9E-9E5E-C6B5-CCA903C44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3CCE2-94C2-47D2-B173-9B90F1C6CF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681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Barbora\Desktop\p&#345;edn&#225;&#353;ky%20FSS\film%20Sv&#225;tek%20matek.mp4" TargetMode="External"/><Relationship Id="rId1" Type="http://schemas.microsoft.com/office/2007/relationships/media" Target="file:///C:\Users\Barbora\Desktop\p&#345;edn&#225;&#353;ky%20FSS\film%20Sv&#225;tek%20matek.mp4" TargetMode="Externa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6E2D32-E4CA-46B0-19D0-0B31F80864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34091"/>
            <a:ext cx="9144000" cy="2387600"/>
          </a:xfrm>
        </p:spPr>
        <p:txBody>
          <a:bodyPr/>
          <a:lstStyle/>
          <a:p>
            <a:r>
              <a:rPr lang="cs-CZ" b="1" dirty="0"/>
              <a:t>ROZPAD RODINY</a:t>
            </a:r>
            <a:br>
              <a:rPr lang="cs-CZ" b="1" dirty="0"/>
            </a:br>
            <a:r>
              <a:rPr lang="cs-CZ" b="1" dirty="0"/>
              <a:t>Poradenský proces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C0E3C4D-703E-A8F2-EE5C-329033923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6645" y="3746377"/>
            <a:ext cx="9771355" cy="1989260"/>
          </a:xfrm>
        </p:spPr>
        <p:txBody>
          <a:bodyPr>
            <a:normAutofit/>
          </a:bodyPr>
          <a:lstStyle/>
          <a:p>
            <a:pPr algn="l"/>
            <a:r>
              <a:rPr lang="cs-CZ" b="1" dirty="0"/>
              <a:t>PSYb2600 Aplikace vývojové psychologie</a:t>
            </a:r>
          </a:p>
          <a:p>
            <a:endParaRPr lang="cs-CZ" dirty="0"/>
          </a:p>
          <a:p>
            <a:pPr algn="r"/>
            <a:r>
              <a:rPr lang="cs-CZ" dirty="0"/>
              <a:t>Mgr. Barbora Fejtová </a:t>
            </a:r>
          </a:p>
          <a:p>
            <a:pPr algn="r"/>
            <a:r>
              <a:rPr lang="cs-CZ" dirty="0"/>
              <a:t>29. 4. 2024</a:t>
            </a:r>
          </a:p>
        </p:txBody>
      </p:sp>
    </p:spTree>
    <p:extLst>
      <p:ext uri="{BB962C8B-B14F-4D97-AF65-F5344CB8AC3E}">
        <p14:creationId xmlns:p14="http://schemas.microsoft.com/office/powerpoint/2010/main" val="1081191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734DFA2E-C515-08B5-6141-90F849DA1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 u="sng"/>
              <a:t>SYNDROM ODCIZENÉHO RODIČE</a:t>
            </a:r>
            <a:br>
              <a:rPr lang="cs-CZ" altLang="cs-CZ"/>
            </a:br>
            <a:r>
              <a:rPr lang="cs-CZ" altLang="cs-CZ" sz="2800" i="1"/>
              <a:t>Parental Alienation Syndrome			</a:t>
            </a:r>
            <a:r>
              <a:rPr lang="cs-CZ" altLang="cs-CZ" sz="2800"/>
              <a:t>Richard Gardner, 1985</a:t>
            </a:r>
            <a:r>
              <a:rPr lang="cs-CZ" altLang="cs-CZ" sz="2800" i="1"/>
              <a:t>	</a:t>
            </a:r>
            <a:endParaRPr lang="cs-CZ" altLang="cs-CZ" sz="2800"/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FA025EAC-A3CA-D0BD-20E9-B8C5E59AA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82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dirty="0"/>
              <a:t>8 základních charakteristik syndromu (</a:t>
            </a:r>
            <a:r>
              <a:rPr lang="cs-CZ" altLang="cs-CZ" dirty="0" err="1"/>
              <a:t>Gardner</a:t>
            </a:r>
            <a:r>
              <a:rPr lang="cs-CZ" altLang="cs-CZ" dirty="0"/>
              <a:t>, </a:t>
            </a:r>
            <a:r>
              <a:rPr lang="cs-CZ" altLang="cs-CZ" dirty="0" err="1"/>
              <a:t>Saubers</a:t>
            </a:r>
            <a:r>
              <a:rPr lang="cs-CZ" altLang="cs-CZ" dirty="0"/>
              <a:t>, &amp; </a:t>
            </a:r>
            <a:r>
              <a:rPr lang="cs-CZ" altLang="cs-CZ" dirty="0" err="1"/>
              <a:t>Lorandos</a:t>
            </a:r>
            <a:r>
              <a:rPr lang="cs-CZ" altLang="cs-CZ" dirty="0"/>
              <a:t>, 2006)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altLang="cs-CZ" dirty="0"/>
              <a:t>Soustavné očerňování odcizeného rodiče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altLang="cs-CZ" dirty="0" err="1"/>
              <a:t>Nekonzistenstní</a:t>
            </a:r>
            <a:r>
              <a:rPr lang="cs-CZ" altLang="cs-CZ" dirty="0"/>
              <a:t>, nelogické, prázdné a absurdní racionalizace, které dítě používá k tomu, aby odmítalo tohoto rodiče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altLang="cs-CZ" dirty="0"/>
              <a:t>Dítě používá věty, termíny a scénáře, které nereflektují jeho zkušenosti a neodpovídají jeho vývojovému stupni,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altLang="cs-CZ" dirty="0"/>
              <a:t>Dítě postrádá ambivalentní pocity ve vztahu k odmítanému rodiči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altLang="cs-CZ" dirty="0"/>
              <a:t>Dítě veřejně manifestuje, že všechny negativní pocity vůči odcizenému rodiči vyvěrají z něho samého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altLang="cs-CZ" dirty="0"/>
              <a:t>Dítě automaticky ve všem podporuje preferovaného rodiče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altLang="cs-CZ" dirty="0"/>
              <a:t>Dítě postrádá pocity viny ve vztahu k odmítanému rodiči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altLang="cs-CZ" dirty="0"/>
              <a:t>Nenávist se rozšiřuje i na další členy rodiny ze strany odmítaného rodiče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BE9D5440-1198-599A-A9AF-394A22C6E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 u="sng"/>
              <a:t>KRITIKA </a:t>
            </a:r>
            <a:r>
              <a:rPr lang="cs-CZ" altLang="cs-CZ" b="1" i="1" u="sng"/>
              <a:t>Parental Alienation Syndrome</a:t>
            </a: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54D44D66-DABB-8570-B261-1125CDA1E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altLang="cs-CZ" dirty="0"/>
              <a:t>český překlad - </a:t>
            </a:r>
            <a:r>
              <a:rPr lang="cs-CZ" altLang="cs-CZ" i="1" dirty="0"/>
              <a:t>syndrom zavrženého rodiče - </a:t>
            </a:r>
            <a:r>
              <a:rPr lang="cs-CZ" altLang="cs-CZ" dirty="0"/>
              <a:t>zatížen negativní konotací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altLang="cs-CZ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altLang="cs-CZ" dirty="0" err="1"/>
              <a:t>psychiatrizace</a:t>
            </a:r>
            <a:r>
              <a:rPr lang="cs-CZ" altLang="cs-CZ" dirty="0"/>
              <a:t> pojmu – </a:t>
            </a:r>
            <a:r>
              <a:rPr lang="cs-CZ" altLang="cs-CZ" i="1" dirty="0"/>
              <a:t>syndrome,</a:t>
            </a:r>
            <a:r>
              <a:rPr lang="cs-CZ" altLang="cs-CZ" dirty="0"/>
              <a:t> forma patologie, onemocnění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altLang="cs-CZ" i="1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altLang="cs-CZ" dirty="0"/>
              <a:t>zjednodušení dynamiky rodinných vztahů – viník/oběť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altLang="cs-CZ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altLang="cs-CZ" dirty="0"/>
              <a:t>zneužívání pojmu laickou veřejností (tj. rodiči)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5ADAAD08-BF5C-8FA5-DB5C-403E406BA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u="sng" dirty="0"/>
              <a:t>TRENDY VE VÝZKUMU </a:t>
            </a:r>
            <a:br>
              <a:rPr lang="cs-CZ" altLang="cs-CZ" b="1" u="sng" dirty="0"/>
            </a:br>
            <a:r>
              <a:rPr lang="cs-CZ" altLang="cs-CZ" dirty="0"/>
              <a:t>(zahraničí)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B07505-F132-1468-83C6-20475D6D0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1652"/>
            <a:ext cx="10515600" cy="435133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 strategie, navádějící chování </a:t>
            </a:r>
            <a:r>
              <a:rPr lang="cs-CZ" sz="1800" dirty="0"/>
              <a:t>(</a:t>
            </a:r>
            <a:r>
              <a:rPr lang="cs-CZ" sz="1800" dirty="0" err="1"/>
              <a:t>Baker</a:t>
            </a:r>
            <a:r>
              <a:rPr lang="cs-CZ" sz="1800" dirty="0"/>
              <a:t> &amp; </a:t>
            </a:r>
            <a:r>
              <a:rPr lang="cs-CZ" sz="1800" dirty="0" err="1"/>
              <a:t>Darnall</a:t>
            </a:r>
            <a:r>
              <a:rPr lang="cs-CZ" sz="1800" dirty="0"/>
              <a:t>, 2006)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		+ výzkum „očerňování“ </a:t>
            </a:r>
            <a:r>
              <a:rPr lang="cs-CZ" sz="1800" dirty="0"/>
              <a:t>(</a:t>
            </a:r>
            <a:r>
              <a:rPr lang="cs-CZ" sz="1800" dirty="0" err="1"/>
              <a:t>Rowen</a:t>
            </a:r>
            <a:r>
              <a:rPr lang="cs-CZ" sz="1800" dirty="0"/>
              <a:t> &amp; </a:t>
            </a:r>
            <a:r>
              <a:rPr lang="cs-CZ" sz="1800" dirty="0" err="1"/>
              <a:t>Emery</a:t>
            </a:r>
            <a:r>
              <a:rPr lang="cs-CZ" sz="1800" dirty="0"/>
              <a:t>, 2014)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osobnostní charakteristiky rodičů </a:t>
            </a:r>
            <a:r>
              <a:rPr lang="cs-CZ" sz="1800" dirty="0"/>
              <a:t>(</a:t>
            </a:r>
            <a:r>
              <a:rPr lang="cs-CZ" sz="1600" dirty="0" err="1"/>
              <a:t>Baker</a:t>
            </a:r>
            <a:r>
              <a:rPr lang="cs-CZ" sz="1600" dirty="0"/>
              <a:t>, 2006; </a:t>
            </a:r>
            <a:r>
              <a:rPr lang="cs-CZ" sz="1600" dirty="0" err="1"/>
              <a:t>Godbout</a:t>
            </a:r>
            <a:r>
              <a:rPr lang="cs-CZ" sz="1600" dirty="0"/>
              <a:t> &amp; </a:t>
            </a:r>
            <a:r>
              <a:rPr lang="cs-CZ" sz="1600" dirty="0" err="1"/>
              <a:t>Parent</a:t>
            </a:r>
            <a:r>
              <a:rPr lang="cs-CZ" sz="1600" dirty="0"/>
              <a:t>, 2012; </a:t>
            </a:r>
            <a:r>
              <a:rPr lang="cs-CZ" sz="1600" dirty="0" err="1"/>
              <a:t>Lowenstein</a:t>
            </a:r>
            <a:r>
              <a:rPr lang="cs-CZ" sz="1600" dirty="0"/>
              <a:t>, 2013)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16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retrospektivní zkoumání + </a:t>
            </a:r>
            <a:r>
              <a:rPr lang="cs-CZ" dirty="0" err="1"/>
              <a:t>sebeposuzovací</a:t>
            </a:r>
            <a:r>
              <a:rPr lang="cs-CZ" dirty="0"/>
              <a:t> metody → „objektivní“ formy měření, „tady a teď“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výzkumné osoby = odcizení rodiče/ dospělé děti → celý rodinný systém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16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sz="16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0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000" dirty="0"/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altLang="cs-CZ" b="1" dirty="0"/>
          </a:p>
          <a:p>
            <a:pPr lvl="1"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lvl="1"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lvl="1"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3F8D1D-57B1-1EB0-34E7-A263D6663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SOCIÁLNĚ-PRÁVNÍ OCHRANA DĚTÍ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57EB00-EE0D-799B-06AB-ABE9E5687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61" y="1690688"/>
            <a:ext cx="11434439" cy="5167312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dle z. č. 359/1999 Sb., o sociálně právní ochraně dětí, ve znění pozdějších předpisů – zprostředkování rad ve věcech výchovy a výživy a v dalších otázkách týkajících se rodinných, sociálních a mezigeneračních problémů</a:t>
            </a:r>
          </a:p>
          <a:p>
            <a:pPr algn="just"/>
            <a:r>
              <a:rPr lang="cs-CZ" dirty="0"/>
              <a:t>Část první, úvodní ustanovení, §1 vymezuje SPOD jako</a:t>
            </a:r>
          </a:p>
          <a:p>
            <a:pPr lvl="1" algn="just"/>
            <a:r>
              <a:rPr lang="cs-CZ" dirty="0"/>
              <a:t>ochranu práva dítěte na příznivý vývoj a řádnou výchovu,</a:t>
            </a:r>
          </a:p>
          <a:p>
            <a:pPr lvl="1" algn="just"/>
            <a:r>
              <a:rPr lang="cs-CZ" dirty="0"/>
              <a:t>ochranu oprávněných zájmů dítěte, včetně ochrany jeho jmění</a:t>
            </a:r>
          </a:p>
          <a:p>
            <a:pPr lvl="1" algn="just"/>
            <a:r>
              <a:rPr lang="cs-CZ" dirty="0"/>
              <a:t>působení směřující k obnovení narušených funkcí rodiny,</a:t>
            </a:r>
          </a:p>
          <a:p>
            <a:pPr lvl="1" algn="just"/>
            <a:r>
              <a:rPr lang="cs-CZ" dirty="0"/>
              <a:t>zabezpečení náhradního rodinného prostředí pro dítě, které nemůže být trvale nebo dočasně vychováváno ve vlastní rodině (činnosti spojené s oblastí NRP)</a:t>
            </a:r>
          </a:p>
          <a:p>
            <a:pPr lvl="1" algn="just"/>
            <a:endParaRPr lang="cs-CZ" dirty="0"/>
          </a:p>
          <a:p>
            <a:pPr algn="just"/>
            <a:r>
              <a:rPr lang="cs-CZ" dirty="0"/>
              <a:t>POVĚŘENÍ k výkonu SPOD vydává příslušný </a:t>
            </a:r>
            <a:r>
              <a:rPr lang="cs-CZ" dirty="0" err="1"/>
              <a:t>KrÚ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3262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23C936-DEDD-1724-83CF-0F1E71E09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METODY PRÁCE V PORADENSKÉM KONTEXTU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A36ADD-FEF1-01BC-A573-8F4B15F64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cs-CZ" dirty="0"/>
              <a:t>celý rodinný systém/ rodiče/ dítě</a:t>
            </a:r>
          </a:p>
          <a:p>
            <a:r>
              <a:rPr lang="cs-CZ" dirty="0"/>
              <a:t>AK/AS</a:t>
            </a:r>
          </a:p>
          <a:p>
            <a:r>
              <a:rPr lang="cs-CZ" dirty="0"/>
              <a:t>mimosoudní dohody, mediace</a:t>
            </a:r>
          </a:p>
          <a:p>
            <a:r>
              <a:rPr lang="cs-CZ" dirty="0"/>
              <a:t>případové konference</a:t>
            </a:r>
          </a:p>
          <a:p>
            <a:r>
              <a:rPr lang="cs-CZ" dirty="0"/>
              <a:t>edukační skupiny pro rodiče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i="1" dirty="0"/>
              <a:t>Mediační a edukační centrum Brno</a:t>
            </a:r>
            <a:r>
              <a:rPr lang="cs-CZ" dirty="0"/>
              <a:t>: zapojení D (</a:t>
            </a:r>
            <a:r>
              <a:rPr lang="cs-CZ" i="1" dirty="0"/>
              <a:t>tzv. dětský specialista</a:t>
            </a:r>
            <a:r>
              <a:rPr lang="cs-CZ" dirty="0"/>
              <a:t>)</a:t>
            </a:r>
          </a:p>
          <a:p>
            <a:r>
              <a:rPr lang="cs-CZ" dirty="0"/>
              <a:t>Program „</a:t>
            </a:r>
            <a:r>
              <a:rPr lang="cs-CZ" i="1" dirty="0"/>
              <a:t>Dítě v centru“ </a:t>
            </a:r>
            <a:r>
              <a:rPr lang="cs-CZ" dirty="0"/>
              <a:t> (aktuálně neběží)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87036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E07ED974-F7A2-12EF-43E2-77835D5B7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 u="sng" dirty="0"/>
              <a:t>Příklad práce s celým rodinným systémem</a:t>
            </a:r>
          </a:p>
        </p:txBody>
      </p:sp>
      <p:sp>
        <p:nvSpPr>
          <p:cNvPr id="26627" name="Zástupný symbol pro obsah 2">
            <a:extLst>
              <a:ext uri="{FF2B5EF4-FFF2-40B4-BE49-F238E27FC236}">
                <a16:creationId xmlns:a16="http://schemas.microsoft.com/office/drawing/2014/main" id="{9C62FCF9-14F6-B474-5DEA-50728556F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802187"/>
          </a:xfrm>
        </p:spPr>
        <p:txBody>
          <a:bodyPr>
            <a:normAutofit/>
          </a:bodyPr>
          <a:lstStyle/>
          <a:p>
            <a:pPr eaLnBrk="1" hangingPunct="1"/>
            <a:endParaRPr lang="cs-CZ" altLang="cs-CZ" dirty="0"/>
          </a:p>
          <a:p>
            <a:pPr algn="just" eaLnBrk="1" hangingPunct="1"/>
            <a:r>
              <a:rPr lang="cs-CZ" altLang="cs-CZ" dirty="0"/>
              <a:t>dvě dívky: 8 a 10 let</a:t>
            </a:r>
          </a:p>
          <a:p>
            <a:pPr algn="just" eaLnBrk="1" hangingPunct="1"/>
            <a:r>
              <a:rPr lang="cs-CZ" altLang="cs-CZ" dirty="0"/>
              <a:t>rodiče se rozešli před 3 lety (důvodem nevěra matky)</a:t>
            </a:r>
          </a:p>
          <a:p>
            <a:pPr algn="just" eaLnBrk="1" hangingPunct="1"/>
            <a:r>
              <a:rPr lang="cs-CZ" altLang="cs-CZ" dirty="0"/>
              <a:t>děti ve výhradní péči otce (hlavní pečující osobou je matka otce)</a:t>
            </a:r>
          </a:p>
          <a:p>
            <a:pPr algn="just" eaLnBrk="1" hangingPunct="1"/>
            <a:r>
              <a:rPr lang="cs-CZ" altLang="cs-CZ" dirty="0"/>
              <a:t>starší D odmítá chodit k matce</a:t>
            </a:r>
          </a:p>
          <a:p>
            <a:pPr algn="just" eaLnBrk="1" hangingPunct="1"/>
            <a:r>
              <a:rPr lang="cs-CZ" altLang="cs-CZ" dirty="0"/>
              <a:t>mladší D prožívá silný konflikt loajality</a:t>
            </a:r>
          </a:p>
          <a:p>
            <a:pPr algn="just" eaLnBrk="1" hangingPunct="1"/>
            <a:endParaRPr lang="cs-CZ" altLang="cs-CZ" dirty="0"/>
          </a:p>
          <a:p>
            <a:pPr algn="just" eaLnBrk="1" hangingPunct="1"/>
            <a:endParaRPr lang="cs-CZ" altLang="cs-CZ" dirty="0"/>
          </a:p>
          <a:p>
            <a:pPr algn="just" eaLnBrk="1" hangingPunct="1"/>
            <a:r>
              <a:rPr lang="cs-CZ" altLang="cs-CZ" dirty="0"/>
              <a:t>další vývoj rodinné situace - etické dilema?</a:t>
            </a:r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34CF28-0A09-CECF-D0FF-42F305272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MOŽNOSTI PRÁCE S DĚTMI</a:t>
            </a:r>
          </a:p>
        </p:txBody>
      </p:sp>
      <p:pic>
        <p:nvPicPr>
          <p:cNvPr id="1026" name="Picture 2" descr="Základy rodinné diagnostiky a rodinné terapie - ppt stáhnout">
            <a:extLst>
              <a:ext uri="{FF2B5EF4-FFF2-40B4-BE49-F238E27FC236}">
                <a16:creationId xmlns:a16="http://schemas.microsoft.com/office/drawing/2014/main" id="{212D3078-BC42-E4F6-8614-3D90BC99F1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320" y="1542178"/>
            <a:ext cx="6859359" cy="514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305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6D53E4-F357-1477-BC6B-7BE83523E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301" y="3724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FAST</a:t>
            </a:r>
            <a:r>
              <a:rPr lang="cs-CZ" dirty="0"/>
              <a:t> – míra koheze a </a:t>
            </a:r>
            <a:r>
              <a:rPr lang="cs-CZ" dirty="0" err="1"/>
              <a:t>hiearchie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6652C91-BDFC-D9A6-1FEB-617A05CEF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6242" y="994914"/>
            <a:ext cx="9383698" cy="5741342"/>
          </a:xfrm>
        </p:spPr>
      </p:pic>
    </p:spTree>
    <p:extLst>
      <p:ext uri="{BB962C8B-B14F-4D97-AF65-F5344CB8AC3E}">
        <p14:creationId xmlns:p14="http://schemas.microsoft.com/office/powerpoint/2010/main" val="43991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OŘE EMOCÍ I Emotion cards - b-creative products s.r.o.">
            <a:extLst>
              <a:ext uri="{FF2B5EF4-FFF2-40B4-BE49-F238E27FC236}">
                <a16:creationId xmlns:a16="http://schemas.microsoft.com/office/drawing/2014/main" id="{07B4BC8E-F816-6332-BA24-34F7D55C3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093" y="365125"/>
            <a:ext cx="9143579" cy="685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272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BCA719E0-9CE1-149B-F682-7C69FBB56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880" y="210634"/>
            <a:ext cx="8603763" cy="643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571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81CAC5-18E1-DB92-E6DE-F4DF7DF6A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/>
              <a:t>Uvedení do problematiky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7030EB4-2756-E8FF-94D7-7869F4A20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010" y="1961965"/>
            <a:ext cx="10741980" cy="5131293"/>
          </a:xfrm>
        </p:spPr>
        <p:txBody>
          <a:bodyPr>
            <a:normAutofit/>
          </a:bodyPr>
          <a:lstStyle/>
          <a:p>
            <a:pPr algn="just"/>
            <a:r>
              <a:rPr lang="cs-CZ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aktuální vývojové a sociologické trendy v naší společnosti</a:t>
            </a:r>
          </a:p>
          <a:p>
            <a:pPr lvl="1" algn="just"/>
            <a:r>
              <a:rPr lang="cs-CZ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akceptace vysoké rozvodovosti</a:t>
            </a:r>
          </a:p>
          <a:p>
            <a:pPr lvl="1" algn="just"/>
            <a:r>
              <a:rPr lang="cs-CZ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zvýšené zapojení otců do péče</a:t>
            </a:r>
          </a:p>
          <a:p>
            <a:pPr algn="just"/>
            <a:endParaRPr lang="cs-CZ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rozpad rodiny se stává relativně „běžným“ problémem, se kterým se lidé obrací na odborníky</a:t>
            </a:r>
          </a:p>
          <a:p>
            <a:pPr marL="0" indent="0" algn="just">
              <a:buNone/>
            </a:pPr>
            <a:endParaRPr lang="cs-CZ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cs-CZ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ozvodová problematika a s ní spojené opatrovnické spory o děti jsou nesporně jedním z nejnáročnějších poradenských problémů, se kterými se můžete v psychologické praxi setkat</a:t>
            </a:r>
          </a:p>
          <a:p>
            <a:pPr marL="0" indent="0" algn="just">
              <a:buNone/>
            </a:pPr>
            <a:endParaRPr lang="cs-CZ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omplexnost problému vyžaduje od intervenujícího psychologa dostatek znalostí a zkušeností nejen s rodinným poradenstvím, ale také s dětskou a vývojovou psychologií, užitečné jsou rovněž zkušenosti s psychopatologií, psychodiagnostikou a psychoterapií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0581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A48681-20F4-5BFC-4477-F1AD53EFD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769" y="37177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SANDPLAY</a:t>
            </a:r>
          </a:p>
        </p:txBody>
      </p:sp>
      <p:pic>
        <p:nvPicPr>
          <p:cNvPr id="24578" name="Picture 2" descr="Sandplay Therapy – Growing Space Psychology Center">
            <a:extLst>
              <a:ext uri="{FF2B5EF4-FFF2-40B4-BE49-F238E27FC236}">
                <a16:creationId xmlns:a16="http://schemas.microsoft.com/office/drawing/2014/main" id="{4C010324-CAED-C0C7-E85D-1DDC3AE593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828" y="1052023"/>
            <a:ext cx="7741303" cy="580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71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est Sandplay Therapy For Children and Adults In Australia">
            <a:extLst>
              <a:ext uri="{FF2B5EF4-FFF2-40B4-BE49-F238E27FC236}">
                <a16:creationId xmlns:a16="http://schemas.microsoft.com/office/drawing/2014/main" id="{C33B5B8F-6141-4535-5DD8-8C1F1549A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268" y="219722"/>
            <a:ext cx="8558074" cy="641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938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omeček pro panenky (dřevěný) - s šuplíkem">
            <a:extLst>
              <a:ext uri="{FF2B5EF4-FFF2-40B4-BE49-F238E27FC236}">
                <a16:creationId xmlns:a16="http://schemas.microsoft.com/office/drawing/2014/main" id="{FDB98C8B-1070-292A-AA8E-C06A2B1B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95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690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>
            <a:extLst>
              <a:ext uri="{FF2B5EF4-FFF2-40B4-BE49-F238E27FC236}">
                <a16:creationId xmlns:a16="http://schemas.microsoft.com/office/drawing/2014/main" id="{AB0EEB68-BD6B-07CB-908B-245CE8FC2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1975"/>
            <a:ext cx="9144000" cy="771525"/>
          </a:xfrm>
        </p:spPr>
        <p:txBody>
          <a:bodyPr/>
          <a:lstStyle/>
          <a:p>
            <a:pPr eaLnBrk="1" hangingPunct="1"/>
            <a:r>
              <a:rPr lang="cs-CZ" altLang="cs-CZ" sz="4400" b="1" u="sng" dirty="0"/>
              <a:t>Počítačový program „</a:t>
            </a:r>
            <a:r>
              <a:rPr lang="cs-CZ" altLang="cs-CZ" sz="4400" b="1" u="sng" dirty="0" err="1"/>
              <a:t>Archipelago</a:t>
            </a:r>
            <a:r>
              <a:rPr lang="cs-CZ" altLang="cs-CZ" sz="4400" b="1" u="sng" dirty="0"/>
              <a:t>“</a:t>
            </a:r>
          </a:p>
        </p:txBody>
      </p:sp>
      <p:sp>
        <p:nvSpPr>
          <p:cNvPr id="39939" name="Zástupný symbol pro obsah 3">
            <a:extLst>
              <a:ext uri="{FF2B5EF4-FFF2-40B4-BE49-F238E27FC236}">
                <a16:creationId xmlns:a16="http://schemas.microsoft.com/office/drawing/2014/main" id="{CEF27731-8497-D39B-163C-8C9717418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1951" y="1891506"/>
            <a:ext cx="9144000" cy="3427413"/>
          </a:xfrm>
        </p:spPr>
        <p:txBody>
          <a:bodyPr/>
          <a:lstStyle/>
          <a:p>
            <a:pPr eaLnBrk="1" hangingPunct="1"/>
            <a:r>
              <a:rPr lang="cs-CZ" altLang="cs-CZ" sz="2000" dirty="0"/>
              <a:t>Původní česká počítačová metoda, nabízí strukturovanou, hravou a zároveň kreativní práci s dítětem, které zažilo rozchod rodičů</a:t>
            </a:r>
          </a:p>
          <a:p>
            <a:pPr eaLnBrk="1" hangingPunct="1"/>
            <a:endParaRPr lang="cs-CZ" altLang="cs-CZ" sz="2000" b="1" dirty="0"/>
          </a:p>
        </p:txBody>
      </p:sp>
      <p:graphicFrame>
        <p:nvGraphicFramePr>
          <p:cNvPr id="39940" name="Objekt 5">
            <a:extLst>
              <a:ext uri="{FF2B5EF4-FFF2-40B4-BE49-F238E27FC236}">
                <a16:creationId xmlns:a16="http://schemas.microsoft.com/office/drawing/2014/main" id="{0B649A7C-E243-D738-C5C1-ECD0772EED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53263" y="3148013"/>
          <a:ext cx="2630487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9144000" imgH="5143500" progId="AcroExch.Document.DC">
                  <p:embed/>
                </p:oleObj>
              </mc:Choice>
              <mc:Fallback>
                <p:oleObj name="Acrobat Document" r:id="rId3" imgW="9144000" imgH="5143500" progId="AcroExch.Document.DC">
                  <p:embed/>
                  <p:pic>
                    <p:nvPicPr>
                      <p:cNvPr id="39940" name="Objekt 5">
                        <a:extLst>
                          <a:ext uri="{FF2B5EF4-FFF2-40B4-BE49-F238E27FC236}">
                            <a16:creationId xmlns:a16="http://schemas.microsoft.com/office/drawing/2014/main" id="{0B649A7C-E243-D738-C5C1-ECD0772EED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3263" y="3148013"/>
                        <a:ext cx="2630487" cy="276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41" name="Obrázek 4">
            <a:extLst>
              <a:ext uri="{FF2B5EF4-FFF2-40B4-BE49-F238E27FC236}">
                <a16:creationId xmlns:a16="http://schemas.microsoft.com/office/drawing/2014/main" id="{81C19A7C-DA3B-17C9-8AAA-4A463029E9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3148013"/>
            <a:ext cx="2422525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5D06B3-9821-89F7-0613-8EB8AD2F7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Vybrané odpovědi z projektivní techniky Nedokončených vět (Nikola, 17 let)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3D6B4B-4AD3-72D9-1BCC-DBA5FEE22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i="1" dirty="0"/>
              <a:t>Můj otec na mě zřídkakdy myslí.</a:t>
            </a:r>
          </a:p>
          <a:p>
            <a:pPr algn="just"/>
            <a:r>
              <a:rPr lang="cs-CZ" i="1" dirty="0"/>
              <a:t>Budoucnost se mi zdá trochu děsivá.</a:t>
            </a:r>
          </a:p>
          <a:p>
            <a:pPr algn="just"/>
            <a:r>
              <a:rPr lang="cs-CZ" i="1" dirty="0"/>
              <a:t>Jako dítě jsem trávila většinu času se zvířaty.</a:t>
            </a:r>
          </a:p>
          <a:p>
            <a:pPr algn="just"/>
            <a:r>
              <a:rPr lang="cs-CZ" i="1" dirty="0"/>
              <a:t>Matka je jediné, co mám.</a:t>
            </a:r>
          </a:p>
          <a:p>
            <a:pPr algn="just"/>
            <a:r>
              <a:rPr lang="cs-CZ" i="1" dirty="0"/>
              <a:t>Myslím, že jsem dost schopná, abych se postarala o sebe a o mámu.</a:t>
            </a:r>
          </a:p>
          <a:p>
            <a:pPr algn="just"/>
            <a:r>
              <a:rPr lang="cs-CZ" i="1" dirty="0"/>
              <a:t>Manželské soužití je moc závazné.</a:t>
            </a:r>
          </a:p>
          <a:p>
            <a:pPr algn="just"/>
            <a:r>
              <a:rPr lang="cs-CZ" i="1" dirty="0"/>
              <a:t>Moje matka i já si dost rozumíme.</a:t>
            </a:r>
          </a:p>
          <a:p>
            <a:pPr algn="just"/>
            <a:r>
              <a:rPr lang="cs-CZ" i="1" dirty="0"/>
              <a:t>Když jsem byla dítě, moje rodina byla ještě úplná…</a:t>
            </a:r>
          </a:p>
        </p:txBody>
      </p:sp>
    </p:spTree>
    <p:extLst>
      <p:ext uri="{BB962C8B-B14F-4D97-AF65-F5344CB8AC3E}">
        <p14:creationId xmlns:p14="http://schemas.microsoft.com/office/powerpoint/2010/main" val="299436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EA35DF-C7D2-4141-E5ED-3114DF4A6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DÍTĚ V CENTRU</a:t>
            </a:r>
            <a:br>
              <a:rPr lang="cs-CZ" b="1" u="sng" dirty="0"/>
            </a:br>
            <a:endParaRPr lang="cs-CZ" b="1" u="sng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DA8BB8-45AE-FB02-88EC-26E64F49D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326"/>
            <a:ext cx="10515600" cy="4992549"/>
          </a:xfrm>
        </p:spPr>
        <p:txBody>
          <a:bodyPr/>
          <a:lstStyle/>
          <a:p>
            <a:pPr algn="just"/>
            <a:r>
              <a:rPr lang="cs-CZ" i="1" dirty="0"/>
              <a:t>No </a:t>
            </a:r>
            <a:r>
              <a:rPr lang="cs-CZ" i="1" dirty="0" err="1"/>
              <a:t>kids</a:t>
            </a:r>
            <a:r>
              <a:rPr lang="cs-CZ" i="1" dirty="0"/>
              <a:t> in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Middle</a:t>
            </a:r>
            <a:r>
              <a:rPr lang="cs-CZ" i="1" dirty="0"/>
              <a:t> </a:t>
            </a:r>
            <a:r>
              <a:rPr lang="cs-CZ" dirty="0"/>
              <a:t>(Justine van </a:t>
            </a:r>
            <a:r>
              <a:rPr lang="cs-CZ" dirty="0" err="1"/>
              <a:t>Lawick</a:t>
            </a:r>
            <a:r>
              <a:rPr lang="cs-CZ" dirty="0"/>
              <a:t>, </a:t>
            </a:r>
            <a:r>
              <a:rPr lang="cs-CZ" dirty="0" err="1"/>
              <a:t>Margrett</a:t>
            </a:r>
            <a:r>
              <a:rPr lang="cs-CZ" dirty="0"/>
              <a:t> </a:t>
            </a:r>
            <a:r>
              <a:rPr lang="cs-CZ" dirty="0" err="1"/>
              <a:t>Visser</a:t>
            </a:r>
            <a:r>
              <a:rPr lang="cs-CZ" dirty="0"/>
              <a:t>)</a:t>
            </a:r>
          </a:p>
          <a:p>
            <a:pPr algn="just"/>
            <a:r>
              <a:rPr lang="cs-CZ" dirty="0"/>
              <a:t>brněnská </a:t>
            </a:r>
            <a:r>
              <a:rPr lang="cs-CZ" dirty="0" err="1"/>
              <a:t>Spondea</a:t>
            </a:r>
            <a:endParaRPr lang="cs-CZ" dirty="0"/>
          </a:p>
          <a:p>
            <a:pPr algn="just"/>
            <a:r>
              <a:rPr lang="cs-CZ" dirty="0"/>
              <a:t>ucelený a strukturovaný program pro rodiny, které uvázly v síti rozchodových a rozvodových konfliktů</a:t>
            </a:r>
          </a:p>
          <a:p>
            <a:pPr algn="just"/>
            <a:r>
              <a:rPr lang="cs-CZ" dirty="0"/>
              <a:t>relativně nová metoda v práci s opatrovnickými spory (2016-2017)</a:t>
            </a:r>
          </a:p>
          <a:p>
            <a:pPr algn="just"/>
            <a:r>
              <a:rPr lang="cs-CZ" dirty="0"/>
              <a:t>3 měsíční program, 8 setkání, 1x 14 dní</a:t>
            </a:r>
          </a:p>
          <a:p>
            <a:pPr algn="just"/>
            <a:r>
              <a:rPr lang="cs-CZ" dirty="0"/>
              <a:t>rodičovská a dětská skupina</a:t>
            </a:r>
          </a:p>
          <a:p>
            <a:pPr algn="just"/>
            <a:r>
              <a:rPr lang="cs-CZ" dirty="0"/>
              <a:t>kapacita: 6 rodin</a:t>
            </a:r>
          </a:p>
          <a:p>
            <a:endParaRPr lang="cs-CZ" dirty="0"/>
          </a:p>
        </p:txBody>
      </p:sp>
      <p:graphicFrame>
        <p:nvGraphicFramePr>
          <p:cNvPr id="4" name="Objekt 1">
            <a:extLst>
              <a:ext uri="{FF2B5EF4-FFF2-40B4-BE49-F238E27FC236}">
                <a16:creationId xmlns:a16="http://schemas.microsoft.com/office/drawing/2014/main" id="{11112B5B-B9BA-EDE1-BFBF-0D76C6A304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314736"/>
              </p:ext>
            </p:extLst>
          </p:nvPr>
        </p:nvGraphicFramePr>
        <p:xfrm>
          <a:off x="7945515" y="4396930"/>
          <a:ext cx="4068369" cy="5830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2838287" imgH="4000320" progId="AcroExch.Document.DC">
                  <p:embed/>
                </p:oleObj>
              </mc:Choice>
              <mc:Fallback>
                <p:oleObj name="Acrobat Document" r:id="rId3" imgW="2838287" imgH="4000320" progId="AcroExch.Document.DC">
                  <p:embed/>
                  <p:pic>
                    <p:nvPicPr>
                      <p:cNvPr id="8" name="Objekt 1">
                        <a:extLst>
                          <a:ext uri="{FF2B5EF4-FFF2-40B4-BE49-F238E27FC236}">
                            <a16:creationId xmlns:a16="http://schemas.microsoft.com/office/drawing/2014/main" id="{8408D4BE-0430-AA9C-D646-EA86E6B048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5515" y="4396930"/>
                        <a:ext cx="4068369" cy="58301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4843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E628F4-7F40-86E7-CFFE-08EB95BD5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Cíl programu DVC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E5CC39-E41F-1786-3545-74BE37588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056" y="1539891"/>
            <a:ext cx="10676138" cy="5233771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oddělit rodičovská témata od </a:t>
            </a:r>
            <a:r>
              <a:rPr lang="cs-CZ" dirty="0" err="1"/>
              <a:t>expartnerského</a:t>
            </a:r>
            <a:r>
              <a:rPr lang="cs-CZ" dirty="0"/>
              <a:t> konfliktu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soupeření rodičů převést do spolupráce 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poskytnout prostor pro nacházení nových cest při řešení konfliktů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postavit dítě do centra zájmu rodičů/oproti pozici střetu zájmů</a:t>
            </a:r>
          </a:p>
          <a:p>
            <a:pPr algn="just"/>
            <a:endParaRPr lang="cs-CZ" dirty="0"/>
          </a:p>
          <a:p>
            <a:pPr algn="just"/>
            <a:r>
              <a:rPr lang="cs-CZ" dirty="0" err="1"/>
              <a:t>odbřemenit</a:t>
            </a:r>
            <a:r>
              <a:rPr lang="cs-CZ" dirty="0"/>
              <a:t> D od konfliktu, dát jim prostor vyjádřit jejich zkušenosti s rodiči</a:t>
            </a:r>
          </a:p>
        </p:txBody>
      </p:sp>
    </p:spTree>
    <p:extLst>
      <p:ext uri="{BB962C8B-B14F-4D97-AF65-F5344CB8AC3E}">
        <p14:creationId xmlns:p14="http://schemas.microsoft.com/office/powerpoint/2010/main" val="2172207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38FE88AE-80BA-3676-D32A-72542C6C2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 u="sng"/>
              <a:t>Videoukázka</a:t>
            </a:r>
            <a:br>
              <a:rPr lang="cs-CZ" altLang="cs-CZ" b="1" u="sng"/>
            </a:br>
            <a:r>
              <a:rPr lang="cs-CZ" altLang="cs-CZ" sz="4000" b="1" u="sng"/>
              <a:t>Film Svátek matek (2016, USA)</a:t>
            </a:r>
          </a:p>
        </p:txBody>
      </p:sp>
      <p:pic>
        <p:nvPicPr>
          <p:cNvPr id="3" name="film Svátek matek.mp4">
            <a:hlinkClick r:id="" action="ppaction://media"/>
            <a:extLst>
              <a:ext uri="{FF2B5EF4-FFF2-40B4-BE49-F238E27FC236}">
                <a16:creationId xmlns:a16="http://schemas.microsoft.com/office/drawing/2014/main" id="{2AC9ED74-7958-3047-128C-8B7833EB29D4}"/>
              </a:ext>
            </a:extLst>
          </p:cNvPr>
          <p:cNvPicPr>
            <a:picLocks noGrp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714500"/>
            <a:ext cx="8229600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D07D1-DA15-DD1E-1BDF-390F1CD83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POUŽITÁ 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6FDB37-4BB1-C4EC-F335-385DA9C1D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81" y="1455938"/>
            <a:ext cx="10999433" cy="5402062"/>
          </a:xfrm>
        </p:spPr>
        <p:txBody>
          <a:bodyPr>
            <a:normAutofit fontScale="92500" lnSpcReduction="20000"/>
          </a:bodyPr>
          <a:lstStyle/>
          <a:p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Baker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J. L. (2006).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Patterns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Parental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Alienation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Syndrome: 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Qualitative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Study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Adults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Were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Alienated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Parent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as 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Child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American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Family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Therapy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34: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63–78.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Baker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J. L., &amp;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Darnall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D. (2006).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Behaviors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Strategies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Employed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Parental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Alienation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Survey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Parental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Divorce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Remarriage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Vol. 45 (1/2),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97–124.</a:t>
            </a:r>
          </a:p>
          <a:p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Buchanan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Ch.,  M., &amp;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Waizenhofer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R. (2001).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Impact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Interparental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Conflict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 Adolescent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Children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Considerations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Family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Systems and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Family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Structure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Booth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Crouter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C., &amp;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Clements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(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.).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Couples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conflict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(pp. 149-160).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Mahwah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NJ: L.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Erlbaum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Associates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Gardner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R. A.,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Sauber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 D., &amp; 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Lorandos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D. (2006).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 handbook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parental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alienation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syndrome: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Conceptual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clinical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legal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considerations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American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Series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Behavioral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Science and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Law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Springfield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Charles C Thomas Pub Ltd.</a:t>
            </a:r>
          </a:p>
          <a:p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Godbout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E., &amp;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Parent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C. (2012)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Life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Paths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Lived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Adults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Experienced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Parental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Alienation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Retrospective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Study.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Divorce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Remarriage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53: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34-54. </a:t>
            </a:r>
          </a:p>
          <a:p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Johnston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J., &amp; Campbell, L. (1988).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Impasses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divorce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dynamics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resolution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family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conflict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New York: Free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Kelly, J. B. &amp;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Johnston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 (2011).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alienated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child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reformulation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parental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alienation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syndrome.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Family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Court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Review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Lowenstein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L. F. (2013).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Concept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Parental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Alienation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Meaningful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Divorce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Remarriage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54: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658-667.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Rowen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J., &amp;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Emery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R. (2014).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Examining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Parental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Denigration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Behaviors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Co-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Parents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as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Reported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Young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Adults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Association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Parent-Child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Closeness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Couple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Family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Psychology: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Practice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Vol. 3, No. 3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165–177.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4018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2B502E-DD4E-9DE2-E3A9-FA2FC4C21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CO ŘÍKAJÍ RODIČE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EB561F-BB4A-E16C-1316-65CFBFA4E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790" y="1567663"/>
            <a:ext cx="10515600" cy="4925212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„</a:t>
            </a:r>
            <a:r>
              <a:rPr lang="cs-CZ" i="1" dirty="0"/>
              <a:t>Paní si našla hokejistu.“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„</a:t>
            </a:r>
            <a:r>
              <a:rPr lang="cs-CZ" i="1" dirty="0"/>
              <a:t>Ale my se přece spolu nehádáme! My se jenom nebavíme…“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„</a:t>
            </a:r>
            <a:r>
              <a:rPr lang="cs-CZ" i="1" dirty="0"/>
              <a:t>Poté, co od nás odešel (M) to máme strašně těžké, vážně jsem onemocněla.“ (</a:t>
            </a:r>
            <a:r>
              <a:rPr lang="cs-CZ" dirty="0"/>
              <a:t>chování 13letého syna s MR po rozchodu rodičů: kopání do matky, ve škole vulgární na učitele sprostý a zlý)</a:t>
            </a:r>
            <a:r>
              <a:rPr lang="cs-CZ" i="1" dirty="0"/>
              <a:t> </a:t>
            </a:r>
          </a:p>
          <a:p>
            <a:pPr algn="just"/>
            <a:endParaRPr lang="cs-CZ" dirty="0"/>
          </a:p>
          <a:p>
            <a:pPr algn="just"/>
            <a:r>
              <a:rPr lang="cs-CZ" i="1" dirty="0"/>
              <a:t>„Filip po mě chce, abych tady dnes domluvila, že bude střídání krátký dlouhý týden</a:t>
            </a:r>
            <a:r>
              <a:rPr lang="cs-CZ" dirty="0"/>
              <a:t>.“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538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2B502E-DD4E-9DE2-E3A9-FA2FC4C21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59" y="489412"/>
            <a:ext cx="10515600" cy="1325563"/>
          </a:xfrm>
        </p:spPr>
        <p:txBody>
          <a:bodyPr/>
          <a:lstStyle/>
          <a:p>
            <a:pPr algn="ctr"/>
            <a:r>
              <a:rPr lang="cs-CZ" b="1" u="sng" dirty="0"/>
              <a:t>CO ŘÍKAJÍ RODIČE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EB561F-BB4A-E16C-1316-65CFBFA4E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790" y="1814975"/>
            <a:ext cx="10515600" cy="4925212"/>
          </a:xfrm>
        </p:spPr>
        <p:txBody>
          <a:bodyPr>
            <a:normAutofit/>
          </a:bodyPr>
          <a:lstStyle/>
          <a:p>
            <a:pPr algn="just"/>
            <a:r>
              <a:rPr lang="cs-CZ" i="1" dirty="0"/>
              <a:t>„Julinka by se přece měla rozhodnout sama, jestli chce nebo nechce chodit k tatínkovi.“ </a:t>
            </a:r>
            <a:r>
              <a:rPr lang="cs-CZ" dirty="0"/>
              <a:t>(D, 8 let)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„</a:t>
            </a:r>
            <a:r>
              <a:rPr lang="cs-CZ" i="1" dirty="0"/>
              <a:t>Nechci jim bránit v kontaktu, ale děti tam nechtějí, tak je přece nebudu nutit...“</a:t>
            </a:r>
          </a:p>
          <a:p>
            <a:pPr algn="just"/>
            <a:endParaRPr lang="cs-CZ" dirty="0"/>
          </a:p>
          <a:p>
            <a:pPr algn="just"/>
            <a:r>
              <a:rPr lang="cs-CZ" i="1" dirty="0"/>
              <a:t>„Navádí děti proti mně!“</a:t>
            </a:r>
          </a:p>
          <a:p>
            <a:pPr algn="just"/>
            <a:endParaRPr lang="cs-CZ" dirty="0"/>
          </a:p>
          <a:p>
            <a:pPr algn="just"/>
            <a:r>
              <a:rPr lang="cs-CZ" i="1" dirty="0"/>
              <a:t>„Nikdy to nebyl dobrý táta, nikdy si s dětmi nehrál.“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32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6D4DB7-2E35-AA43-554A-90DF323CD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CO ŘÍKAJÍ DĚTI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9D919D-C92E-9337-1307-3DC8CB18F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b="1" dirty="0"/>
              <a:t>Lucie, 6 let:</a:t>
            </a:r>
            <a:r>
              <a:rPr lang="cs-CZ" dirty="0"/>
              <a:t> </a:t>
            </a:r>
            <a:r>
              <a:rPr lang="cs-CZ" i="1" dirty="0"/>
              <a:t>„… s tatínkem nebydlíme, my jsme se s ním rozvedli.“</a:t>
            </a:r>
          </a:p>
          <a:p>
            <a:pPr algn="just"/>
            <a:r>
              <a:rPr lang="cs-CZ" b="1" dirty="0"/>
              <a:t>Honza, 8 let:</a:t>
            </a:r>
            <a:r>
              <a:rPr lang="cs-CZ" dirty="0"/>
              <a:t> </a:t>
            </a:r>
            <a:r>
              <a:rPr lang="cs-CZ" i="1" dirty="0"/>
              <a:t>„Vždycky, když si mě rodiče předávají, tak na sebe křičí.“</a:t>
            </a:r>
          </a:p>
          <a:p>
            <a:pPr algn="just"/>
            <a:r>
              <a:rPr lang="cs-CZ" b="1" dirty="0"/>
              <a:t>Jirka, 10 let: </a:t>
            </a:r>
            <a:r>
              <a:rPr lang="cs-CZ" i="1" dirty="0"/>
              <a:t>„… nemůžeme jí </a:t>
            </a:r>
            <a:r>
              <a:rPr lang="cs-CZ" dirty="0"/>
              <a:t>(mámě) </a:t>
            </a:r>
            <a:r>
              <a:rPr lang="cs-CZ" i="1" dirty="0"/>
              <a:t>zapomenout, že nás s taťkou obrala o barák.“</a:t>
            </a:r>
          </a:p>
          <a:p>
            <a:pPr algn="just"/>
            <a:r>
              <a:rPr lang="cs-CZ" b="1" dirty="0"/>
              <a:t>Klára, 12 let: </a:t>
            </a:r>
            <a:r>
              <a:rPr lang="cs-CZ" i="1" dirty="0"/>
              <a:t>„Chtěla bych mamce říct, jak to bylo fajn u táty, ale nemůžu…“</a:t>
            </a:r>
          </a:p>
          <a:p>
            <a:pPr algn="just"/>
            <a:r>
              <a:rPr lang="cs-CZ" b="1" i="1" dirty="0"/>
              <a:t>Ondra, 13 let: </a:t>
            </a:r>
            <a:r>
              <a:rPr lang="cs-CZ" i="1" dirty="0"/>
              <a:t>„Jsem naštvaný na celý svět.“</a:t>
            </a:r>
          </a:p>
          <a:p>
            <a:pPr algn="just"/>
            <a:r>
              <a:rPr lang="cs-CZ" b="1" dirty="0"/>
              <a:t>Lenka, 15 let: </a:t>
            </a:r>
            <a:r>
              <a:rPr lang="cs-CZ" i="1" dirty="0"/>
              <a:t>„Těším se, až mi bude 18 let, nevycházím dobře ani s jedním z rodičů“.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4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BCCAE3-3E3A-86A5-9D1E-864C7C092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Petr Sakař: „Rozvodová válka“</a:t>
            </a:r>
          </a:p>
        </p:txBody>
      </p:sp>
      <p:pic>
        <p:nvPicPr>
          <p:cNvPr id="6" name="Zástupný obsah 3">
            <a:extLst>
              <a:ext uri="{FF2B5EF4-FFF2-40B4-BE49-F238E27FC236}">
                <a16:creationId xmlns:a16="http://schemas.microsoft.com/office/drawing/2014/main" id="{55E13C73-4625-7AC4-7D20-2BC9DE068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860" y="1376260"/>
            <a:ext cx="7164279" cy="527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290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Skupina 32">
            <a:extLst>
              <a:ext uri="{FF2B5EF4-FFF2-40B4-BE49-F238E27FC236}">
                <a16:creationId xmlns:a16="http://schemas.microsoft.com/office/drawing/2014/main" id="{583EC25B-DA91-B4A0-7D90-00DCDD355D50}"/>
              </a:ext>
            </a:extLst>
          </p:cNvPr>
          <p:cNvGrpSpPr>
            <a:grpSpLocks/>
          </p:cNvGrpSpPr>
          <p:nvPr/>
        </p:nvGrpSpPr>
        <p:grpSpPr bwMode="auto">
          <a:xfrm>
            <a:off x="720725" y="481013"/>
            <a:ext cx="10555288" cy="6054725"/>
            <a:chOff x="720725" y="481013"/>
            <a:chExt cx="10555288" cy="6054725"/>
          </a:xfrm>
        </p:grpSpPr>
        <p:cxnSp>
          <p:nvCxnSpPr>
            <p:cNvPr id="15" name="Přímá spojnice se šipkou 14">
              <a:extLst>
                <a:ext uri="{FF2B5EF4-FFF2-40B4-BE49-F238E27FC236}">
                  <a16:creationId xmlns:a16="http://schemas.microsoft.com/office/drawing/2014/main" id="{E66C7364-751A-9B50-1396-217292B10030}"/>
                </a:ext>
              </a:extLst>
            </p:cNvPr>
            <p:cNvCxnSpPr/>
            <p:nvPr/>
          </p:nvCxnSpPr>
          <p:spPr>
            <a:xfrm>
              <a:off x="5753100" y="1103313"/>
              <a:ext cx="0" cy="441325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DE27F24B-541C-93EB-6CCE-E179910BC5E9}"/>
                </a:ext>
              </a:extLst>
            </p:cNvPr>
            <p:cNvSpPr/>
            <p:nvPr/>
          </p:nvSpPr>
          <p:spPr>
            <a:xfrm>
              <a:off x="4525963" y="2894013"/>
              <a:ext cx="2455862" cy="619125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b="1" dirty="0">
                  <a:solidFill>
                    <a:schemeClr val="tx1"/>
                  </a:solidFill>
                </a:rPr>
                <a:t>TRIANGULACE</a:t>
              </a:r>
            </a:p>
          </p:txBody>
        </p: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E02B4304-F65F-DE51-C0C5-CEB556F6F569}"/>
                </a:ext>
              </a:extLst>
            </p:cNvPr>
            <p:cNvSpPr/>
            <p:nvPr/>
          </p:nvSpPr>
          <p:spPr>
            <a:xfrm>
              <a:off x="720725" y="2894013"/>
              <a:ext cx="2732088" cy="619125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b="1" dirty="0"/>
                <a:t>EMOČNÍ STAŽENÍ SE/ ÚNIK</a:t>
              </a:r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F187DAD0-4E27-8AB0-532D-8B81D9BAAAF9}"/>
                </a:ext>
              </a:extLst>
            </p:cNvPr>
            <p:cNvSpPr/>
            <p:nvPr/>
          </p:nvSpPr>
          <p:spPr>
            <a:xfrm>
              <a:off x="8758238" y="2894013"/>
              <a:ext cx="2128837" cy="619125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b="1" dirty="0"/>
                <a:t>ZDRAVÝ VÝVOJ</a:t>
              </a: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A816CEBD-2F48-E106-61C8-EA1DCE692AD1}"/>
                </a:ext>
              </a:extLst>
            </p:cNvPr>
            <p:cNvSpPr/>
            <p:nvPr/>
          </p:nvSpPr>
          <p:spPr>
            <a:xfrm>
              <a:off x="1138238" y="4206875"/>
              <a:ext cx="1889125" cy="879475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b="1" dirty="0"/>
                <a:t>VYTVOŘENÍ OBĚTNÍHO BERÁNKA</a:t>
              </a:r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70752D25-927B-0D53-A4F4-89270A0BDB50}"/>
                </a:ext>
              </a:extLst>
            </p:cNvPr>
            <p:cNvSpPr/>
            <p:nvPr/>
          </p:nvSpPr>
          <p:spPr>
            <a:xfrm>
              <a:off x="3444875" y="4564063"/>
              <a:ext cx="2081213" cy="522287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b="1" dirty="0"/>
                <a:t>PARENTIFIKACE</a:t>
              </a:r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7179BE17-D5B6-84BD-2C9A-CC1ACE6DB1F7}"/>
                </a:ext>
              </a:extLst>
            </p:cNvPr>
            <p:cNvSpPr/>
            <p:nvPr/>
          </p:nvSpPr>
          <p:spPr>
            <a:xfrm>
              <a:off x="6032500" y="4546600"/>
              <a:ext cx="1733550" cy="531813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b="1" dirty="0"/>
                <a:t>SPOUSTIFIKACE</a:t>
              </a:r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C9EAD491-D0C8-2008-351B-E04411C5658A}"/>
                </a:ext>
              </a:extLst>
            </p:cNvPr>
            <p:cNvSpPr/>
            <p:nvPr/>
          </p:nvSpPr>
          <p:spPr>
            <a:xfrm>
              <a:off x="8397875" y="4429125"/>
              <a:ext cx="1741488" cy="652463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b="1" dirty="0">
                  <a:solidFill>
                    <a:schemeClr val="tx1"/>
                  </a:solidFill>
                </a:rPr>
                <a:t>RODIČOVSKÁ ALIANCE</a:t>
              </a:r>
            </a:p>
          </p:txBody>
        </p:sp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201826E1-BA3F-4384-C2CA-5EBC5D1795C8}"/>
                </a:ext>
              </a:extLst>
            </p:cNvPr>
            <p:cNvSpPr/>
            <p:nvPr/>
          </p:nvSpPr>
          <p:spPr>
            <a:xfrm>
              <a:off x="9377363" y="5708650"/>
              <a:ext cx="1898650" cy="827088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b="1" dirty="0"/>
                <a:t>SYNDROM ODCIZENÉHO RODIČE</a:t>
              </a:r>
            </a:p>
          </p:txBody>
        </p:sp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8FD4583B-CBCB-9B20-9A13-7672CA904BA2}"/>
                </a:ext>
              </a:extLst>
            </p:cNvPr>
            <p:cNvSpPr/>
            <p:nvPr/>
          </p:nvSpPr>
          <p:spPr>
            <a:xfrm>
              <a:off x="4541838" y="481013"/>
              <a:ext cx="2455862" cy="622300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b="1" dirty="0"/>
                <a:t>RODIČOVSKÝ KONFLIKT</a:t>
              </a:r>
            </a:p>
          </p:txBody>
        </p:sp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1F858A0D-13CC-6580-E575-B9BFF1F5E7B6}"/>
                </a:ext>
              </a:extLst>
            </p:cNvPr>
            <p:cNvSpPr/>
            <p:nvPr/>
          </p:nvSpPr>
          <p:spPr>
            <a:xfrm>
              <a:off x="4525963" y="1604963"/>
              <a:ext cx="2455862" cy="655637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b="1" dirty="0"/>
                <a:t>KONFLIKT LOAJALITY</a:t>
              </a:r>
            </a:p>
          </p:txBody>
        </p:sp>
        <p:cxnSp>
          <p:nvCxnSpPr>
            <p:cNvPr id="17" name="Přímá spojnice se šipkou 16">
              <a:extLst>
                <a:ext uri="{FF2B5EF4-FFF2-40B4-BE49-F238E27FC236}">
                  <a16:creationId xmlns:a16="http://schemas.microsoft.com/office/drawing/2014/main" id="{A26EF070-B554-B779-6717-D7912C52D21D}"/>
                </a:ext>
              </a:extLst>
            </p:cNvPr>
            <p:cNvCxnSpPr/>
            <p:nvPr/>
          </p:nvCxnSpPr>
          <p:spPr>
            <a:xfrm flipH="1">
              <a:off x="5762625" y="2339975"/>
              <a:ext cx="3175" cy="47148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se šipkou 18">
              <a:extLst>
                <a:ext uri="{FF2B5EF4-FFF2-40B4-BE49-F238E27FC236}">
                  <a16:creationId xmlns:a16="http://schemas.microsoft.com/office/drawing/2014/main" id="{6CBA56E1-6C24-3B20-141B-7DA26BA7B6C0}"/>
                </a:ext>
              </a:extLst>
            </p:cNvPr>
            <p:cNvCxnSpPr/>
            <p:nvPr/>
          </p:nvCxnSpPr>
          <p:spPr>
            <a:xfrm flipH="1">
              <a:off x="3087688" y="2101850"/>
              <a:ext cx="1290637" cy="701675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se šipkou 20">
              <a:extLst>
                <a:ext uri="{FF2B5EF4-FFF2-40B4-BE49-F238E27FC236}">
                  <a16:creationId xmlns:a16="http://schemas.microsoft.com/office/drawing/2014/main" id="{EC9219EC-351E-C4B6-8B66-A102C3EDF604}"/>
                </a:ext>
              </a:extLst>
            </p:cNvPr>
            <p:cNvCxnSpPr/>
            <p:nvPr/>
          </p:nvCxnSpPr>
          <p:spPr>
            <a:xfrm>
              <a:off x="7113588" y="2122488"/>
              <a:ext cx="1555750" cy="868362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se šipkou 22">
              <a:extLst>
                <a:ext uri="{FF2B5EF4-FFF2-40B4-BE49-F238E27FC236}">
                  <a16:creationId xmlns:a16="http://schemas.microsoft.com/office/drawing/2014/main" id="{193C0108-D158-7063-4BD9-FF85516F02A2}"/>
                </a:ext>
              </a:extLst>
            </p:cNvPr>
            <p:cNvCxnSpPr/>
            <p:nvPr/>
          </p:nvCxnSpPr>
          <p:spPr>
            <a:xfrm flipH="1">
              <a:off x="3117850" y="3595688"/>
              <a:ext cx="1406525" cy="671512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se šipkou 24">
              <a:extLst>
                <a:ext uri="{FF2B5EF4-FFF2-40B4-BE49-F238E27FC236}">
                  <a16:creationId xmlns:a16="http://schemas.microsoft.com/office/drawing/2014/main" id="{52E95185-B9E9-6574-84FF-D52AE8F64468}"/>
                </a:ext>
              </a:extLst>
            </p:cNvPr>
            <p:cNvCxnSpPr/>
            <p:nvPr/>
          </p:nvCxnSpPr>
          <p:spPr>
            <a:xfrm flipH="1">
              <a:off x="4673600" y="3632200"/>
              <a:ext cx="857250" cy="81438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se šipkou 26">
              <a:extLst>
                <a:ext uri="{FF2B5EF4-FFF2-40B4-BE49-F238E27FC236}">
                  <a16:creationId xmlns:a16="http://schemas.microsoft.com/office/drawing/2014/main" id="{A88502FE-3704-93A2-B594-E53C64768B7C}"/>
                </a:ext>
              </a:extLst>
            </p:cNvPr>
            <p:cNvCxnSpPr/>
            <p:nvPr/>
          </p:nvCxnSpPr>
          <p:spPr>
            <a:xfrm>
              <a:off x="6032500" y="3614738"/>
              <a:ext cx="855663" cy="814387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se šipkou 28">
              <a:extLst>
                <a:ext uri="{FF2B5EF4-FFF2-40B4-BE49-F238E27FC236}">
                  <a16:creationId xmlns:a16="http://schemas.microsoft.com/office/drawing/2014/main" id="{0E8B719B-7496-CEAF-67D2-99DE874B75F2}"/>
                </a:ext>
              </a:extLst>
            </p:cNvPr>
            <p:cNvCxnSpPr/>
            <p:nvPr/>
          </p:nvCxnSpPr>
          <p:spPr>
            <a:xfrm>
              <a:off x="6951663" y="3614738"/>
              <a:ext cx="1347787" cy="79375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se šipkou 30">
              <a:extLst>
                <a:ext uri="{FF2B5EF4-FFF2-40B4-BE49-F238E27FC236}">
                  <a16:creationId xmlns:a16="http://schemas.microsoft.com/office/drawing/2014/main" id="{7664D6ED-5111-60C1-3BEC-78E0F99A155F}"/>
                </a:ext>
              </a:extLst>
            </p:cNvPr>
            <p:cNvCxnSpPr/>
            <p:nvPr/>
          </p:nvCxnSpPr>
          <p:spPr>
            <a:xfrm>
              <a:off x="9394825" y="5141913"/>
              <a:ext cx="688975" cy="447675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862B62-4DEA-EEB4-5E3A-3484DC976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796" y="279918"/>
            <a:ext cx="11094098" cy="636347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rodič má pocit vítězství, že si dítě vybralo ji/ho </a:t>
            </a:r>
          </a:p>
          <a:p>
            <a:pPr marL="0" indent="0" algn="ctr">
              <a:buNone/>
            </a:pPr>
            <a:r>
              <a:rPr lang="cs-CZ" dirty="0"/>
              <a:t>rodič to bere jako potvrzení dobrého vztahu </a:t>
            </a:r>
          </a:p>
          <a:p>
            <a:pPr marL="0" indent="0" algn="ctr">
              <a:buNone/>
            </a:pPr>
            <a:r>
              <a:rPr lang="cs-CZ" dirty="0"/>
              <a:t>↓</a:t>
            </a:r>
          </a:p>
          <a:p>
            <a:pPr marL="0" indent="0" algn="ctr">
              <a:buNone/>
            </a:pPr>
            <a:r>
              <a:rPr lang="cs-CZ" dirty="0"/>
              <a:t>ve skutečnosti </a:t>
            </a:r>
            <a:r>
              <a:rPr lang="cs-CZ" b="1" dirty="0"/>
              <a:t>důkaz špatně zvládnutého rodičovského konfliktu!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Godbout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E., &amp;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Parent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C. (2012)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Life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Paths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Lived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Experiences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Adults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Experienced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Parental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Alienation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Retrospective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Study. </a:t>
            </a:r>
            <a:r>
              <a:rPr lang="cs-CZ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  <a:r>
              <a:rPr lang="cs-CZ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Divorce</a:t>
            </a:r>
            <a:r>
              <a:rPr lang="cs-CZ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cs-CZ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Remarriage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53: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34-54. 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altLang="cs-CZ" dirty="0"/>
          </a:p>
          <a:p>
            <a:endParaRPr lang="cs-CZ" dirty="0"/>
          </a:p>
        </p:txBody>
      </p:sp>
      <p:pic>
        <p:nvPicPr>
          <p:cNvPr id="4" name="Obrázek 1">
            <a:extLst>
              <a:ext uri="{FF2B5EF4-FFF2-40B4-BE49-F238E27FC236}">
                <a16:creationId xmlns:a16="http://schemas.microsoft.com/office/drawing/2014/main" id="{159B0F59-EA54-D167-CA49-530BF0029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129" y="2813059"/>
            <a:ext cx="3386369" cy="273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579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8968FF39-1C74-E15B-855D-ACFF88F67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123825"/>
            <a:ext cx="10515600" cy="13255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cs-CZ" altLang="cs-CZ" b="1" u="sng" dirty="0"/>
            </a:br>
            <a:r>
              <a:rPr lang="cs-CZ" altLang="cs-CZ" b="1" u="sng" dirty="0"/>
              <a:t>RODIČOVSKÁ ALIANCE</a:t>
            </a:r>
            <a:br>
              <a:rPr lang="cs-CZ" altLang="cs-CZ" b="1" u="sng" dirty="0"/>
            </a:br>
            <a:endParaRPr lang="cs-CZ" altLang="cs-CZ" i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B1A9186-9FAE-3D76-6E20-CD143219D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9388"/>
            <a:ext cx="10515600" cy="5564187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i="1" dirty="0" err="1"/>
              <a:t>Parental</a:t>
            </a:r>
            <a:r>
              <a:rPr lang="cs-CZ" i="1" dirty="0"/>
              <a:t> </a:t>
            </a:r>
            <a:r>
              <a:rPr lang="cs-CZ" i="1" dirty="0" err="1"/>
              <a:t>Alienation</a:t>
            </a:r>
            <a:r>
              <a:rPr lang="cs-CZ" i="1" dirty="0"/>
              <a:t>				</a:t>
            </a:r>
            <a:r>
              <a:rPr lang="cs-CZ" i="1" dirty="0" err="1"/>
              <a:t>Wallerstein</a:t>
            </a:r>
            <a:r>
              <a:rPr lang="cs-CZ" i="1" dirty="0"/>
              <a:t>, </a:t>
            </a:r>
            <a:r>
              <a:rPr lang="cs-CZ" i="1" dirty="0" err="1"/>
              <a:t>Kelly</a:t>
            </a:r>
            <a:r>
              <a:rPr lang="cs-CZ" i="1" dirty="0"/>
              <a:t> (1976) 					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b="1" dirty="0"/>
              <a:t>= dítě začne preferovat jednoho z rodičů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černobílé hodnocení/vnímání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dirty="0"/>
              <a:t>(odmítání jednoho a vysoká idealizace druhého rodiče)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negativní emoce (zlost, NE apatie!)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předešlé zkušenosti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aktivní odmítání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800" dirty="0"/>
          </a:p>
          <a:p>
            <a:pPr marL="0" indent="0"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1800" dirty="0"/>
          </a:p>
          <a:p>
            <a:pPr marL="0" indent="0"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1800" dirty="0"/>
          </a:p>
          <a:p>
            <a:pPr marL="0" indent="0"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1800" dirty="0"/>
          </a:p>
          <a:p>
            <a:pPr marL="0" indent="0"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1600" dirty="0" err="1"/>
              <a:t>Bricklin</a:t>
            </a:r>
            <a:r>
              <a:rPr lang="cs-CZ" sz="1600" dirty="0"/>
              <a:t>, 1995, cit. dle </a:t>
            </a:r>
            <a:r>
              <a:rPr lang="cs-CZ" sz="1600" dirty="0" err="1"/>
              <a:t>Lowenstein</a:t>
            </a:r>
            <a:r>
              <a:rPr lang="cs-CZ" sz="1600" dirty="0"/>
              <a:t>, 2013; </a:t>
            </a:r>
            <a:r>
              <a:rPr lang="cs-CZ" sz="1600" dirty="0" err="1"/>
              <a:t>Buchanan</a:t>
            </a:r>
            <a:r>
              <a:rPr lang="cs-CZ" sz="1600" dirty="0"/>
              <a:t> &amp; </a:t>
            </a:r>
            <a:r>
              <a:rPr lang="cs-CZ" sz="1600" dirty="0" err="1"/>
              <a:t>Waizenhofer</a:t>
            </a:r>
            <a:r>
              <a:rPr lang="cs-CZ" sz="1600" dirty="0"/>
              <a:t>, 2001; </a:t>
            </a:r>
            <a:r>
              <a:rPr lang="cs-CZ" sz="1600" dirty="0" err="1"/>
              <a:t>Kelly</a:t>
            </a:r>
            <a:r>
              <a:rPr lang="cs-CZ" sz="1600" dirty="0"/>
              <a:t> &amp; </a:t>
            </a:r>
            <a:r>
              <a:rPr lang="cs-CZ" sz="1600" dirty="0" err="1"/>
              <a:t>Johnston</a:t>
            </a:r>
            <a:r>
              <a:rPr lang="cs-CZ" sz="1600" dirty="0"/>
              <a:t>, 2011; </a:t>
            </a:r>
            <a:r>
              <a:rPr lang="cs-CZ" sz="1600" dirty="0" err="1"/>
              <a:t>Johnston</a:t>
            </a:r>
            <a:r>
              <a:rPr lang="cs-CZ" sz="1600" dirty="0"/>
              <a:t> &amp; </a:t>
            </a:r>
            <a:r>
              <a:rPr lang="cs-CZ" sz="1600" dirty="0" err="1"/>
              <a:t>Campbell</a:t>
            </a:r>
            <a:r>
              <a:rPr lang="cs-CZ" sz="1600" dirty="0"/>
              <a:t>, 1988</a:t>
            </a:r>
          </a:p>
        </p:txBody>
      </p:sp>
      <p:pic>
        <p:nvPicPr>
          <p:cNvPr id="27652" name="Obrázek 3">
            <a:extLst>
              <a:ext uri="{FF2B5EF4-FFF2-40B4-BE49-F238E27FC236}">
                <a16:creationId xmlns:a16="http://schemas.microsoft.com/office/drawing/2014/main" id="{0F5F6526-E558-131A-DD1F-2FC1551F3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859812"/>
            <a:ext cx="3352800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1638</Words>
  <Application>Microsoft Office PowerPoint</Application>
  <PresentationFormat>Širokoúhlá obrazovka</PresentationFormat>
  <Paragraphs>205</Paragraphs>
  <Slides>28</Slides>
  <Notes>9</Notes>
  <HiddenSlides>0</HiddenSlides>
  <MMClips>1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5" baseType="lpstr">
      <vt:lpstr>Aptos</vt:lpstr>
      <vt:lpstr>Arial</vt:lpstr>
      <vt:lpstr>Calibri</vt:lpstr>
      <vt:lpstr>Calibri Light</vt:lpstr>
      <vt:lpstr>Times New Roman</vt:lpstr>
      <vt:lpstr>Motiv Office</vt:lpstr>
      <vt:lpstr>Acrobat Document</vt:lpstr>
      <vt:lpstr>ROZPAD RODINY Poradenský proces</vt:lpstr>
      <vt:lpstr>Uvedení do problematiky</vt:lpstr>
      <vt:lpstr>CO ŘÍKAJÍ RODIČE</vt:lpstr>
      <vt:lpstr>CO ŘÍKAJÍ RODIČE</vt:lpstr>
      <vt:lpstr>CO ŘÍKAJÍ DĚTI</vt:lpstr>
      <vt:lpstr>Petr Sakař: „Rozvodová válka“</vt:lpstr>
      <vt:lpstr>Prezentace aplikace PowerPoint</vt:lpstr>
      <vt:lpstr>Prezentace aplikace PowerPoint</vt:lpstr>
      <vt:lpstr> RODIČOVSKÁ ALIANCE </vt:lpstr>
      <vt:lpstr>SYNDROM ODCIZENÉHO RODIČE Parental Alienation Syndrome   Richard Gardner, 1985 </vt:lpstr>
      <vt:lpstr>KRITIKA Parental Alienation Syndrome</vt:lpstr>
      <vt:lpstr>TRENDY VE VÝZKUMU  (zahraničí)</vt:lpstr>
      <vt:lpstr>SOCIÁLNĚ-PRÁVNÍ OCHRANA DĚTÍ</vt:lpstr>
      <vt:lpstr>METODY PRÁCE V PORADENSKÉM KONTEXTU</vt:lpstr>
      <vt:lpstr>Příklad práce s celým rodinným systémem</vt:lpstr>
      <vt:lpstr>MOŽNOSTI PRÁCE S DĚTMI</vt:lpstr>
      <vt:lpstr>FAST – míra koheze a hiearchie</vt:lpstr>
      <vt:lpstr>Prezentace aplikace PowerPoint</vt:lpstr>
      <vt:lpstr>Prezentace aplikace PowerPoint</vt:lpstr>
      <vt:lpstr>SANDPLAY</vt:lpstr>
      <vt:lpstr>Prezentace aplikace PowerPoint</vt:lpstr>
      <vt:lpstr>Prezentace aplikace PowerPoint</vt:lpstr>
      <vt:lpstr>Počítačový program „Archipelago“</vt:lpstr>
      <vt:lpstr>Vybrané odpovědi z projektivní techniky Nedokončených vět (Nikola, 17 let)</vt:lpstr>
      <vt:lpstr>DÍTĚ V CENTRU </vt:lpstr>
      <vt:lpstr>Cíl programu DVC</vt:lpstr>
      <vt:lpstr>Videoukázka Film Svátek matek (2016, USA)</vt:lpstr>
      <vt:lpstr>POUŽITÁ LITERATURA</vt:lpstr>
    </vt:vector>
  </TitlesOfParts>
  <Company>Zlinsky kraj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ROZPAD RODINY Poradenský proces</dc:title>
  <dc:creator>Fejtová Barbora</dc:creator>
  <cp:lastModifiedBy>Barbora Fejtová</cp:lastModifiedBy>
  <cp:revision>5</cp:revision>
  <dcterms:created xsi:type="dcterms:W3CDTF">2024-04-18T10:51:11Z</dcterms:created>
  <dcterms:modified xsi:type="dcterms:W3CDTF">2024-05-05T09:31:08Z</dcterms:modified>
</cp:coreProperties>
</file>