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73" r:id="rId6"/>
    <p:sldId id="374" r:id="rId7"/>
    <p:sldId id="375" r:id="rId8"/>
    <p:sldId id="376" r:id="rId9"/>
    <p:sldId id="377" r:id="rId10"/>
    <p:sldId id="378" r:id="rId11"/>
    <p:sldId id="368" r:id="rId12"/>
    <p:sldId id="386" r:id="rId13"/>
    <p:sldId id="387" r:id="rId14"/>
    <p:sldId id="392" r:id="rId15"/>
    <p:sldId id="389" r:id="rId16"/>
    <p:sldId id="390" r:id="rId17"/>
    <p:sldId id="393" r:id="rId18"/>
    <p:sldId id="396" r:id="rId19"/>
    <p:sldId id="397" r:id="rId20"/>
    <p:sldId id="398" r:id="rId21"/>
    <p:sldId id="394" r:id="rId22"/>
    <p:sldId id="395" r:id="rId23"/>
    <p:sldId id="399" r:id="rId24"/>
    <p:sldId id="400" r:id="rId25"/>
    <p:sldId id="366" r:id="rId26"/>
    <p:sldId id="401" r:id="rId27"/>
    <p:sldId id="402" r:id="rId28"/>
    <p:sldId id="403" r:id="rId29"/>
    <p:sldId id="404" r:id="rId30"/>
    <p:sldId id="406" r:id="rId31"/>
    <p:sldId id="420" r:id="rId32"/>
    <p:sldId id="407" r:id="rId33"/>
    <p:sldId id="282" r:id="rId34"/>
    <p:sldId id="327" r:id="rId35"/>
    <p:sldId id="328" r:id="rId36"/>
    <p:sldId id="329" r:id="rId37"/>
    <p:sldId id="408" r:id="rId38"/>
    <p:sldId id="410" r:id="rId39"/>
    <p:sldId id="259" r:id="rId40"/>
    <p:sldId id="409" r:id="rId41"/>
    <p:sldId id="331" r:id="rId42"/>
    <p:sldId id="421" r:id="rId43"/>
    <p:sldId id="270" r:id="rId44"/>
    <p:sldId id="271" r:id="rId45"/>
    <p:sldId id="272" r:id="rId46"/>
    <p:sldId id="273" r:id="rId47"/>
    <p:sldId id="422" r:id="rId48"/>
    <p:sldId id="425" r:id="rId49"/>
    <p:sldId id="424" r:id="rId50"/>
    <p:sldId id="423" r:id="rId51"/>
    <p:sldId id="332" r:id="rId52"/>
    <p:sldId id="263" r:id="rId53"/>
    <p:sldId id="347" r:id="rId54"/>
    <p:sldId id="348" r:id="rId55"/>
    <p:sldId id="349" r:id="rId56"/>
    <p:sldId id="299" r:id="rId57"/>
    <p:sldId id="352" r:id="rId58"/>
    <p:sldId id="433" r:id="rId59"/>
    <p:sldId id="432" r:id="rId60"/>
    <p:sldId id="411" r:id="rId61"/>
    <p:sldId id="264" r:id="rId62"/>
    <p:sldId id="303" r:id="rId63"/>
    <p:sldId id="306" r:id="rId64"/>
    <p:sldId id="307" r:id="rId65"/>
    <p:sldId id="308" r:id="rId66"/>
    <p:sldId id="309" r:id="rId67"/>
    <p:sldId id="310" r:id="rId68"/>
    <p:sldId id="312" r:id="rId69"/>
    <p:sldId id="333" r:id="rId70"/>
    <p:sldId id="426" r:id="rId71"/>
    <p:sldId id="427" r:id="rId72"/>
    <p:sldId id="428" r:id="rId73"/>
    <p:sldId id="429" r:id="rId74"/>
    <p:sldId id="430" r:id="rId75"/>
    <p:sldId id="431" r:id="rId76"/>
    <p:sldId id="359" r:id="rId77"/>
    <p:sldId id="334" r:id="rId78"/>
    <p:sldId id="335" r:id="rId79"/>
    <p:sldId id="336" r:id="rId80"/>
    <p:sldId id="337" r:id="rId81"/>
    <p:sldId id="338" r:id="rId82"/>
    <p:sldId id="339" r:id="rId83"/>
    <p:sldId id="340" r:id="rId84"/>
    <p:sldId id="341" r:id="rId85"/>
    <p:sldId id="344" r:id="rId86"/>
    <p:sldId id="346" r:id="rId87"/>
    <p:sldId id="345" r:id="rId88"/>
    <p:sldId id="342" r:id="rId89"/>
    <p:sldId id="343" r:id="rId90"/>
    <p:sldId id="360" r:id="rId91"/>
    <p:sldId id="361" r:id="rId92"/>
    <p:sldId id="362" r:id="rId93"/>
    <p:sldId id="363" r:id="rId94"/>
    <p:sldId id="365" r:id="rId95"/>
    <p:sldId id="286" r:id="rId9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nza"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10454-CA88-4461-A470-DBFCF375AE25}" v="1" dt="2024-03-20T14:55:27.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92"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Šerek" userId="S::98968@muni.cz::52f1bf4e-9de5-489c-972f-fc1134f9b54e" providerId="AD" clId="Web-{61C10454-CA88-4461-A470-DBFCF375AE25}"/>
    <pc:docChg chg="modSld">
      <pc:chgData name="Jan Šerek" userId="S::98968@muni.cz::52f1bf4e-9de5-489c-972f-fc1134f9b54e" providerId="AD" clId="Web-{61C10454-CA88-4461-A470-DBFCF375AE25}" dt="2024-03-20T14:55:27.221" v="0" actId="20577"/>
      <pc:docMkLst>
        <pc:docMk/>
      </pc:docMkLst>
      <pc:sldChg chg="modSp">
        <pc:chgData name="Jan Šerek" userId="S::98968@muni.cz::52f1bf4e-9de5-489c-972f-fc1134f9b54e" providerId="AD" clId="Web-{61C10454-CA88-4461-A470-DBFCF375AE25}" dt="2024-03-20T14:55:27.221" v="0" actId="20577"/>
        <pc:sldMkLst>
          <pc:docMk/>
          <pc:sldMk cId="0" sldId="256"/>
        </pc:sldMkLst>
        <pc:spChg chg="mod">
          <ac:chgData name="Jan Šerek" userId="S::98968@muni.cz::52f1bf4e-9de5-489c-972f-fc1134f9b54e" providerId="AD" clId="Web-{61C10454-CA88-4461-A470-DBFCF375AE25}" dt="2024-03-20T14:55:27.221" v="0" actId="20577"/>
          <ac:spMkLst>
            <pc:docMk/>
            <pc:sldMk cId="0" sldId="256"/>
            <ac:spMk id="3" creationId="{00000000-0000-0000-0000-000000000000}"/>
          </ac:spMkLst>
        </pc:spChg>
      </pc:sldChg>
    </pc:docChg>
  </pc:docChgLst>
  <pc:docChgLst>
    <pc:chgData name="Jan Šerek" userId="52f1bf4e-9de5-489c-972f-fc1134f9b54e" providerId="ADAL" clId="{F6C9AD59-503C-4FFF-BC66-FD84CCBDD704}"/>
    <pc:docChg chg="modSld">
      <pc:chgData name="Jan Šerek" userId="52f1bf4e-9de5-489c-972f-fc1134f9b54e" providerId="ADAL" clId="{F6C9AD59-503C-4FFF-BC66-FD84CCBDD704}" dt="2024-03-20T09:05:22.151" v="3" actId="20577"/>
      <pc:docMkLst>
        <pc:docMk/>
      </pc:docMkLst>
      <pc:sldChg chg="modSp mod">
        <pc:chgData name="Jan Šerek" userId="52f1bf4e-9de5-489c-972f-fc1134f9b54e" providerId="ADAL" clId="{F6C9AD59-503C-4FFF-BC66-FD84CCBDD704}" dt="2024-03-20T09:05:22.151" v="3" actId="20577"/>
        <pc:sldMkLst>
          <pc:docMk/>
          <pc:sldMk cId="0" sldId="256"/>
        </pc:sldMkLst>
        <pc:spChg chg="mod">
          <ac:chgData name="Jan Šerek" userId="52f1bf4e-9de5-489c-972f-fc1134f9b54e" providerId="ADAL" clId="{F6C9AD59-503C-4FFF-BC66-FD84CCBDD704}" dt="2024-03-20T09:05:22.151" v="3" actId="20577"/>
          <ac:spMkLst>
            <pc:docMk/>
            <pc:sldMk cId="0" sldId="256"/>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erek\Documents\My%20Dropbox\PARTA\report\report_skoly_12_2014_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erek\Documents\My%20Dropbox\PARTA\report\report_skoly_12_2014_h.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c:v>
                </c:pt>
                <c:pt idx="1">
                  <c:v>0.96</c:v>
                </c:pt>
                <c:pt idx="2">
                  <c:v>0.93</c:v>
                </c:pt>
                <c:pt idx="3">
                  <c:v>0.92</c:v>
                </c:pt>
                <c:pt idx="4">
                  <c:v>0.9</c:v>
                </c:pt>
                <c:pt idx="5">
                  <c:v>0.9</c:v>
                </c:pt>
                <c:pt idx="6">
                  <c:v>0.83</c:v>
                </c:pt>
                <c:pt idx="7">
                  <c:v>0.78</c:v>
                </c:pt>
                <c:pt idx="8">
                  <c:v>0.77</c:v>
                </c:pt>
                <c:pt idx="9">
                  <c:v>0.75</c:v>
                </c:pt>
                <c:pt idx="10">
                  <c:v>0.74</c:v>
                </c:pt>
                <c:pt idx="11">
                  <c:v>0.72</c:v>
                </c:pt>
                <c:pt idx="12">
                  <c:v>0.7</c:v>
                </c:pt>
                <c:pt idx="13">
                  <c:v>0.63</c:v>
                </c:pt>
                <c:pt idx="14">
                  <c:v>0.39</c:v>
                </c:pt>
              </c:numCache>
            </c:numRef>
          </c:val>
          <c:extLst>
            <c:ext xmlns:c16="http://schemas.microsoft.com/office/drawing/2014/chart" uri="{C3380CC4-5D6E-409C-BE32-E72D297353CC}">
              <c16:uniqueId val="{00000000-2039-480E-85CD-9A1179DBD23F}"/>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9-480E-85CD-9A1179DBD23F}"/>
                </c:ext>
              </c:extLst>
            </c:dLbl>
            <c:dLbl>
              <c:idx val="1"/>
              <c:layout>
                <c:manualLayout>
                  <c:x val="6.50604921698162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0.03</c:v>
                </c:pt>
                <c:pt idx="1">
                  <c:v>0.02</c:v>
                </c:pt>
                <c:pt idx="2">
                  <c:v>0.05</c:v>
                </c:pt>
                <c:pt idx="3">
                  <c:v>0.06</c:v>
                </c:pt>
                <c:pt idx="4">
                  <c:v>7.0000000000000007E-2</c:v>
                </c:pt>
                <c:pt idx="5">
                  <c:v>0.06</c:v>
                </c:pt>
                <c:pt idx="6">
                  <c:v>0.1</c:v>
                </c:pt>
                <c:pt idx="7">
                  <c:v>0.13</c:v>
                </c:pt>
                <c:pt idx="8">
                  <c:v>0.13</c:v>
                </c:pt>
                <c:pt idx="9">
                  <c:v>0.14000000000000001</c:v>
                </c:pt>
                <c:pt idx="10">
                  <c:v>0.15</c:v>
                </c:pt>
                <c:pt idx="11">
                  <c:v>0.2</c:v>
                </c:pt>
                <c:pt idx="12">
                  <c:v>0.14000000000000001</c:v>
                </c:pt>
                <c:pt idx="13">
                  <c:v>0.18</c:v>
                </c:pt>
                <c:pt idx="14">
                  <c:v>0.25</c:v>
                </c:pt>
              </c:numCache>
            </c:numRef>
          </c:val>
          <c:extLst>
            <c:ext xmlns:c16="http://schemas.microsoft.com/office/drawing/2014/chart" uri="{C3380CC4-5D6E-409C-BE32-E72D297353CC}">
              <c16:uniqueId val="{00000003-2039-480E-85CD-9A1179DBD23F}"/>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2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39-480E-85CD-9A1179DBD23F}"/>
                </c:ext>
              </c:extLst>
            </c:dLbl>
            <c:dLbl>
              <c:idx val="1"/>
              <c:layout>
                <c:manualLayout>
                  <c:x val="2.1109634029407329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39-480E-85CD-9A1179DBD23F}"/>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39-480E-85CD-9A1179DBD23F}"/>
                </c:ext>
              </c:extLst>
            </c:dLbl>
            <c:dLbl>
              <c:idx val="3"/>
              <c:layout>
                <c:manualLayout>
                  <c:x val="1.948551136164011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39-480E-85CD-9A1179DBD23F}"/>
                </c:ext>
              </c:extLst>
            </c:dLbl>
            <c:dLbl>
              <c:idx val="4"/>
              <c:layout>
                <c:manualLayout>
                  <c:x val="2.273503432671176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39-480E-85CD-9A1179DBD23F}"/>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0.02</c:v>
                </c:pt>
                <c:pt idx="1">
                  <c:v>0.02</c:v>
                </c:pt>
                <c:pt idx="2">
                  <c:v>0.03</c:v>
                </c:pt>
                <c:pt idx="3">
                  <c:v>0.02</c:v>
                </c:pt>
                <c:pt idx="4">
                  <c:v>0.03</c:v>
                </c:pt>
                <c:pt idx="5">
                  <c:v>0.05</c:v>
                </c:pt>
                <c:pt idx="6">
                  <c:v>0.08</c:v>
                </c:pt>
                <c:pt idx="7">
                  <c:v>0.09</c:v>
                </c:pt>
                <c:pt idx="8">
                  <c:v>0.09</c:v>
                </c:pt>
                <c:pt idx="9">
                  <c:v>0.1</c:v>
                </c:pt>
                <c:pt idx="10">
                  <c:v>0.11</c:v>
                </c:pt>
                <c:pt idx="11">
                  <c:v>0.08</c:v>
                </c:pt>
                <c:pt idx="12">
                  <c:v>0.16</c:v>
                </c:pt>
                <c:pt idx="13">
                  <c:v>0.19</c:v>
                </c:pt>
                <c:pt idx="14">
                  <c:v>0.36</c:v>
                </c:pt>
              </c:numCache>
            </c:numRef>
          </c:val>
          <c:extLst>
            <c:ext xmlns:c16="http://schemas.microsoft.com/office/drawing/2014/chart" uri="{C3380CC4-5D6E-409C-BE32-E72D297353CC}">
              <c16:uniqueId val="{00000009-2039-480E-85CD-9A1179DBD23F}"/>
            </c:ext>
          </c:extLst>
        </c:ser>
        <c:dLbls>
          <c:showLegendKey val="0"/>
          <c:showVal val="0"/>
          <c:showCatName val="0"/>
          <c:showSerName val="0"/>
          <c:showPercent val="0"/>
          <c:showBubbleSize val="0"/>
        </c:dLbls>
        <c:gapWidth val="75"/>
        <c:overlap val="100"/>
        <c:axId val="142434688"/>
        <c:axId val="142436224"/>
      </c:barChart>
      <c:catAx>
        <c:axId val="142434688"/>
        <c:scaling>
          <c:orientation val="minMax"/>
        </c:scaling>
        <c:delete val="0"/>
        <c:axPos val="l"/>
        <c:numFmt formatCode="General" sourceLinked="0"/>
        <c:majorTickMark val="none"/>
        <c:minorTickMark val="none"/>
        <c:tickLblPos val="nextTo"/>
        <c:txPr>
          <a:bodyPr/>
          <a:lstStyle/>
          <a:p>
            <a:pPr>
              <a:defRPr sz="1200"/>
            </a:pPr>
            <a:endParaRPr lang="cs-CZ"/>
          </a:p>
        </c:txPr>
        <c:crossAx val="142436224"/>
        <c:crosses val="autoZero"/>
        <c:auto val="1"/>
        <c:lblAlgn val="ctr"/>
        <c:lblOffset val="100"/>
        <c:noMultiLvlLbl val="0"/>
      </c:catAx>
      <c:valAx>
        <c:axId val="142436224"/>
        <c:scaling>
          <c:orientation val="minMax"/>
        </c:scaling>
        <c:delete val="0"/>
        <c:axPos val="b"/>
        <c:numFmt formatCode="0%" sourceLinked="1"/>
        <c:majorTickMark val="none"/>
        <c:minorTickMark val="none"/>
        <c:tickLblPos val="nextTo"/>
        <c:spPr>
          <a:ln w="9525">
            <a:noFill/>
          </a:ln>
        </c:spPr>
        <c:crossAx val="142434688"/>
        <c:crosses val="autoZero"/>
        <c:crossBetween val="between"/>
        <c:minorUnit val="0.5"/>
      </c:valAx>
    </c:plotArea>
    <c:legend>
      <c:legendPos val="b"/>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0.96000000000000008</c:v>
                </c:pt>
                <c:pt idx="1">
                  <c:v>0.96000000000000008</c:v>
                </c:pt>
                <c:pt idx="2">
                  <c:v>0.93</c:v>
                </c:pt>
                <c:pt idx="3">
                  <c:v>0.92</c:v>
                </c:pt>
                <c:pt idx="4">
                  <c:v>0.9</c:v>
                </c:pt>
                <c:pt idx="5">
                  <c:v>0.9</c:v>
                </c:pt>
                <c:pt idx="6">
                  <c:v>0.83000000000000007</c:v>
                </c:pt>
                <c:pt idx="7">
                  <c:v>0.78</c:v>
                </c:pt>
                <c:pt idx="8">
                  <c:v>0.77000000000000013</c:v>
                </c:pt>
                <c:pt idx="9">
                  <c:v>0.75000000000000011</c:v>
                </c:pt>
                <c:pt idx="10">
                  <c:v>0.7400000000000001</c:v>
                </c:pt>
                <c:pt idx="11">
                  <c:v>0.72000000000000008</c:v>
                </c:pt>
                <c:pt idx="12">
                  <c:v>0.70000000000000007</c:v>
                </c:pt>
                <c:pt idx="13">
                  <c:v>0.63000000000000012</c:v>
                </c:pt>
                <c:pt idx="14">
                  <c:v>0.39000000000000007</c:v>
                </c:pt>
              </c:numCache>
            </c:numRef>
          </c:val>
          <c:extLst>
            <c:ext xmlns:c16="http://schemas.microsoft.com/office/drawing/2014/chart" uri="{C3380CC4-5D6E-409C-BE32-E72D297353CC}">
              <c16:uniqueId val="{00000000-2109-4D73-A808-0F9989A28A64}"/>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09-4D73-A808-0F9989A28A64}"/>
                </c:ext>
              </c:extLst>
            </c:dLbl>
            <c:dLbl>
              <c:idx val="1"/>
              <c:layout>
                <c:manualLayout>
                  <c:x val="6.50604921698162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2.0000000000000004E-2</c:v>
                </c:pt>
                <c:pt idx="2">
                  <c:v>0.05</c:v>
                </c:pt>
                <c:pt idx="3">
                  <c:v>6.0000000000000005E-2</c:v>
                </c:pt>
                <c:pt idx="4">
                  <c:v>7.0000000000000021E-2</c:v>
                </c:pt>
                <c:pt idx="5">
                  <c:v>6.0000000000000005E-2</c:v>
                </c:pt>
                <c:pt idx="6">
                  <c:v>0.1</c:v>
                </c:pt>
                <c:pt idx="7">
                  <c:v>0.13</c:v>
                </c:pt>
                <c:pt idx="8">
                  <c:v>0.13</c:v>
                </c:pt>
                <c:pt idx="9">
                  <c:v>0.14000000000000001</c:v>
                </c:pt>
                <c:pt idx="10">
                  <c:v>0.15000000000000002</c:v>
                </c:pt>
                <c:pt idx="11">
                  <c:v>0.2</c:v>
                </c:pt>
                <c:pt idx="12">
                  <c:v>0.14000000000000001</c:v>
                </c:pt>
                <c:pt idx="13">
                  <c:v>0.18000000000000002</c:v>
                </c:pt>
                <c:pt idx="14">
                  <c:v>0.25</c:v>
                </c:pt>
              </c:numCache>
            </c:numRef>
          </c:val>
          <c:extLst>
            <c:ext xmlns:c16="http://schemas.microsoft.com/office/drawing/2014/chart" uri="{C3380CC4-5D6E-409C-BE32-E72D297353CC}">
              <c16:uniqueId val="{00000003-2109-4D73-A808-0F9989A28A64}"/>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09-4D73-A808-0F9989A28A64}"/>
                </c:ext>
              </c:extLst>
            </c:dLbl>
            <c:dLbl>
              <c:idx val="1"/>
              <c:layout>
                <c:manualLayout>
                  <c:x val="2.110963402940733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09-4D73-A808-0F9989A28A64}"/>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09-4D73-A808-0F9989A28A64}"/>
                </c:ext>
              </c:extLst>
            </c:dLbl>
            <c:dLbl>
              <c:idx val="3"/>
              <c:layout>
                <c:manualLayout>
                  <c:x val="1.9485511361640121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09-4D73-A808-0F9989A28A64}"/>
                </c:ext>
              </c:extLst>
            </c:dLbl>
            <c:dLbl>
              <c:idx val="4"/>
              <c:layout>
                <c:manualLayout>
                  <c:x val="2.273503432671177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09-4D73-A808-0F9989A28A64}"/>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2.0000000000000004E-2</c:v>
                </c:pt>
                <c:pt idx="1">
                  <c:v>2.0000000000000004E-2</c:v>
                </c:pt>
                <c:pt idx="2">
                  <c:v>3.0000000000000002E-2</c:v>
                </c:pt>
                <c:pt idx="3">
                  <c:v>2.0000000000000004E-2</c:v>
                </c:pt>
                <c:pt idx="4">
                  <c:v>3.0000000000000002E-2</c:v>
                </c:pt>
                <c:pt idx="5">
                  <c:v>0.05</c:v>
                </c:pt>
                <c:pt idx="6">
                  <c:v>8.0000000000000016E-2</c:v>
                </c:pt>
                <c:pt idx="7">
                  <c:v>9.0000000000000011E-2</c:v>
                </c:pt>
                <c:pt idx="8">
                  <c:v>9.0000000000000011E-2</c:v>
                </c:pt>
                <c:pt idx="9">
                  <c:v>0.1</c:v>
                </c:pt>
                <c:pt idx="10">
                  <c:v>0.11</c:v>
                </c:pt>
                <c:pt idx="11">
                  <c:v>8.0000000000000016E-2</c:v>
                </c:pt>
                <c:pt idx="12">
                  <c:v>0.16</c:v>
                </c:pt>
                <c:pt idx="13">
                  <c:v>0.19</c:v>
                </c:pt>
                <c:pt idx="14">
                  <c:v>0.36000000000000004</c:v>
                </c:pt>
              </c:numCache>
            </c:numRef>
          </c:val>
          <c:extLst>
            <c:ext xmlns:c16="http://schemas.microsoft.com/office/drawing/2014/chart" uri="{C3380CC4-5D6E-409C-BE32-E72D297353CC}">
              <c16:uniqueId val="{00000009-2109-4D73-A808-0F9989A28A64}"/>
            </c:ext>
          </c:extLst>
        </c:ser>
        <c:dLbls>
          <c:showLegendKey val="0"/>
          <c:showVal val="0"/>
          <c:showCatName val="0"/>
          <c:showSerName val="0"/>
          <c:showPercent val="0"/>
          <c:showBubbleSize val="0"/>
        </c:dLbls>
        <c:gapWidth val="75"/>
        <c:overlap val="100"/>
        <c:axId val="59133952"/>
        <c:axId val="59135872"/>
      </c:barChart>
      <c:catAx>
        <c:axId val="59133952"/>
        <c:scaling>
          <c:orientation val="minMax"/>
        </c:scaling>
        <c:delete val="0"/>
        <c:axPos val="l"/>
        <c:numFmt formatCode="General" sourceLinked="0"/>
        <c:majorTickMark val="none"/>
        <c:minorTickMark val="none"/>
        <c:tickLblPos val="nextTo"/>
        <c:txPr>
          <a:bodyPr/>
          <a:lstStyle/>
          <a:p>
            <a:pPr>
              <a:defRPr sz="1200"/>
            </a:pPr>
            <a:endParaRPr lang="cs-CZ"/>
          </a:p>
        </c:txPr>
        <c:crossAx val="59135872"/>
        <c:crosses val="autoZero"/>
        <c:auto val="1"/>
        <c:lblAlgn val="ctr"/>
        <c:lblOffset val="100"/>
        <c:noMultiLvlLbl val="0"/>
      </c:catAx>
      <c:valAx>
        <c:axId val="59135872"/>
        <c:scaling>
          <c:orientation val="minMax"/>
        </c:scaling>
        <c:delete val="0"/>
        <c:axPos val="b"/>
        <c:numFmt formatCode="0%" sourceLinked="1"/>
        <c:majorTickMark val="none"/>
        <c:minorTickMark val="none"/>
        <c:tickLblPos val="nextTo"/>
        <c:spPr>
          <a:ln w="9525">
            <a:noFill/>
          </a:ln>
        </c:spPr>
        <c:crossAx val="59133952"/>
        <c:crosses val="autoZero"/>
        <c:crossBetween val="between"/>
        <c:minorUnit val="0.5"/>
      </c:valAx>
    </c:plotArea>
    <c:legend>
      <c:legendPos val="b"/>
      <c:overlay val="0"/>
      <c:txPr>
        <a:bodyPr/>
        <a:lstStyle/>
        <a:p>
          <a:pPr>
            <a:defRPr sz="1200"/>
          </a:pPr>
          <a:endParaRPr lang="cs-CZ"/>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0.96000000000000019</c:v>
                </c:pt>
                <c:pt idx="1">
                  <c:v>0.96000000000000019</c:v>
                </c:pt>
                <c:pt idx="2">
                  <c:v>0.93</c:v>
                </c:pt>
                <c:pt idx="3">
                  <c:v>0.92</c:v>
                </c:pt>
                <c:pt idx="4">
                  <c:v>0.9</c:v>
                </c:pt>
                <c:pt idx="5">
                  <c:v>0.9</c:v>
                </c:pt>
                <c:pt idx="6">
                  <c:v>0.83000000000000018</c:v>
                </c:pt>
                <c:pt idx="7">
                  <c:v>0.78</c:v>
                </c:pt>
                <c:pt idx="8">
                  <c:v>0.77000000000000024</c:v>
                </c:pt>
                <c:pt idx="9">
                  <c:v>0.75000000000000022</c:v>
                </c:pt>
                <c:pt idx="10">
                  <c:v>0.74000000000000021</c:v>
                </c:pt>
                <c:pt idx="11">
                  <c:v>0.7200000000000002</c:v>
                </c:pt>
                <c:pt idx="12">
                  <c:v>0.70000000000000018</c:v>
                </c:pt>
                <c:pt idx="13">
                  <c:v>0.63000000000000023</c:v>
                </c:pt>
                <c:pt idx="14">
                  <c:v>0.39000000000000012</c:v>
                </c:pt>
              </c:numCache>
            </c:numRef>
          </c:val>
          <c:extLst>
            <c:ext xmlns:c16="http://schemas.microsoft.com/office/drawing/2014/chart" uri="{C3380CC4-5D6E-409C-BE32-E72D297353CC}">
              <c16:uniqueId val="{00000000-C099-47B3-84C2-AA8789E95AB3}"/>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3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99-47B3-84C2-AA8789E95AB3}"/>
                </c:ext>
              </c:extLst>
            </c:dLbl>
            <c:dLbl>
              <c:idx val="1"/>
              <c:layout>
                <c:manualLayout>
                  <c:x val="6.5060492169816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2.0000000000000007E-2</c:v>
                </c:pt>
                <c:pt idx="2">
                  <c:v>0.05</c:v>
                </c:pt>
                <c:pt idx="3">
                  <c:v>6.0000000000000019E-2</c:v>
                </c:pt>
                <c:pt idx="4">
                  <c:v>7.0000000000000021E-2</c:v>
                </c:pt>
                <c:pt idx="5">
                  <c:v>6.0000000000000019E-2</c:v>
                </c:pt>
                <c:pt idx="6">
                  <c:v>0.1</c:v>
                </c:pt>
                <c:pt idx="7">
                  <c:v>0.13</c:v>
                </c:pt>
                <c:pt idx="8">
                  <c:v>0.13</c:v>
                </c:pt>
                <c:pt idx="9">
                  <c:v>0.14000000000000001</c:v>
                </c:pt>
                <c:pt idx="10">
                  <c:v>0.15000000000000005</c:v>
                </c:pt>
                <c:pt idx="11">
                  <c:v>0.2</c:v>
                </c:pt>
                <c:pt idx="12">
                  <c:v>0.14000000000000001</c:v>
                </c:pt>
                <c:pt idx="13">
                  <c:v>0.18000000000000005</c:v>
                </c:pt>
                <c:pt idx="14">
                  <c:v>0.25</c:v>
                </c:pt>
              </c:numCache>
            </c:numRef>
          </c:val>
          <c:extLst>
            <c:ext xmlns:c16="http://schemas.microsoft.com/office/drawing/2014/chart" uri="{C3380CC4-5D6E-409C-BE32-E72D297353CC}">
              <c16:uniqueId val="{00000003-C099-47B3-84C2-AA8789E95AB3}"/>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6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99-47B3-84C2-AA8789E95AB3}"/>
                </c:ext>
              </c:extLst>
            </c:dLbl>
            <c:dLbl>
              <c:idx val="1"/>
              <c:layout>
                <c:manualLayout>
                  <c:x val="2.11096340294073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99-47B3-84C2-AA8789E95AB3}"/>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99-47B3-84C2-AA8789E95AB3}"/>
                </c:ext>
              </c:extLst>
            </c:dLbl>
            <c:dLbl>
              <c:idx val="3"/>
              <c:layout>
                <c:manualLayout>
                  <c:x val="1.948551136164012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99-47B3-84C2-AA8789E95AB3}"/>
                </c:ext>
              </c:extLst>
            </c:dLbl>
            <c:dLbl>
              <c:idx val="4"/>
              <c:layout>
                <c:manualLayout>
                  <c:x val="2.27350343267117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99-47B3-84C2-AA8789E95AB3}"/>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2.0000000000000007E-2</c:v>
                </c:pt>
                <c:pt idx="1">
                  <c:v>2.0000000000000007E-2</c:v>
                </c:pt>
                <c:pt idx="2">
                  <c:v>3.0000000000000002E-2</c:v>
                </c:pt>
                <c:pt idx="3">
                  <c:v>2.0000000000000007E-2</c:v>
                </c:pt>
                <c:pt idx="4">
                  <c:v>3.0000000000000002E-2</c:v>
                </c:pt>
                <c:pt idx="5">
                  <c:v>0.05</c:v>
                </c:pt>
                <c:pt idx="6">
                  <c:v>8.0000000000000029E-2</c:v>
                </c:pt>
                <c:pt idx="7">
                  <c:v>9.0000000000000024E-2</c:v>
                </c:pt>
                <c:pt idx="8">
                  <c:v>9.0000000000000024E-2</c:v>
                </c:pt>
                <c:pt idx="9">
                  <c:v>0.1</c:v>
                </c:pt>
                <c:pt idx="10">
                  <c:v>0.11</c:v>
                </c:pt>
                <c:pt idx="11">
                  <c:v>8.0000000000000029E-2</c:v>
                </c:pt>
                <c:pt idx="12">
                  <c:v>0.16</c:v>
                </c:pt>
                <c:pt idx="13">
                  <c:v>0.19</c:v>
                </c:pt>
                <c:pt idx="14">
                  <c:v>0.3600000000000001</c:v>
                </c:pt>
              </c:numCache>
            </c:numRef>
          </c:val>
          <c:extLst>
            <c:ext xmlns:c16="http://schemas.microsoft.com/office/drawing/2014/chart" uri="{C3380CC4-5D6E-409C-BE32-E72D297353CC}">
              <c16:uniqueId val="{00000009-C099-47B3-84C2-AA8789E95AB3}"/>
            </c:ext>
          </c:extLst>
        </c:ser>
        <c:dLbls>
          <c:showLegendKey val="0"/>
          <c:showVal val="0"/>
          <c:showCatName val="0"/>
          <c:showSerName val="0"/>
          <c:showPercent val="0"/>
          <c:showBubbleSize val="0"/>
        </c:dLbls>
        <c:gapWidth val="75"/>
        <c:overlap val="100"/>
        <c:axId val="143602432"/>
        <c:axId val="143622912"/>
      </c:barChart>
      <c:catAx>
        <c:axId val="143602432"/>
        <c:scaling>
          <c:orientation val="minMax"/>
        </c:scaling>
        <c:delete val="0"/>
        <c:axPos val="l"/>
        <c:numFmt formatCode="General" sourceLinked="0"/>
        <c:majorTickMark val="none"/>
        <c:minorTickMark val="none"/>
        <c:tickLblPos val="nextTo"/>
        <c:txPr>
          <a:bodyPr/>
          <a:lstStyle/>
          <a:p>
            <a:pPr>
              <a:defRPr sz="1200"/>
            </a:pPr>
            <a:endParaRPr lang="cs-CZ"/>
          </a:p>
        </c:txPr>
        <c:crossAx val="143622912"/>
        <c:crosses val="autoZero"/>
        <c:auto val="1"/>
        <c:lblAlgn val="ctr"/>
        <c:lblOffset val="100"/>
        <c:noMultiLvlLbl val="0"/>
      </c:catAx>
      <c:valAx>
        <c:axId val="143622912"/>
        <c:scaling>
          <c:orientation val="minMax"/>
        </c:scaling>
        <c:delete val="0"/>
        <c:axPos val="b"/>
        <c:numFmt formatCode="0%" sourceLinked="1"/>
        <c:majorTickMark val="none"/>
        <c:minorTickMark val="none"/>
        <c:tickLblPos val="nextTo"/>
        <c:spPr>
          <a:ln w="9525">
            <a:noFill/>
          </a:ln>
        </c:spPr>
        <c:crossAx val="143602432"/>
        <c:crosses val="autoZero"/>
        <c:crossBetween val="between"/>
        <c:minorUnit val="0.5"/>
      </c:valAx>
    </c:plotArea>
    <c:legend>
      <c:legendPos val="b"/>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List3!$B$1</c:f>
              <c:strCache>
                <c:ptCount val="1"/>
                <c:pt idx="0">
                  <c:v>never</c:v>
                </c:pt>
              </c:strCache>
            </c:strRef>
          </c:tx>
          <c:spPr>
            <a:solidFill>
              <a:schemeClr val="accent6">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List3!$B$2:$B$16</c:f>
              <c:numCache>
                <c:formatCode>0%</c:formatCode>
                <c:ptCount val="15"/>
                <c:pt idx="0">
                  <c:v>0.9600000000000003</c:v>
                </c:pt>
                <c:pt idx="1">
                  <c:v>0.9600000000000003</c:v>
                </c:pt>
                <c:pt idx="2">
                  <c:v>0.93</c:v>
                </c:pt>
                <c:pt idx="3">
                  <c:v>0.92</c:v>
                </c:pt>
                <c:pt idx="4">
                  <c:v>0.9</c:v>
                </c:pt>
                <c:pt idx="5">
                  <c:v>0.9</c:v>
                </c:pt>
                <c:pt idx="6">
                  <c:v>0.83000000000000029</c:v>
                </c:pt>
                <c:pt idx="7">
                  <c:v>0.78</c:v>
                </c:pt>
                <c:pt idx="8">
                  <c:v>0.77000000000000035</c:v>
                </c:pt>
                <c:pt idx="9">
                  <c:v>0.75000000000000033</c:v>
                </c:pt>
                <c:pt idx="10">
                  <c:v>0.74000000000000032</c:v>
                </c:pt>
                <c:pt idx="11">
                  <c:v>0.72000000000000031</c:v>
                </c:pt>
                <c:pt idx="12">
                  <c:v>0.70000000000000029</c:v>
                </c:pt>
                <c:pt idx="13">
                  <c:v>0.63000000000000034</c:v>
                </c:pt>
                <c:pt idx="14">
                  <c:v>0.39000000000000018</c:v>
                </c:pt>
              </c:numCache>
            </c:numRef>
          </c:val>
          <c:extLst>
            <c:ext xmlns:c16="http://schemas.microsoft.com/office/drawing/2014/chart" uri="{C3380CC4-5D6E-409C-BE32-E72D297353CC}">
              <c16:uniqueId val="{00000000-DB7C-4ED0-81F5-6F4347E1F215}"/>
            </c:ext>
          </c:extLst>
        </c:ser>
        <c:ser>
          <c:idx val="1"/>
          <c:order val="1"/>
          <c:tx>
            <c:strRef>
              <c:f>List3!$C$1</c:f>
              <c:strCache>
                <c:ptCount val="1"/>
                <c:pt idx="0">
                  <c:v>once</c:v>
                </c:pt>
              </c:strCache>
            </c:strRef>
          </c:tx>
          <c:spPr>
            <a:solidFill>
              <a:schemeClr val="tx2">
                <a:lumMod val="60000"/>
                <a:lumOff val="40000"/>
              </a:schemeClr>
            </a:solidFill>
          </c:spPr>
          <c:invertIfNegative val="0"/>
          <c:dLbls>
            <c:dLbl>
              <c:idx val="0"/>
              <c:layout>
                <c:manualLayout>
                  <c:x val="6.50604921698174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7C-4ED0-81F5-6F4347E1F215}"/>
                </c:ext>
              </c:extLst>
            </c:dLbl>
            <c:dLbl>
              <c:idx val="1"/>
              <c:layout>
                <c:manualLayout>
                  <c:x val="6.50604921698162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List3!$C$2:$C$16</c:f>
              <c:numCache>
                <c:formatCode>0%</c:formatCode>
                <c:ptCount val="15"/>
                <c:pt idx="0">
                  <c:v>3.0000000000000002E-2</c:v>
                </c:pt>
                <c:pt idx="1">
                  <c:v>2.0000000000000011E-2</c:v>
                </c:pt>
                <c:pt idx="2">
                  <c:v>0.05</c:v>
                </c:pt>
                <c:pt idx="3">
                  <c:v>6.0000000000000026E-2</c:v>
                </c:pt>
                <c:pt idx="4">
                  <c:v>7.0000000000000021E-2</c:v>
                </c:pt>
                <c:pt idx="5">
                  <c:v>6.0000000000000026E-2</c:v>
                </c:pt>
                <c:pt idx="6">
                  <c:v>0.1</c:v>
                </c:pt>
                <c:pt idx="7">
                  <c:v>0.13</c:v>
                </c:pt>
                <c:pt idx="8">
                  <c:v>0.13</c:v>
                </c:pt>
                <c:pt idx="9">
                  <c:v>0.14000000000000001</c:v>
                </c:pt>
                <c:pt idx="10">
                  <c:v>0.15000000000000008</c:v>
                </c:pt>
                <c:pt idx="11">
                  <c:v>0.2</c:v>
                </c:pt>
                <c:pt idx="12">
                  <c:v>0.14000000000000001</c:v>
                </c:pt>
                <c:pt idx="13">
                  <c:v>0.18000000000000008</c:v>
                </c:pt>
                <c:pt idx="14">
                  <c:v>0.25</c:v>
                </c:pt>
              </c:numCache>
            </c:numRef>
          </c:val>
          <c:extLst>
            <c:ext xmlns:c16="http://schemas.microsoft.com/office/drawing/2014/chart" uri="{C3380CC4-5D6E-409C-BE32-E72D297353CC}">
              <c16:uniqueId val="{00000003-DB7C-4ED0-81F5-6F4347E1F215}"/>
            </c:ext>
          </c:extLst>
        </c:ser>
        <c:ser>
          <c:idx val="2"/>
          <c:order val="2"/>
          <c:tx>
            <c:strRef>
              <c:f>List3!$D$1</c:f>
              <c:strCache>
                <c:ptCount val="1"/>
                <c:pt idx="0">
                  <c:v>twice or more</c:v>
                </c:pt>
              </c:strCache>
            </c:strRef>
          </c:tx>
          <c:spPr>
            <a:solidFill>
              <a:schemeClr val="accent1">
                <a:lumMod val="50000"/>
              </a:schemeClr>
            </a:solidFill>
          </c:spPr>
          <c:invertIfNegative val="0"/>
          <c:dLbls>
            <c:dLbl>
              <c:idx val="0"/>
              <c:layout>
                <c:manualLayout>
                  <c:x val="2.1104395748304475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7C-4ED0-81F5-6F4347E1F215}"/>
                </c:ext>
              </c:extLst>
            </c:dLbl>
            <c:dLbl>
              <c:idx val="1"/>
              <c:layout>
                <c:manualLayout>
                  <c:x val="2.1109634029407343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7C-4ED0-81F5-6F4347E1F215}"/>
                </c:ext>
              </c:extLst>
            </c:dLbl>
            <c:dLbl>
              <c:idx val="2"/>
              <c:layout>
                <c:manualLayout>
                  <c:x val="2.2733628934220616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7C-4ED0-81F5-6F4347E1F215}"/>
                </c:ext>
              </c:extLst>
            </c:dLbl>
            <c:dLbl>
              <c:idx val="3"/>
              <c:layout>
                <c:manualLayout>
                  <c:x val="1.9485511361640128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7C-4ED0-81F5-6F4347E1F215}"/>
                </c:ext>
              </c:extLst>
            </c:dLbl>
            <c:dLbl>
              <c:idx val="4"/>
              <c:layout>
                <c:manualLayout>
                  <c:x val="2.2735034326711784E-2"/>
                  <c:y val="0"/>
                </c:manualLayout>
              </c:layout>
              <c:spPr/>
              <c:txPr>
                <a:bodyPr/>
                <a:lstStyle/>
                <a:p>
                  <a:pPr>
                    <a:defRPr>
                      <a:solidFill>
                        <a:sysClr val="windowText" lastClr="000000"/>
                      </a:solidFill>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B7C-4ED0-81F5-6F4347E1F215}"/>
                </c:ext>
              </c:extLst>
            </c:dLbl>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List3!$A$2:$A$16</c:f>
              <c:strCache>
                <c:ptCount val="15"/>
                <c:pt idx="0">
                  <c:v>I volunteered for some political party or candidate in a political campaign</c:v>
                </c:pt>
                <c:pt idx="1">
                  <c:v>I contacted a politician to tell him/her my opinion</c:v>
                </c:pt>
                <c:pt idx="2">
                  <c:v>I created a group on a social networking site or a wepage to support some cause</c:v>
                </c:pt>
                <c:pt idx="3">
                  <c:v>I took part in a rally of some political party or candidate</c:v>
                </c:pt>
                <c:pt idx="4">
                  <c:v>I took part in a demonstration or other public protest</c:v>
                </c:pt>
                <c:pt idx="5">
                  <c:v>I wrote an online article or a blog post to support some cause</c:v>
                </c:pt>
                <c:pt idx="6">
                  <c:v>I tried to persuade somebody in an online discussion to support some cause</c:v>
                </c:pt>
                <c:pt idx="7">
                  <c:v>I distributed leaflets, posters or other materials to support some cause</c:v>
                </c:pt>
                <c:pt idx="8">
                  <c:v>I donated money to support some cause</c:v>
                </c:pt>
                <c:pt idx="9">
                  <c:v>I wore a T-shirt, badge or other symbol to support some cause</c:v>
                </c:pt>
                <c:pt idx="10">
                  <c:v>I tried to persuade somebody personally to support some cause</c:v>
                </c:pt>
                <c:pt idx="11">
                  <c:v>I signed an offline petition</c:v>
                </c:pt>
                <c:pt idx="12">
                  <c:v>I bought or boycotted some products because of ethical, environmental or political reasons</c:v>
                </c:pt>
                <c:pt idx="13">
                  <c:v>I expressed my opinion regarding some cause on a social networking site (status, photo, joining a group)</c:v>
                </c:pt>
                <c:pt idx="14">
                  <c:v>I took part in a cultural event (e.g., concert, exhibition, theater) to support some cause</c:v>
                </c:pt>
              </c:strCache>
            </c:strRef>
          </c:cat>
          <c:val>
            <c:numRef>
              <c:f>List3!$D$2:$D$16</c:f>
              <c:numCache>
                <c:formatCode>0%</c:formatCode>
                <c:ptCount val="15"/>
                <c:pt idx="0">
                  <c:v>2.0000000000000011E-2</c:v>
                </c:pt>
                <c:pt idx="1">
                  <c:v>2.0000000000000011E-2</c:v>
                </c:pt>
                <c:pt idx="2">
                  <c:v>3.0000000000000002E-2</c:v>
                </c:pt>
                <c:pt idx="3">
                  <c:v>2.0000000000000011E-2</c:v>
                </c:pt>
                <c:pt idx="4">
                  <c:v>3.0000000000000002E-2</c:v>
                </c:pt>
                <c:pt idx="5">
                  <c:v>0.05</c:v>
                </c:pt>
                <c:pt idx="6">
                  <c:v>8.0000000000000043E-2</c:v>
                </c:pt>
                <c:pt idx="7">
                  <c:v>9.0000000000000024E-2</c:v>
                </c:pt>
                <c:pt idx="8">
                  <c:v>9.0000000000000024E-2</c:v>
                </c:pt>
                <c:pt idx="9">
                  <c:v>0.1</c:v>
                </c:pt>
                <c:pt idx="10">
                  <c:v>0.11</c:v>
                </c:pt>
                <c:pt idx="11">
                  <c:v>8.0000000000000043E-2</c:v>
                </c:pt>
                <c:pt idx="12">
                  <c:v>0.16</c:v>
                </c:pt>
                <c:pt idx="13">
                  <c:v>0.19</c:v>
                </c:pt>
                <c:pt idx="14">
                  <c:v>0.36000000000000015</c:v>
                </c:pt>
              </c:numCache>
            </c:numRef>
          </c:val>
          <c:extLst>
            <c:ext xmlns:c16="http://schemas.microsoft.com/office/drawing/2014/chart" uri="{C3380CC4-5D6E-409C-BE32-E72D297353CC}">
              <c16:uniqueId val="{00000009-DB7C-4ED0-81F5-6F4347E1F215}"/>
            </c:ext>
          </c:extLst>
        </c:ser>
        <c:dLbls>
          <c:showLegendKey val="0"/>
          <c:showVal val="0"/>
          <c:showCatName val="0"/>
          <c:showSerName val="0"/>
          <c:showPercent val="0"/>
          <c:showBubbleSize val="0"/>
        </c:dLbls>
        <c:gapWidth val="75"/>
        <c:overlap val="100"/>
        <c:axId val="73937664"/>
        <c:axId val="73940352"/>
      </c:barChart>
      <c:catAx>
        <c:axId val="73937664"/>
        <c:scaling>
          <c:orientation val="minMax"/>
        </c:scaling>
        <c:delete val="0"/>
        <c:axPos val="l"/>
        <c:numFmt formatCode="General" sourceLinked="0"/>
        <c:majorTickMark val="none"/>
        <c:minorTickMark val="none"/>
        <c:tickLblPos val="nextTo"/>
        <c:txPr>
          <a:bodyPr/>
          <a:lstStyle/>
          <a:p>
            <a:pPr>
              <a:defRPr sz="1200"/>
            </a:pPr>
            <a:endParaRPr lang="cs-CZ"/>
          </a:p>
        </c:txPr>
        <c:crossAx val="73940352"/>
        <c:crosses val="autoZero"/>
        <c:auto val="1"/>
        <c:lblAlgn val="ctr"/>
        <c:lblOffset val="100"/>
        <c:noMultiLvlLbl val="0"/>
      </c:catAx>
      <c:valAx>
        <c:axId val="73940352"/>
        <c:scaling>
          <c:orientation val="minMax"/>
        </c:scaling>
        <c:delete val="0"/>
        <c:axPos val="b"/>
        <c:numFmt formatCode="0%" sourceLinked="1"/>
        <c:majorTickMark val="none"/>
        <c:minorTickMark val="none"/>
        <c:tickLblPos val="nextTo"/>
        <c:spPr>
          <a:ln w="9525">
            <a:noFill/>
          </a:ln>
        </c:spPr>
        <c:crossAx val="73937664"/>
        <c:crosses val="autoZero"/>
        <c:crossBetween val="between"/>
        <c:minorUnit val="0.5"/>
      </c:valAx>
    </c:plotArea>
    <c:legend>
      <c:legendPos val="b"/>
      <c:overlay val="0"/>
      <c:txPr>
        <a:bodyPr/>
        <a:lstStyle/>
        <a:p>
          <a:pPr>
            <a:defRPr sz="1200"/>
          </a:pPr>
          <a:endParaRPr lang="cs-CZ"/>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cat>
            <c:strRef>
              <c:f>List10!$A$1:$A$8</c:f>
              <c:strCache>
                <c:ptCount val="8"/>
                <c:pt idx="0">
                  <c:v>Occupy some governmental building </c:v>
                </c:pt>
                <c:pt idx="1">
                  <c:v>Join a political party</c:v>
                </c:pt>
                <c:pt idx="2">
                  <c:v>Stick posters or write messages on the walls without having a permission</c:v>
                </c:pt>
                <c:pt idx="3">
                  <c:v>Create a blog or a webpage</c:v>
                </c:pt>
                <c:pt idx="4">
                  <c:v>Take part in illegal demonstration, risk of clashes with police</c:v>
                </c:pt>
                <c:pt idx="5">
                  <c:v>Join a civic organization</c:v>
                </c:pt>
                <c:pt idx="6">
                  <c:v>Sign a petition</c:v>
                </c:pt>
                <c:pt idx="7">
                  <c:v>Vote in election</c:v>
                </c:pt>
              </c:strCache>
            </c:strRef>
          </c:cat>
          <c:val>
            <c:numRef>
              <c:f>List10!$B$1:$B$8</c:f>
              <c:numCache>
                <c:formatCode>0.00</c:formatCode>
                <c:ptCount val="8"/>
                <c:pt idx="0">
                  <c:v>1.5465481171548117</c:v>
                </c:pt>
                <c:pt idx="1">
                  <c:v>1.6423017107309488</c:v>
                </c:pt>
                <c:pt idx="2">
                  <c:v>1.7159916926272067</c:v>
                </c:pt>
                <c:pt idx="3">
                  <c:v>1.8708333333333333</c:v>
                </c:pt>
                <c:pt idx="4">
                  <c:v>1.900313152400835</c:v>
                </c:pt>
                <c:pt idx="5">
                  <c:v>2.0345368916797488</c:v>
                </c:pt>
                <c:pt idx="6">
                  <c:v>2.7415496619864794</c:v>
                </c:pt>
                <c:pt idx="7">
                  <c:v>2.8564766839378239</c:v>
                </c:pt>
              </c:numCache>
            </c:numRef>
          </c:val>
          <c:extLst>
            <c:ext xmlns:c16="http://schemas.microsoft.com/office/drawing/2014/chart" uri="{C3380CC4-5D6E-409C-BE32-E72D297353CC}">
              <c16:uniqueId val="{00000000-9FB1-4E47-98AE-08143400A6E1}"/>
            </c:ext>
          </c:extLst>
        </c:ser>
        <c:dLbls>
          <c:showLegendKey val="0"/>
          <c:showVal val="0"/>
          <c:showCatName val="0"/>
          <c:showSerName val="0"/>
          <c:showPercent val="0"/>
          <c:showBubbleSize val="0"/>
        </c:dLbls>
        <c:gapWidth val="182"/>
        <c:axId val="59005952"/>
        <c:axId val="59028608"/>
      </c:barChart>
      <c:catAx>
        <c:axId val="59005952"/>
        <c:scaling>
          <c:orientation val="minMax"/>
        </c:scaling>
        <c:delete val="0"/>
        <c:axPos val="l"/>
        <c:numFmt formatCode="General" sourceLinked="1"/>
        <c:majorTickMark val="none"/>
        <c:minorTickMark val="none"/>
        <c:tickLblPos val="nextTo"/>
        <c:txPr>
          <a:bodyPr rot="-60000000" vert="horz"/>
          <a:lstStyle/>
          <a:p>
            <a:pPr>
              <a:defRPr sz="1600"/>
            </a:pPr>
            <a:endParaRPr lang="cs-CZ"/>
          </a:p>
        </c:txPr>
        <c:crossAx val="59028608"/>
        <c:crosses val="autoZero"/>
        <c:auto val="1"/>
        <c:lblAlgn val="ctr"/>
        <c:lblOffset val="100"/>
        <c:noMultiLvlLbl val="0"/>
      </c:catAx>
      <c:valAx>
        <c:axId val="59028608"/>
        <c:scaling>
          <c:orientation val="minMax"/>
          <c:max val="4"/>
          <c:min val="1"/>
        </c:scaling>
        <c:delete val="0"/>
        <c:axPos val="b"/>
        <c:majorGridlines/>
        <c:numFmt formatCode="0.00" sourceLinked="1"/>
        <c:majorTickMark val="none"/>
        <c:minorTickMark val="none"/>
        <c:tickLblPos val="nextTo"/>
        <c:txPr>
          <a:bodyPr rot="-60000000" vert="horz"/>
          <a:lstStyle/>
          <a:p>
            <a:pPr>
              <a:defRPr/>
            </a:pPr>
            <a:endParaRPr lang="cs-CZ"/>
          </a:p>
        </c:txPr>
        <c:crossAx val="59005952"/>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Painted or stuck political messages or graffiti on walls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c:f>
              <c:strCache>
                <c:ptCount val="1"/>
                <c:pt idx="0">
                  <c:v>No</c:v>
                </c:pt>
              </c:strCache>
            </c:strRef>
          </c:tx>
          <c:spPr>
            <a:solidFill>
              <a:schemeClr val="accent1"/>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List1!$C$4:$C$11</c:f>
              <c:numCache>
                <c:formatCode>0.00%</c:formatCode>
                <c:ptCount val="8"/>
                <c:pt idx="0">
                  <c:v>0.94599999999999995</c:v>
                </c:pt>
                <c:pt idx="1">
                  <c:v>0.93700000000000006</c:v>
                </c:pt>
                <c:pt idx="2">
                  <c:v>0.92</c:v>
                </c:pt>
                <c:pt idx="3">
                  <c:v>0.84599999999999997</c:v>
                </c:pt>
                <c:pt idx="4">
                  <c:v>0.90900000000000003</c:v>
                </c:pt>
                <c:pt idx="5">
                  <c:v>0.95499999999999996</c:v>
                </c:pt>
                <c:pt idx="6">
                  <c:v>0.89600000000000002</c:v>
                </c:pt>
                <c:pt idx="7">
                  <c:v>0.89200000000000002</c:v>
                </c:pt>
              </c:numCache>
            </c:numRef>
          </c:val>
          <c:extLst>
            <c:ext xmlns:c16="http://schemas.microsoft.com/office/drawing/2014/chart" uri="{C3380CC4-5D6E-409C-BE32-E72D297353CC}">
              <c16:uniqueId val="{00000000-E23E-47EB-9635-0750C229EB36}"/>
            </c:ext>
          </c:extLst>
        </c:ser>
        <c:ser>
          <c:idx val="1"/>
          <c:order val="1"/>
          <c:tx>
            <c:strRef>
              <c:f>List1!$D$3</c:f>
              <c:strCache>
                <c:ptCount val="1"/>
                <c:pt idx="0">
                  <c:v>Rarely</c:v>
                </c:pt>
              </c:strCache>
            </c:strRef>
          </c:tx>
          <c:spPr>
            <a:solidFill>
              <a:schemeClr val="accent2"/>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List1!$D$4:$D$11</c:f>
              <c:numCache>
                <c:formatCode>0.00%</c:formatCode>
                <c:ptCount val="8"/>
                <c:pt idx="0">
                  <c:v>0.02</c:v>
                </c:pt>
                <c:pt idx="1">
                  <c:v>3.7999999999999999E-2</c:v>
                </c:pt>
                <c:pt idx="2">
                  <c:v>3.6999999999999998E-2</c:v>
                </c:pt>
                <c:pt idx="3">
                  <c:v>0.06</c:v>
                </c:pt>
                <c:pt idx="4">
                  <c:v>4.9000000000000002E-2</c:v>
                </c:pt>
                <c:pt idx="5">
                  <c:v>2.1000000000000001E-2</c:v>
                </c:pt>
                <c:pt idx="6">
                  <c:v>4.2000000000000003E-2</c:v>
                </c:pt>
                <c:pt idx="7">
                  <c:v>3.4000000000000002E-2</c:v>
                </c:pt>
              </c:numCache>
            </c:numRef>
          </c:val>
          <c:extLst>
            <c:ext xmlns:c16="http://schemas.microsoft.com/office/drawing/2014/chart" uri="{C3380CC4-5D6E-409C-BE32-E72D297353CC}">
              <c16:uniqueId val="{00000001-E23E-47EB-9635-0750C229EB36}"/>
            </c:ext>
          </c:extLst>
        </c:ser>
        <c:ser>
          <c:idx val="2"/>
          <c:order val="2"/>
          <c:tx>
            <c:strRef>
              <c:f>List1!$E$3</c:f>
              <c:strCache>
                <c:ptCount val="1"/>
                <c:pt idx="0">
                  <c:v>Sometimes</c:v>
                </c:pt>
              </c:strCache>
            </c:strRef>
          </c:tx>
          <c:spPr>
            <a:solidFill>
              <a:schemeClr val="accent3"/>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List1!$E$4:$E$11</c:f>
              <c:numCache>
                <c:formatCode>0.00%</c:formatCode>
                <c:ptCount val="8"/>
                <c:pt idx="0">
                  <c:v>1.7000000000000001E-2</c:v>
                </c:pt>
                <c:pt idx="1">
                  <c:v>1.4999999999999999E-2</c:v>
                </c:pt>
                <c:pt idx="2">
                  <c:v>2.4E-2</c:v>
                </c:pt>
                <c:pt idx="3">
                  <c:v>5.5E-2</c:v>
                </c:pt>
                <c:pt idx="4">
                  <c:v>0.03</c:v>
                </c:pt>
                <c:pt idx="5">
                  <c:v>1.2999999999999999E-2</c:v>
                </c:pt>
                <c:pt idx="6">
                  <c:v>0.04</c:v>
                </c:pt>
                <c:pt idx="7">
                  <c:v>5.5E-2</c:v>
                </c:pt>
              </c:numCache>
            </c:numRef>
          </c:val>
          <c:extLst>
            <c:ext xmlns:c16="http://schemas.microsoft.com/office/drawing/2014/chart" uri="{C3380CC4-5D6E-409C-BE32-E72D297353CC}">
              <c16:uniqueId val="{00000002-E23E-47EB-9635-0750C229EB36}"/>
            </c:ext>
          </c:extLst>
        </c:ser>
        <c:ser>
          <c:idx val="3"/>
          <c:order val="3"/>
          <c:tx>
            <c:strRef>
              <c:f>List1!$F$3</c:f>
              <c:strCache>
                <c:ptCount val="1"/>
                <c:pt idx="0">
                  <c:v>Often</c:v>
                </c:pt>
              </c:strCache>
            </c:strRef>
          </c:tx>
          <c:spPr>
            <a:solidFill>
              <a:schemeClr val="accent4"/>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List1!$F$4:$F$11</c:f>
              <c:numCache>
                <c:formatCode>0.00%</c:formatCode>
                <c:ptCount val="8"/>
                <c:pt idx="0">
                  <c:v>1.4E-2</c:v>
                </c:pt>
                <c:pt idx="1">
                  <c:v>8.0000000000000002E-3</c:v>
                </c:pt>
                <c:pt idx="2">
                  <c:v>8.0000000000000002E-3</c:v>
                </c:pt>
                <c:pt idx="3">
                  <c:v>2.1999999999999999E-2</c:v>
                </c:pt>
                <c:pt idx="4">
                  <c:v>6.0000000000000001E-3</c:v>
                </c:pt>
                <c:pt idx="5">
                  <c:v>6.0000000000000001E-3</c:v>
                </c:pt>
                <c:pt idx="6">
                  <c:v>1.2999999999999999E-2</c:v>
                </c:pt>
                <c:pt idx="7">
                  <c:v>1.7999999999999999E-2</c:v>
                </c:pt>
              </c:numCache>
            </c:numRef>
          </c:val>
          <c:extLst>
            <c:ext xmlns:c16="http://schemas.microsoft.com/office/drawing/2014/chart" uri="{C3380CC4-5D6E-409C-BE32-E72D297353CC}">
              <c16:uniqueId val="{00000003-E23E-47EB-9635-0750C229EB36}"/>
            </c:ext>
          </c:extLst>
        </c:ser>
        <c:ser>
          <c:idx val="4"/>
          <c:order val="4"/>
          <c:tx>
            <c:strRef>
              <c:f>List1!$G$3</c:f>
              <c:strCache>
                <c:ptCount val="1"/>
                <c:pt idx="0">
                  <c:v>Very often</c:v>
                </c:pt>
              </c:strCache>
            </c:strRef>
          </c:tx>
          <c:spPr>
            <a:solidFill>
              <a:schemeClr val="accent5"/>
            </a:solidFill>
            <a:ln>
              <a:noFill/>
            </a:ln>
            <a:effectLst/>
          </c:spPr>
          <c:cat>
            <c:strRef>
              <c:f>List1!$B$4:$B$11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List1!$G$4:$G$11</c:f>
              <c:numCache>
                <c:formatCode>0.00%</c:formatCode>
                <c:ptCount val="8"/>
                <c:pt idx="0">
                  <c:v>4.0000000000000001E-3</c:v>
                </c:pt>
                <c:pt idx="1">
                  <c:v>3.0000000000000001E-3</c:v>
                </c:pt>
                <c:pt idx="2">
                  <c:v>1.0999999999999999E-2</c:v>
                </c:pt>
                <c:pt idx="3">
                  <c:v>1.7000000000000001E-2</c:v>
                </c:pt>
                <c:pt idx="4">
                  <c:v>6.0000000000000001E-3</c:v>
                </c:pt>
                <c:pt idx="5">
                  <c:v>6.0000000000000001E-3</c:v>
                </c:pt>
                <c:pt idx="6">
                  <c:v>8.9999999999999993E-3</c:v>
                </c:pt>
                <c:pt idx="7">
                  <c:v>2E-3</c:v>
                </c:pt>
              </c:numCache>
            </c:numRef>
          </c:val>
          <c:extLst>
            <c:ext xmlns:c16="http://schemas.microsoft.com/office/drawing/2014/chart" uri="{C3380CC4-5D6E-409C-BE32-E72D297353CC}">
              <c16:uniqueId val="{00000004-E23E-47EB-9635-0750C229EB36}"/>
            </c:ext>
          </c:extLst>
        </c:ser>
        <c:dLbls>
          <c:showLegendKey val="0"/>
          <c:showVal val="0"/>
          <c:showCatName val="0"/>
          <c:showSerName val="0"/>
          <c:showPercent val="0"/>
          <c:showBubbleSize val="0"/>
        </c:dLbls>
        <c:axId val="292285616"/>
        <c:axId val="292291520"/>
      </c:areaChart>
      <c:catAx>
        <c:axId val="2922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91520"/>
        <c:crosses val="autoZero"/>
        <c:auto val="1"/>
        <c:lblAlgn val="ctr"/>
        <c:lblOffset val="100"/>
        <c:noMultiLvlLbl val="0"/>
      </c:catAx>
      <c:valAx>
        <c:axId val="2922915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92285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an occupation of a building or a public space</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List1!$C$15</c:f>
              <c:strCache>
                <c:ptCount val="1"/>
                <c:pt idx="0">
                  <c:v>No</c:v>
                </c:pt>
              </c:strCache>
            </c:strRef>
          </c:tx>
          <c:spPr>
            <a:solidFill>
              <a:schemeClr val="accent1"/>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List1!$C$16:$C$23</c:f>
              <c:numCache>
                <c:formatCode>0.00%</c:formatCode>
                <c:ptCount val="8"/>
                <c:pt idx="0">
                  <c:v>0.94099999999999995</c:v>
                </c:pt>
                <c:pt idx="1">
                  <c:v>0.98</c:v>
                </c:pt>
                <c:pt idx="2">
                  <c:v>0.93700000000000006</c:v>
                </c:pt>
                <c:pt idx="3">
                  <c:v>0.59</c:v>
                </c:pt>
                <c:pt idx="4">
                  <c:v>0.84599999999999997</c:v>
                </c:pt>
                <c:pt idx="5">
                  <c:v>0.97199999999999998</c:v>
                </c:pt>
                <c:pt idx="6">
                  <c:v>0.89200000000000002</c:v>
                </c:pt>
                <c:pt idx="7">
                  <c:v>0.89500000000000002</c:v>
                </c:pt>
              </c:numCache>
            </c:numRef>
          </c:val>
          <c:extLst>
            <c:ext xmlns:c16="http://schemas.microsoft.com/office/drawing/2014/chart" uri="{C3380CC4-5D6E-409C-BE32-E72D297353CC}">
              <c16:uniqueId val="{00000000-1060-4692-8B41-4DB45C070688}"/>
            </c:ext>
          </c:extLst>
        </c:ser>
        <c:ser>
          <c:idx val="1"/>
          <c:order val="1"/>
          <c:tx>
            <c:strRef>
              <c:f>List1!$D$15</c:f>
              <c:strCache>
                <c:ptCount val="1"/>
                <c:pt idx="0">
                  <c:v>Rarely</c:v>
                </c:pt>
              </c:strCache>
            </c:strRef>
          </c:tx>
          <c:spPr>
            <a:solidFill>
              <a:schemeClr val="accent2"/>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List1!$D$16:$D$23</c:f>
              <c:numCache>
                <c:formatCode>0.00%</c:formatCode>
                <c:ptCount val="8"/>
                <c:pt idx="0">
                  <c:v>3.5000000000000003E-2</c:v>
                </c:pt>
                <c:pt idx="1">
                  <c:v>1.4999999999999999E-2</c:v>
                </c:pt>
                <c:pt idx="2">
                  <c:v>2.5000000000000001E-2</c:v>
                </c:pt>
                <c:pt idx="3">
                  <c:v>0.19500000000000001</c:v>
                </c:pt>
                <c:pt idx="4">
                  <c:v>7.0999999999999994E-2</c:v>
                </c:pt>
                <c:pt idx="5">
                  <c:v>1.0999999999999999E-2</c:v>
                </c:pt>
                <c:pt idx="6">
                  <c:v>4.5999999999999999E-2</c:v>
                </c:pt>
                <c:pt idx="7">
                  <c:v>2.3E-2</c:v>
                </c:pt>
              </c:numCache>
            </c:numRef>
          </c:val>
          <c:extLst>
            <c:ext xmlns:c16="http://schemas.microsoft.com/office/drawing/2014/chart" uri="{C3380CC4-5D6E-409C-BE32-E72D297353CC}">
              <c16:uniqueId val="{00000001-1060-4692-8B41-4DB45C070688}"/>
            </c:ext>
          </c:extLst>
        </c:ser>
        <c:ser>
          <c:idx val="2"/>
          <c:order val="2"/>
          <c:tx>
            <c:strRef>
              <c:f>List1!$E$15</c:f>
              <c:strCache>
                <c:ptCount val="1"/>
                <c:pt idx="0">
                  <c:v>Sometimes</c:v>
                </c:pt>
              </c:strCache>
            </c:strRef>
          </c:tx>
          <c:spPr>
            <a:solidFill>
              <a:schemeClr val="accent3"/>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List1!$E$16:$E$23</c:f>
              <c:numCache>
                <c:formatCode>0.00%</c:formatCode>
                <c:ptCount val="8"/>
                <c:pt idx="0">
                  <c:v>1.4E-2</c:v>
                </c:pt>
                <c:pt idx="1">
                  <c:v>5.0000000000000001E-3</c:v>
                </c:pt>
                <c:pt idx="2">
                  <c:v>2.7E-2</c:v>
                </c:pt>
                <c:pt idx="3">
                  <c:v>0.12</c:v>
                </c:pt>
                <c:pt idx="4">
                  <c:v>6.0999999999999999E-2</c:v>
                </c:pt>
                <c:pt idx="5">
                  <c:v>8.9999999999999993E-3</c:v>
                </c:pt>
                <c:pt idx="6">
                  <c:v>4.9000000000000002E-2</c:v>
                </c:pt>
                <c:pt idx="7">
                  <c:v>6.8000000000000005E-2</c:v>
                </c:pt>
              </c:numCache>
            </c:numRef>
          </c:val>
          <c:extLst>
            <c:ext xmlns:c16="http://schemas.microsoft.com/office/drawing/2014/chart" uri="{C3380CC4-5D6E-409C-BE32-E72D297353CC}">
              <c16:uniqueId val="{00000002-1060-4692-8B41-4DB45C070688}"/>
            </c:ext>
          </c:extLst>
        </c:ser>
        <c:ser>
          <c:idx val="3"/>
          <c:order val="3"/>
          <c:tx>
            <c:strRef>
              <c:f>List1!$F$15</c:f>
              <c:strCache>
                <c:ptCount val="1"/>
                <c:pt idx="0">
                  <c:v>Often</c:v>
                </c:pt>
              </c:strCache>
            </c:strRef>
          </c:tx>
          <c:spPr>
            <a:solidFill>
              <a:schemeClr val="accent4"/>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List1!$F$16:$F$23</c:f>
              <c:numCache>
                <c:formatCode>0.00%</c:formatCode>
                <c:ptCount val="8"/>
                <c:pt idx="0">
                  <c:v>6.0000000000000001E-3</c:v>
                </c:pt>
                <c:pt idx="1">
                  <c:v>0</c:v>
                </c:pt>
                <c:pt idx="2">
                  <c:v>8.0000000000000002E-3</c:v>
                </c:pt>
                <c:pt idx="3">
                  <c:v>6.8000000000000005E-2</c:v>
                </c:pt>
                <c:pt idx="4">
                  <c:v>1.4999999999999999E-2</c:v>
                </c:pt>
                <c:pt idx="5">
                  <c:v>4.0000000000000001E-3</c:v>
                </c:pt>
                <c:pt idx="6">
                  <c:v>5.0000000000000001E-3</c:v>
                </c:pt>
                <c:pt idx="7">
                  <c:v>1.0999999999999999E-2</c:v>
                </c:pt>
              </c:numCache>
            </c:numRef>
          </c:val>
          <c:extLst>
            <c:ext xmlns:c16="http://schemas.microsoft.com/office/drawing/2014/chart" uri="{C3380CC4-5D6E-409C-BE32-E72D297353CC}">
              <c16:uniqueId val="{00000003-1060-4692-8B41-4DB45C070688}"/>
            </c:ext>
          </c:extLst>
        </c:ser>
        <c:ser>
          <c:idx val="4"/>
          <c:order val="4"/>
          <c:tx>
            <c:strRef>
              <c:f>List1!$G$15</c:f>
              <c:strCache>
                <c:ptCount val="1"/>
                <c:pt idx="0">
                  <c:v>Very often</c:v>
                </c:pt>
              </c:strCache>
            </c:strRef>
          </c:tx>
          <c:spPr>
            <a:solidFill>
              <a:schemeClr val="accent5"/>
            </a:solidFill>
            <a:ln>
              <a:noFill/>
            </a:ln>
            <a:effectLst/>
          </c:spPr>
          <c:cat>
            <c:strRef>
              <c:f>List1!$B$16:$B$23</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List1!$G$16:$G$23</c:f>
              <c:numCache>
                <c:formatCode>0.00%</c:formatCode>
                <c:ptCount val="8"/>
                <c:pt idx="0">
                  <c:v>5.0000000000000001E-3</c:v>
                </c:pt>
                <c:pt idx="1">
                  <c:v>0</c:v>
                </c:pt>
                <c:pt idx="2">
                  <c:v>3.0000000000000001E-3</c:v>
                </c:pt>
                <c:pt idx="3">
                  <c:v>2.7E-2</c:v>
                </c:pt>
                <c:pt idx="4">
                  <c:v>8.0000000000000002E-3</c:v>
                </c:pt>
                <c:pt idx="5">
                  <c:v>4.0000000000000001E-3</c:v>
                </c:pt>
                <c:pt idx="6">
                  <c:v>7.0000000000000001E-3</c:v>
                </c:pt>
                <c:pt idx="7">
                  <c:v>4.0000000000000001E-3</c:v>
                </c:pt>
              </c:numCache>
            </c:numRef>
          </c:val>
          <c:extLst>
            <c:ext xmlns:c16="http://schemas.microsoft.com/office/drawing/2014/chart" uri="{C3380CC4-5D6E-409C-BE32-E72D297353CC}">
              <c16:uniqueId val="{00000004-1060-4692-8B41-4DB45C070688}"/>
            </c:ext>
          </c:extLst>
        </c:ser>
        <c:dLbls>
          <c:showLegendKey val="0"/>
          <c:showVal val="0"/>
          <c:showCatName val="0"/>
          <c:showSerName val="0"/>
          <c:showPercent val="0"/>
          <c:showBubbleSize val="0"/>
        </c:dLbls>
        <c:axId val="474319728"/>
        <c:axId val="474324320"/>
      </c:areaChart>
      <c:catAx>
        <c:axId val="474319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24320"/>
        <c:crosses val="autoZero"/>
        <c:auto val="1"/>
        <c:lblAlgn val="ctr"/>
        <c:lblOffset val="100"/>
        <c:noMultiLvlLbl val="0"/>
      </c:catAx>
      <c:valAx>
        <c:axId val="47432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74319728"/>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400" b="0" i="0" u="none" strike="noStrike" baseline="0">
                <a:effectLst/>
              </a:rPr>
              <a:t>Taken part in a political event where there was a physical confrontation with political opponents or with the police</a:t>
            </a:r>
            <a:r>
              <a:rPr lang="cs-CZ" sz="1400" b="0" i="0" u="none" strike="noStrike" baseline="0"/>
              <a:t> </a:t>
            </a:r>
            <a:endParaRPr lang="cs-CZ"/>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areaChart>
        <c:grouping val="percentStacked"/>
        <c:varyColors val="0"/>
        <c:ser>
          <c:idx val="0"/>
          <c:order val="0"/>
          <c:tx>
            <c:strRef>
              <c:f>List1!$C$33</c:f>
              <c:strCache>
                <c:ptCount val="1"/>
                <c:pt idx="0">
                  <c:v>No</c:v>
                </c:pt>
              </c:strCache>
            </c:strRef>
          </c:tx>
          <c:spPr>
            <a:solidFill>
              <a:schemeClr val="accent1"/>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List1!$C$34:$C$41</c:f>
              <c:numCache>
                <c:formatCode>0.00%</c:formatCode>
                <c:ptCount val="8"/>
                <c:pt idx="0">
                  <c:v>0.93799999999999994</c:v>
                </c:pt>
                <c:pt idx="1">
                  <c:v>0.97</c:v>
                </c:pt>
                <c:pt idx="2">
                  <c:v>0.91700000000000004</c:v>
                </c:pt>
                <c:pt idx="3">
                  <c:v>0.90700000000000003</c:v>
                </c:pt>
                <c:pt idx="4">
                  <c:v>0.89</c:v>
                </c:pt>
                <c:pt idx="5">
                  <c:v>0.95799999999999996</c:v>
                </c:pt>
                <c:pt idx="6">
                  <c:v>0.89900000000000002</c:v>
                </c:pt>
                <c:pt idx="7">
                  <c:v>0.90400000000000003</c:v>
                </c:pt>
              </c:numCache>
            </c:numRef>
          </c:val>
          <c:extLst>
            <c:ext xmlns:c16="http://schemas.microsoft.com/office/drawing/2014/chart" uri="{C3380CC4-5D6E-409C-BE32-E72D297353CC}">
              <c16:uniqueId val="{00000000-891F-4F0B-A7DF-8410E133E081}"/>
            </c:ext>
          </c:extLst>
        </c:ser>
        <c:ser>
          <c:idx val="1"/>
          <c:order val="1"/>
          <c:tx>
            <c:strRef>
              <c:f>List1!$D$33</c:f>
              <c:strCache>
                <c:ptCount val="1"/>
                <c:pt idx="0">
                  <c:v>Rarely</c:v>
                </c:pt>
              </c:strCache>
            </c:strRef>
          </c:tx>
          <c:spPr>
            <a:solidFill>
              <a:schemeClr val="accent2"/>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List1!$D$34:$D$41</c:f>
              <c:numCache>
                <c:formatCode>0.00%</c:formatCode>
                <c:ptCount val="8"/>
                <c:pt idx="0">
                  <c:v>3.5999999999999997E-2</c:v>
                </c:pt>
                <c:pt idx="1">
                  <c:v>1.7999999999999999E-2</c:v>
                </c:pt>
                <c:pt idx="2">
                  <c:v>2.4E-2</c:v>
                </c:pt>
                <c:pt idx="3">
                  <c:v>4.8000000000000001E-2</c:v>
                </c:pt>
                <c:pt idx="4">
                  <c:v>5.8000000000000003E-2</c:v>
                </c:pt>
                <c:pt idx="5">
                  <c:v>2.5000000000000001E-2</c:v>
                </c:pt>
                <c:pt idx="6">
                  <c:v>5.7000000000000002E-2</c:v>
                </c:pt>
                <c:pt idx="7">
                  <c:v>2.3E-2</c:v>
                </c:pt>
              </c:numCache>
            </c:numRef>
          </c:val>
          <c:extLst>
            <c:ext xmlns:c16="http://schemas.microsoft.com/office/drawing/2014/chart" uri="{C3380CC4-5D6E-409C-BE32-E72D297353CC}">
              <c16:uniqueId val="{00000001-891F-4F0B-A7DF-8410E133E081}"/>
            </c:ext>
          </c:extLst>
        </c:ser>
        <c:ser>
          <c:idx val="2"/>
          <c:order val="2"/>
          <c:tx>
            <c:strRef>
              <c:f>List1!$E$33</c:f>
              <c:strCache>
                <c:ptCount val="1"/>
                <c:pt idx="0">
                  <c:v>Sometimes</c:v>
                </c:pt>
              </c:strCache>
            </c:strRef>
          </c:tx>
          <c:spPr>
            <a:solidFill>
              <a:schemeClr val="accent3"/>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List1!$E$34:$E$41</c:f>
              <c:numCache>
                <c:formatCode>0.00%</c:formatCode>
                <c:ptCount val="8"/>
                <c:pt idx="0">
                  <c:v>2.1000000000000001E-2</c:v>
                </c:pt>
                <c:pt idx="1">
                  <c:v>1.2999999999999999E-2</c:v>
                </c:pt>
                <c:pt idx="2">
                  <c:v>3.5000000000000003E-2</c:v>
                </c:pt>
                <c:pt idx="3">
                  <c:v>2.4E-2</c:v>
                </c:pt>
                <c:pt idx="4">
                  <c:v>3.9E-2</c:v>
                </c:pt>
                <c:pt idx="5">
                  <c:v>8.9999999999999993E-3</c:v>
                </c:pt>
                <c:pt idx="6">
                  <c:v>3.3000000000000002E-2</c:v>
                </c:pt>
                <c:pt idx="7">
                  <c:v>4.8000000000000001E-2</c:v>
                </c:pt>
              </c:numCache>
            </c:numRef>
          </c:val>
          <c:extLst>
            <c:ext xmlns:c16="http://schemas.microsoft.com/office/drawing/2014/chart" uri="{C3380CC4-5D6E-409C-BE32-E72D297353CC}">
              <c16:uniqueId val="{00000002-891F-4F0B-A7DF-8410E133E081}"/>
            </c:ext>
          </c:extLst>
        </c:ser>
        <c:ser>
          <c:idx val="3"/>
          <c:order val="3"/>
          <c:tx>
            <c:strRef>
              <c:f>List1!$F$33</c:f>
              <c:strCache>
                <c:ptCount val="1"/>
                <c:pt idx="0">
                  <c:v>Often</c:v>
                </c:pt>
              </c:strCache>
            </c:strRef>
          </c:tx>
          <c:spPr>
            <a:solidFill>
              <a:schemeClr val="accent4"/>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List1!$F$34:$F$41</c:f>
              <c:numCache>
                <c:formatCode>0.00%</c:formatCode>
                <c:ptCount val="8"/>
                <c:pt idx="0">
                  <c:v>4.0000000000000001E-3</c:v>
                </c:pt>
                <c:pt idx="1">
                  <c:v>0</c:v>
                </c:pt>
                <c:pt idx="2">
                  <c:v>1.2E-2</c:v>
                </c:pt>
                <c:pt idx="3">
                  <c:v>8.9999999999999993E-3</c:v>
                </c:pt>
                <c:pt idx="4">
                  <c:v>8.0000000000000002E-3</c:v>
                </c:pt>
                <c:pt idx="5">
                  <c:v>6.0000000000000001E-3</c:v>
                </c:pt>
                <c:pt idx="6">
                  <c:v>4.0000000000000001E-3</c:v>
                </c:pt>
                <c:pt idx="7">
                  <c:v>2.1000000000000001E-2</c:v>
                </c:pt>
              </c:numCache>
            </c:numRef>
          </c:val>
          <c:extLst>
            <c:ext xmlns:c16="http://schemas.microsoft.com/office/drawing/2014/chart" uri="{C3380CC4-5D6E-409C-BE32-E72D297353CC}">
              <c16:uniqueId val="{00000003-891F-4F0B-A7DF-8410E133E081}"/>
            </c:ext>
          </c:extLst>
        </c:ser>
        <c:ser>
          <c:idx val="4"/>
          <c:order val="4"/>
          <c:tx>
            <c:strRef>
              <c:f>List1!$G$33</c:f>
              <c:strCache>
                <c:ptCount val="1"/>
                <c:pt idx="0">
                  <c:v>Very often</c:v>
                </c:pt>
              </c:strCache>
            </c:strRef>
          </c:tx>
          <c:spPr>
            <a:solidFill>
              <a:schemeClr val="accent5"/>
            </a:solidFill>
            <a:ln>
              <a:noFill/>
            </a:ln>
            <a:effectLst/>
          </c:spPr>
          <c:cat>
            <c:strRef>
              <c:f>List1!$B$34:$B$41</c:f>
              <c:strCache>
                <c:ptCount val="8"/>
                <c:pt idx="0">
                  <c:v>Italy</c:v>
                </c:pt>
                <c:pt idx="1">
                  <c:v>Sweden</c:v>
                </c:pt>
                <c:pt idx="2">
                  <c:v>Germany</c:v>
                </c:pt>
                <c:pt idx="3">
                  <c:v>Greece</c:v>
                </c:pt>
                <c:pt idx="4">
                  <c:v>Portugal</c:v>
                </c:pt>
                <c:pt idx="5">
                  <c:v>Czech Republic</c:v>
                </c:pt>
                <c:pt idx="6">
                  <c:v>United Kingdom</c:v>
                </c:pt>
                <c:pt idx="7">
                  <c:v>Estonia</c:v>
                </c:pt>
              </c:strCache>
            </c:strRef>
          </c:cat>
          <c:val>
            <c:numRef>
              <c:f>List1!$G$34:$G$41</c:f>
              <c:numCache>
                <c:formatCode>0.00%</c:formatCode>
                <c:ptCount val="8"/>
                <c:pt idx="0">
                  <c:v>1E-3</c:v>
                </c:pt>
                <c:pt idx="1">
                  <c:v>0</c:v>
                </c:pt>
                <c:pt idx="2">
                  <c:v>1.0999999999999999E-2</c:v>
                </c:pt>
                <c:pt idx="3">
                  <c:v>1.2E-2</c:v>
                </c:pt>
                <c:pt idx="4">
                  <c:v>4.0000000000000001E-3</c:v>
                </c:pt>
                <c:pt idx="5">
                  <c:v>2E-3</c:v>
                </c:pt>
                <c:pt idx="6">
                  <c:v>7.0000000000000001E-3</c:v>
                </c:pt>
                <c:pt idx="7">
                  <c:v>4.0000000000000001E-3</c:v>
                </c:pt>
              </c:numCache>
            </c:numRef>
          </c:val>
          <c:extLst>
            <c:ext xmlns:c16="http://schemas.microsoft.com/office/drawing/2014/chart" uri="{C3380CC4-5D6E-409C-BE32-E72D297353CC}">
              <c16:uniqueId val="{00000004-891F-4F0B-A7DF-8410E133E081}"/>
            </c:ext>
          </c:extLst>
        </c:ser>
        <c:dLbls>
          <c:showLegendKey val="0"/>
          <c:showVal val="0"/>
          <c:showCatName val="0"/>
          <c:showSerName val="0"/>
          <c:showPercent val="0"/>
          <c:showBubbleSize val="0"/>
        </c:dLbls>
        <c:axId val="410120944"/>
        <c:axId val="410117336"/>
      </c:areaChart>
      <c:catAx>
        <c:axId val="410120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17336"/>
        <c:crosses val="autoZero"/>
        <c:auto val="1"/>
        <c:lblAlgn val="ctr"/>
        <c:lblOffset val="100"/>
        <c:noMultiLvlLbl val="0"/>
      </c:catAx>
      <c:valAx>
        <c:axId val="4101173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101209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zero"/>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0.49213</cdr:x>
      <cdr:y>0.08001</cdr:y>
    </cdr:to>
    <cdr:sp macro="" textlink="">
      <cdr:nvSpPr>
        <cdr:cNvPr id="2" name="TextovéPole 1"/>
        <cdr:cNvSpPr txBox="1"/>
      </cdr:nvSpPr>
      <cdr:spPr>
        <a:xfrm xmlns:a="http://schemas.openxmlformats.org/drawingml/2006/main">
          <a:off x="0" y="0"/>
          <a:ext cx="4499992" cy="548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cs-CZ"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fld id="{E34BFBBE-691A-4BB7-B4FC-670E0B50B345}" type="datetimeFigureOut">
              <a:rPr lang="cs-CZ" smtClean="0"/>
              <a:pPr/>
              <a:t>20.03.2024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B8DF6D-8373-4DC5-9332-46E0461979C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BFBBE-691A-4BB7-B4FC-670E0B50B345}" type="datetimeFigureOut">
              <a:rPr lang="cs-CZ" smtClean="0"/>
              <a:pPr/>
              <a:t>20.03.2024</a:t>
            </a:fld>
            <a:endParaRPr lang="cs-CZ"/>
          </a:p>
        </p:txBody>
      </p:sp>
      <p:sp>
        <p:nvSpPr>
          <p:cNvPr id="5" name="Zástupný symbol pro zápatí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8DF6D-8373-4DC5-9332-46E0461979C9}"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209800" y="1714489"/>
            <a:ext cx="7772400" cy="1470025"/>
          </a:xfrm>
        </p:spPr>
        <p:txBody>
          <a:bodyPr/>
          <a:lstStyle/>
          <a:p>
            <a:r>
              <a:rPr lang="en-US" dirty="0"/>
              <a:t>Civic and political socialization</a:t>
            </a:r>
          </a:p>
        </p:txBody>
      </p:sp>
      <p:sp>
        <p:nvSpPr>
          <p:cNvPr id="3" name="Podnadpis 2"/>
          <p:cNvSpPr>
            <a:spLocks noGrp="1"/>
          </p:cNvSpPr>
          <p:nvPr>
            <p:ph type="subTitle" idx="1"/>
          </p:nvPr>
        </p:nvSpPr>
        <p:spPr>
          <a:xfrm>
            <a:off x="2895600" y="3886200"/>
            <a:ext cx="6400800" cy="2135088"/>
          </a:xfrm>
        </p:spPr>
        <p:txBody>
          <a:bodyPr vert="horz" lIns="91440" tIns="45720" rIns="91440" bIns="45720" rtlCol="0" anchor="t">
            <a:normAutofit fontScale="92500" lnSpcReduction="10000"/>
          </a:bodyPr>
          <a:lstStyle/>
          <a:p>
            <a:r>
              <a:rPr lang="en-US" dirty="0">
                <a:solidFill>
                  <a:schemeClr val="tx1">
                    <a:lumMod val="65000"/>
                    <a:lumOff val="35000"/>
                  </a:schemeClr>
                </a:solidFill>
              </a:rPr>
              <a:t>Jan </a:t>
            </a:r>
            <a:r>
              <a:rPr lang="en-US" dirty="0" err="1">
                <a:solidFill>
                  <a:schemeClr val="tx1">
                    <a:lumMod val="65000"/>
                    <a:lumOff val="35000"/>
                  </a:schemeClr>
                </a:solidFill>
              </a:rPr>
              <a:t>Šerek</a:t>
            </a:r>
            <a:endParaRPr lang="en-US" dirty="0">
              <a:solidFill>
                <a:schemeClr val="tx1">
                  <a:lumMod val="65000"/>
                  <a:lumOff val="35000"/>
                </a:schemeClr>
              </a:solidFill>
            </a:endParaRPr>
          </a:p>
          <a:p>
            <a:endParaRPr lang="cs-CZ" dirty="0">
              <a:solidFill>
                <a:schemeClr val="tx1">
                  <a:lumMod val="65000"/>
                  <a:lumOff val="35000"/>
                </a:schemeClr>
              </a:solidFill>
            </a:endParaRPr>
          </a:p>
          <a:p>
            <a:r>
              <a:rPr lang="en-US" dirty="0">
                <a:solidFill>
                  <a:schemeClr val="tx1">
                    <a:lumMod val="65000"/>
                    <a:lumOff val="35000"/>
                  </a:schemeClr>
                </a:solidFill>
              </a:rPr>
              <a:t>Youth Development</a:t>
            </a:r>
            <a:endParaRPr lang="cs-CZ" dirty="0">
              <a:solidFill>
                <a:schemeClr val="tx1">
                  <a:lumMod val="65000"/>
                  <a:lumOff val="35000"/>
                </a:schemeClr>
              </a:solidFill>
            </a:endParaRPr>
          </a:p>
          <a:p>
            <a:r>
              <a:rPr lang="cs-CZ">
                <a:solidFill>
                  <a:schemeClr val="tx1">
                    <a:lumMod val="65000"/>
                    <a:lumOff val="35000"/>
                  </a:schemeClr>
                </a:solidFill>
              </a:rPr>
              <a:t>20. 3. 2024</a:t>
            </a:r>
            <a:endParaRPr lang="en-US">
              <a:solidFill>
                <a:schemeClr val="tx1">
                  <a:lumMod val="65000"/>
                  <a:lumOff val="3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lstStyle/>
          <a:p>
            <a:pPr marL="0" indent="0">
              <a:buNone/>
            </a:pPr>
            <a:r>
              <a:rPr lang="cs-CZ" dirty="0" err="1"/>
              <a:t>Criticism</a:t>
            </a:r>
            <a:r>
              <a:rPr lang="cs-CZ" dirty="0"/>
              <a:t>: </a:t>
            </a:r>
            <a:r>
              <a:rPr lang="en-US" dirty="0"/>
              <a:t>Cook, 1985; </a:t>
            </a:r>
            <a:r>
              <a:rPr lang="en-US" dirty="0" err="1"/>
              <a:t>Merelman</a:t>
            </a:r>
            <a:r>
              <a:rPr lang="en-US" dirty="0"/>
              <a:t>, 1972;</a:t>
            </a:r>
            <a:br>
              <a:rPr lang="cs-CZ" dirty="0"/>
            </a:br>
            <a:r>
              <a:rPr lang="en-US" dirty="0" err="1"/>
              <a:t>Niemi</a:t>
            </a:r>
            <a:r>
              <a:rPr lang="en-US" dirty="0"/>
              <a:t>, &amp; Hepburn, 1995; </a:t>
            </a:r>
            <a:r>
              <a:rPr lang="en-US" dirty="0" err="1"/>
              <a:t>Renshon</a:t>
            </a:r>
            <a:r>
              <a:rPr lang="en-US" dirty="0"/>
              <a:t>, 1992</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lstStyle/>
          <a:p>
            <a:pPr marL="0" indent="0">
              <a:buNone/>
            </a:pPr>
            <a:r>
              <a:rPr lang="cs-CZ" dirty="0" err="1"/>
              <a:t>Criticism</a:t>
            </a:r>
            <a:r>
              <a:rPr lang="cs-CZ" dirty="0"/>
              <a:t>: </a:t>
            </a:r>
            <a:r>
              <a:rPr lang="en-US" dirty="0"/>
              <a:t>Cook, 1985; </a:t>
            </a:r>
            <a:r>
              <a:rPr lang="en-US" dirty="0" err="1"/>
              <a:t>Merelman</a:t>
            </a:r>
            <a:r>
              <a:rPr lang="en-US" dirty="0"/>
              <a:t>, 1972;</a:t>
            </a:r>
            <a:br>
              <a:rPr lang="cs-CZ" dirty="0"/>
            </a:br>
            <a:r>
              <a:rPr lang="en-US" dirty="0" err="1"/>
              <a:t>Niemi</a:t>
            </a:r>
            <a:r>
              <a:rPr lang="en-US" dirty="0"/>
              <a:t>, &amp; Hepburn, 1995; </a:t>
            </a:r>
            <a:r>
              <a:rPr lang="en-US" dirty="0" err="1"/>
              <a:t>Renshon</a:t>
            </a:r>
            <a:r>
              <a:rPr lang="en-US" dirty="0"/>
              <a:t>, 1992</a:t>
            </a:r>
            <a:endParaRPr lang="cs-CZ" dirty="0"/>
          </a:p>
        </p:txBody>
      </p:sp>
      <p:sp>
        <p:nvSpPr>
          <p:cNvPr id="4" name="Obdélník 3"/>
          <p:cNvSpPr/>
          <p:nvPr/>
        </p:nvSpPr>
        <p:spPr>
          <a:xfrm>
            <a:off x="1985086" y="3575918"/>
            <a:ext cx="8215370" cy="1077218"/>
          </a:xfrm>
          <a:prstGeom prst="rect">
            <a:avLst/>
          </a:prstGeom>
        </p:spPr>
        <p:txBody>
          <a:bodyPr wrap="square">
            <a:spAutoFit/>
          </a:bodyPr>
          <a:lstStyle/>
          <a:p>
            <a:r>
              <a:rPr lang="cs-CZ" sz="3200" dirty="0" err="1">
                <a:solidFill>
                  <a:srgbClr val="C00000"/>
                </a:solidFill>
              </a:rPr>
              <a:t>Children</a:t>
            </a:r>
            <a:r>
              <a:rPr lang="cs-CZ" sz="3200" dirty="0">
                <a:solidFill>
                  <a:srgbClr val="C00000"/>
                </a:solidFill>
              </a:rPr>
              <a:t> </a:t>
            </a:r>
            <a:r>
              <a:rPr lang="cs-CZ" sz="3200" dirty="0" err="1">
                <a:solidFill>
                  <a:srgbClr val="C00000"/>
                </a:solidFill>
              </a:rPr>
              <a:t>have</a:t>
            </a:r>
            <a:r>
              <a:rPr lang="cs-CZ" sz="3200" dirty="0">
                <a:solidFill>
                  <a:srgbClr val="C00000"/>
                </a:solidFill>
              </a:rPr>
              <a:t> </a:t>
            </a:r>
            <a:r>
              <a:rPr lang="cs-CZ" sz="3200" dirty="0" err="1">
                <a:solidFill>
                  <a:srgbClr val="C00000"/>
                </a:solidFill>
              </a:rPr>
              <a:t>different</a:t>
            </a:r>
            <a:r>
              <a:rPr lang="cs-CZ" sz="3200" dirty="0">
                <a:solidFill>
                  <a:srgbClr val="C00000"/>
                </a:solidFill>
              </a:rPr>
              <a:t> </a:t>
            </a:r>
            <a:r>
              <a:rPr lang="cs-CZ" sz="3200" dirty="0" err="1">
                <a:solidFill>
                  <a:srgbClr val="C00000"/>
                </a:solidFill>
              </a:rPr>
              <a:t>cognitive</a:t>
            </a:r>
            <a:r>
              <a:rPr lang="cs-CZ" sz="3200" dirty="0">
                <a:solidFill>
                  <a:srgbClr val="C00000"/>
                </a:solidFill>
              </a:rPr>
              <a:t> </a:t>
            </a:r>
            <a:r>
              <a:rPr lang="cs-CZ" sz="3200" dirty="0" err="1">
                <a:solidFill>
                  <a:srgbClr val="C00000"/>
                </a:solidFill>
              </a:rPr>
              <a:t>functioning</a:t>
            </a:r>
            <a:r>
              <a:rPr lang="cs-CZ" sz="3200" dirty="0">
                <a:solidFill>
                  <a:srgbClr val="C00000"/>
                </a:solidFill>
              </a:rPr>
              <a:t> </a:t>
            </a:r>
            <a:r>
              <a:rPr lang="cs-CZ" sz="3200" dirty="0" err="1">
                <a:solidFill>
                  <a:srgbClr val="C00000"/>
                </a:solidFill>
              </a:rPr>
              <a:t>compared</a:t>
            </a:r>
            <a:r>
              <a:rPr lang="cs-CZ" sz="3200" dirty="0">
                <a:solidFill>
                  <a:srgbClr val="C00000"/>
                </a:solidFill>
              </a:rPr>
              <a:t> to </a:t>
            </a:r>
            <a:r>
              <a:rPr lang="cs-CZ" sz="3200" dirty="0" err="1">
                <a:solidFill>
                  <a:srgbClr val="C00000"/>
                </a:solidFill>
              </a:rPr>
              <a:t>adults</a:t>
            </a:r>
            <a:endParaRPr lang="cs-CZ" sz="3200"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noAutofit/>
          </a:bodyPr>
          <a:lstStyle/>
          <a:p>
            <a:pPr marL="0" indent="0">
              <a:buNone/>
            </a:pPr>
            <a:r>
              <a:rPr lang="en-US" sz="2000" b="1" dirty="0">
                <a:solidFill>
                  <a:srgbClr val="C00000"/>
                </a:solidFill>
              </a:rPr>
              <a:t>J</a:t>
            </a:r>
            <a:r>
              <a:rPr lang="cs-CZ" sz="2000" b="1" dirty="0" err="1">
                <a:solidFill>
                  <a:srgbClr val="C00000"/>
                </a:solidFill>
              </a:rPr>
              <a:t>oseph</a:t>
            </a:r>
            <a:r>
              <a:rPr lang="en-US" sz="2000" b="1" dirty="0">
                <a:solidFill>
                  <a:srgbClr val="C00000"/>
                </a:solidFill>
              </a:rPr>
              <a:t> </a:t>
            </a:r>
            <a:r>
              <a:rPr lang="en-US" sz="2000" b="1" dirty="0" err="1">
                <a:solidFill>
                  <a:srgbClr val="C00000"/>
                </a:solidFill>
              </a:rPr>
              <a:t>Adelson</a:t>
            </a:r>
            <a:r>
              <a:rPr lang="en-US" sz="2000" b="1" dirty="0">
                <a:solidFill>
                  <a:srgbClr val="C00000"/>
                </a:solidFill>
              </a:rPr>
              <a:t> </a:t>
            </a:r>
            <a:r>
              <a:rPr lang="en-US" sz="2000" dirty="0"/>
              <a:t>and </a:t>
            </a:r>
            <a:r>
              <a:rPr lang="cs-CZ" sz="2000" dirty="0"/>
              <a:t>his </a:t>
            </a:r>
            <a:r>
              <a:rPr lang="cs-CZ" sz="2000" dirty="0" err="1"/>
              <a:t>colleagues</a:t>
            </a:r>
            <a:r>
              <a:rPr lang="cs-CZ" sz="2000" dirty="0"/>
              <a:t>:</a:t>
            </a:r>
          </a:p>
          <a:p>
            <a:pPr marL="0" indent="0">
              <a:buNone/>
            </a:pPr>
            <a:endParaRPr lang="cs-CZ" sz="2000" dirty="0"/>
          </a:p>
          <a:p>
            <a:pPr marL="0" indent="0">
              <a:buNone/>
            </a:pPr>
            <a:endParaRPr lang="cs-CZ" sz="2000" dirty="0"/>
          </a:p>
        </p:txBody>
      </p:sp>
      <p:sp>
        <p:nvSpPr>
          <p:cNvPr id="5" name="TextovéPole 4"/>
          <p:cNvSpPr txBox="1"/>
          <p:nvPr/>
        </p:nvSpPr>
        <p:spPr>
          <a:xfrm>
            <a:off x="695400" y="2305904"/>
            <a:ext cx="5184576" cy="2031325"/>
          </a:xfrm>
          <a:prstGeom prst="rect">
            <a:avLst/>
          </a:prstGeom>
          <a:solidFill>
            <a:schemeClr val="accent6">
              <a:lumMod val="20000"/>
              <a:lumOff val="80000"/>
            </a:schemeClr>
          </a:solidFill>
        </p:spPr>
        <p:txBody>
          <a:bodyPr wrap="square" rtlCol="0">
            <a:spAutoFit/>
          </a:bodyPr>
          <a:lstStyle/>
          <a:p>
            <a:r>
              <a:rPr lang="cs-CZ" b="1" dirty="0" err="1"/>
              <a:t>Children</a:t>
            </a:r>
            <a:endParaRPr lang="cs-CZ" b="1" dirty="0"/>
          </a:p>
          <a:p>
            <a:endParaRPr lang="cs-CZ" dirty="0"/>
          </a:p>
          <a:p>
            <a:r>
              <a:rPr lang="cs-CZ" dirty="0" err="1"/>
              <a:t>may</a:t>
            </a:r>
            <a:r>
              <a:rPr lang="cs-CZ" dirty="0"/>
              <a:t> </a:t>
            </a:r>
            <a:r>
              <a:rPr lang="cs-CZ" dirty="0" err="1"/>
              <a:t>differentiate</a:t>
            </a:r>
            <a:r>
              <a:rPr lang="cs-CZ" dirty="0"/>
              <a:t> </a:t>
            </a:r>
            <a:r>
              <a:rPr lang="cs-CZ" dirty="0" err="1"/>
              <a:t>between</a:t>
            </a:r>
            <a:r>
              <a:rPr lang="cs-CZ" dirty="0"/>
              <a:t> </a:t>
            </a:r>
            <a:r>
              <a:rPr lang="cs-CZ" dirty="0" err="1"/>
              <a:t>local</a:t>
            </a:r>
            <a:r>
              <a:rPr lang="cs-CZ" dirty="0"/>
              <a:t> and </a:t>
            </a:r>
            <a:r>
              <a:rPr lang="cs-CZ" dirty="0" err="1"/>
              <a:t>national</a:t>
            </a:r>
            <a:r>
              <a:rPr lang="cs-CZ" dirty="0"/>
              <a:t> </a:t>
            </a:r>
            <a:r>
              <a:rPr lang="cs-CZ" dirty="0" err="1"/>
              <a:t>government</a:t>
            </a:r>
            <a:r>
              <a:rPr lang="cs-CZ" dirty="0"/>
              <a:t> and </a:t>
            </a:r>
            <a:r>
              <a:rPr lang="cs-CZ" dirty="0" err="1"/>
              <a:t>know</a:t>
            </a:r>
            <a:r>
              <a:rPr lang="cs-CZ" dirty="0"/>
              <a:t> </a:t>
            </a:r>
            <a:r>
              <a:rPr lang="cs-CZ" dirty="0" err="1"/>
              <a:t>something</a:t>
            </a:r>
            <a:r>
              <a:rPr lang="cs-CZ" dirty="0"/>
              <a:t> </a:t>
            </a:r>
            <a:r>
              <a:rPr lang="cs-CZ" dirty="0" err="1"/>
              <a:t>about</a:t>
            </a:r>
            <a:r>
              <a:rPr lang="cs-CZ" dirty="0"/>
              <a:t> </a:t>
            </a:r>
            <a:r>
              <a:rPr lang="cs-CZ" dirty="0" err="1"/>
              <a:t>political</a:t>
            </a:r>
            <a:r>
              <a:rPr lang="cs-CZ" dirty="0"/>
              <a:t> </a:t>
            </a:r>
            <a:r>
              <a:rPr lang="cs-CZ" dirty="0" err="1"/>
              <a:t>parties</a:t>
            </a:r>
            <a:r>
              <a:rPr lang="cs-CZ" dirty="0"/>
              <a:t> but </a:t>
            </a:r>
            <a:r>
              <a:rPr lang="cs-CZ" dirty="0" err="1"/>
              <a:t>they</a:t>
            </a:r>
            <a:r>
              <a:rPr lang="cs-CZ" dirty="0"/>
              <a:t> do not </a:t>
            </a:r>
            <a:r>
              <a:rPr lang="cs-CZ" dirty="0" err="1"/>
              <a:t>understand</a:t>
            </a:r>
            <a:r>
              <a:rPr lang="cs-CZ" dirty="0"/>
              <a:t> </a:t>
            </a:r>
            <a:r>
              <a:rPr lang="cs-CZ" dirty="0" err="1"/>
              <a:t>why</a:t>
            </a:r>
            <a:r>
              <a:rPr lang="cs-CZ" dirty="0"/>
              <a:t> </a:t>
            </a:r>
            <a:r>
              <a:rPr lang="cs-CZ" dirty="0" err="1"/>
              <a:t>political</a:t>
            </a:r>
            <a:r>
              <a:rPr lang="cs-CZ" dirty="0"/>
              <a:t> </a:t>
            </a:r>
            <a:r>
              <a:rPr lang="cs-CZ" dirty="0" err="1"/>
              <a:t>parties</a:t>
            </a:r>
            <a:r>
              <a:rPr lang="cs-CZ" dirty="0"/>
              <a:t> </a:t>
            </a:r>
            <a:r>
              <a:rPr lang="cs-CZ" dirty="0" err="1"/>
              <a:t>compete</a:t>
            </a:r>
            <a:r>
              <a:rPr lang="cs-CZ" dirty="0"/>
              <a:t> </a:t>
            </a:r>
            <a:r>
              <a:rPr lang="cs-CZ" dirty="0" err="1"/>
              <a:t>with</a:t>
            </a:r>
            <a:r>
              <a:rPr lang="cs-CZ" dirty="0"/>
              <a:t> </a:t>
            </a:r>
            <a:r>
              <a:rPr lang="cs-CZ" dirty="0" err="1"/>
              <a:t>each</a:t>
            </a:r>
            <a:r>
              <a:rPr lang="cs-CZ" dirty="0"/>
              <a:t> </a:t>
            </a:r>
            <a:r>
              <a:rPr lang="cs-CZ" dirty="0" err="1"/>
              <a:t>other</a:t>
            </a:r>
            <a:r>
              <a:rPr lang="cs-CZ" dirty="0"/>
              <a:t> and </a:t>
            </a:r>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democracy</a:t>
            </a:r>
            <a:r>
              <a:rPr lang="cs-CZ" dirty="0"/>
              <a:t> and </a:t>
            </a:r>
            <a:r>
              <a:rPr lang="cs-CZ" dirty="0" err="1"/>
              <a:t>dictatorship</a:t>
            </a:r>
            <a:endParaRPr lang="cs-CZ" dirty="0"/>
          </a:p>
        </p:txBody>
      </p:sp>
      <p:sp>
        <p:nvSpPr>
          <p:cNvPr id="6" name="TextovéPole 5"/>
          <p:cNvSpPr txBox="1"/>
          <p:nvPr/>
        </p:nvSpPr>
        <p:spPr>
          <a:xfrm>
            <a:off x="6023992" y="2276873"/>
            <a:ext cx="5558408" cy="3139321"/>
          </a:xfrm>
          <a:prstGeom prst="rect">
            <a:avLst/>
          </a:prstGeom>
          <a:solidFill>
            <a:schemeClr val="accent6">
              <a:lumMod val="60000"/>
              <a:lumOff val="40000"/>
            </a:schemeClr>
          </a:solidFill>
        </p:spPr>
        <p:txBody>
          <a:bodyPr wrap="square" rtlCol="0">
            <a:spAutoFit/>
          </a:bodyPr>
          <a:lstStyle/>
          <a:p>
            <a:r>
              <a:rPr lang="cs-CZ" b="1" dirty="0" err="1"/>
              <a:t>Adolescents</a:t>
            </a:r>
            <a:endParaRPr lang="cs-CZ" b="1" dirty="0"/>
          </a:p>
          <a:p>
            <a:endParaRPr lang="cs-CZ" dirty="0"/>
          </a:p>
          <a:p>
            <a:r>
              <a:rPr lang="cs-CZ" dirty="0" err="1"/>
              <a:t>differentiate</a:t>
            </a:r>
            <a:r>
              <a:rPr lang="cs-CZ" dirty="0"/>
              <a:t> </a:t>
            </a:r>
            <a:r>
              <a:rPr lang="cs-CZ" dirty="0" err="1"/>
              <a:t>between</a:t>
            </a:r>
            <a:r>
              <a:rPr lang="cs-CZ" dirty="0"/>
              <a:t> </a:t>
            </a:r>
            <a:r>
              <a:rPr lang="cs-CZ" dirty="0" err="1"/>
              <a:t>abstract</a:t>
            </a:r>
            <a:r>
              <a:rPr lang="cs-CZ" dirty="0"/>
              <a:t> public </a:t>
            </a:r>
            <a:r>
              <a:rPr lang="cs-CZ" dirty="0" err="1"/>
              <a:t>offices</a:t>
            </a:r>
            <a:r>
              <a:rPr lang="cs-CZ" dirty="0"/>
              <a:t> (</a:t>
            </a:r>
            <a:r>
              <a:rPr lang="cs-CZ" dirty="0" err="1"/>
              <a:t>e.g</a:t>
            </a:r>
            <a:r>
              <a:rPr lang="cs-CZ" dirty="0"/>
              <a:t>., president) </a:t>
            </a:r>
            <a:r>
              <a:rPr lang="cs-CZ" dirty="0" err="1"/>
              <a:t>and</a:t>
            </a:r>
            <a:r>
              <a:rPr lang="cs-CZ" dirty="0"/>
              <a:t> </a:t>
            </a:r>
            <a:r>
              <a:rPr lang="cs-CZ" dirty="0" err="1"/>
              <a:t>concrete</a:t>
            </a:r>
            <a:r>
              <a:rPr lang="cs-CZ" dirty="0"/>
              <a:t> </a:t>
            </a:r>
            <a:r>
              <a:rPr lang="cs-CZ" dirty="0" err="1"/>
              <a:t>persons</a:t>
            </a:r>
            <a:r>
              <a:rPr lang="cs-CZ" dirty="0"/>
              <a:t> holding these </a:t>
            </a:r>
            <a:r>
              <a:rPr lang="cs-CZ" dirty="0" err="1"/>
              <a:t>offices</a:t>
            </a:r>
            <a:endParaRPr lang="cs-CZ" dirty="0"/>
          </a:p>
          <a:p>
            <a:endParaRPr lang="cs-CZ" dirty="0"/>
          </a:p>
          <a:p>
            <a:r>
              <a:rPr lang="cs-CZ" dirty="0" err="1"/>
              <a:t>consider</a:t>
            </a:r>
            <a:r>
              <a:rPr lang="cs-CZ" dirty="0"/>
              <a:t> </a:t>
            </a:r>
            <a:r>
              <a:rPr lang="cs-CZ" dirty="0" err="1"/>
              <a:t>long</a:t>
            </a:r>
            <a:r>
              <a:rPr lang="cs-CZ" dirty="0"/>
              <a:t>-term </a:t>
            </a:r>
            <a:r>
              <a:rPr lang="cs-CZ" dirty="0" err="1"/>
              <a:t>consequences</a:t>
            </a:r>
            <a:r>
              <a:rPr lang="cs-CZ" dirty="0"/>
              <a:t> </a:t>
            </a:r>
            <a:r>
              <a:rPr lang="cs-CZ" dirty="0" err="1"/>
              <a:t>of</a:t>
            </a:r>
            <a:r>
              <a:rPr lang="cs-CZ" dirty="0"/>
              <a:t> </a:t>
            </a:r>
            <a:r>
              <a:rPr lang="cs-CZ" dirty="0" err="1"/>
              <a:t>law</a:t>
            </a:r>
            <a:r>
              <a:rPr lang="cs-CZ" dirty="0"/>
              <a:t> </a:t>
            </a:r>
            <a:r>
              <a:rPr lang="cs-CZ" dirty="0" err="1"/>
              <a:t>and</a:t>
            </a:r>
            <a:r>
              <a:rPr lang="cs-CZ" dirty="0"/>
              <a:t> </a:t>
            </a:r>
            <a:r>
              <a:rPr lang="cs-CZ" dirty="0" err="1"/>
              <a:t>other</a:t>
            </a:r>
            <a:r>
              <a:rPr lang="cs-CZ" dirty="0"/>
              <a:t> </a:t>
            </a:r>
            <a:r>
              <a:rPr lang="cs-CZ" dirty="0" err="1"/>
              <a:t>social</a:t>
            </a:r>
            <a:r>
              <a:rPr lang="cs-CZ" dirty="0"/>
              <a:t> </a:t>
            </a:r>
            <a:r>
              <a:rPr lang="cs-CZ" dirty="0" err="1"/>
              <a:t>norms</a:t>
            </a:r>
            <a:r>
              <a:rPr lang="cs-CZ" dirty="0"/>
              <a:t>, </a:t>
            </a:r>
            <a:r>
              <a:rPr lang="cs-CZ" dirty="0" err="1"/>
              <a:t>their</a:t>
            </a:r>
            <a:r>
              <a:rPr lang="cs-CZ" dirty="0"/>
              <a:t> </a:t>
            </a:r>
            <a:r>
              <a:rPr lang="cs-CZ" dirty="0" err="1"/>
              <a:t>consistency</a:t>
            </a:r>
            <a:r>
              <a:rPr lang="cs-CZ" dirty="0"/>
              <a:t> </a:t>
            </a:r>
            <a:r>
              <a:rPr lang="cs-CZ" dirty="0" err="1"/>
              <a:t>with</a:t>
            </a:r>
            <a:r>
              <a:rPr lang="cs-CZ" dirty="0"/>
              <a:t> </a:t>
            </a:r>
            <a:r>
              <a:rPr lang="cs-CZ" dirty="0" err="1"/>
              <a:t>general</a:t>
            </a:r>
            <a:r>
              <a:rPr lang="cs-CZ" dirty="0"/>
              <a:t> </a:t>
            </a:r>
            <a:r>
              <a:rPr lang="cs-CZ" dirty="0" err="1"/>
              <a:t>moral</a:t>
            </a:r>
            <a:r>
              <a:rPr lang="cs-CZ" dirty="0"/>
              <a:t> </a:t>
            </a:r>
            <a:r>
              <a:rPr lang="cs-CZ" dirty="0" err="1"/>
              <a:t>principles</a:t>
            </a:r>
            <a:r>
              <a:rPr lang="cs-CZ" dirty="0"/>
              <a:t>, </a:t>
            </a:r>
            <a:r>
              <a:rPr lang="cs-CZ" dirty="0" err="1"/>
              <a:t>and</a:t>
            </a:r>
            <a:r>
              <a:rPr lang="cs-CZ" dirty="0"/>
              <a:t> </a:t>
            </a:r>
            <a:r>
              <a:rPr lang="cs-CZ" dirty="0" err="1"/>
              <a:t>their</a:t>
            </a:r>
            <a:r>
              <a:rPr lang="cs-CZ" dirty="0"/>
              <a:t> </a:t>
            </a:r>
            <a:r>
              <a:rPr lang="cs-CZ" dirty="0" err="1"/>
              <a:t>consequeces</a:t>
            </a:r>
            <a:r>
              <a:rPr lang="cs-CZ" dirty="0"/>
              <a:t> </a:t>
            </a:r>
            <a:r>
              <a:rPr lang="cs-CZ" dirty="0" err="1"/>
              <a:t>for</a:t>
            </a:r>
            <a:r>
              <a:rPr lang="cs-CZ" dirty="0"/>
              <a:t> </a:t>
            </a:r>
            <a:r>
              <a:rPr lang="cs-CZ" dirty="0" err="1"/>
              <a:t>various</a:t>
            </a:r>
            <a:r>
              <a:rPr lang="cs-CZ" dirty="0"/>
              <a:t> </a:t>
            </a:r>
            <a:r>
              <a:rPr lang="cs-CZ" dirty="0" err="1"/>
              <a:t>social</a:t>
            </a:r>
            <a:r>
              <a:rPr lang="cs-CZ" dirty="0"/>
              <a:t> </a:t>
            </a:r>
            <a:r>
              <a:rPr lang="cs-CZ" dirty="0" err="1"/>
              <a:t>groups</a:t>
            </a:r>
            <a:endParaRPr lang="cs-CZ" dirty="0"/>
          </a:p>
          <a:p>
            <a:endParaRPr lang="cs-CZ" dirty="0"/>
          </a:p>
          <a:p>
            <a:r>
              <a:rPr lang="cs-CZ" dirty="0" err="1"/>
              <a:t>understand</a:t>
            </a:r>
            <a:r>
              <a:rPr lang="cs-CZ" dirty="0"/>
              <a:t> </a:t>
            </a:r>
            <a:r>
              <a:rPr lang="cs-CZ" dirty="0" err="1"/>
              <a:t>that</a:t>
            </a:r>
            <a:r>
              <a:rPr lang="cs-CZ" dirty="0"/>
              <a:t> </a:t>
            </a:r>
            <a:r>
              <a:rPr lang="cs-CZ" dirty="0" err="1"/>
              <a:t>political</a:t>
            </a:r>
            <a:r>
              <a:rPr lang="cs-CZ" dirty="0"/>
              <a:t> </a:t>
            </a:r>
            <a:r>
              <a:rPr lang="cs-CZ" dirty="0" err="1"/>
              <a:t>parties</a:t>
            </a:r>
            <a:r>
              <a:rPr lang="cs-CZ" dirty="0"/>
              <a:t> </a:t>
            </a:r>
            <a:r>
              <a:rPr lang="cs-CZ" dirty="0" err="1"/>
              <a:t>represent</a:t>
            </a:r>
            <a:r>
              <a:rPr lang="cs-CZ" dirty="0"/>
              <a:t> </a:t>
            </a:r>
            <a:r>
              <a:rPr lang="cs-CZ" dirty="0" err="1"/>
              <a:t>interests</a:t>
            </a:r>
            <a:r>
              <a:rPr lang="cs-CZ" dirty="0"/>
              <a:t> </a:t>
            </a:r>
            <a:r>
              <a:rPr lang="cs-CZ" dirty="0" err="1"/>
              <a:t>of</a:t>
            </a:r>
            <a:r>
              <a:rPr lang="cs-CZ" dirty="0"/>
              <a:t> </a:t>
            </a:r>
            <a:r>
              <a:rPr lang="cs-CZ" dirty="0" err="1"/>
              <a:t>different</a:t>
            </a:r>
            <a:r>
              <a:rPr lang="cs-CZ" dirty="0"/>
              <a:t> </a:t>
            </a:r>
            <a:r>
              <a:rPr lang="cs-CZ" dirty="0" err="1"/>
              <a:t>social</a:t>
            </a:r>
            <a:r>
              <a:rPr lang="cs-CZ" dirty="0"/>
              <a:t> </a:t>
            </a:r>
            <a:r>
              <a:rPr lang="cs-CZ" dirty="0" err="1"/>
              <a:t>groups</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normAutofit/>
          </a:bodyPr>
          <a:lstStyle/>
          <a:p>
            <a:pPr marL="0" indent="0">
              <a:buNone/>
            </a:pPr>
            <a:r>
              <a:rPr lang="cs-CZ" sz="2800" dirty="0"/>
              <a:t>More </a:t>
            </a:r>
            <a:r>
              <a:rPr lang="cs-CZ" sz="2800" dirty="0" err="1"/>
              <a:t>general</a:t>
            </a:r>
            <a:r>
              <a:rPr lang="cs-CZ" sz="2800" dirty="0"/>
              <a:t> </a:t>
            </a:r>
            <a:r>
              <a:rPr lang="cs-CZ" sz="2800" dirty="0" err="1"/>
              <a:t>theories</a:t>
            </a:r>
            <a:r>
              <a:rPr lang="cs-CZ" sz="2800" dirty="0"/>
              <a:t> </a:t>
            </a:r>
            <a:r>
              <a:rPr lang="cs-CZ" sz="2800" dirty="0" err="1"/>
              <a:t>of</a:t>
            </a:r>
            <a:r>
              <a:rPr lang="cs-CZ" sz="2800" dirty="0"/>
              <a:t> </a:t>
            </a:r>
            <a:r>
              <a:rPr lang="cs-CZ" sz="2800" dirty="0" err="1"/>
              <a:t>cognitive</a:t>
            </a:r>
            <a:r>
              <a:rPr lang="cs-CZ" sz="2800" dirty="0"/>
              <a:t> </a:t>
            </a:r>
            <a:r>
              <a:rPr lang="cs-CZ" sz="2800" dirty="0" err="1"/>
              <a:t>development</a:t>
            </a:r>
            <a:r>
              <a:rPr lang="cs-CZ" sz="2800" dirty="0"/>
              <a:t>:</a:t>
            </a:r>
          </a:p>
          <a:p>
            <a:pPr marL="0" indent="0">
              <a:buNone/>
            </a:pPr>
            <a:endParaRPr lang="cs-CZ" sz="2800" dirty="0"/>
          </a:p>
          <a:p>
            <a:pPr marL="0" indent="0">
              <a:buNone/>
            </a:pPr>
            <a:r>
              <a:rPr lang="cs-CZ" sz="2800" b="1" dirty="0"/>
              <a:t>Jean </a:t>
            </a:r>
            <a:r>
              <a:rPr lang="cs-CZ" sz="2800" b="1" dirty="0" err="1"/>
              <a:t>Piaget</a:t>
            </a:r>
            <a:endParaRPr lang="cs-CZ" sz="2800" b="1" dirty="0"/>
          </a:p>
          <a:p>
            <a:pPr marL="714375" indent="0">
              <a:buNone/>
            </a:pPr>
            <a:r>
              <a:rPr lang="cs-CZ" sz="2800" dirty="0" err="1"/>
              <a:t>we</a:t>
            </a:r>
            <a:r>
              <a:rPr lang="cs-CZ" sz="2800" dirty="0"/>
              <a:t> </a:t>
            </a:r>
            <a:r>
              <a:rPr lang="cs-CZ" sz="2800" dirty="0" err="1"/>
              <a:t>become</a:t>
            </a:r>
            <a:r>
              <a:rPr lang="cs-CZ" sz="2800" dirty="0"/>
              <a:t> </a:t>
            </a:r>
            <a:r>
              <a:rPr lang="cs-CZ" sz="2800" dirty="0" err="1"/>
              <a:t>able</a:t>
            </a:r>
            <a:r>
              <a:rPr lang="cs-CZ" sz="2800" dirty="0"/>
              <a:t> to use </a:t>
            </a:r>
            <a:r>
              <a:rPr lang="cs-CZ" sz="2800" dirty="0" err="1"/>
              <a:t>abstract</a:t>
            </a:r>
            <a:r>
              <a:rPr lang="cs-CZ" sz="2800" dirty="0"/>
              <a:t> </a:t>
            </a:r>
            <a:r>
              <a:rPr lang="cs-CZ" sz="2800" dirty="0" err="1"/>
              <a:t>reasoning</a:t>
            </a:r>
            <a:r>
              <a:rPr lang="cs-CZ" sz="2800" dirty="0"/>
              <a:t> </a:t>
            </a:r>
            <a:r>
              <a:rPr lang="cs-CZ" sz="2800" dirty="0" err="1"/>
              <a:t>from</a:t>
            </a:r>
            <a:r>
              <a:rPr lang="cs-CZ" sz="2800" dirty="0"/>
              <a:t> </a:t>
            </a:r>
            <a:r>
              <a:rPr lang="cs-CZ" sz="2800" dirty="0" err="1"/>
              <a:t>age</a:t>
            </a:r>
            <a:r>
              <a:rPr lang="cs-CZ" sz="2800" dirty="0"/>
              <a:t> </a:t>
            </a:r>
            <a:r>
              <a:rPr lang="cs-CZ" sz="2800" dirty="0">
                <a:solidFill>
                  <a:srgbClr val="C00000"/>
                </a:solidFill>
              </a:rPr>
              <a:t>11-12</a:t>
            </a:r>
          </a:p>
          <a:p>
            <a:pPr marL="0" indent="0">
              <a:buNone/>
            </a:pPr>
            <a:r>
              <a:rPr lang="cs-CZ" sz="2800" b="1" dirty="0"/>
              <a:t>Robert </a:t>
            </a:r>
            <a:r>
              <a:rPr lang="cs-CZ" sz="2800" b="1" dirty="0" err="1"/>
              <a:t>Selman</a:t>
            </a:r>
            <a:endParaRPr lang="cs-CZ" sz="2800" b="1" dirty="0"/>
          </a:p>
          <a:p>
            <a:pPr marL="714375" indent="0">
              <a:buNone/>
            </a:pPr>
            <a:r>
              <a:rPr lang="cs-CZ" sz="2800" dirty="0" err="1"/>
              <a:t>from</a:t>
            </a:r>
            <a:r>
              <a:rPr lang="cs-CZ" sz="2800" dirty="0"/>
              <a:t> </a:t>
            </a:r>
            <a:r>
              <a:rPr lang="cs-CZ" sz="2800" dirty="0" err="1"/>
              <a:t>age</a:t>
            </a:r>
            <a:r>
              <a:rPr lang="cs-CZ" sz="2800" dirty="0"/>
              <a:t> </a:t>
            </a:r>
            <a:r>
              <a:rPr lang="cs-CZ" sz="2800" dirty="0">
                <a:solidFill>
                  <a:srgbClr val="C00000"/>
                </a:solidFill>
              </a:rPr>
              <a:t>12-14</a:t>
            </a:r>
            <a:r>
              <a:rPr lang="cs-CZ" sz="2800" dirty="0"/>
              <a:t> </a:t>
            </a:r>
            <a:r>
              <a:rPr lang="cs-CZ" sz="2800" dirty="0" err="1"/>
              <a:t>we</a:t>
            </a:r>
            <a:r>
              <a:rPr lang="cs-CZ" sz="2800" dirty="0"/>
              <a:t> </a:t>
            </a:r>
            <a:r>
              <a:rPr lang="cs-CZ" sz="2800" dirty="0" err="1"/>
              <a:t>become</a:t>
            </a:r>
            <a:r>
              <a:rPr lang="cs-CZ" sz="2800" dirty="0"/>
              <a:t> </a:t>
            </a:r>
            <a:r>
              <a:rPr lang="cs-CZ" sz="2800" dirty="0" err="1"/>
              <a:t>able</a:t>
            </a:r>
            <a:r>
              <a:rPr lang="cs-CZ" sz="2800" dirty="0"/>
              <a:t> to </a:t>
            </a:r>
            <a:r>
              <a:rPr lang="cs-CZ" sz="2800" dirty="0" err="1"/>
              <a:t>take</a:t>
            </a:r>
            <a:r>
              <a:rPr lang="cs-CZ" sz="2800" dirty="0"/>
              <a:t> a </a:t>
            </a:r>
            <a:r>
              <a:rPr lang="cs-CZ" sz="2800" dirty="0" err="1"/>
              <a:t>perspective</a:t>
            </a:r>
            <a:r>
              <a:rPr lang="cs-CZ" sz="2800" dirty="0"/>
              <a:t> </a:t>
            </a:r>
            <a:r>
              <a:rPr lang="cs-CZ" sz="2800" dirty="0" err="1"/>
              <a:t>of</a:t>
            </a:r>
            <a:r>
              <a:rPr lang="cs-CZ" sz="2800" dirty="0"/>
              <a:t> a „</a:t>
            </a:r>
            <a:r>
              <a:rPr lang="cs-CZ" sz="2800" dirty="0" err="1"/>
              <a:t>third</a:t>
            </a:r>
            <a:r>
              <a:rPr lang="cs-CZ" sz="2800" dirty="0"/>
              <a:t>“ person</a:t>
            </a:r>
          </a:p>
          <a:p>
            <a:pPr marL="714375" indent="0">
              <a:buNone/>
            </a:pPr>
            <a:r>
              <a:rPr lang="cs-CZ" sz="2800" dirty="0" err="1"/>
              <a:t>from</a:t>
            </a:r>
            <a:r>
              <a:rPr lang="cs-CZ" sz="2800" dirty="0"/>
              <a:t> </a:t>
            </a:r>
            <a:r>
              <a:rPr lang="cs-CZ" sz="2800" dirty="0" err="1"/>
              <a:t>age</a:t>
            </a:r>
            <a:r>
              <a:rPr lang="cs-CZ" sz="2800" dirty="0"/>
              <a:t> </a:t>
            </a:r>
            <a:r>
              <a:rPr lang="cs-CZ" sz="2800" dirty="0">
                <a:solidFill>
                  <a:srgbClr val="C00000"/>
                </a:solidFill>
              </a:rPr>
              <a:t>15</a:t>
            </a:r>
            <a:r>
              <a:rPr lang="cs-CZ" sz="2800" dirty="0"/>
              <a:t> </a:t>
            </a:r>
            <a:r>
              <a:rPr lang="cs-CZ" sz="2800" dirty="0" err="1"/>
              <a:t>we</a:t>
            </a:r>
            <a:r>
              <a:rPr lang="cs-CZ" sz="2800" dirty="0"/>
              <a:t> </a:t>
            </a:r>
            <a:r>
              <a:rPr lang="cs-CZ" sz="2800" dirty="0" err="1"/>
              <a:t>become</a:t>
            </a:r>
            <a:r>
              <a:rPr lang="cs-CZ" sz="2800" dirty="0"/>
              <a:t> </a:t>
            </a:r>
            <a:r>
              <a:rPr lang="cs-CZ" sz="2800" dirty="0" err="1"/>
              <a:t>able</a:t>
            </a:r>
            <a:r>
              <a:rPr lang="cs-CZ" sz="2800" dirty="0"/>
              <a:t> to </a:t>
            </a:r>
            <a:r>
              <a:rPr lang="cs-CZ" sz="2800" dirty="0" err="1"/>
              <a:t>take</a:t>
            </a:r>
            <a:r>
              <a:rPr lang="cs-CZ" sz="2800" dirty="0"/>
              <a:t> </a:t>
            </a:r>
            <a:r>
              <a:rPr lang="cs-CZ" sz="2800" dirty="0" err="1"/>
              <a:t>perspectives</a:t>
            </a:r>
            <a:r>
              <a:rPr lang="cs-CZ" sz="2800" dirty="0"/>
              <a:t> </a:t>
            </a:r>
            <a:r>
              <a:rPr lang="cs-CZ" sz="2800" dirty="0" err="1"/>
              <a:t>of</a:t>
            </a:r>
            <a:r>
              <a:rPr lang="cs-CZ" sz="2800" dirty="0"/>
              <a:t> „</a:t>
            </a:r>
            <a:r>
              <a:rPr lang="cs-CZ" sz="2800" dirty="0" err="1"/>
              <a:t>third</a:t>
            </a:r>
            <a:r>
              <a:rPr lang="cs-CZ" sz="2800" dirty="0"/>
              <a:t>“ non-</a:t>
            </a:r>
            <a:r>
              <a:rPr lang="cs-CZ" sz="2800" dirty="0" err="1"/>
              <a:t>aligned</a:t>
            </a:r>
            <a:r>
              <a:rPr lang="cs-CZ" sz="2800" dirty="0"/>
              <a:t> </a:t>
            </a:r>
            <a:r>
              <a:rPr lang="cs-CZ" sz="2800" dirty="0" err="1"/>
              <a:t>persons</a:t>
            </a:r>
            <a:r>
              <a:rPr lang="cs-CZ" sz="2800" dirty="0"/>
              <a:t> </a:t>
            </a:r>
            <a:r>
              <a:rPr lang="cs-CZ" sz="2800" dirty="0" err="1"/>
              <a:t>who</a:t>
            </a:r>
            <a:r>
              <a:rPr lang="cs-CZ" sz="2800" dirty="0"/>
              <a:t> </a:t>
            </a:r>
            <a:r>
              <a:rPr lang="cs-CZ" sz="2800" dirty="0" err="1"/>
              <a:t>come</a:t>
            </a:r>
            <a:r>
              <a:rPr lang="cs-CZ" sz="2800" dirty="0"/>
              <a:t> </a:t>
            </a:r>
            <a:r>
              <a:rPr lang="cs-CZ" sz="2800" dirty="0" err="1"/>
              <a:t>from</a:t>
            </a:r>
            <a:r>
              <a:rPr lang="cs-CZ" sz="2800" dirty="0"/>
              <a:t> </a:t>
            </a:r>
            <a:r>
              <a:rPr lang="cs-CZ" sz="2800" dirty="0" err="1"/>
              <a:t>different</a:t>
            </a:r>
            <a:r>
              <a:rPr lang="cs-CZ" sz="2800" dirty="0"/>
              <a:t> </a:t>
            </a:r>
            <a:r>
              <a:rPr lang="cs-CZ" sz="2800" dirty="0" err="1"/>
              <a:t>sociocultural</a:t>
            </a:r>
            <a:r>
              <a:rPr lang="cs-CZ" sz="2800" dirty="0"/>
              <a:t> </a:t>
            </a:r>
            <a:r>
              <a:rPr lang="cs-CZ" sz="2800" dirty="0" err="1"/>
              <a:t>backgrounds</a:t>
            </a:r>
            <a:endParaRPr lang="cs-CZ"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4" name="Elipsa 3"/>
          <p:cNvSpPr/>
          <p:nvPr/>
        </p:nvSpPr>
        <p:spPr>
          <a:xfrm>
            <a:off x="2495600" y="1988840"/>
            <a:ext cx="5976664" cy="35283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8112224" y="4653137"/>
            <a:ext cx="2088232" cy="954107"/>
          </a:xfrm>
          <a:prstGeom prst="rect">
            <a:avLst/>
          </a:prstGeom>
          <a:noFill/>
          <a:ln>
            <a:noFill/>
          </a:ln>
        </p:spPr>
        <p:txBody>
          <a:bodyPr wrap="square" rtlCol="0">
            <a:spAutoFit/>
          </a:bodyPr>
          <a:lstStyle/>
          <a:p>
            <a:r>
              <a:rPr lang="cs-CZ" sz="2800" dirty="0" err="1">
                <a:solidFill>
                  <a:schemeClr val="tx2"/>
                </a:solidFill>
              </a:rPr>
              <a:t>civic</a:t>
            </a:r>
            <a:r>
              <a:rPr lang="cs-CZ" sz="2800" dirty="0">
                <a:solidFill>
                  <a:schemeClr val="tx2"/>
                </a:solidFill>
              </a:rPr>
              <a:t> </a:t>
            </a:r>
            <a:r>
              <a:rPr lang="cs-CZ" sz="2800" dirty="0" err="1">
                <a:solidFill>
                  <a:schemeClr val="tx2"/>
                </a:solidFill>
              </a:rPr>
              <a:t>participation</a:t>
            </a:r>
            <a:endParaRPr lang="cs-CZ" sz="2800" dirty="0">
              <a:solidFill>
                <a:schemeClr val="tx2"/>
              </a:solidFill>
            </a:endParaRPr>
          </a:p>
        </p:txBody>
      </p:sp>
      <p:sp>
        <p:nvSpPr>
          <p:cNvPr id="6" name="Elipsa 5"/>
          <p:cNvSpPr/>
          <p:nvPr/>
        </p:nvSpPr>
        <p:spPr>
          <a:xfrm>
            <a:off x="6240016" y="2420888"/>
            <a:ext cx="1512168"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719736" y="2996953"/>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4" name="Elipsa 3"/>
          <p:cNvSpPr/>
          <p:nvPr/>
        </p:nvSpPr>
        <p:spPr>
          <a:xfrm>
            <a:off x="5879976" y="1844824"/>
            <a:ext cx="3744416" cy="25202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7680176" y="4581129"/>
            <a:ext cx="2088232" cy="954107"/>
          </a:xfrm>
          <a:prstGeom prst="rect">
            <a:avLst/>
          </a:prstGeom>
          <a:noFill/>
          <a:ln>
            <a:noFill/>
          </a:ln>
        </p:spPr>
        <p:txBody>
          <a:bodyPr wrap="square" rtlCol="0">
            <a:spAutoFit/>
          </a:bodyPr>
          <a:lstStyle/>
          <a:p>
            <a:r>
              <a:rPr lang="cs-CZ" sz="2800" dirty="0" err="1">
                <a:solidFill>
                  <a:schemeClr val="tx2"/>
                </a:solidFill>
              </a:rPr>
              <a:t>civic</a:t>
            </a:r>
            <a:r>
              <a:rPr lang="cs-CZ" sz="2800" dirty="0">
                <a:solidFill>
                  <a:schemeClr val="tx2"/>
                </a:solidFill>
              </a:rPr>
              <a:t> </a:t>
            </a:r>
            <a:r>
              <a:rPr lang="cs-CZ" sz="2800" dirty="0" err="1">
                <a:solidFill>
                  <a:schemeClr val="tx2"/>
                </a:solidFill>
              </a:rPr>
              <a:t>participation</a:t>
            </a:r>
            <a:endParaRPr lang="cs-CZ" sz="2800" dirty="0">
              <a:solidFill>
                <a:schemeClr val="tx2"/>
              </a:solidFill>
            </a:endParaRPr>
          </a:p>
        </p:txBody>
      </p:sp>
      <p:sp>
        <p:nvSpPr>
          <p:cNvPr id="6" name="Elipsa 5"/>
          <p:cNvSpPr/>
          <p:nvPr/>
        </p:nvSpPr>
        <p:spPr>
          <a:xfrm>
            <a:off x="2711624" y="1916832"/>
            <a:ext cx="3744416" cy="25202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351584" y="4581129"/>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6" name="Elipsa 5"/>
          <p:cNvSpPr/>
          <p:nvPr/>
        </p:nvSpPr>
        <p:spPr>
          <a:xfrm>
            <a:off x="2783632" y="2060848"/>
            <a:ext cx="6120680" cy="27363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999656" y="5157193"/>
            <a:ext cx="2448272" cy="954107"/>
          </a:xfrm>
          <a:prstGeom prst="rect">
            <a:avLst/>
          </a:prstGeom>
          <a:noFill/>
          <a:ln>
            <a:noFill/>
          </a:ln>
        </p:spPr>
        <p:txBody>
          <a:bodyPr wrap="square" rtlCol="0">
            <a:spAutoFit/>
          </a:bodyPr>
          <a:lstStyle/>
          <a:p>
            <a:pPr algn="r"/>
            <a:r>
              <a:rPr lang="cs-CZ" sz="2800" dirty="0" err="1">
                <a:solidFill>
                  <a:srgbClr val="C00000"/>
                </a:solidFill>
              </a:rPr>
              <a:t>political</a:t>
            </a:r>
            <a:r>
              <a:rPr lang="cs-CZ" sz="2800" dirty="0">
                <a:solidFill>
                  <a:srgbClr val="C00000"/>
                </a:solidFill>
              </a:rPr>
              <a:t> </a:t>
            </a:r>
            <a:r>
              <a:rPr lang="cs-CZ" sz="2800" dirty="0" err="1">
                <a:solidFill>
                  <a:srgbClr val="C00000"/>
                </a:solidFill>
              </a:rPr>
              <a:t>participation</a:t>
            </a:r>
            <a:endParaRPr lang="cs-CZ" sz="28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3" name="Zástupný symbol pro obsah 2"/>
          <p:cNvSpPr>
            <a:spLocks noGrp="1"/>
          </p:cNvSpPr>
          <p:nvPr>
            <p:ph idx="1"/>
          </p:nvPr>
        </p:nvSpPr>
        <p:spPr/>
        <p:txBody>
          <a:bodyPr>
            <a:normAutofit/>
          </a:bodyPr>
          <a:lstStyle/>
          <a:p>
            <a:pPr marL="0" indent="0">
              <a:buNone/>
            </a:pPr>
            <a:r>
              <a:rPr lang="cs-CZ" sz="2400" dirty="0" err="1"/>
              <a:t>different</a:t>
            </a:r>
            <a:r>
              <a:rPr lang="cs-CZ" sz="2400" dirty="0"/>
              <a:t> </a:t>
            </a:r>
            <a:r>
              <a:rPr lang="cs-CZ" sz="2400" dirty="0" err="1"/>
              <a:t>definition</a:t>
            </a:r>
            <a:r>
              <a:rPr lang="cs-CZ" sz="2400" dirty="0"/>
              <a:t> </a:t>
            </a:r>
            <a:r>
              <a:rPr lang="cs-CZ" sz="2400" dirty="0">
                <a:sym typeface="Wingdings" pitchFamily="2" charset="2"/>
              </a:rPr>
              <a:t> </a:t>
            </a:r>
            <a:r>
              <a:rPr lang="cs-CZ" sz="2400" dirty="0" err="1">
                <a:sym typeface="Wingdings" pitchFamily="2" charset="2"/>
              </a:rPr>
              <a:t>different</a:t>
            </a:r>
            <a:r>
              <a:rPr lang="cs-CZ" sz="2400" dirty="0">
                <a:sym typeface="Wingdings" pitchFamily="2" charset="2"/>
              </a:rPr>
              <a:t> </a:t>
            </a:r>
            <a:r>
              <a:rPr lang="cs-CZ" sz="2400" dirty="0" err="1">
                <a:sym typeface="Wingdings" pitchFamily="2" charset="2"/>
              </a:rPr>
              <a:t>picture</a:t>
            </a:r>
            <a:r>
              <a:rPr lang="cs-CZ" sz="2400" dirty="0">
                <a:sym typeface="Wingdings" pitchFamily="2" charset="2"/>
              </a:rPr>
              <a:t> </a:t>
            </a:r>
            <a:r>
              <a:rPr lang="cs-CZ" sz="2400" dirty="0" err="1">
                <a:sym typeface="Wingdings" pitchFamily="2" charset="2"/>
              </a:rPr>
              <a:t>of</a:t>
            </a:r>
            <a:r>
              <a:rPr lang="cs-CZ" sz="2400" dirty="0">
                <a:sym typeface="Wingdings" pitchFamily="2" charset="2"/>
              </a:rPr>
              <a:t> </a:t>
            </a:r>
            <a:r>
              <a:rPr lang="cs-CZ" sz="2400" dirty="0" err="1">
                <a:sym typeface="Wingdings" pitchFamily="2" charset="2"/>
              </a:rPr>
              <a:t>current</a:t>
            </a:r>
            <a:r>
              <a:rPr lang="cs-CZ" sz="2400" dirty="0">
                <a:sym typeface="Wingdings" pitchFamily="2" charset="2"/>
              </a:rPr>
              <a:t> </a:t>
            </a:r>
            <a:r>
              <a:rPr lang="cs-CZ" sz="2400" dirty="0" err="1">
                <a:sym typeface="Wingdings" pitchFamily="2" charset="2"/>
              </a:rPr>
              <a:t>youth</a:t>
            </a: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data</a:t>
            </a:r>
          </a:p>
        </p:txBody>
      </p:sp>
      <p:sp>
        <p:nvSpPr>
          <p:cNvPr id="3" name="Zástupný symbol pro obsah 2"/>
          <p:cNvSpPr>
            <a:spLocks noGrp="1"/>
          </p:cNvSpPr>
          <p:nvPr>
            <p:ph idx="1"/>
          </p:nvPr>
        </p:nvSpPr>
        <p:spPr/>
        <p:txBody>
          <a:bodyPr/>
          <a:lstStyle/>
          <a:p>
            <a:pPr>
              <a:buNone/>
            </a:pPr>
            <a:r>
              <a:rPr lang="cs-CZ" dirty="0"/>
              <a:t>June 2014</a:t>
            </a:r>
          </a:p>
          <a:p>
            <a:pPr>
              <a:buNone/>
            </a:pPr>
            <a:endParaRPr lang="cs-CZ" dirty="0"/>
          </a:p>
          <a:p>
            <a:pPr marL="0" indent="0">
              <a:buNone/>
            </a:pPr>
            <a:r>
              <a:rPr lang="cs-CZ" dirty="0" err="1"/>
              <a:t>about</a:t>
            </a:r>
            <a:r>
              <a:rPr lang="cs-CZ" dirty="0"/>
              <a:t> 2,000 9th and 10th </a:t>
            </a:r>
            <a:r>
              <a:rPr lang="cs-CZ" dirty="0" err="1"/>
              <a:t>graders</a:t>
            </a:r>
            <a:r>
              <a:rPr lang="cs-CZ" dirty="0"/>
              <a:t> (</a:t>
            </a:r>
            <a:r>
              <a:rPr lang="cs-CZ" dirty="0" err="1"/>
              <a:t>M</a:t>
            </a:r>
            <a:r>
              <a:rPr lang="cs-CZ" baseline="-25000" dirty="0" err="1"/>
              <a:t>age</a:t>
            </a:r>
            <a:r>
              <a:rPr lang="cs-CZ" dirty="0"/>
              <a:t>= 15.7)</a:t>
            </a:r>
          </a:p>
          <a:p>
            <a:pPr marL="0" indent="0">
              <a:buNone/>
            </a:pPr>
            <a:endParaRPr lang="cs-CZ" dirty="0"/>
          </a:p>
          <a:p>
            <a:pPr marL="0" indent="0">
              <a:buNone/>
            </a:pPr>
            <a:r>
              <a:rPr lang="cs-CZ" dirty="0" err="1"/>
              <a:t>survey</a:t>
            </a:r>
            <a:r>
              <a:rPr lang="cs-CZ" dirty="0"/>
              <a:t> </a:t>
            </a:r>
            <a:r>
              <a:rPr lang="cs-CZ" dirty="0" err="1"/>
              <a:t>research</a:t>
            </a:r>
            <a:br>
              <a:rPr lang="cs-CZ" dirty="0"/>
            </a:br>
            <a:r>
              <a:rPr lang="cs-CZ" dirty="0"/>
              <a:t>in </a:t>
            </a:r>
            <a:r>
              <a:rPr lang="cs-CZ" dirty="0" err="1"/>
              <a:t>schools</a:t>
            </a:r>
            <a:endParaRPr lang="cs-CZ" dirty="0"/>
          </a:p>
        </p:txBody>
      </p:sp>
      <p:pic>
        <p:nvPicPr>
          <p:cNvPr id="92162" name="Picture 2"/>
          <p:cNvPicPr>
            <a:picLocks noChangeAspect="1" noChangeArrowheads="1"/>
          </p:cNvPicPr>
          <p:nvPr/>
        </p:nvPicPr>
        <p:blipFill>
          <a:blip r:embed="rId2" cstate="print"/>
          <a:srcRect/>
          <a:stretch>
            <a:fillRect/>
          </a:stretch>
        </p:blipFill>
        <p:spPr bwMode="auto">
          <a:xfrm>
            <a:off x="6023992" y="3933056"/>
            <a:ext cx="43815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lstStyle/>
          <a:p>
            <a:r>
              <a:rPr lang="cs-CZ" dirty="0" err="1"/>
              <a:t>development</a:t>
            </a:r>
            <a:r>
              <a:rPr lang="cs-CZ" dirty="0"/>
              <a:t> </a:t>
            </a:r>
            <a:r>
              <a:rPr lang="cs-CZ" dirty="0" err="1"/>
              <a:t>of</a:t>
            </a:r>
            <a:r>
              <a:rPr lang="cs-CZ" dirty="0"/>
              <a:t> a </a:t>
            </a:r>
            <a:r>
              <a:rPr lang="cs-CZ" dirty="0" err="1"/>
              <a:t>social</a:t>
            </a:r>
            <a:r>
              <a:rPr lang="cs-CZ" dirty="0"/>
              <a:t> </a:t>
            </a:r>
            <a:r>
              <a:rPr lang="cs-CZ" dirty="0" err="1"/>
              <a:t>aspect</a:t>
            </a:r>
            <a:r>
              <a:rPr lang="cs-CZ" dirty="0"/>
              <a:t> </a:t>
            </a:r>
            <a:r>
              <a:rPr lang="cs-CZ" dirty="0" err="1"/>
              <a:t>of</a:t>
            </a:r>
            <a:r>
              <a:rPr lang="cs-CZ" dirty="0"/>
              <a:t> person‘s identity (</a:t>
            </a:r>
            <a:r>
              <a:rPr lang="cs-CZ" dirty="0" err="1"/>
              <a:t>Erikson</a:t>
            </a:r>
            <a:r>
              <a:rPr lang="cs-CZ" dirty="0"/>
              <a:t>, 1968)</a:t>
            </a:r>
          </a:p>
          <a:p>
            <a:r>
              <a:rPr lang="cs-CZ" dirty="0" err="1"/>
              <a:t>social</a:t>
            </a:r>
            <a:r>
              <a:rPr lang="cs-CZ" dirty="0"/>
              <a:t> </a:t>
            </a:r>
            <a:r>
              <a:rPr lang="cs-CZ" dirty="0" err="1"/>
              <a:t>and</a:t>
            </a:r>
            <a:r>
              <a:rPr lang="cs-CZ" dirty="0"/>
              <a:t> </a:t>
            </a:r>
            <a:r>
              <a:rPr lang="cs-CZ" dirty="0" err="1"/>
              <a:t>institutional</a:t>
            </a:r>
            <a:r>
              <a:rPr lang="cs-CZ" dirty="0"/>
              <a:t> </a:t>
            </a:r>
            <a:r>
              <a:rPr lang="cs-CZ" dirty="0" err="1"/>
              <a:t>incentives</a:t>
            </a:r>
            <a:endParaRPr lang="cs-CZ" dirty="0"/>
          </a:p>
          <a:p>
            <a:pPr lvl="1"/>
            <a:r>
              <a:rPr lang="cs-CZ" dirty="0" err="1"/>
              <a:t>educational</a:t>
            </a:r>
            <a:r>
              <a:rPr lang="cs-CZ" dirty="0"/>
              <a:t> </a:t>
            </a:r>
            <a:r>
              <a:rPr lang="cs-CZ" dirty="0" err="1"/>
              <a:t>system</a:t>
            </a:r>
            <a:r>
              <a:rPr lang="cs-CZ" dirty="0"/>
              <a:t> </a:t>
            </a:r>
            <a:r>
              <a:rPr lang="en-US" dirty="0"/>
              <a:t>(</a:t>
            </a:r>
            <a:r>
              <a:rPr lang="en-US" dirty="0" err="1"/>
              <a:t>Niemi</a:t>
            </a:r>
            <a:r>
              <a:rPr lang="en-US" dirty="0"/>
              <a:t> &amp; </a:t>
            </a:r>
            <a:r>
              <a:rPr lang="en-US" dirty="0" err="1"/>
              <a:t>Hepbur</a:t>
            </a:r>
            <a:r>
              <a:rPr lang="cs-CZ" dirty="0"/>
              <a:t>n</a:t>
            </a:r>
            <a:r>
              <a:rPr lang="en-US" dirty="0"/>
              <a:t>, 1995)</a:t>
            </a:r>
            <a:endParaRPr lang="cs-CZ" dirty="0"/>
          </a:p>
          <a:p>
            <a:pPr lvl="1"/>
            <a:r>
              <a:rPr lang="cs-CZ" dirty="0" err="1"/>
              <a:t>political</a:t>
            </a:r>
            <a:r>
              <a:rPr lang="cs-CZ" dirty="0"/>
              <a:t> </a:t>
            </a:r>
            <a:r>
              <a:rPr lang="cs-CZ" dirty="0" err="1"/>
              <a:t>rights</a:t>
            </a:r>
            <a:endParaRPr lang="cs-CZ" dirty="0"/>
          </a:p>
          <a:p>
            <a:pPr>
              <a:buNone/>
            </a:pP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213285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90872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11663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600201"/>
            <a:ext cx="8229600" cy="964703"/>
          </a:xfrm>
        </p:spPr>
        <p:txBody>
          <a:bodyPr>
            <a:normAutofit/>
          </a:bodyPr>
          <a:lstStyle/>
          <a:p>
            <a:pPr marL="0" indent="0">
              <a:buNone/>
            </a:pPr>
            <a:r>
              <a:rPr lang="cs-CZ" sz="2400" dirty="0" err="1"/>
              <a:t>civic</a:t>
            </a:r>
            <a:r>
              <a:rPr lang="cs-CZ" sz="2400" dirty="0"/>
              <a:t> engagement </a:t>
            </a:r>
            <a:r>
              <a:rPr lang="cs-CZ" sz="2400" dirty="0" err="1"/>
              <a:t>is</a:t>
            </a:r>
            <a:r>
              <a:rPr lang="cs-CZ" sz="2400" dirty="0"/>
              <a:t> </a:t>
            </a:r>
            <a:r>
              <a:rPr lang="cs-CZ" sz="2400" dirty="0" err="1"/>
              <a:t>issue-oriented</a:t>
            </a:r>
            <a:r>
              <a:rPr lang="cs-CZ" sz="2400" dirty="0"/>
              <a:t> and </a:t>
            </a:r>
            <a:r>
              <a:rPr lang="cs-CZ" sz="2400" dirty="0" err="1"/>
              <a:t>associated</a:t>
            </a:r>
            <a:r>
              <a:rPr lang="cs-CZ" sz="2400" dirty="0"/>
              <a:t> </a:t>
            </a:r>
            <a:r>
              <a:rPr lang="cs-CZ" sz="2400" dirty="0" err="1"/>
              <a:t>with</a:t>
            </a:r>
            <a:r>
              <a:rPr lang="cs-CZ" sz="2400" dirty="0"/>
              <a:t> </a:t>
            </a:r>
            <a:r>
              <a:rPr lang="cs-CZ" sz="2400" dirty="0" err="1"/>
              <a:t>one‘s</a:t>
            </a:r>
            <a:r>
              <a:rPr lang="cs-CZ" sz="2400" dirty="0"/>
              <a:t> </a:t>
            </a:r>
            <a:r>
              <a:rPr lang="cs-CZ" sz="2400" dirty="0" err="1"/>
              <a:t>lifestyle</a:t>
            </a:r>
            <a:endParaRPr lang="cs-CZ" sz="2400" dirty="0"/>
          </a:p>
          <a:p>
            <a:pPr>
              <a:buNone/>
            </a:pPr>
            <a:endParaRPr lang="cs-CZ" sz="2400" dirty="0"/>
          </a:p>
        </p:txBody>
      </p:sp>
      <p:pic>
        <p:nvPicPr>
          <p:cNvPr id="29700" name="Picture 4" descr="http://feminspire.com/wp-content/uploads/2012/12/bigstock_silhouettes_of_concert_crowd_i_1565261621.jpg"/>
          <p:cNvPicPr>
            <a:picLocks noChangeAspect="1" noChangeArrowheads="1"/>
          </p:cNvPicPr>
          <p:nvPr/>
        </p:nvPicPr>
        <p:blipFill>
          <a:blip r:embed="rId2" cstate="print"/>
          <a:srcRect/>
          <a:stretch>
            <a:fillRect/>
          </a:stretch>
        </p:blipFill>
        <p:spPr bwMode="auto">
          <a:xfrm>
            <a:off x="2207568" y="3573017"/>
            <a:ext cx="4320480" cy="2387065"/>
          </a:xfrm>
          <a:prstGeom prst="rect">
            <a:avLst/>
          </a:prstGeom>
          <a:noFill/>
        </p:spPr>
      </p:pic>
      <p:pic>
        <p:nvPicPr>
          <p:cNvPr id="29702" name="Picture 6" descr="http://www.merchandisingplaza.com/images/products/41926/img2.jpg"/>
          <p:cNvPicPr>
            <a:picLocks noChangeAspect="1" noChangeArrowheads="1"/>
          </p:cNvPicPr>
          <p:nvPr/>
        </p:nvPicPr>
        <p:blipFill>
          <a:blip r:embed="rId3" cstate="print"/>
          <a:srcRect/>
          <a:stretch>
            <a:fillRect/>
          </a:stretch>
        </p:blipFill>
        <p:spPr bwMode="auto">
          <a:xfrm>
            <a:off x="6240017" y="3212976"/>
            <a:ext cx="2941737" cy="3037938"/>
          </a:xfrm>
          <a:prstGeom prst="rect">
            <a:avLst/>
          </a:prstGeom>
          <a:noFill/>
        </p:spPr>
      </p:pic>
      <p:pic>
        <p:nvPicPr>
          <p:cNvPr id="29704" name="Picture 8" descr="https://desertpeace.files.wordpress.com/2014/12/boycott-the-boycott-2.png"/>
          <p:cNvPicPr>
            <a:picLocks noChangeAspect="1" noChangeArrowheads="1"/>
          </p:cNvPicPr>
          <p:nvPr/>
        </p:nvPicPr>
        <p:blipFill>
          <a:blip r:embed="rId4" cstate="print"/>
          <a:srcRect/>
          <a:stretch>
            <a:fillRect/>
          </a:stretch>
        </p:blipFill>
        <p:spPr bwMode="auto">
          <a:xfrm>
            <a:off x="8703840" y="4653136"/>
            <a:ext cx="1964160" cy="1964160"/>
          </a:xfrm>
          <a:prstGeom prst="rect">
            <a:avLst/>
          </a:prstGeom>
          <a:noFill/>
        </p:spPr>
      </p:pic>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5805264"/>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5373216"/>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458112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1600201"/>
            <a:ext cx="8435280" cy="964703"/>
          </a:xfrm>
        </p:spPr>
        <p:txBody>
          <a:bodyPr>
            <a:normAutofit/>
          </a:bodyPr>
          <a:lstStyle/>
          <a:p>
            <a:pPr marL="457200" indent="-457200">
              <a:buNone/>
            </a:pPr>
            <a:r>
              <a:rPr lang="cs-CZ" sz="2400" dirty="0"/>
              <a:t>most </a:t>
            </a:r>
            <a:r>
              <a:rPr lang="cs-CZ" sz="2400" dirty="0" err="1"/>
              <a:t>young</a:t>
            </a:r>
            <a:r>
              <a:rPr lang="cs-CZ" sz="2400" dirty="0"/>
              <a:t> </a:t>
            </a:r>
            <a:r>
              <a:rPr lang="cs-CZ" sz="2400" dirty="0" err="1"/>
              <a:t>people</a:t>
            </a:r>
            <a:r>
              <a:rPr lang="cs-CZ" sz="2400" dirty="0"/>
              <a:t> are </a:t>
            </a:r>
            <a:r>
              <a:rPr lang="cs-CZ" sz="2400" dirty="0" err="1"/>
              <a:t>upset</a:t>
            </a:r>
            <a:r>
              <a:rPr lang="cs-CZ" sz="2400" dirty="0"/>
              <a:t> </a:t>
            </a:r>
            <a:r>
              <a:rPr lang="cs-CZ" sz="2400" dirty="0" err="1"/>
              <a:t>with</a:t>
            </a:r>
            <a:r>
              <a:rPr lang="cs-CZ" sz="2400" dirty="0"/>
              <a:t> </a:t>
            </a:r>
            <a:r>
              <a:rPr lang="cs-CZ" sz="2400" dirty="0" err="1"/>
              <a:t>everything</a:t>
            </a:r>
            <a:r>
              <a:rPr lang="cs-CZ" sz="2400" dirty="0"/>
              <a:t> </a:t>
            </a:r>
            <a:r>
              <a:rPr lang="cs-CZ" sz="2400" dirty="0" err="1"/>
              <a:t>related</a:t>
            </a:r>
            <a:r>
              <a:rPr lang="cs-CZ" sz="2400" dirty="0"/>
              <a:t> to „</a:t>
            </a:r>
            <a:r>
              <a:rPr lang="cs-CZ" sz="2400" dirty="0" err="1"/>
              <a:t>politics</a:t>
            </a:r>
            <a:r>
              <a:rPr lang="cs-CZ" sz="2400" dirty="0"/>
              <a:t>“</a:t>
            </a:r>
          </a:p>
          <a:p>
            <a:pPr>
              <a:buNone/>
            </a:pPr>
            <a:endParaRPr lang="cs-CZ" sz="2400" dirty="0"/>
          </a:p>
        </p:txBody>
      </p:sp>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pic>
        <p:nvPicPr>
          <p:cNvPr id="8" name="Picture 2" descr="http://www.wackybuttons.com/designcodes/110/1101789.jpg"/>
          <p:cNvPicPr>
            <a:picLocks noChangeAspect="1" noChangeArrowheads="1"/>
          </p:cNvPicPr>
          <p:nvPr/>
        </p:nvPicPr>
        <p:blipFill>
          <a:blip r:embed="rId2" cstate="print"/>
          <a:srcRect/>
          <a:stretch>
            <a:fillRect/>
          </a:stretch>
        </p:blipFill>
        <p:spPr bwMode="auto">
          <a:xfrm>
            <a:off x="4007768" y="2420888"/>
            <a:ext cx="3789040" cy="378904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1631504" y="4941168"/>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1631504" y="3356992"/>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bdélník 2"/>
          <p:cNvSpPr/>
          <p:nvPr/>
        </p:nvSpPr>
        <p:spPr>
          <a:xfrm>
            <a:off x="1631504" y="54868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631504" y="3789040"/>
            <a:ext cx="4320480" cy="43204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5" name="Graf 4"/>
          <p:cNvGraphicFramePr/>
          <p:nvPr/>
        </p:nvGraphicFramePr>
        <p:xfrm>
          <a:off x="152400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7408" y="1600200"/>
            <a:ext cx="6984776" cy="1540768"/>
          </a:xfrm>
        </p:spPr>
        <p:txBody>
          <a:bodyPr>
            <a:noAutofit/>
          </a:bodyPr>
          <a:lstStyle/>
          <a:p>
            <a:pPr marL="457200" indent="-457200">
              <a:buNone/>
            </a:pPr>
            <a:r>
              <a:rPr lang="cs-CZ" dirty="0" err="1"/>
              <a:t>it</a:t>
            </a:r>
            <a:r>
              <a:rPr lang="cs-CZ" dirty="0"/>
              <a:t>‘s not </a:t>
            </a:r>
            <a:r>
              <a:rPr lang="cs-CZ" dirty="0" err="1"/>
              <a:t>about</a:t>
            </a:r>
            <a:r>
              <a:rPr lang="cs-CZ" dirty="0"/>
              <a:t> </a:t>
            </a:r>
            <a:r>
              <a:rPr lang="cs-CZ" b="1" dirty="0"/>
              <a:t>online</a:t>
            </a:r>
            <a:r>
              <a:rPr lang="cs-CZ" dirty="0"/>
              <a:t> </a:t>
            </a:r>
            <a:r>
              <a:rPr lang="cs-CZ" dirty="0" err="1"/>
              <a:t>vs</a:t>
            </a:r>
            <a:r>
              <a:rPr lang="cs-CZ" dirty="0"/>
              <a:t> offline,</a:t>
            </a:r>
          </a:p>
          <a:p>
            <a:pPr marL="457200" indent="-457200">
              <a:buNone/>
            </a:pPr>
            <a:r>
              <a:rPr lang="cs-CZ" dirty="0" err="1"/>
              <a:t>it</a:t>
            </a:r>
            <a:r>
              <a:rPr lang="cs-CZ" dirty="0"/>
              <a:t>‘s </a:t>
            </a:r>
            <a:r>
              <a:rPr lang="cs-CZ" dirty="0" err="1"/>
              <a:t>about</a:t>
            </a:r>
            <a:r>
              <a:rPr lang="cs-CZ" dirty="0"/>
              <a:t> „</a:t>
            </a:r>
            <a:r>
              <a:rPr lang="cs-CZ" dirty="0" err="1"/>
              <a:t>easy</a:t>
            </a:r>
            <a:r>
              <a:rPr lang="cs-CZ" dirty="0"/>
              <a:t>“ </a:t>
            </a:r>
            <a:r>
              <a:rPr lang="cs-CZ" dirty="0" err="1"/>
              <a:t>vs</a:t>
            </a:r>
            <a:r>
              <a:rPr lang="cs-CZ" dirty="0"/>
              <a:t> „</a:t>
            </a:r>
            <a:r>
              <a:rPr lang="cs-CZ" dirty="0" err="1"/>
              <a:t>difficult</a:t>
            </a:r>
            <a:r>
              <a:rPr lang="cs-CZ" dirty="0"/>
              <a:t>“</a:t>
            </a:r>
          </a:p>
          <a:p>
            <a:pPr>
              <a:buNone/>
            </a:pPr>
            <a:endParaRPr lang="cs-CZ" dirty="0"/>
          </a:p>
        </p:txBody>
      </p:sp>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p:nvPr/>
        </p:nvGraphicFramePr>
        <p:xfrm>
          <a:off x="1919536" y="1271154"/>
          <a:ext cx="8424936" cy="517982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1847528" y="188641"/>
            <a:ext cx="8496944" cy="830997"/>
          </a:xfrm>
          <a:prstGeom prst="rect">
            <a:avLst/>
          </a:prstGeom>
          <a:noFill/>
        </p:spPr>
        <p:txBody>
          <a:bodyPr wrap="square" rtlCol="0">
            <a:spAutoFit/>
          </a:bodyPr>
          <a:lstStyle/>
          <a:p>
            <a:r>
              <a:rPr lang="cs-CZ" sz="2400" dirty="0" err="1"/>
              <a:t>Please</a:t>
            </a:r>
            <a:r>
              <a:rPr lang="cs-CZ" sz="2400" dirty="0"/>
              <a:t> </a:t>
            </a:r>
            <a:r>
              <a:rPr lang="cs-CZ" sz="2400" dirty="0" err="1"/>
              <a:t>think</a:t>
            </a:r>
            <a:r>
              <a:rPr lang="cs-CZ" sz="2400" dirty="0"/>
              <a:t> </a:t>
            </a:r>
            <a:r>
              <a:rPr lang="cs-CZ" sz="2400" dirty="0" err="1"/>
              <a:t>about</a:t>
            </a:r>
            <a:r>
              <a:rPr lang="cs-CZ" sz="2400" dirty="0"/>
              <a:t> </a:t>
            </a:r>
            <a:r>
              <a:rPr lang="cs-CZ" sz="2400" dirty="0" err="1"/>
              <a:t>your</a:t>
            </a:r>
            <a:r>
              <a:rPr lang="cs-CZ" sz="2400" dirty="0"/>
              <a:t> </a:t>
            </a:r>
            <a:r>
              <a:rPr lang="cs-CZ" sz="2400" dirty="0" err="1"/>
              <a:t>adulthood</a:t>
            </a:r>
            <a:r>
              <a:rPr lang="cs-CZ" sz="2400" dirty="0"/>
              <a:t> </a:t>
            </a:r>
            <a:r>
              <a:rPr lang="cs-CZ" sz="2400" dirty="0" err="1"/>
              <a:t>now</a:t>
            </a:r>
            <a:r>
              <a:rPr lang="cs-CZ" sz="2400" dirty="0"/>
              <a:t>. </a:t>
            </a:r>
            <a:r>
              <a:rPr lang="cs-CZ" sz="2400" dirty="0" err="1"/>
              <a:t>If</a:t>
            </a:r>
            <a:r>
              <a:rPr lang="cs-CZ" sz="2400" dirty="0"/>
              <a:t> I </a:t>
            </a:r>
            <a:r>
              <a:rPr lang="cs-CZ" sz="2400" dirty="0" err="1"/>
              <a:t>thought</a:t>
            </a:r>
            <a:r>
              <a:rPr lang="cs-CZ" sz="2400" dirty="0"/>
              <a:t> </a:t>
            </a:r>
            <a:r>
              <a:rPr lang="cs-CZ" sz="2400" dirty="0" err="1"/>
              <a:t>that</a:t>
            </a:r>
            <a:r>
              <a:rPr lang="cs-CZ" sz="2400" dirty="0"/>
              <a:t> </a:t>
            </a:r>
            <a:r>
              <a:rPr lang="cs-CZ" sz="2400" dirty="0" err="1"/>
              <a:t>there</a:t>
            </a:r>
            <a:r>
              <a:rPr lang="cs-CZ" sz="2400" dirty="0"/>
              <a:t> </a:t>
            </a:r>
            <a:r>
              <a:rPr lang="cs-CZ" sz="2400" dirty="0" err="1"/>
              <a:t>was</a:t>
            </a:r>
            <a:r>
              <a:rPr lang="cs-CZ" sz="2400" dirty="0"/>
              <a:t> </a:t>
            </a:r>
            <a:r>
              <a:rPr lang="cs-CZ" sz="2400" dirty="0" err="1"/>
              <a:t>something</a:t>
            </a:r>
            <a:r>
              <a:rPr lang="cs-CZ" sz="2400" dirty="0"/>
              <a:t> </a:t>
            </a:r>
            <a:r>
              <a:rPr lang="cs-CZ" sz="2400" dirty="0" err="1"/>
              <a:t>wrong</a:t>
            </a:r>
            <a:r>
              <a:rPr lang="cs-CZ" sz="2400" dirty="0"/>
              <a:t> in </a:t>
            </a:r>
            <a:r>
              <a:rPr lang="cs-CZ" sz="2400" dirty="0" err="1"/>
              <a:t>the</a:t>
            </a:r>
            <a:r>
              <a:rPr lang="cs-CZ" sz="2400" dirty="0"/>
              <a:t> society, I </a:t>
            </a:r>
            <a:r>
              <a:rPr lang="cs-CZ" sz="2400" dirty="0" err="1"/>
              <a:t>would</a:t>
            </a:r>
            <a:r>
              <a:rPr lang="cs-CZ" sz="24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847528" y="188641"/>
            <a:ext cx="8496944" cy="461665"/>
          </a:xfrm>
          <a:prstGeom prst="rect">
            <a:avLst/>
          </a:prstGeom>
          <a:noFill/>
        </p:spPr>
        <p:txBody>
          <a:bodyPr wrap="square" rtlCol="0">
            <a:spAutoFit/>
          </a:bodyPr>
          <a:lstStyle/>
          <a:p>
            <a:r>
              <a:rPr lang="cs-CZ" sz="2400" dirty="0" err="1"/>
              <a:t>The</a:t>
            </a:r>
            <a:r>
              <a:rPr lang="cs-CZ" sz="2400" dirty="0"/>
              <a:t> CATCH-</a:t>
            </a:r>
            <a:r>
              <a:rPr lang="cs-CZ" sz="2400" dirty="0" err="1"/>
              <a:t>EyoU</a:t>
            </a:r>
            <a:r>
              <a:rPr lang="cs-CZ" sz="2400" dirty="0"/>
              <a:t> study (2017)</a:t>
            </a:r>
          </a:p>
        </p:txBody>
      </p:sp>
      <p:graphicFrame>
        <p:nvGraphicFramePr>
          <p:cNvPr id="7" name="Graf 6"/>
          <p:cNvGraphicFramePr>
            <a:graphicFrameLocks/>
          </p:cNvGraphicFramePr>
          <p:nvPr>
            <p:extLst>
              <p:ext uri="{D42A27DB-BD31-4B8C-83A1-F6EECF244321}">
                <p14:modId xmlns:p14="http://schemas.microsoft.com/office/powerpoint/2010/main" val="1640652090"/>
              </p:ext>
            </p:extLst>
          </p:nvPr>
        </p:nvGraphicFramePr>
        <p:xfrm>
          <a:off x="1703512" y="815842"/>
          <a:ext cx="4572000" cy="3117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a:graphicFrameLocks/>
          </p:cNvGraphicFramePr>
          <p:nvPr>
            <p:extLst>
              <p:ext uri="{D42A27DB-BD31-4B8C-83A1-F6EECF244321}">
                <p14:modId xmlns:p14="http://schemas.microsoft.com/office/powerpoint/2010/main" val="1964884362"/>
              </p:ext>
            </p:extLst>
          </p:nvPr>
        </p:nvGraphicFramePr>
        <p:xfrm>
          <a:off x="5951985" y="815841"/>
          <a:ext cx="4748997" cy="31172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 8"/>
          <p:cNvGraphicFramePr>
            <a:graphicFrameLocks/>
          </p:cNvGraphicFramePr>
          <p:nvPr>
            <p:extLst>
              <p:ext uri="{D42A27DB-BD31-4B8C-83A1-F6EECF244321}">
                <p14:modId xmlns:p14="http://schemas.microsoft.com/office/powerpoint/2010/main" val="1741606045"/>
              </p:ext>
            </p:extLst>
          </p:nvPr>
        </p:nvGraphicFramePr>
        <p:xfrm>
          <a:off x="2243572" y="3933056"/>
          <a:ext cx="7704856" cy="2808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837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3" name="Zástupný symbol pro obsah 2"/>
          <p:cNvSpPr>
            <a:spLocks noGrp="1"/>
          </p:cNvSpPr>
          <p:nvPr>
            <p:ph idx="1"/>
          </p:nvPr>
        </p:nvSpPr>
        <p:spPr/>
        <p:txBody>
          <a:bodyPr>
            <a:noAutofit/>
          </a:bodyPr>
          <a:lstStyle/>
          <a:p>
            <a:pPr marL="0" indent="0">
              <a:buNone/>
            </a:pPr>
            <a:r>
              <a:rPr lang="cs-CZ" dirty="0" err="1"/>
              <a:t>they</a:t>
            </a:r>
            <a:r>
              <a:rPr lang="cs-CZ" dirty="0"/>
              <a:t> are far </a:t>
            </a:r>
            <a:r>
              <a:rPr lang="cs-CZ" dirty="0" err="1"/>
              <a:t>from</a:t>
            </a:r>
            <a:r>
              <a:rPr lang="cs-CZ" dirty="0"/>
              <a:t> </a:t>
            </a:r>
            <a:r>
              <a:rPr lang="cs-CZ" dirty="0" err="1"/>
              <a:t>favoring</a:t>
            </a:r>
            <a:r>
              <a:rPr lang="cs-CZ" dirty="0"/>
              <a:t> non-normative </a:t>
            </a:r>
            <a:r>
              <a:rPr lang="cs-CZ" dirty="0" err="1"/>
              <a:t>activities</a:t>
            </a:r>
            <a:r>
              <a:rPr lang="cs-CZ" dirty="0"/>
              <a:t> </a:t>
            </a:r>
            <a:r>
              <a:rPr lang="cs-CZ" dirty="0" err="1"/>
              <a:t>over</a:t>
            </a:r>
            <a:r>
              <a:rPr lang="cs-CZ" dirty="0"/>
              <a:t> normative </a:t>
            </a:r>
            <a:r>
              <a:rPr lang="cs-CZ" dirty="0" err="1"/>
              <a:t>activities</a:t>
            </a:r>
            <a:endParaRPr lang="cs-CZ" dirty="0"/>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lstStyle/>
          <a:p>
            <a:pPr marL="0" indent="0">
              <a:buNone/>
            </a:pPr>
            <a:r>
              <a:rPr lang="cs-CZ" dirty="0" err="1"/>
              <a:t>Impressionable</a:t>
            </a:r>
            <a:r>
              <a:rPr lang="cs-CZ" dirty="0"/>
              <a:t> </a:t>
            </a:r>
            <a:r>
              <a:rPr lang="cs-CZ" dirty="0" err="1"/>
              <a:t>years</a:t>
            </a:r>
            <a:r>
              <a:rPr lang="cs-CZ" dirty="0"/>
              <a:t> </a:t>
            </a:r>
            <a:r>
              <a:rPr lang="cs-CZ" dirty="0" err="1"/>
              <a:t>hypothesis</a:t>
            </a: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err="1"/>
              <a:t>Life</a:t>
            </a:r>
            <a:r>
              <a:rPr lang="cs-CZ" dirty="0"/>
              <a:t>-</a:t>
            </a:r>
            <a:r>
              <a:rPr lang="cs-CZ" dirty="0" err="1"/>
              <a:t>long</a:t>
            </a:r>
            <a:r>
              <a:rPr lang="cs-CZ" dirty="0"/>
              <a:t> </a:t>
            </a:r>
            <a:r>
              <a:rPr lang="cs-CZ" dirty="0" err="1"/>
              <a:t>openness</a:t>
            </a:r>
            <a:endParaRPr lang="cs-CZ" dirty="0"/>
          </a:p>
        </p:txBody>
      </p:sp>
      <p:sp>
        <p:nvSpPr>
          <p:cNvPr id="8" name="Vývojový diagram: paměť s přímým přístupem 7"/>
          <p:cNvSpPr/>
          <p:nvPr/>
        </p:nvSpPr>
        <p:spPr>
          <a:xfrm>
            <a:off x="2524100" y="2357430"/>
            <a:ext cx="2214578"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4167174" y="2786058"/>
            <a:ext cx="2214578" cy="642942"/>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2524100" y="4714884"/>
            <a:ext cx="4143404" cy="142876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2524100" y="2928934"/>
            <a:ext cx="1428760" cy="369332"/>
          </a:xfrm>
          <a:prstGeom prst="rect">
            <a:avLst/>
          </a:prstGeom>
          <a:noFill/>
        </p:spPr>
        <p:txBody>
          <a:bodyPr wrap="square" rtlCol="0">
            <a:spAutoFit/>
          </a:bodyPr>
          <a:lstStyle/>
          <a:p>
            <a:r>
              <a:rPr lang="cs-CZ" b="1" dirty="0"/>
              <a:t>adolescence</a:t>
            </a:r>
          </a:p>
        </p:txBody>
      </p:sp>
      <p:sp>
        <p:nvSpPr>
          <p:cNvPr id="12" name="TextovéPole 11"/>
          <p:cNvSpPr txBox="1"/>
          <p:nvPr/>
        </p:nvSpPr>
        <p:spPr>
          <a:xfrm>
            <a:off x="4310050" y="2928934"/>
            <a:ext cx="1428760" cy="369332"/>
          </a:xfrm>
          <a:prstGeom prst="rect">
            <a:avLst/>
          </a:prstGeom>
          <a:noFill/>
        </p:spPr>
        <p:txBody>
          <a:bodyPr wrap="square" rtlCol="0">
            <a:spAutoFit/>
          </a:bodyPr>
          <a:lstStyle/>
          <a:p>
            <a:r>
              <a:rPr lang="cs-CZ" b="1" dirty="0" err="1"/>
              <a:t>adulthood</a:t>
            </a:r>
            <a:endParaRPr lang="cs-CZ" b="1" dirty="0"/>
          </a:p>
        </p:txBody>
      </p:sp>
      <p:sp>
        <p:nvSpPr>
          <p:cNvPr id="13" name="TextovéPole 12"/>
          <p:cNvSpPr txBox="1"/>
          <p:nvPr/>
        </p:nvSpPr>
        <p:spPr>
          <a:xfrm>
            <a:off x="2666976" y="5286388"/>
            <a:ext cx="1428760" cy="369332"/>
          </a:xfrm>
          <a:prstGeom prst="rect">
            <a:avLst/>
          </a:prstGeom>
          <a:noFill/>
        </p:spPr>
        <p:txBody>
          <a:bodyPr wrap="square" rtlCol="0">
            <a:spAutoFit/>
          </a:bodyPr>
          <a:lstStyle/>
          <a:p>
            <a:r>
              <a:rPr lang="cs-CZ" b="1" dirty="0"/>
              <a:t>adolescence</a:t>
            </a:r>
          </a:p>
        </p:txBody>
      </p:sp>
      <p:sp>
        <p:nvSpPr>
          <p:cNvPr id="14" name="TextovéPole 13"/>
          <p:cNvSpPr txBox="1"/>
          <p:nvPr/>
        </p:nvSpPr>
        <p:spPr>
          <a:xfrm>
            <a:off x="4095736" y="5286388"/>
            <a:ext cx="1428760" cy="369332"/>
          </a:xfrm>
          <a:prstGeom prst="rect">
            <a:avLst/>
          </a:prstGeom>
          <a:noFill/>
        </p:spPr>
        <p:txBody>
          <a:bodyPr wrap="square" rtlCol="0">
            <a:spAutoFit/>
          </a:bodyPr>
          <a:lstStyle/>
          <a:p>
            <a:r>
              <a:rPr lang="cs-CZ" b="1" dirty="0" err="1"/>
              <a:t>adulthood</a:t>
            </a:r>
            <a:endParaRPr lang="cs-CZ"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7" name="Obdélník 6"/>
          <p:cNvSpPr/>
          <p:nvPr/>
        </p:nvSpPr>
        <p:spPr>
          <a:xfrm>
            <a:off x="3287688" y="1412777"/>
            <a:ext cx="2699792" cy="1200329"/>
          </a:xfrm>
          <a:prstGeom prst="rect">
            <a:avLst/>
          </a:prstGeom>
          <a:solidFill>
            <a:srgbClr val="FFFF00"/>
          </a:solidFill>
        </p:spPr>
        <p:txBody>
          <a:bodyPr wrap="square">
            <a:spAutoFit/>
          </a:bodyPr>
          <a:lstStyle/>
          <a:p>
            <a:pPr algn="ctr"/>
            <a:r>
              <a:rPr lang="en-US" dirty="0"/>
              <a:t>writ</a:t>
            </a:r>
            <a:r>
              <a:rPr lang="cs-CZ" dirty="0" err="1"/>
              <a:t>ing</a:t>
            </a:r>
            <a:r>
              <a:rPr lang="en-US" dirty="0"/>
              <a:t> to public officials, </a:t>
            </a:r>
            <a:r>
              <a:rPr lang="en-US" dirty="0" err="1"/>
              <a:t>giv</a:t>
            </a:r>
            <a:r>
              <a:rPr lang="cs-CZ" dirty="0" err="1"/>
              <a:t>ing</a:t>
            </a:r>
            <a:r>
              <a:rPr lang="en-US" dirty="0"/>
              <a:t> money to a candidate, and work</a:t>
            </a:r>
            <a:r>
              <a:rPr lang="cs-CZ" dirty="0" err="1"/>
              <a:t>ing</a:t>
            </a:r>
            <a:r>
              <a:rPr lang="en-US" dirty="0"/>
              <a:t> in a political campaign</a:t>
            </a:r>
            <a:endParaRPr lang="cs-CZ" dirty="0"/>
          </a:p>
        </p:txBody>
      </p:sp>
      <p:cxnSp>
        <p:nvCxnSpPr>
          <p:cNvPr id="11" name="Přímá spojovací šipka 10"/>
          <p:cNvCxnSpPr>
            <a:stCxn id="7" idx="2"/>
          </p:cNvCxnSpPr>
          <p:nvPr/>
        </p:nvCxnSpPr>
        <p:spPr>
          <a:xfrm>
            <a:off x="4637584" y="2613106"/>
            <a:ext cx="1890464" cy="1319951"/>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Nadpis 7"/>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8" name="Obdélník 7"/>
          <p:cNvSpPr/>
          <p:nvPr/>
        </p:nvSpPr>
        <p:spPr>
          <a:xfrm>
            <a:off x="3431704" y="1412777"/>
            <a:ext cx="2915816" cy="1200329"/>
          </a:xfrm>
          <a:prstGeom prst="rect">
            <a:avLst/>
          </a:prstGeom>
          <a:solidFill>
            <a:srgbClr val="92D050"/>
          </a:solidFill>
        </p:spPr>
        <p:txBody>
          <a:bodyPr wrap="square">
            <a:spAutoFit/>
          </a:bodyPr>
          <a:lstStyle/>
          <a:p>
            <a:pPr algn="ctr"/>
            <a:r>
              <a:rPr lang="en-US" dirty="0"/>
              <a:t>participating in lawful demonstrations and boycotting certain products or stores</a:t>
            </a:r>
            <a:endParaRPr lang="cs-CZ" dirty="0"/>
          </a:p>
        </p:txBody>
      </p:sp>
      <p:cxnSp>
        <p:nvCxnSpPr>
          <p:cNvPr id="10" name="Přímá spojovací šipka 9"/>
          <p:cNvCxnSpPr>
            <a:stCxn id="8" idx="2"/>
          </p:cNvCxnSpPr>
          <p:nvPr/>
        </p:nvCxnSpPr>
        <p:spPr>
          <a:xfrm>
            <a:off x="4889612" y="2613106"/>
            <a:ext cx="1206388" cy="38384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646108" y="1124745"/>
            <a:ext cx="6899784" cy="4525963"/>
          </a:xfrm>
          <a:prstGeom prst="rect">
            <a:avLst/>
          </a:prstGeom>
          <a:noFill/>
          <a:ln w="9525">
            <a:noFill/>
            <a:miter lim="800000"/>
            <a:headEnd/>
            <a:tailEnd/>
          </a:ln>
          <a:effectLst/>
        </p:spPr>
      </p:pic>
      <p:sp>
        <p:nvSpPr>
          <p:cNvPr id="5" name="Nadpis 4"/>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6" name="Obdélník 5"/>
          <p:cNvSpPr/>
          <p:nvPr/>
        </p:nvSpPr>
        <p:spPr>
          <a:xfrm>
            <a:off x="2881290" y="6286520"/>
            <a:ext cx="6500858" cy="369332"/>
          </a:xfrm>
          <a:prstGeom prst="rect">
            <a:avLst/>
          </a:prstGeom>
        </p:spPr>
        <p:txBody>
          <a:bodyPr wrap="square">
            <a:spAutoFit/>
          </a:bodyPr>
          <a:lstStyle/>
          <a:p>
            <a:r>
              <a:rPr lang="en-US" dirty="0" err="1"/>
              <a:t>Syvertsen</a:t>
            </a:r>
            <a:r>
              <a:rPr lang="en-US" dirty="0"/>
              <a:t>, Wray-Lake, Flanagan, Osgood, &amp; </a:t>
            </a:r>
            <a:r>
              <a:rPr lang="en-US" dirty="0" err="1"/>
              <a:t>Briddell</a:t>
            </a:r>
            <a:r>
              <a:rPr lang="en-US" dirty="0"/>
              <a:t>, 2011</a:t>
            </a:r>
            <a:endParaRPr lang="cs-CZ" dirty="0"/>
          </a:p>
        </p:txBody>
      </p:sp>
      <p:sp>
        <p:nvSpPr>
          <p:cNvPr id="9" name="Obdélník 8"/>
          <p:cNvSpPr/>
          <p:nvPr/>
        </p:nvSpPr>
        <p:spPr>
          <a:xfrm>
            <a:off x="3287688" y="1484785"/>
            <a:ext cx="2987824" cy="646331"/>
          </a:xfrm>
          <a:prstGeom prst="rect">
            <a:avLst/>
          </a:prstGeom>
          <a:solidFill>
            <a:srgbClr val="FFC000"/>
          </a:solidFill>
        </p:spPr>
        <p:txBody>
          <a:bodyPr wrap="square">
            <a:spAutoFit/>
          </a:bodyPr>
          <a:lstStyle/>
          <a:p>
            <a:pPr algn="ctr"/>
            <a:r>
              <a:rPr lang="en-US" dirty="0"/>
              <a:t>participation in community affairs or </a:t>
            </a:r>
            <a:r>
              <a:rPr lang="en-US" dirty="0" err="1"/>
              <a:t>volunt</a:t>
            </a:r>
            <a:r>
              <a:rPr lang="cs-CZ" dirty="0"/>
              <a:t>a</a:t>
            </a:r>
            <a:r>
              <a:rPr lang="en-US" dirty="0"/>
              <a:t>r</a:t>
            </a:r>
            <a:r>
              <a:rPr lang="cs-CZ" dirty="0"/>
              <a:t>y</a:t>
            </a:r>
            <a:r>
              <a:rPr lang="en-US" dirty="0"/>
              <a:t> work</a:t>
            </a:r>
            <a:endParaRPr lang="cs-CZ" dirty="0"/>
          </a:p>
        </p:txBody>
      </p:sp>
      <p:cxnSp>
        <p:nvCxnSpPr>
          <p:cNvPr id="10" name="Přímá spojovací šipka 9"/>
          <p:cNvCxnSpPr>
            <a:stCxn id="9" idx="3"/>
          </p:cNvCxnSpPr>
          <p:nvPr/>
        </p:nvCxnSpPr>
        <p:spPr>
          <a:xfrm>
            <a:off x="6275512" y="1807950"/>
            <a:ext cx="2052736" cy="54093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3" name="Zástupný symbol pro obsah 2"/>
          <p:cNvSpPr>
            <a:spLocks noGrp="1"/>
          </p:cNvSpPr>
          <p:nvPr>
            <p:ph idx="1"/>
          </p:nvPr>
        </p:nvSpPr>
        <p:spPr/>
        <p:txBody>
          <a:bodyPr>
            <a:noAutofit/>
          </a:bodyPr>
          <a:lstStyle/>
          <a:p>
            <a:pPr marL="0" indent="0">
              <a:buNone/>
            </a:pPr>
            <a:r>
              <a:rPr lang="cs-CZ" dirty="0" err="1"/>
              <a:t>they</a:t>
            </a:r>
            <a:r>
              <a:rPr lang="cs-CZ" dirty="0"/>
              <a:t> </a:t>
            </a:r>
            <a:r>
              <a:rPr lang="cs-CZ" dirty="0" err="1"/>
              <a:t>tend</a:t>
            </a:r>
            <a:r>
              <a:rPr lang="cs-CZ" dirty="0"/>
              <a:t> to </a:t>
            </a:r>
            <a:r>
              <a:rPr lang="cs-CZ" dirty="0" err="1"/>
              <a:t>focus</a:t>
            </a:r>
            <a:r>
              <a:rPr lang="cs-CZ" dirty="0"/>
              <a:t> on </a:t>
            </a:r>
            <a:r>
              <a:rPr lang="cs-CZ" dirty="0" err="1"/>
              <a:t>local</a:t>
            </a:r>
            <a:r>
              <a:rPr lang="cs-CZ" dirty="0"/>
              <a:t> </a:t>
            </a:r>
            <a:r>
              <a:rPr lang="cs-CZ" dirty="0" err="1"/>
              <a:t>and</a:t>
            </a:r>
            <a:r>
              <a:rPr lang="cs-CZ" dirty="0"/>
              <a:t> </a:t>
            </a:r>
            <a:r>
              <a:rPr lang="cs-CZ" dirty="0" err="1"/>
              <a:t>community</a:t>
            </a:r>
            <a:r>
              <a:rPr lang="cs-CZ" dirty="0"/>
              <a:t> </a:t>
            </a:r>
            <a:r>
              <a:rPr lang="cs-CZ" dirty="0" err="1"/>
              <a:t>issues</a:t>
            </a:r>
            <a:endParaRPr lang="cs-CZ" dirty="0"/>
          </a:p>
          <a:p>
            <a:pPr>
              <a:buNone/>
            </a:pP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How</a:t>
            </a:r>
            <a:r>
              <a:rPr lang="cs-CZ" dirty="0"/>
              <a:t> do </a:t>
            </a:r>
            <a:r>
              <a:rPr lang="cs-CZ" dirty="0" err="1"/>
              <a:t>they</a:t>
            </a:r>
            <a:r>
              <a:rPr lang="cs-CZ" dirty="0"/>
              <a:t> </a:t>
            </a:r>
            <a:r>
              <a:rPr lang="cs-CZ" dirty="0" err="1"/>
              <a:t>participate</a:t>
            </a:r>
            <a:r>
              <a:rPr lang="cs-CZ" dirty="0"/>
              <a:t>?</a:t>
            </a:r>
          </a:p>
        </p:txBody>
      </p:sp>
      <p:sp>
        <p:nvSpPr>
          <p:cNvPr id="3" name="Zástupný symbol pro obsah 2"/>
          <p:cNvSpPr>
            <a:spLocks noGrp="1"/>
          </p:cNvSpPr>
          <p:nvPr>
            <p:ph idx="1"/>
          </p:nvPr>
        </p:nvSpPr>
        <p:spPr/>
        <p:txBody>
          <a:bodyPr>
            <a:noAutofit/>
          </a:bodyPr>
          <a:lstStyle/>
          <a:p>
            <a:pPr marL="0" indent="0">
              <a:buNone/>
            </a:pPr>
            <a:r>
              <a:rPr lang="cs-CZ" dirty="0" err="1"/>
              <a:t>they</a:t>
            </a:r>
            <a:r>
              <a:rPr lang="cs-CZ" dirty="0"/>
              <a:t> </a:t>
            </a:r>
            <a:r>
              <a:rPr lang="cs-CZ" dirty="0" err="1"/>
              <a:t>tend</a:t>
            </a:r>
            <a:r>
              <a:rPr lang="cs-CZ" dirty="0"/>
              <a:t> to </a:t>
            </a:r>
            <a:r>
              <a:rPr lang="cs-CZ" dirty="0" err="1"/>
              <a:t>focus</a:t>
            </a:r>
            <a:r>
              <a:rPr lang="cs-CZ" dirty="0"/>
              <a:t> on </a:t>
            </a:r>
            <a:r>
              <a:rPr lang="cs-CZ" dirty="0" err="1"/>
              <a:t>local</a:t>
            </a:r>
            <a:r>
              <a:rPr lang="cs-CZ" dirty="0"/>
              <a:t> </a:t>
            </a:r>
            <a:r>
              <a:rPr lang="cs-CZ" dirty="0" err="1"/>
              <a:t>and</a:t>
            </a:r>
            <a:r>
              <a:rPr lang="cs-CZ" dirty="0"/>
              <a:t> </a:t>
            </a:r>
            <a:r>
              <a:rPr lang="cs-CZ" dirty="0" err="1"/>
              <a:t>community</a:t>
            </a:r>
            <a:r>
              <a:rPr lang="cs-CZ" dirty="0"/>
              <a:t> </a:t>
            </a:r>
            <a:r>
              <a:rPr lang="cs-CZ" dirty="0" err="1"/>
              <a:t>issues</a:t>
            </a:r>
            <a:endParaRPr lang="cs-CZ" dirty="0"/>
          </a:p>
          <a:p>
            <a:pPr marL="0" indent="0">
              <a:buNone/>
            </a:pPr>
            <a:endParaRPr lang="cs-CZ" dirty="0"/>
          </a:p>
          <a:p>
            <a:pPr marL="0" indent="0">
              <a:buNone/>
            </a:pPr>
            <a:r>
              <a:rPr lang="cs-CZ" dirty="0">
                <a:solidFill>
                  <a:srgbClr val="C00000"/>
                </a:solidFill>
              </a:rPr>
              <a:t>37% </a:t>
            </a:r>
            <a:r>
              <a:rPr lang="cs-CZ" dirty="0" err="1">
                <a:solidFill>
                  <a:srgbClr val="C00000"/>
                </a:solidFill>
              </a:rPr>
              <a:t>environment</a:t>
            </a:r>
            <a:r>
              <a:rPr lang="cs-CZ" dirty="0">
                <a:solidFill>
                  <a:srgbClr val="C00000"/>
                </a:solidFill>
              </a:rPr>
              <a:t> </a:t>
            </a:r>
            <a:r>
              <a:rPr lang="cs-CZ" dirty="0" err="1">
                <a:solidFill>
                  <a:srgbClr val="C00000"/>
                </a:solidFill>
              </a:rPr>
              <a:t>and</a:t>
            </a:r>
            <a:r>
              <a:rPr lang="cs-CZ" dirty="0">
                <a:solidFill>
                  <a:srgbClr val="C00000"/>
                </a:solidFill>
              </a:rPr>
              <a:t> </a:t>
            </a:r>
            <a:r>
              <a:rPr lang="cs-CZ" dirty="0" err="1">
                <a:solidFill>
                  <a:srgbClr val="C00000"/>
                </a:solidFill>
              </a:rPr>
              <a:t>animal</a:t>
            </a:r>
            <a:r>
              <a:rPr lang="cs-CZ" dirty="0">
                <a:solidFill>
                  <a:srgbClr val="C00000"/>
                </a:solidFill>
              </a:rPr>
              <a:t> </a:t>
            </a:r>
            <a:r>
              <a:rPr lang="cs-CZ" dirty="0" err="1">
                <a:solidFill>
                  <a:srgbClr val="C00000"/>
                </a:solidFill>
              </a:rPr>
              <a:t>rights</a:t>
            </a:r>
            <a:endParaRPr lang="cs-CZ" dirty="0">
              <a:solidFill>
                <a:srgbClr val="C00000"/>
              </a:solidFill>
            </a:endParaRPr>
          </a:p>
          <a:p>
            <a:pPr marL="0" indent="0">
              <a:buNone/>
            </a:pPr>
            <a:r>
              <a:rPr lang="cs-CZ" dirty="0">
                <a:solidFill>
                  <a:srgbClr val="C00000"/>
                </a:solidFill>
              </a:rPr>
              <a:t>28% </a:t>
            </a:r>
            <a:r>
              <a:rPr lang="cs-CZ" dirty="0" err="1">
                <a:solidFill>
                  <a:srgbClr val="C00000"/>
                </a:solidFill>
              </a:rPr>
              <a:t>local</a:t>
            </a:r>
            <a:r>
              <a:rPr lang="cs-CZ" dirty="0">
                <a:solidFill>
                  <a:srgbClr val="C00000"/>
                </a:solidFill>
              </a:rPr>
              <a:t> </a:t>
            </a:r>
            <a:r>
              <a:rPr lang="cs-CZ" dirty="0" err="1">
                <a:solidFill>
                  <a:srgbClr val="C00000"/>
                </a:solidFill>
              </a:rPr>
              <a:t>issue</a:t>
            </a:r>
            <a:endParaRPr lang="cs-CZ" dirty="0">
              <a:solidFill>
                <a:srgbClr val="C00000"/>
              </a:solidFill>
            </a:endParaRPr>
          </a:p>
          <a:p>
            <a:pPr marL="0" indent="0">
              <a:buNone/>
            </a:pPr>
            <a:r>
              <a:rPr lang="cs-CZ" dirty="0">
                <a:solidFill>
                  <a:srgbClr val="C00000"/>
                </a:solidFill>
              </a:rPr>
              <a:t>20% </a:t>
            </a:r>
            <a:r>
              <a:rPr lang="cs-CZ" dirty="0" err="1">
                <a:solidFill>
                  <a:srgbClr val="C00000"/>
                </a:solidFill>
              </a:rPr>
              <a:t>human</a:t>
            </a:r>
            <a:r>
              <a:rPr lang="cs-CZ" dirty="0">
                <a:solidFill>
                  <a:srgbClr val="C00000"/>
                </a:solidFill>
              </a:rPr>
              <a:t> </a:t>
            </a:r>
            <a:r>
              <a:rPr lang="cs-CZ" dirty="0" err="1">
                <a:solidFill>
                  <a:srgbClr val="C00000"/>
                </a:solidFill>
              </a:rPr>
              <a:t>rights</a:t>
            </a:r>
            <a:r>
              <a:rPr lang="cs-CZ" dirty="0">
                <a:solidFill>
                  <a:srgbClr val="C00000"/>
                </a:solidFill>
              </a:rPr>
              <a:t> in </a:t>
            </a:r>
            <a:r>
              <a:rPr lang="cs-CZ" dirty="0" err="1">
                <a:solidFill>
                  <a:srgbClr val="C00000"/>
                </a:solidFill>
              </a:rPr>
              <a:t>the</a:t>
            </a:r>
            <a:r>
              <a:rPr lang="cs-CZ" dirty="0">
                <a:solidFill>
                  <a:srgbClr val="C00000"/>
                </a:solidFill>
              </a:rPr>
              <a:t> </a:t>
            </a:r>
            <a:r>
              <a:rPr lang="cs-CZ" dirty="0" err="1">
                <a:solidFill>
                  <a:srgbClr val="C00000"/>
                </a:solidFill>
              </a:rPr>
              <a:t>Czech</a:t>
            </a:r>
            <a:r>
              <a:rPr lang="cs-CZ" dirty="0">
                <a:solidFill>
                  <a:srgbClr val="C00000"/>
                </a:solidFill>
              </a:rPr>
              <a:t> </a:t>
            </a:r>
            <a:r>
              <a:rPr lang="cs-CZ" dirty="0" err="1">
                <a:solidFill>
                  <a:srgbClr val="C00000"/>
                </a:solidFill>
              </a:rPr>
              <a:t>Republic</a:t>
            </a:r>
            <a:endParaRPr lang="cs-CZ" dirty="0">
              <a:solidFill>
                <a:srgbClr val="C00000"/>
              </a:solidFill>
            </a:endParaRPr>
          </a:p>
          <a:p>
            <a:pPr marL="0" indent="0">
              <a:buNone/>
            </a:pPr>
            <a:r>
              <a:rPr lang="cs-CZ" dirty="0">
                <a:solidFill>
                  <a:srgbClr val="C00000"/>
                </a:solidFill>
              </a:rPr>
              <a:t>17% </a:t>
            </a:r>
            <a:r>
              <a:rPr lang="cs-CZ" dirty="0" err="1">
                <a:solidFill>
                  <a:srgbClr val="C00000"/>
                </a:solidFill>
              </a:rPr>
              <a:t>human</a:t>
            </a:r>
            <a:r>
              <a:rPr lang="cs-CZ" dirty="0">
                <a:solidFill>
                  <a:srgbClr val="C00000"/>
                </a:solidFill>
              </a:rPr>
              <a:t> </a:t>
            </a:r>
            <a:r>
              <a:rPr lang="cs-CZ" dirty="0" err="1">
                <a:solidFill>
                  <a:srgbClr val="C00000"/>
                </a:solidFill>
              </a:rPr>
              <a:t>rights</a:t>
            </a:r>
            <a:r>
              <a:rPr lang="cs-CZ" dirty="0">
                <a:solidFill>
                  <a:srgbClr val="C00000"/>
                </a:solidFill>
              </a:rPr>
              <a:t> </a:t>
            </a:r>
            <a:r>
              <a:rPr lang="cs-CZ" dirty="0" err="1">
                <a:solidFill>
                  <a:srgbClr val="C00000"/>
                </a:solidFill>
              </a:rPr>
              <a:t>abroad</a:t>
            </a:r>
            <a:endParaRPr lang="cs-CZ" dirty="0">
              <a:solidFill>
                <a:srgbClr val="C00000"/>
              </a:solidFill>
            </a:endParaRPr>
          </a:p>
          <a:p>
            <a:pPr marL="0" indent="0">
              <a:buNone/>
            </a:pPr>
            <a:r>
              <a:rPr lang="cs-CZ" dirty="0">
                <a:solidFill>
                  <a:srgbClr val="C00000"/>
                </a:solidFill>
              </a:rPr>
              <a:t>11% </a:t>
            </a:r>
            <a:r>
              <a:rPr lang="cs-CZ" dirty="0" err="1">
                <a:solidFill>
                  <a:srgbClr val="C00000"/>
                </a:solidFill>
              </a:rPr>
              <a:t>politics</a:t>
            </a:r>
            <a:endParaRPr lang="cs-CZ" dirty="0">
              <a:solidFill>
                <a:srgbClr val="C00000"/>
              </a:solidFill>
            </a:endParaRPr>
          </a:p>
          <a:p>
            <a:pPr marL="0" indent="0">
              <a:buNone/>
            </a:pPr>
            <a:endParaRPr lang="cs-CZ" dirty="0"/>
          </a:p>
          <a:p>
            <a:pPr marL="0" indent="0">
              <a:buNone/>
            </a:pPr>
            <a:endParaRPr lang="cs-CZ" dirty="0"/>
          </a:p>
          <a:p>
            <a:pPr marL="0" indent="0">
              <a:buNone/>
            </a:pPr>
            <a:endParaRPr lang="cs-CZ" dirty="0"/>
          </a:p>
          <a:p>
            <a:pPr marL="0" indent="0">
              <a:buNone/>
            </a:pPr>
            <a:endParaRPr lang="cs-CZ" dirty="0"/>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4" name="Zástupný symbol pro obsah 3"/>
          <p:cNvSpPr>
            <a:spLocks noGrp="1"/>
          </p:cNvSpPr>
          <p:nvPr>
            <p:ph idx="1"/>
          </p:nvPr>
        </p:nvSpPr>
        <p:spPr/>
        <p:txBody>
          <a:bodyP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3" name="Zástupný symbol pro obsah 2"/>
          <p:cNvSpPr>
            <a:spLocks noGrp="1"/>
          </p:cNvSpPr>
          <p:nvPr>
            <p:ph idx="1"/>
          </p:nvPr>
        </p:nvSpPr>
        <p:spPr/>
        <p:txBody>
          <a:bodyPr>
            <a:normAutofit fontScale="92500" lnSpcReduction="20000"/>
          </a:bodyPr>
          <a:lstStyle/>
          <a:p>
            <a:pPr>
              <a:buNone/>
            </a:pPr>
            <a:r>
              <a:rPr lang="cs-CZ" b="1" dirty="0" err="1">
                <a:solidFill>
                  <a:srgbClr val="C00000"/>
                </a:solidFill>
              </a:rPr>
              <a:t>Macro</a:t>
            </a:r>
            <a:r>
              <a:rPr lang="cs-CZ" b="1" dirty="0">
                <a:solidFill>
                  <a:srgbClr val="C00000"/>
                </a:solidFill>
              </a:rPr>
              <a:t>-</a:t>
            </a:r>
            <a:r>
              <a:rPr lang="cs-CZ" b="1" dirty="0" err="1">
                <a:solidFill>
                  <a:srgbClr val="C00000"/>
                </a:solidFill>
              </a:rPr>
              <a:t>level</a:t>
            </a:r>
            <a:r>
              <a:rPr lang="cs-CZ" b="1" dirty="0">
                <a:solidFill>
                  <a:srgbClr val="C00000"/>
                </a:solidFill>
              </a:rPr>
              <a:t> </a:t>
            </a:r>
            <a:r>
              <a:rPr lang="cs-CZ" b="1" dirty="0" err="1">
                <a:solidFill>
                  <a:srgbClr val="C00000"/>
                </a:solidFill>
              </a:rPr>
              <a:t>perspective</a:t>
            </a:r>
            <a:endParaRPr lang="cs-CZ" b="1" dirty="0">
              <a:solidFill>
                <a:srgbClr val="C00000"/>
              </a:solidFill>
            </a:endParaRPr>
          </a:p>
          <a:p>
            <a:pPr marL="0" indent="0">
              <a:buNone/>
            </a:pPr>
            <a:r>
              <a:rPr lang="en-US" dirty="0"/>
              <a:t>how societies and political systems maintain their stability by instilling certain values, beliefs, and behavioral norms in their citizens</a:t>
            </a:r>
            <a:r>
              <a:rPr lang="cs-CZ" dirty="0"/>
              <a:t>?</a:t>
            </a:r>
          </a:p>
          <a:p>
            <a:pPr marL="0" indent="0">
              <a:buNone/>
            </a:pPr>
            <a:endParaRPr lang="cs-CZ" dirty="0"/>
          </a:p>
          <a:p>
            <a:pPr marL="0" indent="0">
              <a:buNone/>
            </a:pPr>
            <a:r>
              <a:rPr lang="cs-CZ" b="1" dirty="0" err="1">
                <a:solidFill>
                  <a:schemeClr val="bg1">
                    <a:lumMod val="75000"/>
                  </a:schemeClr>
                </a:solidFill>
              </a:rPr>
              <a:t>Micro</a:t>
            </a:r>
            <a:r>
              <a:rPr lang="cs-CZ" b="1" dirty="0">
                <a:solidFill>
                  <a:schemeClr val="bg1">
                    <a:lumMod val="75000"/>
                  </a:schemeClr>
                </a:solidFill>
              </a:rPr>
              <a:t>-</a:t>
            </a:r>
            <a:r>
              <a:rPr lang="cs-CZ" b="1" dirty="0" err="1">
                <a:solidFill>
                  <a:schemeClr val="bg1">
                    <a:lumMod val="75000"/>
                  </a:schemeClr>
                </a:solidFill>
              </a:rPr>
              <a:t>level</a:t>
            </a:r>
            <a:r>
              <a:rPr lang="cs-CZ" b="1" dirty="0">
                <a:solidFill>
                  <a:schemeClr val="bg1">
                    <a:lumMod val="75000"/>
                  </a:schemeClr>
                </a:solidFill>
              </a:rPr>
              <a:t> </a:t>
            </a:r>
            <a:r>
              <a:rPr lang="cs-CZ" b="1" dirty="0" err="1">
                <a:solidFill>
                  <a:schemeClr val="bg1">
                    <a:lumMod val="75000"/>
                  </a:schemeClr>
                </a:solidFill>
              </a:rPr>
              <a:t>perspective</a:t>
            </a:r>
            <a:endParaRPr lang="cs-CZ" b="1" dirty="0">
              <a:solidFill>
                <a:schemeClr val="bg1">
                  <a:lumMod val="75000"/>
                </a:schemeClr>
              </a:solidFill>
            </a:endParaRPr>
          </a:p>
          <a:p>
            <a:pPr marL="0" indent="0">
              <a:buNone/>
            </a:pPr>
            <a:r>
              <a:rPr lang="cs-CZ" dirty="0">
                <a:solidFill>
                  <a:schemeClr val="bg1">
                    <a:lumMod val="75000"/>
                  </a:schemeClr>
                </a:solidFill>
              </a:rPr>
              <a:t>by </a:t>
            </a:r>
            <a:r>
              <a:rPr lang="cs-CZ" dirty="0" err="1">
                <a:solidFill>
                  <a:schemeClr val="bg1">
                    <a:lumMod val="75000"/>
                  </a:schemeClr>
                </a:solidFill>
              </a:rPr>
              <a:t>which</a:t>
            </a:r>
            <a:r>
              <a:rPr lang="cs-CZ" dirty="0">
                <a:solidFill>
                  <a:schemeClr val="bg1">
                    <a:lumMod val="75000"/>
                  </a:schemeClr>
                </a:solidFill>
              </a:rPr>
              <a:t> </a:t>
            </a:r>
            <a:r>
              <a:rPr lang="en-US" dirty="0">
                <a:solidFill>
                  <a:schemeClr val="bg1">
                    <a:lumMod val="75000"/>
                  </a:schemeClr>
                </a:solidFill>
              </a:rPr>
              <a:t>patterns and processes individuals engage in political</a:t>
            </a:r>
            <a:r>
              <a:rPr lang="cs-CZ" dirty="0">
                <a:solidFill>
                  <a:schemeClr val="bg1">
                    <a:lumMod val="75000"/>
                  </a:schemeClr>
                </a:solidFill>
              </a:rPr>
              <a:t>/</a:t>
            </a:r>
            <a:r>
              <a:rPr lang="cs-CZ" dirty="0" err="1">
                <a:solidFill>
                  <a:schemeClr val="bg1">
                    <a:lumMod val="75000"/>
                  </a:schemeClr>
                </a:solidFill>
              </a:rPr>
              <a:t>civic</a:t>
            </a:r>
            <a:r>
              <a:rPr lang="en-US" dirty="0">
                <a:solidFill>
                  <a:schemeClr val="bg1">
                    <a:lumMod val="75000"/>
                  </a:schemeClr>
                </a:solidFill>
              </a:rPr>
              <a:t> development </a:t>
            </a:r>
            <a:r>
              <a:rPr lang="cs-CZ" dirty="0">
                <a:solidFill>
                  <a:schemeClr val="bg1">
                    <a:lumMod val="75000"/>
                  </a:schemeClr>
                </a:solidFill>
              </a:rPr>
              <a:t>, </a:t>
            </a:r>
            <a:r>
              <a:rPr lang="en-US" dirty="0">
                <a:solidFill>
                  <a:schemeClr val="bg1">
                    <a:lumMod val="75000"/>
                  </a:schemeClr>
                </a:solidFill>
              </a:rPr>
              <a:t>learning</a:t>
            </a:r>
            <a:r>
              <a:rPr lang="cs-CZ" dirty="0">
                <a:solidFill>
                  <a:schemeClr val="bg1">
                    <a:lumMod val="75000"/>
                  </a:schemeClr>
                </a:solidFill>
              </a:rPr>
              <a:t> </a:t>
            </a:r>
            <a:r>
              <a:rPr lang="cs-CZ" dirty="0" err="1">
                <a:solidFill>
                  <a:schemeClr val="bg1">
                    <a:lumMod val="75000"/>
                  </a:schemeClr>
                </a:solidFill>
              </a:rPr>
              <a:t>and</a:t>
            </a:r>
            <a:r>
              <a:rPr lang="en-US" dirty="0">
                <a:solidFill>
                  <a:schemeClr val="bg1">
                    <a:lumMod val="75000"/>
                  </a:schemeClr>
                </a:solidFill>
              </a:rPr>
              <a:t> constructing their particular relationships to the political</a:t>
            </a:r>
            <a:r>
              <a:rPr lang="cs-CZ" dirty="0">
                <a:solidFill>
                  <a:schemeClr val="bg1">
                    <a:lumMod val="75000"/>
                  </a:schemeClr>
                </a:solidFill>
              </a:rPr>
              <a:t>/</a:t>
            </a:r>
            <a:r>
              <a:rPr lang="cs-CZ" dirty="0" err="1">
                <a:solidFill>
                  <a:schemeClr val="bg1">
                    <a:lumMod val="75000"/>
                  </a:schemeClr>
                </a:solidFill>
              </a:rPr>
              <a:t>civic</a:t>
            </a:r>
            <a:r>
              <a:rPr lang="en-US" dirty="0">
                <a:solidFill>
                  <a:schemeClr val="bg1">
                    <a:lumMod val="75000"/>
                  </a:schemeClr>
                </a:solidFill>
              </a:rPr>
              <a:t> contexts in which they live</a:t>
            </a:r>
            <a:r>
              <a:rPr lang="cs-CZ" dirty="0">
                <a:solidFill>
                  <a:schemeClr val="bg1">
                    <a:lumMod val="75000"/>
                  </a:schemeClr>
                </a:solidFill>
              </a:rPr>
              <a:t>?</a:t>
            </a:r>
          </a:p>
          <a:p>
            <a:pPr marL="0" indent="0">
              <a:buNone/>
            </a:pPr>
            <a:endParaRPr lang="cs-CZ" dirty="0"/>
          </a:p>
          <a:p>
            <a:pPr marL="0" indent="0">
              <a:buNone/>
            </a:pPr>
            <a:r>
              <a:rPr lang="cs-CZ" dirty="0"/>
              <a:t>(</a:t>
            </a:r>
            <a:r>
              <a:rPr lang="cs-CZ" dirty="0" err="1"/>
              <a:t>Sapiro</a:t>
            </a:r>
            <a:r>
              <a:rPr lang="cs-CZ" dirty="0"/>
              <a:t>, 2004)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3" name="Zástupný symbol pro obsah 2"/>
          <p:cNvSpPr>
            <a:spLocks noGrp="1"/>
          </p:cNvSpPr>
          <p:nvPr>
            <p:ph idx="1"/>
          </p:nvPr>
        </p:nvSpPr>
        <p:spPr/>
        <p:txBody>
          <a:bodyPr>
            <a:normAutofit fontScale="92500" lnSpcReduction="20000"/>
          </a:bodyPr>
          <a:lstStyle/>
          <a:p>
            <a:pPr>
              <a:buNone/>
            </a:pPr>
            <a:r>
              <a:rPr lang="cs-CZ" b="1" dirty="0" err="1">
                <a:solidFill>
                  <a:schemeClr val="bg1">
                    <a:lumMod val="75000"/>
                  </a:schemeClr>
                </a:solidFill>
              </a:rPr>
              <a:t>Macro</a:t>
            </a:r>
            <a:r>
              <a:rPr lang="cs-CZ" b="1" dirty="0">
                <a:solidFill>
                  <a:schemeClr val="bg1">
                    <a:lumMod val="75000"/>
                  </a:schemeClr>
                </a:solidFill>
              </a:rPr>
              <a:t>-</a:t>
            </a:r>
            <a:r>
              <a:rPr lang="cs-CZ" b="1" dirty="0" err="1">
                <a:solidFill>
                  <a:schemeClr val="bg1">
                    <a:lumMod val="75000"/>
                  </a:schemeClr>
                </a:solidFill>
              </a:rPr>
              <a:t>level</a:t>
            </a:r>
            <a:r>
              <a:rPr lang="cs-CZ" b="1" dirty="0">
                <a:solidFill>
                  <a:schemeClr val="bg1">
                    <a:lumMod val="75000"/>
                  </a:schemeClr>
                </a:solidFill>
              </a:rPr>
              <a:t> </a:t>
            </a:r>
            <a:r>
              <a:rPr lang="cs-CZ" b="1" dirty="0" err="1">
                <a:solidFill>
                  <a:schemeClr val="bg1">
                    <a:lumMod val="75000"/>
                  </a:schemeClr>
                </a:solidFill>
              </a:rPr>
              <a:t>perspective</a:t>
            </a:r>
            <a:endParaRPr lang="cs-CZ" b="1" dirty="0">
              <a:solidFill>
                <a:schemeClr val="bg1">
                  <a:lumMod val="75000"/>
                </a:schemeClr>
              </a:solidFill>
            </a:endParaRPr>
          </a:p>
          <a:p>
            <a:pPr marL="0" indent="0">
              <a:buNone/>
            </a:pPr>
            <a:r>
              <a:rPr lang="en-US" dirty="0">
                <a:solidFill>
                  <a:schemeClr val="bg1">
                    <a:lumMod val="75000"/>
                  </a:schemeClr>
                </a:solidFill>
              </a:rPr>
              <a:t>how societies and political systems maintain their stability by instilling certain values, beliefs, and behavioral norms in their citizens</a:t>
            </a:r>
            <a:r>
              <a:rPr lang="cs-CZ" dirty="0">
                <a:solidFill>
                  <a:schemeClr val="bg1">
                    <a:lumMod val="75000"/>
                  </a:schemeClr>
                </a:solidFill>
              </a:rPr>
              <a:t>?</a:t>
            </a:r>
          </a:p>
          <a:p>
            <a:pPr marL="0" indent="0">
              <a:buNone/>
            </a:pPr>
            <a:endParaRPr lang="cs-CZ" dirty="0"/>
          </a:p>
          <a:p>
            <a:pPr marL="0" indent="0">
              <a:buNone/>
            </a:pPr>
            <a:r>
              <a:rPr lang="cs-CZ" b="1" dirty="0" err="1">
                <a:solidFill>
                  <a:srgbClr val="C00000"/>
                </a:solidFill>
              </a:rPr>
              <a:t>Micro</a:t>
            </a:r>
            <a:r>
              <a:rPr lang="cs-CZ" b="1" dirty="0">
                <a:solidFill>
                  <a:srgbClr val="C00000"/>
                </a:solidFill>
              </a:rPr>
              <a:t>-</a:t>
            </a:r>
            <a:r>
              <a:rPr lang="cs-CZ" b="1" dirty="0" err="1">
                <a:solidFill>
                  <a:srgbClr val="C00000"/>
                </a:solidFill>
              </a:rPr>
              <a:t>level</a:t>
            </a:r>
            <a:r>
              <a:rPr lang="cs-CZ" b="1" dirty="0">
                <a:solidFill>
                  <a:srgbClr val="C00000"/>
                </a:solidFill>
              </a:rPr>
              <a:t> </a:t>
            </a:r>
            <a:r>
              <a:rPr lang="cs-CZ" b="1" dirty="0" err="1">
                <a:solidFill>
                  <a:srgbClr val="C00000"/>
                </a:solidFill>
              </a:rPr>
              <a:t>perspective</a:t>
            </a:r>
            <a:endParaRPr lang="cs-CZ" b="1" dirty="0">
              <a:solidFill>
                <a:srgbClr val="C00000"/>
              </a:solidFill>
            </a:endParaRPr>
          </a:p>
          <a:p>
            <a:pPr marL="0" indent="0">
              <a:buNone/>
            </a:pPr>
            <a:r>
              <a:rPr lang="cs-CZ" dirty="0"/>
              <a:t>by </a:t>
            </a:r>
            <a:r>
              <a:rPr lang="cs-CZ" dirty="0" err="1"/>
              <a:t>which</a:t>
            </a:r>
            <a:r>
              <a:rPr lang="cs-CZ" dirty="0"/>
              <a:t> </a:t>
            </a:r>
            <a:r>
              <a:rPr lang="en-US" dirty="0"/>
              <a:t>patterns and processes individuals engage in political</a:t>
            </a:r>
            <a:r>
              <a:rPr lang="cs-CZ" dirty="0"/>
              <a:t>/</a:t>
            </a:r>
            <a:r>
              <a:rPr lang="cs-CZ" dirty="0" err="1"/>
              <a:t>civic</a:t>
            </a:r>
            <a:r>
              <a:rPr lang="en-US" dirty="0"/>
              <a:t> development </a:t>
            </a:r>
            <a:r>
              <a:rPr lang="cs-CZ" dirty="0"/>
              <a:t>, </a:t>
            </a:r>
            <a:r>
              <a:rPr lang="en-US" dirty="0"/>
              <a:t>learning</a:t>
            </a:r>
            <a:r>
              <a:rPr lang="cs-CZ" dirty="0"/>
              <a:t> </a:t>
            </a:r>
            <a:r>
              <a:rPr lang="cs-CZ" dirty="0" err="1"/>
              <a:t>and</a:t>
            </a:r>
            <a:r>
              <a:rPr lang="en-US" dirty="0"/>
              <a:t> constructing their particular relationships to the political</a:t>
            </a:r>
            <a:r>
              <a:rPr lang="cs-CZ" dirty="0"/>
              <a:t>/</a:t>
            </a:r>
            <a:r>
              <a:rPr lang="cs-CZ" dirty="0" err="1"/>
              <a:t>civic</a:t>
            </a:r>
            <a:r>
              <a:rPr lang="en-US" dirty="0"/>
              <a:t> contexts in which they live</a:t>
            </a:r>
            <a:r>
              <a:rPr lang="cs-CZ" dirty="0"/>
              <a:t>?</a:t>
            </a:r>
          </a:p>
          <a:p>
            <a:pPr marL="0" indent="0">
              <a:buNone/>
            </a:pPr>
            <a:endParaRPr lang="cs-CZ" dirty="0"/>
          </a:p>
          <a:p>
            <a:pPr marL="0" indent="0">
              <a:buNone/>
            </a:pPr>
            <a:r>
              <a:rPr lang="cs-CZ" dirty="0"/>
              <a:t>(</a:t>
            </a:r>
            <a:r>
              <a:rPr lang="cs-CZ" dirty="0" err="1"/>
              <a:t>Sapiro</a:t>
            </a:r>
            <a:r>
              <a:rPr lang="cs-CZ" dirty="0"/>
              <a:t>, 2004)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err="1">
                <a:solidFill>
                  <a:srgbClr val="C00000"/>
                </a:solidFill>
              </a:rPr>
              <a:t>Ecological</a:t>
            </a:r>
            <a:r>
              <a:rPr lang="cs-CZ" b="1" dirty="0">
                <a:solidFill>
                  <a:srgbClr val="C00000"/>
                </a:solidFill>
              </a:rPr>
              <a:t> </a:t>
            </a:r>
            <a:r>
              <a:rPr lang="cs-CZ" b="1" dirty="0" err="1">
                <a:solidFill>
                  <a:srgbClr val="C00000"/>
                </a:solidFill>
              </a:rPr>
              <a:t>approach</a:t>
            </a:r>
            <a:endParaRPr lang="cs-CZ" b="1" dirty="0">
              <a:solidFill>
                <a:srgbClr val="C00000"/>
              </a:solidFill>
            </a:endParaRPr>
          </a:p>
          <a:p>
            <a:pPr marL="0" indent="0">
              <a:buNone/>
            </a:pPr>
            <a:endParaRPr lang="cs-CZ" i="1" dirty="0"/>
          </a:p>
          <a:p>
            <a:pPr marL="0" indent="0">
              <a:buNone/>
            </a:pPr>
            <a:r>
              <a:rPr lang="en-US" i="1" dirty="0"/>
              <a:t>“[…] development takes place through processes of progressively more complex reciprocal interaction between an active […] organism and the persons, objects, and symbol in its immediate external environment. To be effective, the interaction must occur on a fairy regular basis over extended periods of time” </a:t>
            </a:r>
            <a:r>
              <a:rPr lang="en-US" dirty="0"/>
              <a:t>(Bronfenbrenner &amp; Morris, 2006, p. 797). </a:t>
            </a:r>
            <a:endParaRPr lang="cs-CZ" dirty="0"/>
          </a:p>
          <a:p>
            <a:pPr marL="0" indent="0">
              <a:buNone/>
            </a:pPr>
            <a:endParaRPr lang="cs-CZ" i="1" dirty="0"/>
          </a:p>
          <a:p>
            <a:pPr marL="0" indent="0">
              <a:buNone/>
            </a:pPr>
            <a:r>
              <a:rPr lang="en-US" i="1" dirty="0"/>
              <a:t>“the form, power, content, and direction of the proximal processes effecting development vary systematically as a joint function of [1] the characteristics of the developing person, [2] the environment […], [3] the nature of the developmental outcomes under consideration, and [4] the social continuities and changes occurring over time through the life course and the historical period”</a:t>
            </a:r>
            <a:r>
              <a:rPr lang="en-US" dirty="0"/>
              <a:t> (Bronfenbrenner &amp; Morris, 2006, p. 798). </a:t>
            </a:r>
            <a:endParaRPr lang="cs-CZ" dirty="0"/>
          </a:p>
        </p:txBody>
      </p:sp>
    </p:spTree>
    <p:extLst>
      <p:ext uri="{BB962C8B-B14F-4D97-AF65-F5344CB8AC3E}">
        <p14:creationId xmlns:p14="http://schemas.microsoft.com/office/powerpoint/2010/main" val="286297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lstStyle/>
          <a:p>
            <a:pPr marL="0" indent="0">
              <a:buNone/>
            </a:pPr>
            <a:r>
              <a:rPr lang="cs-CZ" dirty="0" err="1">
                <a:solidFill>
                  <a:srgbClr val="C00000"/>
                </a:solidFill>
              </a:rPr>
              <a:t>Impressionable</a:t>
            </a:r>
            <a:r>
              <a:rPr lang="cs-CZ" dirty="0">
                <a:solidFill>
                  <a:srgbClr val="C00000"/>
                </a:solidFill>
              </a:rPr>
              <a:t> </a:t>
            </a:r>
            <a:r>
              <a:rPr lang="cs-CZ" dirty="0" err="1">
                <a:solidFill>
                  <a:srgbClr val="C00000"/>
                </a:solidFill>
              </a:rPr>
              <a:t>years</a:t>
            </a:r>
            <a:r>
              <a:rPr lang="cs-CZ" dirty="0">
                <a:solidFill>
                  <a:srgbClr val="C00000"/>
                </a:solidFill>
              </a:rPr>
              <a:t> </a:t>
            </a:r>
            <a:r>
              <a:rPr lang="cs-CZ" dirty="0" err="1">
                <a:solidFill>
                  <a:srgbClr val="C00000"/>
                </a:solidFill>
              </a:rPr>
              <a:t>hypothesis</a:t>
            </a:r>
            <a:endParaRPr lang="cs-CZ" dirty="0">
              <a:solidFill>
                <a:srgbClr val="C00000"/>
              </a:solidFill>
            </a:endParaRPr>
          </a:p>
          <a:p>
            <a:pPr marL="0" indent="0">
              <a:buNone/>
            </a:pPr>
            <a:endParaRPr lang="cs-CZ" dirty="0"/>
          </a:p>
          <a:p>
            <a:pPr marL="0" indent="0">
              <a:buNone/>
            </a:pPr>
            <a:endParaRPr lang="cs-CZ" dirty="0"/>
          </a:p>
          <a:p>
            <a:pPr marL="0" indent="0">
              <a:buNone/>
            </a:pPr>
            <a:endParaRPr lang="cs-CZ" dirty="0"/>
          </a:p>
          <a:p>
            <a:pPr marL="0" indent="0">
              <a:buNone/>
            </a:pPr>
            <a:r>
              <a:rPr lang="cs-CZ" dirty="0" err="1">
                <a:solidFill>
                  <a:schemeClr val="bg1">
                    <a:lumMod val="50000"/>
                  </a:schemeClr>
                </a:solidFill>
              </a:rPr>
              <a:t>Life</a:t>
            </a:r>
            <a:r>
              <a:rPr lang="cs-CZ" dirty="0">
                <a:solidFill>
                  <a:schemeClr val="bg1">
                    <a:lumMod val="50000"/>
                  </a:schemeClr>
                </a:solidFill>
              </a:rPr>
              <a:t>-</a:t>
            </a:r>
            <a:r>
              <a:rPr lang="cs-CZ" dirty="0" err="1">
                <a:solidFill>
                  <a:schemeClr val="bg1">
                    <a:lumMod val="50000"/>
                  </a:schemeClr>
                </a:solidFill>
              </a:rPr>
              <a:t>long</a:t>
            </a:r>
            <a:r>
              <a:rPr lang="cs-CZ" dirty="0">
                <a:solidFill>
                  <a:schemeClr val="bg1">
                    <a:lumMod val="50000"/>
                  </a:schemeClr>
                </a:solidFill>
              </a:rPr>
              <a:t> </a:t>
            </a:r>
            <a:r>
              <a:rPr lang="cs-CZ" dirty="0" err="1">
                <a:solidFill>
                  <a:schemeClr val="bg1">
                    <a:lumMod val="50000"/>
                  </a:schemeClr>
                </a:solidFill>
              </a:rPr>
              <a:t>openness</a:t>
            </a:r>
            <a:endParaRPr lang="cs-CZ" dirty="0">
              <a:solidFill>
                <a:schemeClr val="bg1">
                  <a:lumMod val="50000"/>
                </a:schemeClr>
              </a:solidFill>
            </a:endParaRPr>
          </a:p>
        </p:txBody>
      </p:sp>
      <p:sp>
        <p:nvSpPr>
          <p:cNvPr id="8" name="Vývojový diagram: paměť s přímým přístupem 7"/>
          <p:cNvSpPr/>
          <p:nvPr/>
        </p:nvSpPr>
        <p:spPr>
          <a:xfrm>
            <a:off x="2524100" y="2357430"/>
            <a:ext cx="2214578" cy="1428760"/>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ývojový diagram: paměť s přímým přístupem 8"/>
          <p:cNvSpPr/>
          <p:nvPr/>
        </p:nvSpPr>
        <p:spPr>
          <a:xfrm>
            <a:off x="4167174" y="2786058"/>
            <a:ext cx="2214578" cy="642942"/>
          </a:xfrm>
          <a:prstGeom prst="flowChartMagneticDrum">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ývojový diagram: paměť s přímým přístupem 9"/>
          <p:cNvSpPr/>
          <p:nvPr/>
        </p:nvSpPr>
        <p:spPr>
          <a:xfrm>
            <a:off x="2524100" y="4714884"/>
            <a:ext cx="4143404" cy="1428760"/>
          </a:xfrm>
          <a:prstGeom prst="flowChartMagneticDrum">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809720" y="4143380"/>
            <a:ext cx="2500330" cy="523220"/>
          </a:xfrm>
          <a:prstGeom prst="rect">
            <a:avLst/>
          </a:prstGeom>
          <a:noFill/>
        </p:spPr>
        <p:txBody>
          <a:bodyPr wrap="square" rtlCol="0">
            <a:spAutoFit/>
          </a:bodyPr>
          <a:lstStyle/>
          <a:p>
            <a:pPr algn="ctr"/>
            <a:r>
              <a:rPr lang="cs-CZ" sz="2800" b="1" dirty="0" err="1"/>
              <a:t>exosystem</a:t>
            </a:r>
            <a:endParaRPr lang="cs-CZ" sz="2800" b="1" dirty="0"/>
          </a:p>
        </p:txBody>
      </p:sp>
      <p:sp>
        <p:nvSpPr>
          <p:cNvPr id="18" name="Elipsa 17"/>
          <p:cNvSpPr/>
          <p:nvPr/>
        </p:nvSpPr>
        <p:spPr>
          <a:xfrm>
            <a:off x="4024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Workplace</a:t>
            </a:r>
            <a:endParaRPr lang="cs-CZ" sz="2400" b="1" dirty="0"/>
          </a:p>
        </p:txBody>
      </p:sp>
      <p:cxnSp>
        <p:nvCxnSpPr>
          <p:cNvPr id="19" name="Přímá spojovací šipka 18"/>
          <p:cNvCxnSpPr>
            <a:stCxn id="18" idx="4"/>
            <a:endCxn id="5" idx="0"/>
          </p:cNvCxnSpPr>
          <p:nvPr/>
        </p:nvCxnSpPr>
        <p:spPr>
          <a:xfrm rot="16200000" flipH="1">
            <a:off x="5024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6667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Boards</a:t>
            </a:r>
            <a:r>
              <a:rPr lang="cs-CZ" sz="2400" b="1" dirty="0"/>
              <a:t>,</a:t>
            </a:r>
            <a:br>
              <a:rPr lang="cs-CZ" sz="2400" b="1" dirty="0"/>
            </a:br>
            <a:r>
              <a:rPr lang="cs-CZ" sz="2400" b="1" dirty="0" err="1"/>
              <a:t>directorate</a:t>
            </a:r>
            <a:endParaRPr lang="cs-CZ" sz="2400" b="1" dirty="0"/>
          </a:p>
        </p:txBody>
      </p:sp>
      <p:cxnSp>
        <p:nvCxnSpPr>
          <p:cNvPr id="37" name="Přímá spojovací šipka 36"/>
          <p:cNvCxnSpPr>
            <a:stCxn id="36" idx="4"/>
            <a:endCxn id="6" idx="0"/>
          </p:cNvCxnSpPr>
          <p:nvPr/>
        </p:nvCxnSpPr>
        <p:spPr>
          <a:xfrm rot="5400000">
            <a:off x="7239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ál 2"/>
          <p:cNvSpPr/>
          <p:nvPr/>
        </p:nvSpPr>
        <p:spPr>
          <a:xfrm>
            <a:off x="3431704" y="1196752"/>
            <a:ext cx="6048672" cy="4112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pic>
        <p:nvPicPr>
          <p:cNvPr id="3074" name="Picture 2" descr="C:\Program Files (x86)\Microsoft Office\MEDIA\CAGCAT10\j0302953.jpg"/>
          <p:cNvPicPr>
            <a:picLocks noChangeAspect="1" noChangeArrowheads="1"/>
          </p:cNvPicPr>
          <p:nvPr/>
        </p:nvPicPr>
        <p:blipFill>
          <a:blip r:embed="rId2" cstate="print"/>
          <a:srcRect/>
          <a:stretch>
            <a:fillRect/>
          </a:stretch>
        </p:blipFill>
        <p:spPr bwMode="auto">
          <a:xfrm>
            <a:off x="5810248" y="5000637"/>
            <a:ext cx="1029270" cy="1442901"/>
          </a:xfrm>
          <a:prstGeom prst="rect">
            <a:avLst/>
          </a:prstGeom>
          <a:noFill/>
        </p:spPr>
      </p:pic>
      <p:sp>
        <p:nvSpPr>
          <p:cNvPr id="5" name="Elipsa 4"/>
          <p:cNvSpPr/>
          <p:nvPr/>
        </p:nvSpPr>
        <p:spPr>
          <a:xfrm>
            <a:off x="481011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Family</a:t>
            </a:r>
            <a:endParaRPr lang="cs-CZ" sz="2400" b="1" dirty="0"/>
          </a:p>
        </p:txBody>
      </p:sp>
      <p:sp>
        <p:nvSpPr>
          <p:cNvPr id="6" name="Elipsa 5"/>
          <p:cNvSpPr/>
          <p:nvPr/>
        </p:nvSpPr>
        <p:spPr>
          <a:xfrm>
            <a:off x="6596066" y="4071942"/>
            <a:ext cx="128588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Class</a:t>
            </a:r>
            <a:r>
              <a:rPr lang="cs-CZ" sz="2400" b="1" dirty="0"/>
              <a:t>-</a:t>
            </a:r>
            <a:r>
              <a:rPr lang="cs-CZ" sz="2400" b="1" dirty="0" err="1"/>
              <a:t>room</a:t>
            </a:r>
            <a:endParaRPr lang="cs-CZ" sz="2400" b="1" dirty="0"/>
          </a:p>
        </p:txBody>
      </p:sp>
      <p:cxnSp>
        <p:nvCxnSpPr>
          <p:cNvPr id="10" name="Přímá spojovací šipka 9"/>
          <p:cNvCxnSpPr>
            <a:stCxn id="5" idx="5"/>
          </p:cNvCxnSpPr>
          <p:nvPr/>
        </p:nvCxnSpPr>
        <p:spPr>
          <a:xfrm rot="16200000" flipH="1">
            <a:off x="5867634" y="4843709"/>
            <a:ext cx="268418" cy="188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a:stCxn id="6" idx="3"/>
          </p:cNvCxnSpPr>
          <p:nvPr/>
        </p:nvCxnSpPr>
        <p:spPr>
          <a:xfrm rot="5400000">
            <a:off x="6556014" y="4843712"/>
            <a:ext cx="268420" cy="18831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809720" y="5429264"/>
            <a:ext cx="2500330" cy="523220"/>
          </a:xfrm>
          <a:prstGeom prst="rect">
            <a:avLst/>
          </a:prstGeom>
          <a:noFill/>
        </p:spPr>
        <p:txBody>
          <a:bodyPr wrap="square" rtlCol="0">
            <a:spAutoFit/>
          </a:bodyPr>
          <a:lstStyle/>
          <a:p>
            <a:pPr algn="ctr"/>
            <a:r>
              <a:rPr lang="cs-CZ" sz="2800" b="1" dirty="0" err="1"/>
              <a:t>microsystem</a:t>
            </a:r>
            <a:endParaRPr lang="cs-CZ" sz="2800" b="1" dirty="0"/>
          </a:p>
        </p:txBody>
      </p:sp>
      <p:sp>
        <p:nvSpPr>
          <p:cNvPr id="15" name="TextovéPole 14"/>
          <p:cNvSpPr txBox="1"/>
          <p:nvPr/>
        </p:nvSpPr>
        <p:spPr>
          <a:xfrm>
            <a:off x="8167702" y="5786455"/>
            <a:ext cx="2285984" cy="646331"/>
          </a:xfrm>
          <a:prstGeom prst="rect">
            <a:avLst/>
          </a:prstGeom>
          <a:noFill/>
        </p:spPr>
        <p:txBody>
          <a:bodyPr wrap="square" rtlCol="0">
            <a:spAutoFit/>
          </a:bodyPr>
          <a:lstStyle/>
          <a:p>
            <a:r>
              <a:rPr lang="en-US" b="1" dirty="0" err="1"/>
              <a:t>Bronfenbrenner</a:t>
            </a:r>
            <a:r>
              <a:rPr lang="cs-CZ" b="1" dirty="0"/>
              <a:t>, 1979</a:t>
            </a:r>
          </a:p>
          <a:p>
            <a:r>
              <a:rPr lang="cs-CZ" dirty="0" err="1"/>
              <a:t>Wilkenfeld</a:t>
            </a:r>
            <a:r>
              <a:rPr lang="cs-CZ" dirty="0"/>
              <a:t> </a:t>
            </a:r>
            <a:r>
              <a:rPr lang="cs-CZ" dirty="0" err="1"/>
              <a:t>et</a:t>
            </a:r>
            <a:r>
              <a:rPr lang="cs-CZ" dirty="0"/>
              <a:t> </a:t>
            </a:r>
            <a:r>
              <a:rPr lang="cs-CZ" dirty="0" err="1"/>
              <a:t>al</a:t>
            </a:r>
            <a:r>
              <a:rPr lang="cs-CZ" dirty="0"/>
              <a:t>., 2010</a:t>
            </a:r>
          </a:p>
        </p:txBody>
      </p:sp>
      <p:sp>
        <p:nvSpPr>
          <p:cNvPr id="12" name="TextovéPole 11"/>
          <p:cNvSpPr txBox="1"/>
          <p:nvPr/>
        </p:nvSpPr>
        <p:spPr>
          <a:xfrm>
            <a:off x="1809720" y="4786322"/>
            <a:ext cx="2500330" cy="523220"/>
          </a:xfrm>
          <a:prstGeom prst="rect">
            <a:avLst/>
          </a:prstGeom>
          <a:noFill/>
        </p:spPr>
        <p:txBody>
          <a:bodyPr wrap="square" rtlCol="0">
            <a:spAutoFit/>
          </a:bodyPr>
          <a:lstStyle/>
          <a:p>
            <a:pPr algn="ctr"/>
            <a:r>
              <a:rPr lang="cs-CZ" sz="2800" b="1" dirty="0" err="1"/>
              <a:t>mesosystem</a:t>
            </a:r>
            <a:endParaRPr lang="cs-CZ" sz="2800" b="1" dirty="0"/>
          </a:p>
        </p:txBody>
      </p:sp>
      <p:cxnSp>
        <p:nvCxnSpPr>
          <p:cNvPr id="13" name="Přímá spojovací šipka 12"/>
          <p:cNvCxnSpPr>
            <a:stCxn id="5" idx="6"/>
            <a:endCxn id="6" idx="2"/>
          </p:cNvCxnSpPr>
          <p:nvPr/>
        </p:nvCxnSpPr>
        <p:spPr>
          <a:xfrm>
            <a:off x="6096000" y="4500570"/>
            <a:ext cx="500066" cy="1588"/>
          </a:xfrm>
          <a:prstGeom prst="straightConnector1">
            <a:avLst/>
          </a:prstGeom>
          <a:ln w="3810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809720" y="4143380"/>
            <a:ext cx="2500330" cy="523220"/>
          </a:xfrm>
          <a:prstGeom prst="rect">
            <a:avLst/>
          </a:prstGeom>
          <a:noFill/>
        </p:spPr>
        <p:txBody>
          <a:bodyPr wrap="square" rtlCol="0">
            <a:spAutoFit/>
          </a:bodyPr>
          <a:lstStyle/>
          <a:p>
            <a:pPr algn="ctr"/>
            <a:r>
              <a:rPr lang="cs-CZ" sz="2800" b="1" dirty="0" err="1"/>
              <a:t>exosystem</a:t>
            </a:r>
            <a:endParaRPr lang="cs-CZ" sz="2800" b="1" dirty="0"/>
          </a:p>
        </p:txBody>
      </p:sp>
      <p:sp>
        <p:nvSpPr>
          <p:cNvPr id="18" name="Elipsa 17"/>
          <p:cNvSpPr/>
          <p:nvPr/>
        </p:nvSpPr>
        <p:spPr>
          <a:xfrm>
            <a:off x="4024298"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Workplace</a:t>
            </a:r>
            <a:endParaRPr lang="cs-CZ" sz="2400" b="1" dirty="0"/>
          </a:p>
        </p:txBody>
      </p:sp>
      <p:cxnSp>
        <p:nvCxnSpPr>
          <p:cNvPr id="19" name="Přímá spojovací šipka 18"/>
          <p:cNvCxnSpPr>
            <a:stCxn id="18" idx="4"/>
            <a:endCxn id="5" idx="0"/>
          </p:cNvCxnSpPr>
          <p:nvPr/>
        </p:nvCxnSpPr>
        <p:spPr>
          <a:xfrm rot="16200000" flipH="1">
            <a:off x="5024430"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6667504" y="2786058"/>
            <a:ext cx="2000264" cy="85725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2400" b="1" dirty="0" err="1"/>
              <a:t>Boards</a:t>
            </a:r>
            <a:r>
              <a:rPr lang="cs-CZ" sz="2400" b="1" dirty="0"/>
              <a:t>,</a:t>
            </a:r>
            <a:br>
              <a:rPr lang="cs-CZ" sz="2400" b="1" dirty="0"/>
            </a:br>
            <a:r>
              <a:rPr lang="cs-CZ" sz="2400" b="1" dirty="0" err="1"/>
              <a:t>directorate</a:t>
            </a:r>
            <a:endParaRPr lang="cs-CZ" sz="2400" b="1" dirty="0"/>
          </a:p>
        </p:txBody>
      </p:sp>
      <p:cxnSp>
        <p:nvCxnSpPr>
          <p:cNvPr id="37" name="Přímá spojovací šipka 36"/>
          <p:cNvCxnSpPr>
            <a:stCxn id="36" idx="4"/>
            <a:endCxn id="6" idx="0"/>
          </p:cNvCxnSpPr>
          <p:nvPr/>
        </p:nvCxnSpPr>
        <p:spPr>
          <a:xfrm rot="5400000">
            <a:off x="7239008" y="3643314"/>
            <a:ext cx="428628" cy="42862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809720" y="3500438"/>
            <a:ext cx="2500330" cy="523220"/>
          </a:xfrm>
          <a:prstGeom prst="rect">
            <a:avLst/>
          </a:prstGeom>
          <a:noFill/>
        </p:spPr>
        <p:txBody>
          <a:bodyPr wrap="square" rtlCol="0">
            <a:spAutoFit/>
          </a:bodyPr>
          <a:lstStyle/>
          <a:p>
            <a:pPr algn="ctr"/>
            <a:r>
              <a:rPr lang="cs-CZ" sz="2800" b="1" dirty="0" err="1"/>
              <a:t>macrosystem</a:t>
            </a:r>
            <a:endParaRPr lang="cs-CZ" sz="2800" b="1" dirty="0"/>
          </a:p>
        </p:txBody>
      </p:sp>
      <p:sp>
        <p:nvSpPr>
          <p:cNvPr id="22" name="Obdélník 21"/>
          <p:cNvSpPr/>
          <p:nvPr/>
        </p:nvSpPr>
        <p:spPr>
          <a:xfrm>
            <a:off x="2166910" y="1500174"/>
            <a:ext cx="8001056" cy="7858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err="1">
                <a:solidFill>
                  <a:schemeClr val="bg1"/>
                </a:solidFill>
              </a:rPr>
              <a:t>Cultural</a:t>
            </a:r>
            <a:r>
              <a:rPr lang="cs-CZ" sz="2400" b="1" dirty="0">
                <a:solidFill>
                  <a:schemeClr val="bg1"/>
                </a:solidFill>
              </a:rPr>
              <a:t> </a:t>
            </a:r>
            <a:r>
              <a:rPr lang="cs-CZ" sz="2400" b="1" dirty="0" err="1">
                <a:solidFill>
                  <a:schemeClr val="bg1"/>
                </a:solidFill>
              </a:rPr>
              <a:t>values</a:t>
            </a:r>
            <a:r>
              <a:rPr lang="cs-CZ" sz="2400" b="1" dirty="0">
                <a:solidFill>
                  <a:schemeClr val="bg1"/>
                </a:solidFill>
              </a:rPr>
              <a:t>, </a:t>
            </a:r>
            <a:r>
              <a:rPr lang="cs-CZ" sz="2400" b="1" dirty="0" err="1">
                <a:solidFill>
                  <a:schemeClr val="bg1"/>
                </a:solidFill>
              </a:rPr>
              <a:t>political</a:t>
            </a:r>
            <a:r>
              <a:rPr lang="cs-CZ" sz="2400" b="1" dirty="0">
                <a:solidFill>
                  <a:schemeClr val="bg1"/>
                </a:solidFill>
              </a:rPr>
              <a:t> </a:t>
            </a:r>
            <a:r>
              <a:rPr lang="cs-CZ" sz="2400" b="1" dirty="0" err="1">
                <a:solidFill>
                  <a:schemeClr val="bg1"/>
                </a:solidFill>
              </a:rPr>
              <a:t>culture</a:t>
            </a:r>
            <a:r>
              <a:rPr lang="cs-CZ" sz="2400" b="1" dirty="0">
                <a:solidFill>
                  <a:schemeClr val="bg1"/>
                </a:solidFill>
              </a:rPr>
              <a:t>,  ideology </a:t>
            </a:r>
            <a:r>
              <a:rPr lang="cs-CZ" sz="2400" b="1" dirty="0" err="1">
                <a:solidFill>
                  <a:schemeClr val="bg1"/>
                </a:solidFill>
              </a:rPr>
              <a:t>underlying</a:t>
            </a:r>
            <a:r>
              <a:rPr lang="cs-CZ" sz="2400" b="1">
                <a:solidFill>
                  <a:schemeClr val="bg1"/>
                </a:solidFill>
              </a:rPr>
              <a:t> economic</a:t>
            </a:r>
            <a:r>
              <a:rPr lang="cs-CZ" sz="2400" b="1" dirty="0">
                <a:solidFill>
                  <a:schemeClr val="bg1"/>
                </a:solidFill>
              </a:rPr>
              <a:t> </a:t>
            </a:r>
            <a:r>
              <a:rPr lang="cs-CZ" sz="2400" b="1" dirty="0" err="1">
                <a:solidFill>
                  <a:schemeClr val="bg1"/>
                </a:solidFill>
              </a:rPr>
              <a:t>or</a:t>
            </a:r>
            <a:r>
              <a:rPr lang="cs-CZ" sz="2400" b="1" dirty="0">
                <a:solidFill>
                  <a:schemeClr val="bg1"/>
                </a:solidFill>
              </a:rPr>
              <a:t> </a:t>
            </a:r>
            <a:r>
              <a:rPr lang="cs-CZ" sz="2400" b="1" dirty="0" err="1">
                <a:solidFill>
                  <a:schemeClr val="bg1"/>
                </a:solidFill>
              </a:rPr>
              <a:t>governmental</a:t>
            </a:r>
            <a:r>
              <a:rPr lang="cs-CZ" sz="2400" b="1" dirty="0">
                <a:solidFill>
                  <a:schemeClr val="bg1"/>
                </a:solidFill>
              </a:rPr>
              <a:t> </a:t>
            </a:r>
            <a:r>
              <a:rPr lang="cs-CZ" sz="2400" b="1" dirty="0" err="1">
                <a:solidFill>
                  <a:schemeClr val="bg1"/>
                </a:solidFill>
              </a:rPr>
              <a:t>system</a:t>
            </a:r>
            <a:r>
              <a:rPr lang="cs-CZ" sz="2400" b="1" dirty="0">
                <a:solidFill>
                  <a:schemeClr val="bg1"/>
                </a:solidFill>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complex</a:t>
            </a:r>
            <a:endParaRPr lang="cs-CZ" sz="2200" dirty="0"/>
          </a:p>
        </p:txBody>
      </p:sp>
    </p:spTree>
    <p:extLst>
      <p:ext uri="{BB962C8B-B14F-4D97-AF65-F5344CB8AC3E}">
        <p14:creationId xmlns:p14="http://schemas.microsoft.com/office/powerpoint/2010/main" val="2495281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complex</a:t>
            </a:r>
            <a:endParaRPr lang="cs-CZ" sz="2200" dirty="0"/>
          </a:p>
          <a:p>
            <a:r>
              <a:rPr lang="en-US" sz="2200" dirty="0"/>
              <a:t>development consists in person’s reciprocal interactions with a growing array of microsystems, starting with families and extending to peer groups, schools, mentors or associations</a:t>
            </a:r>
            <a:endParaRPr lang="cs-CZ" sz="2200" dirty="0"/>
          </a:p>
        </p:txBody>
      </p:sp>
    </p:spTree>
    <p:extLst>
      <p:ext uri="{BB962C8B-B14F-4D97-AF65-F5344CB8AC3E}">
        <p14:creationId xmlns:p14="http://schemas.microsoft.com/office/powerpoint/2010/main" val="7400110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4" name="Zástupný symbol pro obsah 3"/>
          <p:cNvSpPr>
            <a:spLocks noGrp="1"/>
          </p:cNvSpPr>
          <p:nvPr>
            <p:ph idx="1"/>
          </p:nvPr>
        </p:nvSpPr>
        <p:spPr/>
        <p:txBody>
          <a:bodyPr>
            <a:norm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complex</a:t>
            </a:r>
            <a:endParaRPr lang="cs-CZ" sz="2200" dirty="0"/>
          </a:p>
          <a:p>
            <a:r>
              <a:rPr lang="en-US" sz="2200" dirty="0"/>
              <a:t>development consists in person’s reciprocal interactions with a growing array of microsystems, starting with families and extending to peer groups, schools, mentors or associations</a:t>
            </a:r>
            <a:endParaRPr lang="cs-CZ" sz="2200" dirty="0"/>
          </a:p>
          <a:p>
            <a:r>
              <a:rPr lang="en-US" sz="2200" dirty="0"/>
              <a:t>adolescents’ individual characteristics (dispositions and abilities) influence how much and how they are civically engaged</a:t>
            </a:r>
            <a:endParaRPr lang="cs-CZ" sz="2200" dirty="0"/>
          </a:p>
        </p:txBody>
      </p:sp>
    </p:spTree>
    <p:extLst>
      <p:ext uri="{BB962C8B-B14F-4D97-AF65-F5344CB8AC3E}">
        <p14:creationId xmlns:p14="http://schemas.microsoft.com/office/powerpoint/2010/main" val="1901476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political</a:t>
            </a:r>
            <a:r>
              <a:rPr lang="cs-CZ" dirty="0"/>
              <a:t>/</a:t>
            </a:r>
            <a:r>
              <a:rPr lang="cs-CZ" dirty="0" err="1"/>
              <a:t>civic</a:t>
            </a:r>
            <a:r>
              <a:rPr lang="cs-CZ" dirty="0"/>
              <a:t> </a:t>
            </a:r>
            <a:r>
              <a:rPr lang="cs-CZ" dirty="0" err="1"/>
              <a:t>socialization</a:t>
            </a:r>
            <a:r>
              <a:rPr lang="cs-CZ" dirty="0"/>
              <a:t>?</a:t>
            </a:r>
          </a:p>
        </p:txBody>
      </p:sp>
      <p:sp>
        <p:nvSpPr>
          <p:cNvPr id="4" name="Zástupný symbol pro obsah 3"/>
          <p:cNvSpPr>
            <a:spLocks noGrp="1"/>
          </p:cNvSpPr>
          <p:nvPr>
            <p:ph idx="1"/>
          </p:nvPr>
        </p:nvSpPr>
        <p:spPr/>
        <p:txBody>
          <a:bodyPr>
            <a:noAutofit/>
          </a:bodyPr>
          <a:lstStyle/>
          <a:p>
            <a:pPr marL="0" indent="0">
              <a:buNone/>
            </a:pPr>
            <a:r>
              <a:rPr lang="cs-CZ" sz="2200" dirty="0" err="1"/>
              <a:t>Implications</a:t>
            </a:r>
            <a:r>
              <a:rPr lang="cs-CZ" sz="2200" dirty="0"/>
              <a:t> </a:t>
            </a:r>
            <a:r>
              <a:rPr lang="cs-CZ" sz="2200" dirty="0" err="1"/>
              <a:t>of</a:t>
            </a:r>
            <a:r>
              <a:rPr lang="cs-CZ" sz="2200" dirty="0"/>
              <a:t> </a:t>
            </a:r>
            <a:r>
              <a:rPr lang="cs-CZ" sz="2200" dirty="0" err="1"/>
              <a:t>the</a:t>
            </a:r>
            <a:r>
              <a:rPr lang="cs-CZ" sz="2200" dirty="0"/>
              <a:t> </a:t>
            </a:r>
            <a:r>
              <a:rPr lang="cs-CZ" sz="2200" dirty="0" err="1"/>
              <a:t>ecological</a:t>
            </a:r>
            <a:r>
              <a:rPr lang="cs-CZ" sz="2200" dirty="0"/>
              <a:t> </a:t>
            </a:r>
            <a:r>
              <a:rPr lang="cs-CZ" sz="2200" dirty="0" err="1"/>
              <a:t>approach</a:t>
            </a:r>
            <a:r>
              <a:rPr lang="cs-CZ" sz="2200" dirty="0"/>
              <a:t>:</a:t>
            </a:r>
          </a:p>
          <a:p>
            <a:pPr marL="0" indent="0">
              <a:buNone/>
            </a:pPr>
            <a:endParaRPr lang="cs-CZ" sz="2200" dirty="0"/>
          </a:p>
          <a:p>
            <a:r>
              <a:rPr lang="en-US" sz="2200" dirty="0"/>
              <a:t>development can occur only if the person engages in an activity that takes place on a regular basis and becomes increasingly complex</a:t>
            </a:r>
            <a:endParaRPr lang="cs-CZ" sz="2200" dirty="0"/>
          </a:p>
          <a:p>
            <a:r>
              <a:rPr lang="en-US" sz="2200" dirty="0"/>
              <a:t>development consists in person’s reciprocal interactions with a growing array of microsystems, starting with families and extending to peer groups, schools, mentors or associations</a:t>
            </a:r>
            <a:endParaRPr lang="cs-CZ" sz="2200" dirty="0"/>
          </a:p>
          <a:p>
            <a:r>
              <a:rPr lang="en-US" sz="2200" dirty="0"/>
              <a:t>adolescents’ individual characteristics (dispositions and abilities) influence how much and how they are civically engaged</a:t>
            </a:r>
            <a:endParaRPr lang="cs-CZ" sz="2200" dirty="0"/>
          </a:p>
          <a:p>
            <a:r>
              <a:rPr lang="en-US" sz="2200" dirty="0"/>
              <a:t>specific interactions between microsystems and adolescents might considerably differ across different regions, countries, social classes or generations </a:t>
            </a:r>
            <a:endParaRPr lang="cs-CZ" sz="2200" dirty="0"/>
          </a:p>
        </p:txBody>
      </p:sp>
    </p:spTree>
    <p:extLst>
      <p:ext uri="{BB962C8B-B14F-4D97-AF65-F5344CB8AC3E}">
        <p14:creationId xmlns:p14="http://schemas.microsoft.com/office/powerpoint/2010/main" val="1207307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a:t>the</a:t>
            </a:r>
            <a:r>
              <a:rPr lang="cs-CZ" sz="2400" dirty="0"/>
              <a:t> </a:t>
            </a:r>
            <a:r>
              <a:rPr lang="cs-CZ" sz="2400" dirty="0" err="1"/>
              <a:t>impressionable</a:t>
            </a:r>
            <a:r>
              <a:rPr lang="cs-CZ" sz="2400" dirty="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a:pPr>
            <a:r>
              <a:rPr lang="en-US" sz="2400" dirty="0"/>
              <a:t>longitudinal research has found that political orientations have the lowest stability in adolescence and young adulthood, while remaining relatively stable later in the life</a:t>
            </a:r>
            <a:r>
              <a:rPr lang="cs-CZ" sz="2400" dirty="0"/>
              <a:t> (</a:t>
            </a:r>
            <a:r>
              <a:rPr lang="en-US" sz="2400" dirty="0" err="1"/>
              <a:t>Krosnick</a:t>
            </a:r>
            <a:r>
              <a:rPr lang="en-US" sz="2400" dirty="0"/>
              <a:t> &amp; </a:t>
            </a:r>
            <a:r>
              <a:rPr lang="en-US" sz="2400" dirty="0" err="1"/>
              <a:t>Alwin</a:t>
            </a:r>
            <a:r>
              <a:rPr lang="en-US" sz="2400" dirty="0"/>
              <a:t>, 1989; Prior, 2010</a:t>
            </a:r>
            <a:r>
              <a:rPr lang="cs-CZ" sz="2400" dirty="0"/>
              <a:t>; </a:t>
            </a:r>
            <a:r>
              <a:rPr lang="en-US" sz="2400" dirty="0"/>
              <a:t>Sears &amp; Levy, 2003</a:t>
            </a:r>
            <a:r>
              <a:rPr lang="cs-CZ" sz="2400" dirty="0"/>
              <a:t>)</a:t>
            </a:r>
            <a:br>
              <a:rPr lang="cs-CZ" sz="2400" dirty="0"/>
            </a:br>
            <a:br>
              <a:rPr lang="cs-CZ" sz="2400" dirty="0"/>
            </a:br>
            <a:r>
              <a:rPr lang="en-US" sz="2400" dirty="0"/>
              <a:t>Eckstein, </a:t>
            </a:r>
            <a:r>
              <a:rPr lang="en-US" sz="2400" dirty="0" err="1"/>
              <a:t>Noack</a:t>
            </a:r>
            <a:r>
              <a:rPr lang="en-US" sz="2400" dirty="0"/>
              <a:t>, &amp; </a:t>
            </a:r>
            <a:r>
              <a:rPr lang="en-US" sz="2400" dirty="0" err="1"/>
              <a:t>Gniewosz</a:t>
            </a:r>
            <a:r>
              <a:rPr lang="cs-CZ" sz="2400" dirty="0"/>
              <a:t> (</a:t>
            </a:r>
            <a:r>
              <a:rPr lang="en-US" sz="2400" dirty="0"/>
              <a:t>201</a:t>
            </a:r>
            <a:r>
              <a:rPr lang="cs-CZ" sz="2400" dirty="0"/>
              <a:t>2) </a:t>
            </a:r>
            <a:r>
              <a:rPr lang="cs-CZ" sz="2400" dirty="0" err="1"/>
              <a:t>have</a:t>
            </a:r>
            <a:r>
              <a:rPr lang="cs-CZ" sz="2400" dirty="0"/>
              <a:t> </a:t>
            </a:r>
            <a:r>
              <a:rPr lang="cs-CZ" sz="2400" dirty="0" err="1"/>
              <a:t>found</a:t>
            </a:r>
            <a:r>
              <a:rPr lang="cs-CZ" sz="2400" dirty="0"/>
              <a:t> </a:t>
            </a:r>
            <a:r>
              <a:rPr lang="cs-CZ" sz="2400" dirty="0" err="1"/>
              <a:t>that</a:t>
            </a:r>
            <a:r>
              <a:rPr lang="cs-CZ" sz="2400" dirty="0"/>
              <a:t> </a:t>
            </a:r>
            <a:r>
              <a:rPr lang="cs-CZ" sz="2400" dirty="0" err="1"/>
              <a:t>political</a:t>
            </a:r>
            <a:r>
              <a:rPr lang="cs-CZ" sz="2400" dirty="0"/>
              <a:t> </a:t>
            </a:r>
            <a:r>
              <a:rPr lang="cs-CZ" sz="2400" dirty="0" err="1"/>
              <a:t>orientations</a:t>
            </a:r>
            <a:r>
              <a:rPr lang="cs-CZ" sz="2400" dirty="0"/>
              <a:t> </a:t>
            </a:r>
            <a:r>
              <a:rPr lang="cs-CZ" sz="2400" dirty="0" err="1"/>
              <a:t>become</a:t>
            </a:r>
            <a:r>
              <a:rPr lang="cs-CZ" sz="2400" dirty="0"/>
              <a:t> </a:t>
            </a:r>
            <a:r>
              <a:rPr lang="cs-CZ" sz="2400" dirty="0" err="1"/>
              <a:t>increasingly</a:t>
            </a:r>
            <a:r>
              <a:rPr lang="cs-CZ" sz="2400" dirty="0"/>
              <a:t> </a:t>
            </a:r>
            <a:r>
              <a:rPr lang="cs-CZ" sz="2400" dirty="0" err="1"/>
              <a:t>stable</a:t>
            </a:r>
            <a:r>
              <a:rPr lang="cs-CZ" sz="2400" dirty="0"/>
              <a:t> </a:t>
            </a:r>
            <a:r>
              <a:rPr lang="cs-CZ" sz="2400" dirty="0" err="1"/>
              <a:t>during</a:t>
            </a:r>
            <a:r>
              <a:rPr lang="cs-CZ" sz="2400" dirty="0"/>
              <a:t> adolescence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
        <p:nvSpPr>
          <p:cNvPr id="6" name="TextovéPole 5"/>
          <p:cNvSpPr txBox="1"/>
          <p:nvPr/>
        </p:nvSpPr>
        <p:spPr>
          <a:xfrm>
            <a:off x="7536160" y="1628800"/>
            <a:ext cx="2520280" cy="1569660"/>
          </a:xfrm>
          <a:prstGeom prst="rect">
            <a:avLst/>
          </a:prstGeom>
          <a:noFill/>
        </p:spPr>
        <p:txBody>
          <a:bodyPr wrap="square" rtlCol="0">
            <a:spAutoFit/>
          </a:bodyPr>
          <a:lstStyle/>
          <a:p>
            <a:r>
              <a:rPr lang="cs-CZ" sz="2400" dirty="0" err="1"/>
              <a:t>parents</a:t>
            </a:r>
            <a:r>
              <a:rPr lang="cs-CZ" sz="2400" dirty="0"/>
              <a:t> </a:t>
            </a:r>
            <a:r>
              <a:rPr lang="cs-CZ" sz="2400" dirty="0" err="1"/>
              <a:t>control</a:t>
            </a:r>
            <a:r>
              <a:rPr lang="cs-CZ" sz="2400" dirty="0"/>
              <a:t> </a:t>
            </a:r>
            <a:r>
              <a:rPr lang="cs-CZ" sz="2400" dirty="0" err="1"/>
              <a:t>where</a:t>
            </a:r>
            <a:r>
              <a:rPr lang="cs-CZ" sz="2400" dirty="0"/>
              <a:t> </a:t>
            </a:r>
            <a:r>
              <a:rPr lang="cs-CZ" sz="2400" dirty="0" err="1"/>
              <a:t>the</a:t>
            </a:r>
            <a:r>
              <a:rPr lang="cs-CZ" sz="2400" dirty="0"/>
              <a:t> </a:t>
            </a:r>
            <a:r>
              <a:rPr lang="cs-CZ" sz="2400" dirty="0" err="1"/>
              <a:t>child</a:t>
            </a:r>
            <a:r>
              <a:rPr lang="cs-CZ" sz="2400" dirty="0"/>
              <a:t> </a:t>
            </a:r>
            <a:r>
              <a:rPr lang="cs-CZ" sz="2400" dirty="0" err="1"/>
              <a:t>spends</a:t>
            </a:r>
            <a:r>
              <a:rPr lang="cs-CZ" sz="2400" dirty="0"/>
              <a:t> her </a:t>
            </a:r>
            <a:r>
              <a:rPr lang="cs-CZ" sz="2400" dirty="0" err="1"/>
              <a:t>or</a:t>
            </a:r>
            <a:r>
              <a:rPr lang="cs-CZ" sz="2400" dirty="0"/>
              <a:t> his </a:t>
            </a:r>
            <a:r>
              <a:rPr lang="cs-CZ" sz="2400" dirty="0" err="1"/>
              <a:t>time</a:t>
            </a:r>
            <a:endParaRPr lang="cs-CZ"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4819" name="Picture 3" descr="C:\Users\Serek\AppData\Local\Microsoft\Windows\Temporary Internet Files\Content.IE5\K2RX9XUE\MC900358765[1].wmf"/>
          <p:cNvPicPr>
            <a:picLocks noChangeAspect="1" noChangeArrowheads="1"/>
          </p:cNvPicPr>
          <p:nvPr/>
        </p:nvPicPr>
        <p:blipFill>
          <a:blip r:embed="rId2" cstate="print"/>
          <a:srcRect/>
          <a:stretch>
            <a:fillRect/>
          </a:stretch>
        </p:blipFill>
        <p:spPr bwMode="auto">
          <a:xfrm>
            <a:off x="4079776" y="1844824"/>
            <a:ext cx="3354670" cy="3718628"/>
          </a:xfrm>
          <a:prstGeom prst="rect">
            <a:avLst/>
          </a:prstGeom>
          <a:noFill/>
        </p:spPr>
      </p:pic>
      <p:sp>
        <p:nvSpPr>
          <p:cNvPr id="7" name="TextovéPole 6"/>
          <p:cNvSpPr txBox="1"/>
          <p:nvPr/>
        </p:nvSpPr>
        <p:spPr>
          <a:xfrm>
            <a:off x="1919536" y="1772817"/>
            <a:ext cx="2520280" cy="830997"/>
          </a:xfrm>
          <a:prstGeom prst="rect">
            <a:avLst/>
          </a:prstGeom>
          <a:noFill/>
        </p:spPr>
        <p:txBody>
          <a:bodyPr wrap="square" rtlCol="0">
            <a:spAutoFit/>
          </a:bodyPr>
          <a:lstStyle/>
          <a:p>
            <a:r>
              <a:rPr lang="cs-CZ" sz="2400" dirty="0" err="1"/>
              <a:t>parents</a:t>
            </a:r>
            <a:r>
              <a:rPr lang="cs-CZ" sz="2400" dirty="0"/>
              <a:t> are role </a:t>
            </a:r>
            <a:r>
              <a:rPr lang="cs-CZ" sz="2400" dirty="0" err="1"/>
              <a:t>models</a:t>
            </a:r>
            <a:endParaRPr lang="cs-CZ" sz="2400" dirty="0"/>
          </a:p>
        </p:txBody>
      </p:sp>
      <p:sp>
        <p:nvSpPr>
          <p:cNvPr id="5" name="TextovéPole 4"/>
          <p:cNvSpPr txBox="1"/>
          <p:nvPr/>
        </p:nvSpPr>
        <p:spPr>
          <a:xfrm>
            <a:off x="7608168" y="5157193"/>
            <a:ext cx="2520280" cy="830997"/>
          </a:xfrm>
          <a:prstGeom prst="rect">
            <a:avLst/>
          </a:prstGeom>
          <a:noFill/>
        </p:spPr>
        <p:txBody>
          <a:bodyPr wrap="square" rtlCol="0">
            <a:spAutoFit/>
          </a:bodyPr>
          <a:lstStyle/>
          <a:p>
            <a:r>
              <a:rPr lang="cs-CZ" sz="2400" dirty="0" err="1"/>
              <a:t>parents</a:t>
            </a:r>
            <a:r>
              <a:rPr lang="cs-CZ" sz="2400" dirty="0"/>
              <a:t> </a:t>
            </a:r>
            <a:r>
              <a:rPr lang="cs-CZ" sz="2400" dirty="0" err="1"/>
              <a:t>can</a:t>
            </a:r>
            <a:r>
              <a:rPr lang="cs-CZ" sz="2400" dirty="0"/>
              <a:t> </a:t>
            </a:r>
            <a:r>
              <a:rPr lang="cs-CZ" sz="2400" dirty="0" err="1"/>
              <a:t>persuade</a:t>
            </a:r>
            <a:r>
              <a:rPr lang="cs-CZ" sz="2400" dirty="0"/>
              <a:t> </a:t>
            </a:r>
            <a:r>
              <a:rPr lang="cs-CZ" sz="2400" dirty="0" err="1"/>
              <a:t>the</a:t>
            </a:r>
            <a:r>
              <a:rPr lang="cs-CZ" sz="2400" dirty="0"/>
              <a:t> </a:t>
            </a:r>
            <a:r>
              <a:rPr lang="cs-CZ" sz="2400" dirty="0" err="1"/>
              <a:t>child</a:t>
            </a:r>
            <a:endParaRPr lang="cs-CZ" sz="2400" dirty="0"/>
          </a:p>
        </p:txBody>
      </p:sp>
      <p:sp>
        <p:nvSpPr>
          <p:cNvPr id="6" name="TextovéPole 5"/>
          <p:cNvSpPr txBox="1"/>
          <p:nvPr/>
        </p:nvSpPr>
        <p:spPr>
          <a:xfrm>
            <a:off x="7536160" y="1628800"/>
            <a:ext cx="2520280" cy="1569660"/>
          </a:xfrm>
          <a:prstGeom prst="rect">
            <a:avLst/>
          </a:prstGeom>
          <a:noFill/>
        </p:spPr>
        <p:txBody>
          <a:bodyPr wrap="square" rtlCol="0">
            <a:spAutoFit/>
          </a:bodyPr>
          <a:lstStyle/>
          <a:p>
            <a:r>
              <a:rPr lang="cs-CZ" sz="2400" dirty="0" err="1"/>
              <a:t>parents</a:t>
            </a:r>
            <a:r>
              <a:rPr lang="cs-CZ" sz="2400" dirty="0"/>
              <a:t> </a:t>
            </a:r>
            <a:r>
              <a:rPr lang="cs-CZ" sz="2400" dirty="0" err="1"/>
              <a:t>control</a:t>
            </a:r>
            <a:r>
              <a:rPr lang="cs-CZ" sz="2400" dirty="0"/>
              <a:t> </a:t>
            </a:r>
            <a:r>
              <a:rPr lang="cs-CZ" sz="2400" dirty="0" err="1"/>
              <a:t>where</a:t>
            </a:r>
            <a:r>
              <a:rPr lang="cs-CZ" sz="2400" dirty="0"/>
              <a:t> </a:t>
            </a:r>
            <a:r>
              <a:rPr lang="cs-CZ" sz="2400" dirty="0" err="1"/>
              <a:t>the</a:t>
            </a:r>
            <a:r>
              <a:rPr lang="cs-CZ" sz="2400" dirty="0"/>
              <a:t> </a:t>
            </a:r>
            <a:r>
              <a:rPr lang="cs-CZ" sz="2400" dirty="0" err="1"/>
              <a:t>child</a:t>
            </a:r>
            <a:r>
              <a:rPr lang="cs-CZ" sz="2400" dirty="0"/>
              <a:t> </a:t>
            </a:r>
            <a:r>
              <a:rPr lang="cs-CZ" sz="2400" dirty="0" err="1"/>
              <a:t>spends</a:t>
            </a:r>
            <a:r>
              <a:rPr lang="cs-CZ" sz="2400" dirty="0"/>
              <a:t> her </a:t>
            </a:r>
            <a:r>
              <a:rPr lang="cs-CZ" sz="2400" dirty="0" err="1"/>
              <a:t>or</a:t>
            </a:r>
            <a:r>
              <a:rPr lang="cs-CZ" sz="2400" dirty="0"/>
              <a:t> his </a:t>
            </a:r>
            <a:r>
              <a:rPr lang="cs-CZ" sz="2400" dirty="0" err="1"/>
              <a:t>time</a:t>
            </a:r>
            <a:endParaRPr lang="cs-CZ" sz="2400" dirty="0"/>
          </a:p>
        </p:txBody>
      </p:sp>
      <p:sp>
        <p:nvSpPr>
          <p:cNvPr id="8" name="TextovéPole 7"/>
          <p:cNvSpPr txBox="1"/>
          <p:nvPr/>
        </p:nvSpPr>
        <p:spPr>
          <a:xfrm>
            <a:off x="1775520" y="5445225"/>
            <a:ext cx="3600400" cy="1200329"/>
          </a:xfrm>
          <a:prstGeom prst="rect">
            <a:avLst/>
          </a:prstGeom>
          <a:noFill/>
        </p:spPr>
        <p:txBody>
          <a:bodyPr wrap="square" rtlCol="0">
            <a:spAutoFit/>
          </a:bodyPr>
          <a:lstStyle/>
          <a:p>
            <a:r>
              <a:rPr lang="cs-CZ" sz="2400" dirty="0" err="1"/>
              <a:t>parents</a:t>
            </a:r>
            <a:r>
              <a:rPr lang="cs-CZ" sz="2400" dirty="0"/>
              <a:t> use </a:t>
            </a:r>
            <a:r>
              <a:rPr lang="cs-CZ" sz="2400" dirty="0" err="1"/>
              <a:t>democratic</a:t>
            </a:r>
            <a:r>
              <a:rPr lang="cs-CZ" sz="2400" dirty="0"/>
              <a:t>, </a:t>
            </a:r>
            <a:r>
              <a:rPr lang="cs-CZ" sz="2400" dirty="0" err="1"/>
              <a:t>authoriarian</a:t>
            </a:r>
            <a:r>
              <a:rPr lang="cs-CZ" sz="2400" dirty="0"/>
              <a:t> </a:t>
            </a:r>
            <a:r>
              <a:rPr lang="cs-CZ" sz="2400" dirty="0" err="1"/>
              <a:t>etc</a:t>
            </a:r>
            <a:r>
              <a:rPr lang="cs-CZ" sz="2400" dirty="0"/>
              <a:t>. </a:t>
            </a:r>
            <a:r>
              <a:rPr lang="cs-CZ" sz="2400" dirty="0" err="1"/>
              <a:t>practices</a:t>
            </a:r>
            <a:r>
              <a:rPr lang="cs-CZ" sz="2400" dirty="0"/>
              <a:t> </a:t>
            </a:r>
            <a:r>
              <a:rPr lang="cs-CZ" sz="2400" dirty="0" err="1"/>
              <a:t>towards</a:t>
            </a:r>
            <a:r>
              <a:rPr lang="cs-CZ" sz="2400" dirty="0"/>
              <a:t> </a:t>
            </a:r>
            <a:r>
              <a:rPr lang="cs-CZ" sz="2400" dirty="0" err="1"/>
              <a:t>the</a:t>
            </a:r>
            <a:r>
              <a:rPr lang="cs-CZ" sz="2400" dirty="0"/>
              <a:t> </a:t>
            </a:r>
            <a:r>
              <a:rPr lang="cs-CZ" sz="2400" dirty="0" err="1"/>
              <a:t>child</a:t>
            </a:r>
            <a:r>
              <a:rPr lang="cs-CZ" sz="2400"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
        <p:nvSpPr>
          <p:cNvPr id="6" name="TextovéPole 5"/>
          <p:cNvSpPr txBox="1"/>
          <p:nvPr/>
        </p:nvSpPr>
        <p:spPr>
          <a:xfrm>
            <a:off x="8543764" y="1712530"/>
            <a:ext cx="3240360" cy="830997"/>
          </a:xfrm>
          <a:prstGeom prst="rect">
            <a:avLst/>
          </a:prstGeom>
          <a:noFill/>
        </p:spPr>
        <p:txBody>
          <a:bodyPr wrap="square" rtlCol="0">
            <a:spAutoFit/>
          </a:bodyPr>
          <a:lstStyle/>
          <a:p>
            <a:r>
              <a:rPr lang="cs-CZ" sz="2400" dirty="0" err="1"/>
              <a:t>civic</a:t>
            </a:r>
            <a:r>
              <a:rPr lang="cs-CZ" sz="2400" dirty="0"/>
              <a:t>/</a:t>
            </a:r>
            <a:r>
              <a:rPr lang="cs-CZ" sz="2400" dirty="0" err="1"/>
              <a:t>political</a:t>
            </a:r>
            <a:r>
              <a:rPr lang="cs-CZ" sz="2400" dirty="0"/>
              <a:t> </a:t>
            </a:r>
            <a:r>
              <a:rPr lang="cs-CZ" sz="2400" dirty="0" err="1"/>
              <a:t>knowledge</a:t>
            </a:r>
            <a:r>
              <a:rPr lang="cs-CZ" sz="2400" dirty="0"/>
              <a:t> </a:t>
            </a:r>
            <a:r>
              <a:rPr lang="cs-CZ" sz="2400" dirty="0" err="1"/>
              <a:t>and</a:t>
            </a:r>
            <a:r>
              <a:rPr lang="cs-CZ" sz="2400" dirty="0"/>
              <a:t> </a:t>
            </a:r>
            <a:r>
              <a:rPr lang="cs-CZ" sz="2400" dirty="0" err="1"/>
              <a:t>skills</a:t>
            </a:r>
            <a:r>
              <a:rPr lang="cs-CZ" sz="2400" dirty="0"/>
              <a:t> </a:t>
            </a:r>
            <a:r>
              <a:rPr lang="cs-CZ" sz="2400" dirty="0" err="1"/>
              <a:t>can</a:t>
            </a:r>
            <a:r>
              <a:rPr lang="cs-CZ" sz="2400" dirty="0"/>
              <a:t> </a:t>
            </a:r>
            <a:r>
              <a:rPr lang="cs-CZ" sz="2400" dirty="0" err="1"/>
              <a:t>be</a:t>
            </a:r>
            <a:r>
              <a:rPr lang="cs-CZ" sz="2400" dirty="0"/>
              <a:t> </a:t>
            </a:r>
            <a:r>
              <a:rPr lang="cs-CZ" sz="2400" dirty="0" err="1"/>
              <a:t>learned</a:t>
            </a:r>
            <a:endParaRPr lang="cs-CZ" sz="2400" dirty="0"/>
          </a:p>
        </p:txBody>
      </p:sp>
    </p:spTree>
    <p:extLst>
      <p:ext uri="{BB962C8B-B14F-4D97-AF65-F5344CB8AC3E}">
        <p14:creationId xmlns:p14="http://schemas.microsoft.com/office/powerpoint/2010/main" val="557593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pic>
        <p:nvPicPr>
          <p:cNvPr id="35843" name="Picture 3" descr="C:\Users\Serek\AppData\Local\Microsoft\Windows\Temporary Internet Files\Content.IE5\HIUB3LAY\MP900438770[1].jpg"/>
          <p:cNvPicPr>
            <a:picLocks noChangeAspect="1" noChangeArrowheads="1"/>
          </p:cNvPicPr>
          <p:nvPr/>
        </p:nvPicPr>
        <p:blipFill>
          <a:blip r:embed="rId2" cstate="print"/>
          <a:srcRect/>
          <a:stretch>
            <a:fillRect/>
          </a:stretch>
        </p:blipFill>
        <p:spPr bwMode="auto">
          <a:xfrm>
            <a:off x="3719736" y="1844824"/>
            <a:ext cx="4572000" cy="4572000"/>
          </a:xfrm>
          <a:prstGeom prst="rect">
            <a:avLst/>
          </a:prstGeom>
          <a:noFill/>
        </p:spPr>
      </p:pic>
      <p:sp>
        <p:nvSpPr>
          <p:cNvPr id="5" name="TextovéPole 4"/>
          <p:cNvSpPr txBox="1"/>
          <p:nvPr/>
        </p:nvSpPr>
        <p:spPr>
          <a:xfrm>
            <a:off x="429072" y="1844824"/>
            <a:ext cx="3240360" cy="1569660"/>
          </a:xfrm>
          <a:prstGeom prst="rect">
            <a:avLst/>
          </a:prstGeom>
          <a:noFill/>
        </p:spPr>
        <p:txBody>
          <a:bodyPr wrap="square" rtlCol="0">
            <a:spAutoFit/>
          </a:bodyPr>
          <a:lstStyle/>
          <a:p>
            <a:r>
              <a:rPr lang="cs-CZ" sz="2400" dirty="0" err="1"/>
              <a:t>teachers</a:t>
            </a:r>
            <a:r>
              <a:rPr lang="cs-CZ" sz="2400" dirty="0"/>
              <a:t> </a:t>
            </a:r>
            <a:r>
              <a:rPr lang="cs-CZ" sz="2400" dirty="0" err="1"/>
              <a:t>and</a:t>
            </a:r>
            <a:r>
              <a:rPr lang="cs-CZ" sz="2400" dirty="0"/>
              <a:t> </a:t>
            </a:r>
            <a:r>
              <a:rPr lang="cs-CZ" sz="2400" dirty="0" err="1"/>
              <a:t>classmates</a:t>
            </a:r>
            <a:r>
              <a:rPr lang="cs-CZ" sz="2400" dirty="0"/>
              <a:t> are role </a:t>
            </a:r>
            <a:r>
              <a:rPr lang="cs-CZ" sz="2400" dirty="0" err="1"/>
              <a:t>models</a:t>
            </a:r>
            <a:r>
              <a:rPr lang="cs-CZ" sz="2400" dirty="0"/>
              <a:t> </a:t>
            </a:r>
            <a:r>
              <a:rPr lang="cs-CZ" sz="2400" dirty="0" err="1"/>
              <a:t>and</a:t>
            </a:r>
            <a:r>
              <a:rPr lang="cs-CZ" sz="2400" dirty="0"/>
              <a:t> </a:t>
            </a:r>
            <a:r>
              <a:rPr lang="cs-CZ" sz="2400" dirty="0" err="1"/>
              <a:t>produce</a:t>
            </a:r>
            <a:r>
              <a:rPr lang="cs-CZ" sz="2400" dirty="0"/>
              <a:t> </a:t>
            </a:r>
            <a:r>
              <a:rPr lang="cs-CZ" sz="2400" dirty="0" err="1"/>
              <a:t>social</a:t>
            </a:r>
            <a:r>
              <a:rPr lang="cs-CZ" sz="2400" dirty="0"/>
              <a:t> </a:t>
            </a:r>
            <a:r>
              <a:rPr lang="cs-CZ" sz="2400" dirty="0" err="1"/>
              <a:t>influences</a:t>
            </a:r>
            <a:endParaRPr lang="cs-CZ" sz="2400" dirty="0"/>
          </a:p>
        </p:txBody>
      </p:sp>
      <p:sp>
        <p:nvSpPr>
          <p:cNvPr id="6" name="TextovéPole 5"/>
          <p:cNvSpPr txBox="1"/>
          <p:nvPr/>
        </p:nvSpPr>
        <p:spPr>
          <a:xfrm>
            <a:off x="8543764" y="1712530"/>
            <a:ext cx="3240360" cy="830997"/>
          </a:xfrm>
          <a:prstGeom prst="rect">
            <a:avLst/>
          </a:prstGeom>
          <a:noFill/>
        </p:spPr>
        <p:txBody>
          <a:bodyPr wrap="square" rtlCol="0">
            <a:spAutoFit/>
          </a:bodyPr>
          <a:lstStyle/>
          <a:p>
            <a:r>
              <a:rPr lang="cs-CZ" sz="2400" dirty="0" err="1"/>
              <a:t>civic</a:t>
            </a:r>
            <a:r>
              <a:rPr lang="cs-CZ" sz="2400" dirty="0"/>
              <a:t>/</a:t>
            </a:r>
            <a:r>
              <a:rPr lang="cs-CZ" sz="2400" dirty="0" err="1"/>
              <a:t>political</a:t>
            </a:r>
            <a:r>
              <a:rPr lang="cs-CZ" sz="2400" dirty="0"/>
              <a:t> </a:t>
            </a:r>
            <a:r>
              <a:rPr lang="cs-CZ" sz="2400" dirty="0" err="1"/>
              <a:t>knowledge</a:t>
            </a:r>
            <a:r>
              <a:rPr lang="cs-CZ" sz="2400" dirty="0"/>
              <a:t> </a:t>
            </a:r>
            <a:r>
              <a:rPr lang="cs-CZ" sz="2400" dirty="0" err="1"/>
              <a:t>and</a:t>
            </a:r>
            <a:r>
              <a:rPr lang="cs-CZ" sz="2400" dirty="0"/>
              <a:t> </a:t>
            </a:r>
            <a:r>
              <a:rPr lang="cs-CZ" sz="2400" dirty="0" err="1"/>
              <a:t>skills</a:t>
            </a:r>
            <a:r>
              <a:rPr lang="cs-CZ" sz="2400" dirty="0"/>
              <a:t> </a:t>
            </a:r>
            <a:r>
              <a:rPr lang="cs-CZ" sz="2400" dirty="0" err="1"/>
              <a:t>can</a:t>
            </a:r>
            <a:r>
              <a:rPr lang="cs-CZ" sz="2400" dirty="0"/>
              <a:t> </a:t>
            </a:r>
            <a:r>
              <a:rPr lang="cs-CZ" sz="2400" dirty="0" err="1"/>
              <a:t>be</a:t>
            </a:r>
            <a:r>
              <a:rPr lang="cs-CZ" sz="2400" dirty="0"/>
              <a:t> </a:t>
            </a:r>
            <a:r>
              <a:rPr lang="cs-CZ" sz="2400" dirty="0" err="1"/>
              <a:t>learned</a:t>
            </a:r>
            <a:endParaRPr lang="cs-CZ" sz="2400" dirty="0"/>
          </a:p>
        </p:txBody>
      </p:sp>
      <p:sp>
        <p:nvSpPr>
          <p:cNvPr id="7" name="TextovéPole 6"/>
          <p:cNvSpPr txBox="1"/>
          <p:nvPr/>
        </p:nvSpPr>
        <p:spPr>
          <a:xfrm>
            <a:off x="8342040" y="4477832"/>
            <a:ext cx="3240360" cy="1938992"/>
          </a:xfrm>
          <a:prstGeom prst="rect">
            <a:avLst/>
          </a:prstGeom>
          <a:noFill/>
        </p:spPr>
        <p:txBody>
          <a:bodyPr wrap="square" rtlCol="0">
            <a:spAutoFit/>
          </a:bodyPr>
          <a:lstStyle/>
          <a:p>
            <a:pPr algn="r"/>
            <a:r>
              <a:rPr lang="cs-CZ" sz="2400" dirty="0" err="1"/>
              <a:t>democratic</a:t>
            </a:r>
            <a:r>
              <a:rPr lang="cs-CZ" sz="2400" dirty="0"/>
              <a:t>, </a:t>
            </a:r>
            <a:r>
              <a:rPr lang="cs-CZ" sz="2400" dirty="0" err="1"/>
              <a:t>authoritarian</a:t>
            </a:r>
            <a:r>
              <a:rPr lang="cs-CZ" sz="2400" dirty="0"/>
              <a:t> </a:t>
            </a:r>
            <a:r>
              <a:rPr lang="cs-CZ" sz="2400" dirty="0" err="1"/>
              <a:t>etc</a:t>
            </a:r>
            <a:r>
              <a:rPr lang="cs-CZ" sz="2400" dirty="0"/>
              <a:t>. </a:t>
            </a:r>
            <a:r>
              <a:rPr lang="cs-CZ" sz="2400" dirty="0" err="1"/>
              <a:t>practices</a:t>
            </a:r>
            <a:br>
              <a:rPr lang="cs-CZ" sz="2400" dirty="0"/>
            </a:br>
            <a:r>
              <a:rPr lang="cs-CZ" sz="2400" dirty="0"/>
              <a:t>are </a:t>
            </a:r>
            <a:r>
              <a:rPr lang="cs-CZ" sz="2400" dirty="0" err="1"/>
              <a:t>used</a:t>
            </a:r>
            <a:r>
              <a:rPr lang="cs-CZ" sz="2400" dirty="0"/>
              <a:t> in </a:t>
            </a:r>
            <a:r>
              <a:rPr lang="cs-CZ" sz="2400" dirty="0" err="1"/>
              <a:t>the</a:t>
            </a:r>
            <a:r>
              <a:rPr lang="cs-CZ" sz="2400" dirty="0"/>
              <a:t> </a:t>
            </a:r>
            <a:r>
              <a:rPr lang="cs-CZ" sz="2400" dirty="0" err="1"/>
              <a:t>classrooms</a:t>
            </a:r>
            <a:endParaRPr lang="cs-CZ" sz="2400" dirty="0"/>
          </a:p>
        </p:txBody>
      </p:sp>
    </p:spTree>
    <p:extLst>
      <p:ext uri="{BB962C8B-B14F-4D97-AF65-F5344CB8AC3E}">
        <p14:creationId xmlns:p14="http://schemas.microsoft.com/office/powerpoint/2010/main" val="50547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Socialization</a:t>
            </a:r>
            <a:r>
              <a:rPr lang="cs-CZ" dirty="0"/>
              <a:t> </a:t>
            </a:r>
            <a:r>
              <a:rPr lang="cs-CZ" dirty="0" err="1"/>
              <a:t>agents</a:t>
            </a:r>
            <a:endParaRPr lang="cs-CZ" dirty="0"/>
          </a:p>
        </p:txBody>
      </p:sp>
      <p:sp>
        <p:nvSpPr>
          <p:cNvPr id="6" name="Zástupný symbol pro obsah 5"/>
          <p:cNvSpPr>
            <a:spLocks noGrp="1"/>
          </p:cNvSpPr>
          <p:nvPr>
            <p:ph idx="1"/>
          </p:nvPr>
        </p:nvSpPr>
        <p:spPr/>
        <p:txBody>
          <a:bodyPr/>
          <a:lstStyle/>
          <a:p>
            <a:r>
              <a:rPr lang="cs-CZ" dirty="0"/>
              <a:t>media</a:t>
            </a:r>
          </a:p>
          <a:p>
            <a:r>
              <a:rPr lang="cs-CZ" dirty="0" err="1"/>
              <a:t>clubs</a:t>
            </a:r>
            <a:r>
              <a:rPr lang="cs-CZ" dirty="0"/>
              <a:t>, </a:t>
            </a:r>
            <a:r>
              <a:rPr lang="cs-CZ" dirty="0" err="1"/>
              <a:t>groups</a:t>
            </a:r>
            <a:r>
              <a:rPr lang="cs-CZ" dirty="0"/>
              <a:t>, </a:t>
            </a:r>
            <a:r>
              <a:rPr lang="cs-CZ" dirty="0" err="1"/>
              <a:t>organizations</a:t>
            </a:r>
            <a:endParaRPr lang="cs-CZ" dirty="0"/>
          </a:p>
          <a:p>
            <a:r>
              <a:rPr lang="cs-CZ" dirty="0" err="1"/>
              <a:t>friends</a:t>
            </a:r>
            <a:endParaRPr lang="cs-CZ" dirty="0"/>
          </a:p>
          <a:p>
            <a:r>
              <a:rPr lang="cs-CZ" dirty="0" err="1"/>
              <a:t>neighborhoods</a:t>
            </a:r>
            <a:endParaRPr lang="cs-CZ" dirty="0"/>
          </a:p>
          <a:p>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lstStyle/>
          <a:p>
            <a:r>
              <a:rPr lang="en-US" dirty="0"/>
              <a:t>Agency</a:t>
            </a:r>
          </a:p>
          <a:p>
            <a:r>
              <a:rPr lang="en-US" dirty="0"/>
              <a:t>Directions of influence</a:t>
            </a:r>
          </a:p>
          <a:p>
            <a:r>
              <a:rPr lang="en-US" dirty="0"/>
              <a:t>Interventions</a:t>
            </a:r>
          </a:p>
          <a:p>
            <a:r>
              <a:rPr lang="en-US" dirty="0"/>
              <a:t>Multiple contexts and dispositions-environment interactions</a:t>
            </a:r>
          </a:p>
          <a:p>
            <a:endParaRPr lang="cs-CZ" dirty="0"/>
          </a:p>
          <a:p>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p>
          <a:p>
            <a:pPr marL="714375" indent="0">
              <a:buNone/>
            </a:pPr>
            <a:r>
              <a:rPr lang="cs-CZ" sz="2400" dirty="0">
                <a:solidFill>
                  <a:schemeClr val="bg1"/>
                </a:solidFill>
              </a:rPr>
              <a:t>c</a:t>
            </a:r>
            <a:r>
              <a:rPr lang="en-US" sz="2400" dirty="0" err="1">
                <a:solidFill>
                  <a:schemeClr val="bg1"/>
                </a:solidFill>
              </a:rPr>
              <a:t>urrent</a:t>
            </a:r>
            <a:r>
              <a:rPr lang="en-US" sz="2400" dirty="0">
                <a:solidFill>
                  <a:schemeClr val="bg1"/>
                </a:solidFill>
              </a:rPr>
              <a:t> theories in developmental psychology stress that the process of socialization cannot be understood as a mere transmission of the environmental influences on a child</a:t>
            </a:r>
            <a:r>
              <a:rPr lang="cs-CZ" sz="2400" dirty="0">
                <a:solidFill>
                  <a:schemeClr val="bg1"/>
                </a:solidFill>
              </a:rPr>
              <a:t> (</a:t>
            </a:r>
            <a:r>
              <a:rPr lang="cs-CZ" sz="2400" dirty="0" err="1">
                <a:solidFill>
                  <a:schemeClr val="bg1"/>
                </a:solidFill>
              </a:rPr>
              <a:t>Maccoby</a:t>
            </a:r>
            <a:r>
              <a:rPr lang="cs-CZ" sz="2400" dirty="0">
                <a:solidFill>
                  <a:schemeClr val="bg1"/>
                </a:solidFill>
              </a:rPr>
              <a:t>, 2007; </a:t>
            </a:r>
            <a:r>
              <a:rPr lang="cs-CZ" sz="2400" dirty="0" err="1">
                <a:solidFill>
                  <a:schemeClr val="bg1"/>
                </a:solidFill>
              </a:rPr>
              <a:t>Nurmi</a:t>
            </a:r>
            <a:r>
              <a:rPr lang="cs-CZ" sz="2400" dirty="0">
                <a:solidFill>
                  <a:schemeClr val="bg1"/>
                </a:solidFill>
              </a:rPr>
              <a:t>, 2004)</a:t>
            </a:r>
          </a:p>
          <a:p>
            <a:pPr marL="0" indent="0">
              <a:buNone/>
            </a:pPr>
            <a:r>
              <a:rPr lang="en-US" sz="2400" dirty="0">
                <a:solidFill>
                  <a:schemeClr val="bg1"/>
                </a:solidFill>
              </a:rPr>
              <a:t>political beliefs held by adolescents reflect rather adolescents’ hypotheses about parental beliefs than parental beliefs as such</a:t>
            </a:r>
            <a:r>
              <a:rPr lang="cs-CZ" sz="2400" dirty="0">
                <a:solidFill>
                  <a:schemeClr val="bg1"/>
                </a:solidFill>
              </a:rPr>
              <a:t> (</a:t>
            </a:r>
            <a:r>
              <a:rPr lang="cs-CZ" sz="2400" dirty="0" err="1">
                <a:solidFill>
                  <a:schemeClr val="bg1"/>
                </a:solidFill>
              </a:rPr>
              <a:t>Westholm</a:t>
            </a:r>
            <a:r>
              <a:rPr lang="cs-CZ" sz="2400" dirty="0">
                <a:solidFill>
                  <a:schemeClr val="bg1"/>
                </a:solidFill>
              </a:rPr>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a:t>the</a:t>
            </a:r>
            <a:r>
              <a:rPr lang="cs-CZ" sz="2400" dirty="0"/>
              <a:t> </a:t>
            </a:r>
            <a:r>
              <a:rPr lang="cs-CZ" sz="2400" dirty="0" err="1"/>
              <a:t>impressionable</a:t>
            </a:r>
            <a:r>
              <a:rPr lang="cs-CZ" sz="2400" dirty="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startAt="2"/>
            </a:pPr>
            <a:r>
              <a:rPr lang="cs-CZ" sz="2400" dirty="0" err="1"/>
              <a:t>the</a:t>
            </a:r>
            <a:r>
              <a:rPr lang="cs-CZ" sz="2400" dirty="0"/>
              <a:t> </a:t>
            </a:r>
            <a:r>
              <a:rPr lang="cs-CZ" sz="2400" dirty="0" err="1"/>
              <a:t>same</a:t>
            </a:r>
            <a:r>
              <a:rPr lang="cs-CZ" sz="2400" dirty="0"/>
              <a:t> </a:t>
            </a:r>
            <a:r>
              <a:rPr lang="cs-CZ" sz="2400" dirty="0" err="1"/>
              <a:t>pattern</a:t>
            </a:r>
            <a:r>
              <a:rPr lang="cs-CZ" sz="2400" dirty="0"/>
              <a:t> </a:t>
            </a:r>
            <a:r>
              <a:rPr lang="cs-CZ" sz="2400" dirty="0" err="1"/>
              <a:t>was</a:t>
            </a:r>
            <a:r>
              <a:rPr lang="cs-CZ" sz="2400" dirty="0"/>
              <a:t> </a:t>
            </a:r>
            <a:r>
              <a:rPr lang="cs-CZ" sz="2400" dirty="0" err="1"/>
              <a:t>revealed</a:t>
            </a:r>
            <a:r>
              <a:rPr lang="cs-CZ" sz="2400" dirty="0"/>
              <a:t> </a:t>
            </a:r>
            <a:r>
              <a:rPr lang="cs-CZ" sz="2400" dirty="0" err="1"/>
              <a:t>for</a:t>
            </a:r>
            <a:r>
              <a:rPr lang="cs-CZ" sz="2400" dirty="0"/>
              <a:t> </a:t>
            </a:r>
            <a:r>
              <a:rPr lang="cs-CZ" sz="2400" dirty="0" err="1"/>
              <a:t>other</a:t>
            </a:r>
            <a:r>
              <a:rPr lang="cs-CZ" sz="2400" dirty="0"/>
              <a:t> </a:t>
            </a:r>
            <a:r>
              <a:rPr lang="cs-CZ" sz="2400" dirty="0" err="1"/>
              <a:t>sociopolitical</a:t>
            </a:r>
            <a:r>
              <a:rPr lang="cs-CZ" sz="2400" dirty="0"/>
              <a:t> </a:t>
            </a:r>
            <a:r>
              <a:rPr lang="cs-CZ" sz="2400" dirty="0" err="1"/>
              <a:t>attitudes</a:t>
            </a:r>
            <a:r>
              <a:rPr lang="cs-CZ" sz="2400" dirty="0"/>
              <a:t> </a:t>
            </a:r>
            <a:r>
              <a:rPr lang="cs-CZ" sz="2400" dirty="0" err="1"/>
              <a:t>related</a:t>
            </a:r>
            <a:r>
              <a:rPr lang="cs-CZ" sz="2400" dirty="0"/>
              <a:t> to </a:t>
            </a:r>
            <a:r>
              <a:rPr lang="cs-CZ" sz="2400" dirty="0" err="1"/>
              <a:t>civic</a:t>
            </a:r>
            <a:r>
              <a:rPr lang="cs-CZ" sz="2400" dirty="0"/>
              <a:t>/</a:t>
            </a:r>
            <a:r>
              <a:rPr lang="cs-CZ" sz="2400" dirty="0" err="1"/>
              <a:t>political</a:t>
            </a:r>
            <a:r>
              <a:rPr lang="cs-CZ" sz="2400" dirty="0"/>
              <a:t> </a:t>
            </a:r>
            <a:r>
              <a:rPr lang="cs-CZ" sz="2400" dirty="0" err="1"/>
              <a:t>behavior</a:t>
            </a:r>
            <a:r>
              <a:rPr lang="cs-CZ" sz="2400" dirty="0"/>
              <a:t>, such as </a:t>
            </a:r>
            <a:r>
              <a:rPr lang="cs-CZ" sz="2400" dirty="0" err="1"/>
              <a:t>authoritarianism</a:t>
            </a:r>
            <a:r>
              <a:rPr lang="cs-CZ" sz="2400" dirty="0"/>
              <a:t>, </a:t>
            </a:r>
            <a:r>
              <a:rPr lang="cs-CZ" sz="2400" dirty="0" err="1"/>
              <a:t>dogmatism</a:t>
            </a:r>
            <a:r>
              <a:rPr lang="cs-CZ" sz="2400" dirty="0"/>
              <a:t>, tolerance, </a:t>
            </a:r>
            <a:r>
              <a:rPr lang="cs-CZ" sz="2400" dirty="0" err="1"/>
              <a:t>ethnocentrism</a:t>
            </a:r>
            <a:r>
              <a:rPr lang="cs-CZ" sz="2400" dirty="0"/>
              <a:t>, adherence to </a:t>
            </a:r>
            <a:r>
              <a:rPr lang="cs-CZ" sz="2400" dirty="0" err="1"/>
              <a:t>social</a:t>
            </a:r>
            <a:r>
              <a:rPr lang="cs-CZ" sz="2400" dirty="0"/>
              <a:t> </a:t>
            </a:r>
            <a:r>
              <a:rPr lang="cs-CZ" sz="2400" dirty="0" err="1"/>
              <a:t>equality</a:t>
            </a:r>
            <a:r>
              <a:rPr lang="cs-CZ" sz="2400" dirty="0"/>
              <a:t> </a:t>
            </a:r>
            <a:r>
              <a:rPr lang="cs-CZ" sz="2400" dirty="0" err="1"/>
              <a:t>etc</a:t>
            </a:r>
            <a:r>
              <a:rPr lang="cs-CZ" sz="2400" dirty="0"/>
              <a:t>. (</a:t>
            </a:r>
            <a:r>
              <a:rPr lang="cs-CZ" sz="2400" dirty="0" err="1"/>
              <a:t>Duckitt</a:t>
            </a:r>
            <a:r>
              <a:rPr lang="cs-CZ" sz="2400" dirty="0"/>
              <a:t>, 2009; </a:t>
            </a:r>
            <a:r>
              <a:rPr lang="en-US" sz="2400" dirty="0" err="1"/>
              <a:t>Vollebergh</a:t>
            </a:r>
            <a:r>
              <a:rPr lang="en-US" sz="2400" dirty="0"/>
              <a:t>, </a:t>
            </a:r>
            <a:r>
              <a:rPr lang="en-US" sz="2400" dirty="0" err="1"/>
              <a:t>Iedema</a:t>
            </a:r>
            <a:r>
              <a:rPr lang="en-US" sz="2400" dirty="0"/>
              <a:t> &amp; </a:t>
            </a:r>
            <a:r>
              <a:rPr lang="en-US" sz="2400" dirty="0" err="1"/>
              <a:t>Raaijmakers</a:t>
            </a:r>
            <a:r>
              <a:rPr lang="cs-CZ" sz="2400" dirty="0"/>
              <a:t>, </a:t>
            </a:r>
            <a:r>
              <a:rPr lang="en-US" sz="2400" dirty="0"/>
              <a:t>2001</a:t>
            </a:r>
            <a:r>
              <a:rPr lang="cs-CZ" sz="24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p>
          <a:p>
            <a:pPr marL="0" indent="0">
              <a:buNone/>
            </a:pPr>
            <a:r>
              <a:rPr lang="en-US" sz="2400" dirty="0">
                <a:solidFill>
                  <a:schemeClr val="bg1"/>
                </a:solidFill>
              </a:rPr>
              <a:t>political beliefs held by adolescents reflect rather adolescents’ hypotheses about parental beliefs than parental beliefs as such</a:t>
            </a:r>
            <a:r>
              <a:rPr lang="cs-CZ" sz="2400" dirty="0">
                <a:solidFill>
                  <a:schemeClr val="bg1"/>
                </a:solidFill>
              </a:rPr>
              <a:t> (</a:t>
            </a:r>
            <a:r>
              <a:rPr lang="cs-CZ" sz="2400" dirty="0" err="1">
                <a:solidFill>
                  <a:schemeClr val="bg1"/>
                </a:solidFill>
              </a:rPr>
              <a:t>Westholm</a:t>
            </a:r>
            <a:r>
              <a:rPr lang="cs-CZ" sz="2400" dirty="0">
                <a:solidFill>
                  <a:schemeClr val="bg1"/>
                </a:solidFill>
              </a:rPr>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p>
          <a:p>
            <a:pPr marL="0" indent="0">
              <a:buNone/>
            </a:pPr>
            <a:r>
              <a:rPr lang="en-US" sz="2400" dirty="0"/>
              <a:t>political beliefs held by adolescents reflect rather adolescents’ hypotheses about parental beliefs than parental beliefs as such</a:t>
            </a:r>
            <a:r>
              <a:rPr lang="cs-CZ" sz="2400" dirty="0"/>
              <a:t> (</a:t>
            </a:r>
            <a:r>
              <a:rPr lang="cs-CZ" sz="2400" dirty="0" err="1"/>
              <a:t>Westholm</a:t>
            </a:r>
            <a:r>
              <a:rPr lang="cs-CZ" sz="2400" dirty="0"/>
              <a:t>, 1999)</a:t>
            </a:r>
          </a:p>
          <a:p>
            <a:pPr marL="0" indent="0">
              <a:buNone/>
            </a:pPr>
            <a:r>
              <a:rPr lang="cs-CZ" sz="2400" dirty="0" err="1">
                <a:solidFill>
                  <a:schemeClr val="bg1"/>
                </a:solidFill>
              </a:rPr>
              <a:t>civic</a:t>
            </a:r>
            <a:r>
              <a:rPr lang="cs-CZ" sz="2400" dirty="0">
                <a:solidFill>
                  <a:schemeClr val="bg1"/>
                </a:solidFill>
              </a:rPr>
              <a:t>/</a:t>
            </a:r>
            <a:r>
              <a:rPr lang="cs-CZ" sz="2400" dirty="0" err="1">
                <a:solidFill>
                  <a:schemeClr val="bg1"/>
                </a:solidFill>
              </a:rPr>
              <a:t>political</a:t>
            </a:r>
            <a:r>
              <a:rPr lang="cs-CZ" sz="2400" dirty="0">
                <a:solidFill>
                  <a:schemeClr val="bg1"/>
                </a:solidFill>
              </a:rPr>
              <a:t> </a:t>
            </a:r>
            <a:r>
              <a:rPr lang="cs-CZ" sz="2400" dirty="0" err="1">
                <a:solidFill>
                  <a:schemeClr val="bg1"/>
                </a:solidFill>
              </a:rPr>
              <a:t>socialization</a:t>
            </a:r>
            <a:r>
              <a:rPr lang="cs-CZ" sz="2400" dirty="0">
                <a:solidFill>
                  <a:schemeClr val="bg1"/>
                </a:solidFill>
              </a:rPr>
              <a:t> </a:t>
            </a:r>
            <a:r>
              <a:rPr lang="cs-CZ" sz="2400" dirty="0" err="1">
                <a:solidFill>
                  <a:schemeClr val="bg1"/>
                </a:solidFill>
              </a:rPr>
              <a:t>is</a:t>
            </a:r>
            <a:r>
              <a:rPr lang="cs-CZ" sz="2400" dirty="0">
                <a:solidFill>
                  <a:schemeClr val="bg1"/>
                </a:solidFill>
              </a:rPr>
              <a:t> a </a:t>
            </a:r>
            <a:r>
              <a:rPr lang="en-US" sz="2400" dirty="0">
                <a:solidFill>
                  <a:schemeClr val="bg1"/>
                </a:solidFill>
              </a:rPr>
              <a:t>process by which young people actively ascribe meanings to the world of politics, based on the information and experiences provided by socialization agents (Metzger &amp; Smetana, 2010)</a:t>
            </a:r>
            <a:endParaRPr lang="cs-CZ" sz="2400"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Agency</a:t>
            </a:r>
            <a:endParaRPr lang="cs-CZ" sz="2400" b="1" dirty="0">
              <a:solidFill>
                <a:srgbClr val="C00000"/>
              </a:solidFill>
            </a:endParaRPr>
          </a:p>
          <a:p>
            <a:pPr marL="0" indent="0">
              <a:buNone/>
            </a:pPr>
            <a:r>
              <a:rPr lang="cs-CZ" sz="2400" dirty="0" err="1"/>
              <a:t>child</a:t>
            </a:r>
            <a:r>
              <a:rPr lang="cs-CZ" sz="2400" dirty="0"/>
              <a:t>/adolescent as </a:t>
            </a:r>
            <a:r>
              <a:rPr lang="cs-CZ" sz="2400" dirty="0" err="1">
                <a:solidFill>
                  <a:srgbClr val="C00000"/>
                </a:solidFill>
              </a:rPr>
              <a:t>passive</a:t>
            </a:r>
            <a:r>
              <a:rPr lang="cs-CZ" sz="2400" dirty="0">
                <a:solidFill>
                  <a:srgbClr val="C00000"/>
                </a:solidFill>
              </a:rPr>
              <a:t> recipient </a:t>
            </a:r>
            <a:r>
              <a:rPr lang="cs-CZ" sz="2400" dirty="0"/>
              <a:t>vs. </a:t>
            </a:r>
            <a:r>
              <a:rPr lang="cs-CZ" sz="2400" dirty="0" err="1">
                <a:solidFill>
                  <a:srgbClr val="C00000"/>
                </a:solidFill>
              </a:rPr>
              <a:t>active</a:t>
            </a:r>
            <a:r>
              <a:rPr lang="cs-CZ" sz="2400" dirty="0">
                <a:solidFill>
                  <a:srgbClr val="C00000"/>
                </a:solidFill>
              </a:rPr>
              <a:t> agent</a:t>
            </a:r>
            <a:endParaRPr lang="cs-CZ" sz="2400" dirty="0"/>
          </a:p>
          <a:p>
            <a:pPr marL="714375" indent="0">
              <a:buNone/>
            </a:pPr>
            <a:r>
              <a:rPr lang="cs-CZ" sz="2400" dirty="0"/>
              <a:t>c</a:t>
            </a:r>
            <a:r>
              <a:rPr lang="en-US" sz="2400" dirty="0" err="1"/>
              <a:t>urrent</a:t>
            </a:r>
            <a:r>
              <a:rPr lang="en-US" sz="2400" dirty="0"/>
              <a:t> developmental</a:t>
            </a:r>
            <a:r>
              <a:rPr lang="cs-CZ" sz="2400" dirty="0"/>
              <a:t> </a:t>
            </a:r>
            <a:r>
              <a:rPr lang="en-US" sz="2400" dirty="0"/>
              <a:t>theories stress that the process of socialization cannot be understood as a mere transmission of the environmental influences on a child</a:t>
            </a:r>
            <a:r>
              <a:rPr lang="cs-CZ" sz="2400" dirty="0"/>
              <a:t> (</a:t>
            </a:r>
            <a:r>
              <a:rPr lang="cs-CZ" sz="2400" dirty="0" err="1"/>
              <a:t>Maccoby</a:t>
            </a:r>
            <a:r>
              <a:rPr lang="cs-CZ" sz="2400" dirty="0"/>
              <a:t>, 2007; </a:t>
            </a:r>
            <a:r>
              <a:rPr lang="cs-CZ" sz="2400" dirty="0" err="1"/>
              <a:t>Nurmi</a:t>
            </a:r>
            <a:r>
              <a:rPr lang="cs-CZ" sz="2400" dirty="0"/>
              <a:t>, 2004; </a:t>
            </a:r>
            <a:r>
              <a:rPr lang="cs-CZ" sz="2400" dirty="0" err="1"/>
              <a:t>Bronfenbrenner</a:t>
            </a:r>
            <a:r>
              <a:rPr lang="cs-CZ" sz="2400" dirty="0"/>
              <a:t> &amp; Morris, 2006)</a:t>
            </a:r>
          </a:p>
          <a:p>
            <a:pPr marL="0" indent="0">
              <a:buNone/>
            </a:pPr>
            <a:r>
              <a:rPr lang="en-US" sz="2400" dirty="0"/>
              <a:t>political beliefs held by adolescents reflect rather adolescents’ hypotheses about parental beliefs than parental beliefs as such</a:t>
            </a:r>
            <a:r>
              <a:rPr lang="cs-CZ" sz="2400" dirty="0"/>
              <a:t> (</a:t>
            </a:r>
            <a:r>
              <a:rPr lang="cs-CZ" sz="2400" dirty="0" err="1"/>
              <a:t>Westholm</a:t>
            </a:r>
            <a:r>
              <a:rPr lang="cs-CZ" sz="2400" dirty="0"/>
              <a:t>, 1999)</a:t>
            </a:r>
          </a:p>
          <a:p>
            <a:pPr marL="0" indent="0">
              <a:buNone/>
            </a:pPr>
            <a:r>
              <a:rPr lang="cs-CZ" sz="2400" dirty="0" err="1"/>
              <a:t>civic</a:t>
            </a:r>
            <a:r>
              <a:rPr lang="cs-CZ" sz="2400" dirty="0"/>
              <a:t>/</a:t>
            </a:r>
            <a:r>
              <a:rPr lang="cs-CZ" sz="2400" dirty="0" err="1"/>
              <a:t>political</a:t>
            </a:r>
            <a:r>
              <a:rPr lang="cs-CZ" sz="2400" dirty="0"/>
              <a:t> </a:t>
            </a:r>
            <a:r>
              <a:rPr lang="cs-CZ" sz="2400" dirty="0" err="1"/>
              <a:t>socialization</a:t>
            </a:r>
            <a:r>
              <a:rPr lang="cs-CZ" sz="2400" dirty="0"/>
              <a:t> </a:t>
            </a:r>
            <a:r>
              <a:rPr lang="cs-CZ" sz="2400" dirty="0" err="1"/>
              <a:t>is</a:t>
            </a:r>
            <a:r>
              <a:rPr lang="cs-CZ" sz="2400" dirty="0"/>
              <a:t> a </a:t>
            </a:r>
            <a:r>
              <a:rPr lang="en-US" sz="2400" dirty="0"/>
              <a:t>process by which young people actively ascribe meanings to the world of politics, based on the information and experiences provided by socialization agents (Metzger &amp; Smetana, 2010)</a:t>
            </a:r>
            <a:endParaRPr lang="cs-CZ" sz="2400" dirty="0">
              <a:solidFill>
                <a:srgbClr val="C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Directions</a:t>
            </a:r>
            <a:r>
              <a:rPr lang="cs-CZ" sz="2400" b="1" dirty="0">
                <a:solidFill>
                  <a:srgbClr val="C00000"/>
                </a:solidFill>
              </a:rPr>
              <a:t> </a:t>
            </a:r>
            <a:r>
              <a:rPr lang="cs-CZ" sz="2400" b="1" dirty="0" err="1">
                <a:solidFill>
                  <a:srgbClr val="C00000"/>
                </a:solidFill>
              </a:rPr>
              <a:t>of</a:t>
            </a:r>
            <a:r>
              <a:rPr lang="cs-CZ" sz="2400" b="1" dirty="0">
                <a:solidFill>
                  <a:srgbClr val="C00000"/>
                </a:solidFill>
              </a:rPr>
              <a:t> influence</a:t>
            </a:r>
          </a:p>
          <a:p>
            <a:pPr marL="0" indent="0">
              <a:buNone/>
            </a:pPr>
            <a:endParaRPr lang="cs-CZ" sz="2400" dirty="0"/>
          </a:p>
        </p:txBody>
      </p:sp>
      <p:sp>
        <p:nvSpPr>
          <p:cNvPr id="5" name="Obdélník 4"/>
          <p:cNvSpPr/>
          <p:nvPr/>
        </p:nvSpPr>
        <p:spPr>
          <a:xfrm>
            <a:off x="7239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Young</a:t>
            </a:r>
            <a:r>
              <a:rPr lang="cs-CZ" sz="2800" dirty="0"/>
              <a:t> person</a:t>
            </a:r>
          </a:p>
        </p:txBody>
      </p:sp>
      <p:sp>
        <p:nvSpPr>
          <p:cNvPr id="6" name="Obdélník 5"/>
          <p:cNvSpPr/>
          <p:nvPr/>
        </p:nvSpPr>
        <p:spPr>
          <a:xfrm>
            <a:off x="2452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Socialization</a:t>
            </a:r>
            <a:r>
              <a:rPr lang="cs-CZ" sz="2800" dirty="0"/>
              <a:t> </a:t>
            </a:r>
            <a:r>
              <a:rPr lang="cs-CZ" sz="2800" dirty="0" err="1"/>
              <a:t>agents</a:t>
            </a:r>
            <a:endParaRPr lang="cs-CZ" sz="2800" dirty="0"/>
          </a:p>
        </p:txBody>
      </p:sp>
      <p:cxnSp>
        <p:nvCxnSpPr>
          <p:cNvPr id="8" name="Přímá spojovací šipka 7"/>
          <p:cNvCxnSpPr>
            <a:stCxn id="6" idx="3"/>
            <a:endCxn id="5" idx="1"/>
          </p:cNvCxnSpPr>
          <p:nvPr/>
        </p:nvCxnSpPr>
        <p:spPr>
          <a:xfrm>
            <a:off x="5310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Directions</a:t>
            </a:r>
            <a:r>
              <a:rPr lang="cs-CZ" sz="2400" b="1" dirty="0">
                <a:solidFill>
                  <a:srgbClr val="C00000"/>
                </a:solidFill>
              </a:rPr>
              <a:t> </a:t>
            </a:r>
            <a:r>
              <a:rPr lang="cs-CZ" sz="2400" b="1" dirty="0" err="1">
                <a:solidFill>
                  <a:srgbClr val="C00000"/>
                </a:solidFill>
              </a:rPr>
              <a:t>of</a:t>
            </a:r>
            <a:r>
              <a:rPr lang="cs-CZ" sz="2400" b="1" dirty="0">
                <a:solidFill>
                  <a:srgbClr val="C00000"/>
                </a:solidFill>
              </a:rPr>
              <a:t> influence</a:t>
            </a:r>
          </a:p>
          <a:p>
            <a:pPr marL="0" indent="0">
              <a:buNone/>
            </a:pPr>
            <a:endParaRPr lang="cs-CZ" sz="2400" dirty="0"/>
          </a:p>
        </p:txBody>
      </p:sp>
      <p:sp>
        <p:nvSpPr>
          <p:cNvPr id="5" name="Obdélník 4"/>
          <p:cNvSpPr/>
          <p:nvPr/>
        </p:nvSpPr>
        <p:spPr>
          <a:xfrm>
            <a:off x="7239008"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Young</a:t>
            </a:r>
            <a:r>
              <a:rPr lang="cs-CZ" sz="2800" dirty="0"/>
              <a:t> person</a:t>
            </a:r>
          </a:p>
        </p:txBody>
      </p:sp>
      <p:sp>
        <p:nvSpPr>
          <p:cNvPr id="6" name="Obdélník 5"/>
          <p:cNvSpPr/>
          <p:nvPr/>
        </p:nvSpPr>
        <p:spPr>
          <a:xfrm>
            <a:off x="2452662" y="2500306"/>
            <a:ext cx="2857520"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err="1"/>
              <a:t>Socialization</a:t>
            </a:r>
            <a:r>
              <a:rPr lang="cs-CZ" sz="2800" dirty="0"/>
              <a:t> </a:t>
            </a:r>
            <a:r>
              <a:rPr lang="cs-CZ" sz="2800" dirty="0" err="1"/>
              <a:t>agents</a:t>
            </a:r>
            <a:endParaRPr lang="cs-CZ" sz="2800" dirty="0"/>
          </a:p>
        </p:txBody>
      </p:sp>
      <p:cxnSp>
        <p:nvCxnSpPr>
          <p:cNvPr id="8" name="Přímá spojovací šipka 7"/>
          <p:cNvCxnSpPr>
            <a:stCxn id="6" idx="3"/>
            <a:endCxn id="5" idx="1"/>
          </p:cNvCxnSpPr>
          <p:nvPr/>
        </p:nvCxnSpPr>
        <p:spPr>
          <a:xfrm>
            <a:off x="5310182" y="2964653"/>
            <a:ext cx="1928826" cy="1588"/>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Zakřivená spojovací čára 8"/>
          <p:cNvCxnSpPr>
            <a:stCxn id="5" idx="2"/>
            <a:endCxn id="6" idx="2"/>
          </p:cNvCxnSpPr>
          <p:nvPr/>
        </p:nvCxnSpPr>
        <p:spPr>
          <a:xfrm rot="5400000">
            <a:off x="6274595" y="1035827"/>
            <a:ext cx="1588" cy="4786346"/>
          </a:xfrm>
          <a:prstGeom prst="curvedConnector3">
            <a:avLst>
              <a:gd name="adj1" fmla="val 38687858"/>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cs-CZ" sz="2400" b="1" dirty="0" err="1">
                <a:solidFill>
                  <a:srgbClr val="C00000"/>
                </a:solidFill>
              </a:rPr>
              <a:t>Interventions</a:t>
            </a:r>
            <a:endParaRPr lang="cs-CZ" sz="2400" b="1" dirty="0">
              <a:solidFill>
                <a:srgbClr val="C00000"/>
              </a:solidFill>
            </a:endParaRPr>
          </a:p>
          <a:p>
            <a:pPr marL="714375" indent="0">
              <a:buNone/>
            </a:pPr>
            <a:r>
              <a:rPr lang="cs-CZ" sz="2400" dirty="0" err="1"/>
              <a:t>school</a:t>
            </a:r>
            <a:r>
              <a:rPr lang="cs-CZ" sz="2400" dirty="0"/>
              <a:t>-</a:t>
            </a:r>
            <a:r>
              <a:rPr lang="cs-CZ" sz="2400" dirty="0" err="1"/>
              <a:t>based</a:t>
            </a:r>
            <a:r>
              <a:rPr lang="cs-CZ" sz="2400" dirty="0"/>
              <a:t> </a:t>
            </a:r>
            <a:r>
              <a:rPr lang="cs-CZ" sz="2400" dirty="0" err="1"/>
              <a:t>programs</a:t>
            </a:r>
            <a:endParaRPr lang="cs-CZ" sz="2400" dirty="0"/>
          </a:p>
          <a:p>
            <a:pPr marL="1428750" indent="0">
              <a:buNone/>
            </a:pPr>
            <a:r>
              <a:rPr lang="cs-CZ" sz="2400" dirty="0" err="1"/>
              <a:t>teaching</a:t>
            </a:r>
            <a:endParaRPr lang="cs-CZ" sz="2400" dirty="0"/>
          </a:p>
          <a:p>
            <a:pPr marL="1428750" indent="0">
              <a:buNone/>
            </a:pPr>
            <a:r>
              <a:rPr lang="cs-CZ" sz="2400" dirty="0" err="1"/>
              <a:t>practicing</a:t>
            </a:r>
            <a:r>
              <a:rPr lang="cs-CZ" sz="2400" dirty="0"/>
              <a:t> </a:t>
            </a:r>
            <a:r>
              <a:rPr lang="cs-CZ" sz="2400" dirty="0" err="1"/>
              <a:t>skills</a:t>
            </a:r>
            <a:endParaRPr lang="cs-CZ" sz="2400" dirty="0"/>
          </a:p>
          <a:p>
            <a:pPr marL="714375" indent="0">
              <a:buNone/>
              <a:tabLst>
                <a:tab pos="714375" algn="l"/>
              </a:tabLst>
            </a:pPr>
            <a:r>
              <a:rPr lang="cs-CZ" sz="2400" dirty="0" err="1"/>
              <a:t>organization</a:t>
            </a:r>
            <a:r>
              <a:rPr lang="cs-CZ" sz="2400" dirty="0"/>
              <a:t>-</a:t>
            </a:r>
            <a:r>
              <a:rPr lang="cs-CZ" sz="2400" dirty="0" err="1"/>
              <a:t>based</a:t>
            </a:r>
            <a:r>
              <a:rPr lang="cs-CZ" sz="2400" dirty="0"/>
              <a:t> </a:t>
            </a:r>
            <a:r>
              <a:rPr lang="cs-CZ" sz="2400" dirty="0" err="1"/>
              <a:t>programs</a:t>
            </a:r>
            <a:r>
              <a:rPr lang="cs-CZ" sz="2400" dirty="0"/>
              <a:t> </a:t>
            </a:r>
          </a:p>
          <a:p>
            <a:pPr marL="714375" indent="0">
              <a:buNone/>
            </a:pPr>
            <a:r>
              <a:rPr lang="cs-CZ" sz="2400" dirty="0" err="1"/>
              <a:t>mandatory</a:t>
            </a:r>
            <a:r>
              <a:rPr lang="cs-CZ" sz="2400" dirty="0"/>
              <a:t> </a:t>
            </a:r>
            <a:r>
              <a:rPr lang="cs-CZ" sz="2400" dirty="0" err="1"/>
              <a:t>community</a:t>
            </a:r>
            <a:r>
              <a:rPr lang="cs-CZ" sz="2400" dirty="0"/>
              <a:t> </a:t>
            </a:r>
            <a:r>
              <a:rPr lang="cs-CZ" sz="2400" dirty="0" err="1"/>
              <a:t>service</a:t>
            </a:r>
            <a:endParaRPr lang="cs-CZ" sz="2400" dirty="0"/>
          </a:p>
          <a:p>
            <a:pPr marL="0" indent="0">
              <a:buNone/>
            </a:pPr>
            <a:endParaRPr lang="cs-CZ"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Main</a:t>
            </a:r>
            <a:r>
              <a:rPr lang="cs-CZ" dirty="0"/>
              <a:t> </a:t>
            </a:r>
            <a:r>
              <a:rPr lang="cs-CZ" dirty="0" err="1"/>
              <a:t>issues</a:t>
            </a:r>
            <a:r>
              <a:rPr lang="cs-CZ" dirty="0"/>
              <a:t> &amp; </a:t>
            </a:r>
            <a:r>
              <a:rPr lang="cs-CZ" dirty="0" err="1"/>
              <a:t>controversies</a:t>
            </a:r>
            <a:endParaRPr lang="cs-CZ" dirty="0"/>
          </a:p>
        </p:txBody>
      </p:sp>
      <p:sp>
        <p:nvSpPr>
          <p:cNvPr id="3" name="Zástupný symbol pro obsah 2"/>
          <p:cNvSpPr>
            <a:spLocks noGrp="1"/>
          </p:cNvSpPr>
          <p:nvPr>
            <p:ph idx="1"/>
          </p:nvPr>
        </p:nvSpPr>
        <p:spPr/>
        <p:txBody>
          <a:bodyPr>
            <a:normAutofit/>
          </a:bodyPr>
          <a:lstStyle/>
          <a:p>
            <a:pPr marL="0" indent="0">
              <a:buNone/>
            </a:pPr>
            <a:r>
              <a:rPr lang="en-US" sz="2400" b="1" dirty="0">
                <a:solidFill>
                  <a:srgbClr val="C00000"/>
                </a:solidFill>
              </a:rPr>
              <a:t>Multiple contexts and disposition-environment interactions</a:t>
            </a:r>
          </a:p>
          <a:p>
            <a:pPr marL="714375" indent="0">
              <a:buNone/>
            </a:pPr>
            <a:r>
              <a:rPr lang="en-US" sz="2400" dirty="0" err="1"/>
              <a:t>cummulative</a:t>
            </a:r>
            <a:r>
              <a:rPr lang="en-US" sz="2400" dirty="0"/>
              <a:t> effects of </a:t>
            </a:r>
            <a:r>
              <a:rPr lang="cs-CZ" sz="2400" dirty="0"/>
              <a:t>multiple </a:t>
            </a:r>
            <a:r>
              <a:rPr lang="en-US" sz="2400" dirty="0"/>
              <a:t>contexts</a:t>
            </a:r>
          </a:p>
          <a:p>
            <a:pPr marL="714375" indent="0">
              <a:buNone/>
            </a:pPr>
            <a:endParaRPr lang="en-US" sz="2400" dirty="0"/>
          </a:p>
          <a:p>
            <a:pPr marL="714375" indent="0">
              <a:buNone/>
            </a:pPr>
            <a:r>
              <a:rPr lang="en-US" sz="2400" dirty="0"/>
              <a:t>it‘s not only about environment but also about one‘s own preferences, beliefs, values, personality traits, cognitive dispositions etc.</a:t>
            </a:r>
          </a:p>
          <a:p>
            <a:pPr marL="714375" indent="0">
              <a:buNone/>
            </a:pPr>
            <a:endParaRPr lang="en-US" sz="2400" dirty="0"/>
          </a:p>
          <a:p>
            <a:pPr marL="714375" indent="0">
              <a:buNone/>
            </a:pPr>
            <a:r>
              <a:rPr lang="en-US" sz="2400" dirty="0"/>
              <a:t>young people with different dispositions react differently </a:t>
            </a:r>
            <a:r>
              <a:rPr lang="cs-CZ" sz="2400" dirty="0"/>
              <a:t>on </a:t>
            </a:r>
            <a:r>
              <a:rPr lang="en-US" sz="2400" dirty="0"/>
              <a:t>the same environment</a:t>
            </a:r>
          </a:p>
          <a:p>
            <a:pPr marL="0" indent="0">
              <a:buNone/>
            </a:pP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what</a:t>
            </a:r>
            <a:r>
              <a:rPr lang="cs-CZ" dirty="0"/>
              <a:t> </a:t>
            </a:r>
            <a:r>
              <a:rPr lang="cs-CZ" dirty="0" err="1"/>
              <a:t>is</a:t>
            </a:r>
            <a:r>
              <a:rPr lang="cs-CZ" dirty="0"/>
              <a:t> </a:t>
            </a:r>
            <a:r>
              <a:rPr lang="cs-CZ" dirty="0" err="1"/>
              <a:t>the</a:t>
            </a:r>
            <a:r>
              <a:rPr lang="cs-CZ" dirty="0"/>
              <a:t> </a:t>
            </a:r>
            <a:r>
              <a:rPr lang="cs-CZ" dirty="0" err="1"/>
              <a:t>directionality</a:t>
            </a:r>
            <a:r>
              <a:rPr lang="cs-CZ" dirty="0"/>
              <a:t> </a:t>
            </a:r>
            <a:r>
              <a:rPr lang="cs-CZ" dirty="0" err="1"/>
              <a:t>between</a:t>
            </a:r>
            <a:r>
              <a:rPr lang="cs-CZ" dirty="0"/>
              <a:t> </a:t>
            </a:r>
            <a:r>
              <a:rPr lang="cs-CZ" dirty="0" err="1"/>
              <a:t>political</a:t>
            </a:r>
            <a:r>
              <a:rPr lang="cs-CZ" dirty="0"/>
              <a:t> </a:t>
            </a:r>
            <a:r>
              <a:rPr lang="cs-CZ" dirty="0" err="1"/>
              <a:t>attitudes</a:t>
            </a:r>
            <a:r>
              <a:rPr lang="cs-CZ" dirty="0"/>
              <a:t> and </a:t>
            </a:r>
            <a:r>
              <a:rPr lang="cs-CZ" dirty="0" err="1"/>
              <a:t>participation</a:t>
            </a:r>
            <a:r>
              <a:rPr lang="cs-CZ" dirty="0"/>
              <a:t>?</a:t>
            </a:r>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spTree>
    <p:extLst>
      <p:ext uri="{BB962C8B-B14F-4D97-AF65-F5344CB8AC3E}">
        <p14:creationId xmlns:p14="http://schemas.microsoft.com/office/powerpoint/2010/main" val="3364204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en-US" dirty="0"/>
              <a:t>what is the directionality between political attitudes and participation?</a:t>
            </a:r>
          </a:p>
          <a:p>
            <a:pPr marL="0" indent="0">
              <a:buNone/>
            </a:pPr>
            <a:endParaRPr lang="en-US" dirty="0"/>
          </a:p>
          <a:p>
            <a:pPr marL="0" indent="0">
              <a:buNone/>
            </a:pPr>
            <a:r>
              <a:rPr lang="en-US" dirty="0"/>
              <a:t>data from 768 high school students (age</a:t>
            </a:r>
            <a:r>
              <a:rPr lang="cs-CZ" dirty="0"/>
              <a:t>d</a:t>
            </a:r>
            <a:r>
              <a:rPr lang="en-US" dirty="0"/>
              <a:t> 14 to 17)</a:t>
            </a:r>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spTree>
    <p:extLst>
      <p:ext uri="{BB962C8B-B14F-4D97-AF65-F5344CB8AC3E}">
        <p14:creationId xmlns:p14="http://schemas.microsoft.com/office/powerpoint/2010/main" val="19700699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7" name="Zástupný symbol pro obsah 6"/>
          <p:cNvPicPr>
            <a:picLocks noGrp="1"/>
          </p:cNvPicPr>
          <p:nvPr>
            <p:ph idx="1"/>
          </p:nvPr>
        </p:nvPicPr>
        <p:blipFill>
          <a:blip r:embed="rId2"/>
          <a:stretch>
            <a:fillRect/>
          </a:stretch>
        </p:blipFill>
        <p:spPr>
          <a:xfrm>
            <a:off x="2701528" y="1585527"/>
            <a:ext cx="6788945" cy="4525963"/>
          </a:xfrm>
          <a:prstGeom prst="rect">
            <a:avLst/>
          </a:prstGeom>
        </p:spPr>
      </p:pic>
      <p:cxnSp>
        <p:nvCxnSpPr>
          <p:cNvPr id="9" name="Přímá spojnice 8"/>
          <p:cNvCxnSpPr/>
          <p:nvPr/>
        </p:nvCxnSpPr>
        <p:spPr>
          <a:xfrm>
            <a:off x="5303912" y="2564904"/>
            <a:ext cx="1440160" cy="2808312"/>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9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Why</a:t>
            </a:r>
            <a:r>
              <a:rPr lang="cs-CZ" dirty="0"/>
              <a:t> adolescence?</a:t>
            </a:r>
          </a:p>
        </p:txBody>
      </p:sp>
      <p:sp>
        <p:nvSpPr>
          <p:cNvPr id="3" name="Zástupný symbol pro obsah 2"/>
          <p:cNvSpPr>
            <a:spLocks noGrp="1"/>
          </p:cNvSpPr>
          <p:nvPr>
            <p:ph idx="1"/>
          </p:nvPr>
        </p:nvSpPr>
        <p:spPr/>
        <p:txBody>
          <a:bodyPr>
            <a:normAutofit/>
          </a:bodyPr>
          <a:lstStyle/>
          <a:p>
            <a:pPr marL="0" indent="0">
              <a:buNone/>
              <a:tabLst>
                <a:tab pos="0" algn="l"/>
              </a:tabLst>
            </a:pPr>
            <a:r>
              <a:rPr lang="cs-CZ" sz="2400" dirty="0" err="1"/>
              <a:t>Three</a:t>
            </a:r>
            <a:r>
              <a:rPr lang="cs-CZ" sz="2400" dirty="0"/>
              <a:t> </a:t>
            </a:r>
            <a:r>
              <a:rPr lang="cs-CZ" sz="2400" dirty="0" err="1"/>
              <a:t>sources</a:t>
            </a:r>
            <a:r>
              <a:rPr lang="cs-CZ" sz="2400" dirty="0"/>
              <a:t> </a:t>
            </a:r>
            <a:r>
              <a:rPr lang="cs-CZ" sz="2400" dirty="0" err="1"/>
              <a:t>of</a:t>
            </a:r>
            <a:r>
              <a:rPr lang="cs-CZ" sz="2400" dirty="0"/>
              <a:t> support </a:t>
            </a:r>
            <a:r>
              <a:rPr lang="cs-CZ" sz="2400" dirty="0" err="1"/>
              <a:t>for</a:t>
            </a:r>
            <a:r>
              <a:rPr lang="cs-CZ" sz="2400" dirty="0"/>
              <a:t> </a:t>
            </a:r>
            <a:r>
              <a:rPr lang="cs-CZ" sz="2400" dirty="0" err="1"/>
              <a:t>the</a:t>
            </a:r>
            <a:r>
              <a:rPr lang="cs-CZ" sz="2400" dirty="0"/>
              <a:t> </a:t>
            </a:r>
            <a:r>
              <a:rPr lang="cs-CZ" sz="2400" dirty="0" err="1"/>
              <a:t>impressionable</a:t>
            </a:r>
            <a:r>
              <a:rPr lang="cs-CZ" sz="2400" dirty="0"/>
              <a:t> </a:t>
            </a:r>
            <a:r>
              <a:rPr lang="cs-CZ" sz="2400" dirty="0" err="1"/>
              <a:t>years</a:t>
            </a:r>
            <a:r>
              <a:rPr lang="cs-CZ" sz="2400" dirty="0"/>
              <a:t> </a:t>
            </a:r>
            <a:r>
              <a:rPr lang="cs-CZ" sz="2400" dirty="0" err="1"/>
              <a:t>hypothesis</a:t>
            </a:r>
            <a:r>
              <a:rPr lang="cs-CZ" sz="2400" dirty="0"/>
              <a:t>:</a:t>
            </a:r>
          </a:p>
          <a:p>
            <a:pPr>
              <a:buNone/>
            </a:pPr>
            <a:endParaRPr lang="cs-CZ" sz="2400" dirty="0"/>
          </a:p>
          <a:p>
            <a:pPr marL="514350" indent="-514350">
              <a:buFont typeface="+mj-lt"/>
              <a:buAutoNum type="arabicPeriod" startAt="3"/>
            </a:pPr>
            <a:r>
              <a:rPr lang="en-US" sz="2400" dirty="0"/>
              <a:t>studies on the collective memory show that people tend to recall from their memory those political events (e.g., democratic transition) that happened in their adolescence or young adulthood rather than the events that happened earlier or later in their lives (Valencia &amp; </a:t>
            </a:r>
            <a:r>
              <a:rPr lang="en-US" sz="2400" dirty="0" err="1"/>
              <a:t>Páez</a:t>
            </a:r>
            <a:r>
              <a:rPr lang="en-US" sz="2400" dirty="0"/>
              <a:t>, 1999)</a:t>
            </a:r>
            <a:br>
              <a:rPr lang="cs-CZ" sz="2400" dirty="0"/>
            </a:br>
            <a:br>
              <a:rPr lang="cs-CZ" sz="2400" dirty="0"/>
            </a:br>
            <a:r>
              <a:rPr lang="cs-CZ" sz="2400" dirty="0"/>
              <a:t>h</a:t>
            </a:r>
            <a:r>
              <a:rPr lang="en-US" sz="2400" dirty="0" err="1"/>
              <a:t>istorical</a:t>
            </a:r>
            <a:r>
              <a:rPr lang="en-US" sz="2400" dirty="0"/>
              <a:t> events have the largest impact on political development of the person if these events occur between adolescence and adulthood (Sears, 2002; Sears &amp; Levy, 2003)</a:t>
            </a:r>
            <a:endParaRPr lang="cs-CZ"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8" name="Zástupný symbol pro obsah 7"/>
          <p:cNvPicPr>
            <a:picLocks noGrp="1"/>
          </p:cNvPicPr>
          <p:nvPr>
            <p:ph idx="1"/>
          </p:nvPr>
        </p:nvPicPr>
        <p:blipFill>
          <a:blip r:embed="rId2"/>
          <a:stretch>
            <a:fillRect/>
          </a:stretch>
        </p:blipFill>
        <p:spPr>
          <a:xfrm>
            <a:off x="2701528" y="1600201"/>
            <a:ext cx="6788945" cy="4525963"/>
          </a:xfrm>
          <a:prstGeom prst="rect">
            <a:avLst/>
          </a:prstGeom>
        </p:spPr>
      </p:pic>
      <p:cxnSp>
        <p:nvCxnSpPr>
          <p:cNvPr id="9" name="Přímá spojnice 8"/>
          <p:cNvCxnSpPr/>
          <p:nvPr/>
        </p:nvCxnSpPr>
        <p:spPr>
          <a:xfrm>
            <a:off x="5303912" y="2564904"/>
            <a:ext cx="1440160" cy="2880320"/>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463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pic>
        <p:nvPicPr>
          <p:cNvPr id="6" name="Zástupný symbol pro obsah 5"/>
          <p:cNvPicPr>
            <a:picLocks noGrp="1"/>
          </p:cNvPicPr>
          <p:nvPr>
            <p:ph idx="1"/>
          </p:nvPr>
        </p:nvPicPr>
        <p:blipFill>
          <a:blip r:embed="rId2"/>
          <a:stretch>
            <a:fillRect/>
          </a:stretch>
        </p:blipFill>
        <p:spPr>
          <a:xfrm>
            <a:off x="2701528" y="1600201"/>
            <a:ext cx="6788945" cy="4525963"/>
          </a:xfrm>
          <a:prstGeom prst="rect">
            <a:avLst/>
          </a:prstGeom>
        </p:spPr>
      </p:pic>
      <p:cxnSp>
        <p:nvCxnSpPr>
          <p:cNvPr id="7" name="Přímá spojnice 6"/>
          <p:cNvCxnSpPr/>
          <p:nvPr/>
        </p:nvCxnSpPr>
        <p:spPr>
          <a:xfrm>
            <a:off x="5303912" y="2564904"/>
            <a:ext cx="1440160" cy="2880320"/>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303912" y="4149080"/>
            <a:ext cx="1440160" cy="1296144"/>
          </a:xfrm>
          <a:prstGeom prst="line">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62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en-US" dirty="0"/>
              <a:t>active participation has the effects on political attitudes</a:t>
            </a:r>
            <a:r>
              <a:rPr lang="cs-CZ" dirty="0"/>
              <a:t> but </a:t>
            </a:r>
            <a:r>
              <a:rPr lang="cs-CZ" dirty="0" err="1"/>
              <a:t>the</a:t>
            </a:r>
            <a:r>
              <a:rPr lang="cs-CZ" dirty="0"/>
              <a:t> </a:t>
            </a:r>
            <a:r>
              <a:rPr lang="en-US" dirty="0"/>
              <a:t>opposite effects are less pronounced</a:t>
            </a:r>
            <a:endParaRPr lang="cs-CZ" dirty="0"/>
          </a:p>
          <a:p>
            <a:pPr marL="0" indent="0">
              <a:buNone/>
            </a:pPr>
            <a:endParaRPr lang="cs-CZ" dirty="0"/>
          </a:p>
          <a:p>
            <a:pPr marL="0" indent="0">
              <a:buNone/>
            </a:pPr>
            <a:r>
              <a:rPr lang="en-US" dirty="0"/>
              <a:t>through their own political participation, young people form and clarify their political attitudes</a:t>
            </a:r>
            <a:endParaRPr lang="cs-CZ" dirty="0"/>
          </a:p>
          <a:p>
            <a:pPr marL="0" indent="0">
              <a:buNone/>
            </a:pPr>
            <a:endParaRPr lang="cs-CZ" dirty="0"/>
          </a:p>
          <a:p>
            <a:pPr marL="0" indent="0">
              <a:buNone/>
            </a:pPr>
            <a:r>
              <a:rPr lang="cs-CZ" dirty="0" err="1"/>
              <a:t>similar</a:t>
            </a:r>
            <a:r>
              <a:rPr lang="cs-CZ" dirty="0"/>
              <a:t> </a:t>
            </a:r>
            <a:r>
              <a:rPr lang="cs-CZ" dirty="0" err="1"/>
              <a:t>results</a:t>
            </a:r>
            <a:r>
              <a:rPr lang="cs-CZ" dirty="0"/>
              <a:t> </a:t>
            </a:r>
            <a:r>
              <a:rPr lang="cs-CZ" dirty="0" err="1"/>
              <a:t>found</a:t>
            </a:r>
            <a:r>
              <a:rPr lang="cs-CZ" dirty="0"/>
              <a:t> in a </a:t>
            </a:r>
            <a:r>
              <a:rPr lang="cs-CZ" dirty="0" err="1"/>
              <a:t>recent</a:t>
            </a:r>
            <a:r>
              <a:rPr lang="cs-CZ" dirty="0"/>
              <a:t> study </a:t>
            </a:r>
            <a:r>
              <a:rPr lang="cs-CZ" dirty="0" err="1"/>
              <a:t>conducted</a:t>
            </a:r>
            <a:r>
              <a:rPr lang="cs-CZ" dirty="0"/>
              <a:t> in </a:t>
            </a:r>
            <a:r>
              <a:rPr lang="cs-CZ" dirty="0" err="1"/>
              <a:t>Hong</a:t>
            </a:r>
            <a:r>
              <a:rPr lang="cs-CZ" dirty="0"/>
              <a:t> Kong (2021)</a:t>
            </a:r>
          </a:p>
          <a:p>
            <a:pPr marL="0" indent="0">
              <a:buNone/>
            </a:pPr>
            <a:endParaRPr lang="cs-CZ" dirty="0"/>
          </a:p>
        </p:txBody>
      </p:sp>
      <p:sp>
        <p:nvSpPr>
          <p:cNvPr id="4" name="TextovéPole 3"/>
          <p:cNvSpPr txBox="1"/>
          <p:nvPr/>
        </p:nvSpPr>
        <p:spPr>
          <a:xfrm>
            <a:off x="6168008" y="6215082"/>
            <a:ext cx="4499992" cy="400110"/>
          </a:xfrm>
          <a:prstGeom prst="rect">
            <a:avLst/>
          </a:prstGeom>
          <a:noFill/>
        </p:spPr>
        <p:txBody>
          <a:bodyPr wrap="square" rtlCol="0">
            <a:spAutoFit/>
          </a:bodyPr>
          <a:lstStyle/>
          <a:p>
            <a:r>
              <a:rPr lang="cs-CZ" sz="2000" dirty="0"/>
              <a:t>Šerek, Macháčková &amp; Macek (2017)</a:t>
            </a:r>
          </a:p>
        </p:txBody>
      </p:sp>
    </p:spTree>
    <p:extLst>
      <p:ext uri="{BB962C8B-B14F-4D97-AF65-F5344CB8AC3E}">
        <p14:creationId xmlns:p14="http://schemas.microsoft.com/office/powerpoint/2010/main" val="7600224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what</a:t>
            </a:r>
            <a:r>
              <a:rPr lang="cs-CZ" dirty="0"/>
              <a:t> </a:t>
            </a:r>
            <a:r>
              <a:rPr lang="cs-CZ" dirty="0" err="1"/>
              <a:t>short</a:t>
            </a:r>
            <a:r>
              <a:rPr lang="cs-CZ" dirty="0"/>
              <a:t>-term </a:t>
            </a:r>
            <a:r>
              <a:rPr lang="cs-CZ" dirty="0" err="1"/>
              <a:t>factors</a:t>
            </a:r>
            <a:r>
              <a:rPr lang="cs-CZ" dirty="0"/>
              <a:t> </a:t>
            </a:r>
            <a:r>
              <a:rPr lang="cs-CZ" dirty="0" err="1"/>
              <a:t>contribute</a:t>
            </a:r>
            <a:r>
              <a:rPr lang="cs-CZ" dirty="0"/>
              <a:t> to </a:t>
            </a:r>
            <a:r>
              <a:rPr lang="cs-CZ" dirty="0" err="1"/>
              <a:t>voting</a:t>
            </a:r>
            <a:r>
              <a:rPr lang="cs-CZ" dirty="0"/>
              <a:t> </a:t>
            </a:r>
            <a:r>
              <a:rPr lang="cs-CZ" dirty="0" err="1"/>
              <a:t>turnout</a:t>
            </a:r>
            <a:r>
              <a:rPr lang="cs-CZ" dirty="0"/>
              <a:t> </a:t>
            </a:r>
            <a:r>
              <a:rPr lang="cs-CZ" dirty="0" err="1"/>
              <a:t>of</a:t>
            </a:r>
            <a:r>
              <a:rPr lang="cs-CZ" dirty="0"/>
              <a:t> </a:t>
            </a:r>
            <a:r>
              <a:rPr lang="cs-CZ" dirty="0" err="1"/>
              <a:t>first</a:t>
            </a:r>
            <a:r>
              <a:rPr lang="cs-CZ" dirty="0"/>
              <a:t>-</a:t>
            </a:r>
            <a:r>
              <a:rPr lang="cs-CZ" dirty="0" err="1"/>
              <a:t>time</a:t>
            </a:r>
            <a:r>
              <a:rPr lang="cs-CZ" dirty="0"/>
              <a:t> </a:t>
            </a:r>
            <a:r>
              <a:rPr lang="cs-CZ" dirty="0" err="1"/>
              <a:t>voters</a:t>
            </a:r>
            <a:r>
              <a:rPr lang="cs-CZ" dirty="0"/>
              <a:t>?</a:t>
            </a:r>
          </a:p>
          <a:p>
            <a:endParaRPr lang="cs-CZ" dirty="0"/>
          </a:p>
          <a:p>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what</a:t>
            </a:r>
            <a:r>
              <a:rPr lang="cs-CZ" dirty="0"/>
              <a:t> </a:t>
            </a:r>
            <a:r>
              <a:rPr lang="cs-CZ" dirty="0" err="1"/>
              <a:t>short</a:t>
            </a:r>
            <a:r>
              <a:rPr lang="cs-CZ" dirty="0"/>
              <a:t>-term </a:t>
            </a:r>
            <a:r>
              <a:rPr lang="cs-CZ" dirty="0" err="1"/>
              <a:t>factors</a:t>
            </a:r>
            <a:r>
              <a:rPr lang="cs-CZ" dirty="0"/>
              <a:t> </a:t>
            </a:r>
            <a:r>
              <a:rPr lang="cs-CZ" dirty="0" err="1"/>
              <a:t>contribute</a:t>
            </a:r>
            <a:r>
              <a:rPr lang="cs-CZ" dirty="0"/>
              <a:t> to </a:t>
            </a:r>
            <a:r>
              <a:rPr lang="cs-CZ" dirty="0" err="1"/>
              <a:t>voting</a:t>
            </a:r>
            <a:r>
              <a:rPr lang="cs-CZ" dirty="0"/>
              <a:t> </a:t>
            </a:r>
            <a:r>
              <a:rPr lang="cs-CZ" dirty="0" err="1"/>
              <a:t>turnout</a:t>
            </a:r>
            <a:r>
              <a:rPr lang="cs-CZ" dirty="0"/>
              <a:t> </a:t>
            </a:r>
            <a:r>
              <a:rPr lang="cs-CZ" dirty="0" err="1"/>
              <a:t>of</a:t>
            </a:r>
            <a:r>
              <a:rPr lang="cs-CZ" dirty="0"/>
              <a:t> </a:t>
            </a:r>
            <a:r>
              <a:rPr lang="cs-CZ" dirty="0" err="1"/>
              <a:t>first</a:t>
            </a:r>
            <a:r>
              <a:rPr lang="cs-CZ" dirty="0"/>
              <a:t>-</a:t>
            </a:r>
            <a:r>
              <a:rPr lang="cs-CZ" dirty="0" err="1"/>
              <a:t>time</a:t>
            </a:r>
            <a:r>
              <a:rPr lang="cs-CZ" dirty="0"/>
              <a:t> </a:t>
            </a:r>
            <a:r>
              <a:rPr lang="cs-CZ" dirty="0" err="1"/>
              <a:t>voters</a:t>
            </a:r>
            <a:r>
              <a:rPr lang="cs-CZ" dirty="0"/>
              <a:t>?</a:t>
            </a:r>
          </a:p>
          <a:p>
            <a:pPr marL="0" indent="0">
              <a:buNone/>
            </a:pPr>
            <a:endParaRPr lang="cs-CZ" dirty="0"/>
          </a:p>
          <a:p>
            <a:pPr marL="0" indent="0">
              <a:buNone/>
            </a:pPr>
            <a:r>
              <a:rPr lang="cs-CZ" dirty="0" err="1"/>
              <a:t>longitudinal</a:t>
            </a:r>
            <a:r>
              <a:rPr lang="cs-CZ" dirty="0"/>
              <a:t> data </a:t>
            </a:r>
            <a:r>
              <a:rPr lang="cs-CZ" dirty="0" err="1"/>
              <a:t>from</a:t>
            </a:r>
            <a:r>
              <a:rPr lang="cs-CZ" dirty="0"/>
              <a:t> cca 200 </a:t>
            </a:r>
            <a:r>
              <a:rPr lang="cs-CZ" dirty="0" err="1"/>
              <a:t>adolescents</a:t>
            </a:r>
            <a:r>
              <a:rPr lang="cs-CZ" dirty="0"/>
              <a:t> </a:t>
            </a:r>
            <a:r>
              <a:rPr lang="cs-CZ" dirty="0" err="1"/>
              <a:t>aged</a:t>
            </a:r>
            <a:r>
              <a:rPr lang="cs-CZ" dirty="0"/>
              <a:t> 18-19</a:t>
            </a:r>
          </a:p>
          <a:p>
            <a:pPr marL="0" indent="0">
              <a:buNone/>
            </a:pPr>
            <a:endParaRPr lang="cs-CZ" dirty="0"/>
          </a:p>
          <a:p>
            <a:endParaRPr lang="cs-CZ" dirty="0"/>
          </a:p>
          <a:p>
            <a:endParaRPr lang="cs-CZ"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 name="TextovéPole 3"/>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
        <p:nvSpPr>
          <p:cNvPr id="5" name="Obdélník 4"/>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6" name="Obdélník 5"/>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7" name="Obdélník 6"/>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8" name="Obdélník 7"/>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13" name="TextovéPole 12"/>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18" name="TextovéPole 17"/>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19" name="TextovéPole 18"/>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
        <p:nvSpPr>
          <p:cNvPr id="20" name="Obdélník 19"/>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1" name="Obdélník 20"/>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2" name="Obdélník 21"/>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3" name="Obdélník 22"/>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24" name="TextovéPole 23"/>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27" name="Obdélník 26"/>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8" name="Obdélník 27"/>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9" name="Obdélník 28"/>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0" name="Obdélník 29"/>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19" name="TextovéPole 18"/>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20" name="Obdélník 19"/>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1" name="TextovéPole 20"/>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23" name="Obdélník 22"/>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4" name="Obdélník 23"/>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5" name="Obdélník 24"/>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6" name="Obdélník 25"/>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27" name="TextovéPole 26"/>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28" name="Obdélník 27"/>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9" name="Obdélník 28"/>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0" name="Obdélník 29"/>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1" name="Obdélník 30"/>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2" name="TextovéPole 31"/>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21" name="Přímá spojovací šipka 20"/>
          <p:cNvCxnSpPr>
            <a:endCxn id="32" idx="1"/>
          </p:cNvCxnSpPr>
          <p:nvPr/>
        </p:nvCxnSpPr>
        <p:spPr>
          <a:xfrm>
            <a:off x="4511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Přímá spojovací šipka 26"/>
          <p:cNvCxnSpPr>
            <a:endCxn id="33" idx="1"/>
          </p:cNvCxnSpPr>
          <p:nvPr/>
        </p:nvCxnSpPr>
        <p:spPr>
          <a:xfrm>
            <a:off x="4511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5" idx="1"/>
          </p:cNvCxnSpPr>
          <p:nvPr/>
        </p:nvCxnSpPr>
        <p:spPr>
          <a:xfrm>
            <a:off x="4511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6" idx="1"/>
          </p:cNvCxnSpPr>
          <p:nvPr/>
        </p:nvCxnSpPr>
        <p:spPr>
          <a:xfrm>
            <a:off x="4511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23" name="Obdélník 22"/>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4" name="TextovéPole 23"/>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25" name="Obdélník 24"/>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26" name="Obdélník 25"/>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28" name="Obdélník 2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29" name="Obdélník 2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0" name="TextovéPole 2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32" name="Obdélník 31"/>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3" name="Obdélník 32"/>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5" name="Obdélník 34"/>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6" name="Obdélník 35"/>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7" name="TextovéPole 36"/>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47" name="Přímá spojovací šipka 46"/>
          <p:cNvCxnSpPr>
            <a:endCxn id="59" idx="1"/>
          </p:cNvCxnSpPr>
          <p:nvPr/>
        </p:nvCxnSpPr>
        <p:spPr>
          <a:xfrm>
            <a:off x="4511824" y="2558919"/>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římá spojovací šipka 47"/>
          <p:cNvCxnSpPr>
            <a:endCxn id="60" idx="1"/>
          </p:cNvCxnSpPr>
          <p:nvPr/>
        </p:nvCxnSpPr>
        <p:spPr>
          <a:xfrm>
            <a:off x="4511824" y="3423015"/>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Přímá spojovací šipka 48"/>
          <p:cNvCxnSpPr>
            <a:endCxn id="61" idx="1"/>
          </p:cNvCxnSpPr>
          <p:nvPr/>
        </p:nvCxnSpPr>
        <p:spPr>
          <a:xfrm>
            <a:off x="4511824" y="4287111"/>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římá spojovací šipka 49"/>
          <p:cNvCxnSpPr>
            <a:endCxn id="62" idx="1"/>
          </p:cNvCxnSpPr>
          <p:nvPr/>
        </p:nvCxnSpPr>
        <p:spPr>
          <a:xfrm>
            <a:off x="4511824" y="5163177"/>
            <a:ext cx="1224136"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52" name="Obdélník 51"/>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53" name="TextovéPole 52"/>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54" name="Obdélník 53"/>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5" name="Obdélník 54"/>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6" name="Obdélník 55"/>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7" name="Obdélník 56"/>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8" name="TextovéPole 57"/>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9" name="Obdélník 58"/>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60" name="Obdélník 59"/>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61" name="Obdélník 60"/>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62" name="Obdélník 61"/>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63" name="TextovéPole 62"/>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cxnSp>
        <p:nvCxnSpPr>
          <p:cNvPr id="64" name="Přímá spojovací šipka 63"/>
          <p:cNvCxnSpPr>
            <a:stCxn id="59" idx="3"/>
            <a:endCxn id="52" idx="1"/>
          </p:cNvCxnSpPr>
          <p:nvPr/>
        </p:nvCxnSpPr>
        <p:spPr>
          <a:xfrm>
            <a:off x="8040216" y="2558919"/>
            <a:ext cx="936104"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Přímá spojovací šipka 66"/>
          <p:cNvCxnSpPr>
            <a:stCxn id="60" idx="3"/>
            <a:endCxn id="52" idx="2"/>
          </p:cNvCxnSpPr>
          <p:nvPr/>
        </p:nvCxnSpPr>
        <p:spPr>
          <a:xfrm flipV="1">
            <a:off x="8040216" y="2768959"/>
            <a:ext cx="1476164" cy="654057"/>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Přímá spojovací šipka 69"/>
          <p:cNvCxnSpPr>
            <a:stCxn id="61" idx="3"/>
            <a:endCxn id="52" idx="2"/>
          </p:cNvCxnSpPr>
          <p:nvPr/>
        </p:nvCxnSpPr>
        <p:spPr>
          <a:xfrm flipV="1">
            <a:off x="8040216" y="2768959"/>
            <a:ext cx="1476164" cy="1518153"/>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Přímá spojovací šipka 72"/>
          <p:cNvCxnSpPr>
            <a:stCxn id="62" idx="3"/>
            <a:endCxn id="52" idx="2"/>
          </p:cNvCxnSpPr>
          <p:nvPr/>
        </p:nvCxnSpPr>
        <p:spPr>
          <a:xfrm flipV="1">
            <a:off x="8040216" y="2768959"/>
            <a:ext cx="1476164" cy="2394219"/>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27" name="Přímá spojovací šipka 26"/>
          <p:cNvCxnSpPr>
            <a:endCxn id="37" idx="1"/>
          </p:cNvCxnSpPr>
          <p:nvPr/>
        </p:nvCxnSpPr>
        <p:spPr>
          <a:xfrm>
            <a:off x="4511824" y="2558919"/>
            <a:ext cx="1224136" cy="86409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a:endCxn id="38" idx="1"/>
          </p:cNvCxnSpPr>
          <p:nvPr/>
        </p:nvCxnSpPr>
        <p:spPr>
          <a:xfrm>
            <a:off x="4511824" y="2558919"/>
            <a:ext cx="1224136" cy="17281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Přímá spojovací šipka 33"/>
          <p:cNvCxnSpPr>
            <a:endCxn id="39" idx="1"/>
          </p:cNvCxnSpPr>
          <p:nvPr/>
        </p:nvCxnSpPr>
        <p:spPr>
          <a:xfrm>
            <a:off x="4439816" y="2420889"/>
            <a:ext cx="1296144" cy="274228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26" name="Obdélník 25"/>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28" name="TextovéPole 27"/>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29" name="Obdélník 28"/>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0" name="Obdélník 29"/>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2" name="Obdélník 31"/>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3" name="Obdélník 32"/>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35" name="TextovéPole 34"/>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36" name="Obdélník 35"/>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37" name="Obdélník 36"/>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38" name="Obdélník 37"/>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39" name="Obdélník 38"/>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47" name="TextovéPole 46"/>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
        <p:nvSpPr>
          <p:cNvPr id="62" name="TextovéPole 61"/>
          <p:cNvSpPr txBox="1"/>
          <p:nvPr/>
        </p:nvSpPr>
        <p:spPr>
          <a:xfrm>
            <a:off x="4871864" y="2564904"/>
            <a:ext cx="360040" cy="400110"/>
          </a:xfrm>
          <a:prstGeom prst="rect">
            <a:avLst/>
          </a:prstGeom>
          <a:noFill/>
        </p:spPr>
        <p:txBody>
          <a:bodyPr wrap="square" rtlCol="0">
            <a:spAutoFit/>
          </a:bodyPr>
          <a:lstStyle/>
          <a:p>
            <a:r>
              <a:rPr lang="cs-CZ" sz="2000" b="1" dirty="0">
                <a:solidFill>
                  <a:srgbClr val="C00000"/>
                </a:solidFill>
              </a:rPr>
              <a:t>?</a:t>
            </a:r>
          </a:p>
        </p:txBody>
      </p:sp>
      <p:cxnSp>
        <p:nvCxnSpPr>
          <p:cNvPr id="63" name="Přímá spojovací šipka 62"/>
          <p:cNvCxnSpPr/>
          <p:nvPr/>
        </p:nvCxnSpPr>
        <p:spPr>
          <a:xfrm flipV="1">
            <a:off x="4511824" y="2558919"/>
            <a:ext cx="1224136" cy="2604258"/>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Přímá spojovací šipka 63"/>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Přímá spojovací šipka 64"/>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4799856" y="3212976"/>
            <a:ext cx="360040" cy="400110"/>
          </a:xfrm>
          <a:prstGeom prst="rect">
            <a:avLst/>
          </a:prstGeom>
          <a:noFill/>
        </p:spPr>
        <p:txBody>
          <a:bodyPr wrap="square" rtlCol="0">
            <a:spAutoFit/>
          </a:bodyPr>
          <a:lstStyle/>
          <a:p>
            <a:r>
              <a:rPr lang="cs-CZ" sz="2000" b="1" dirty="0">
                <a:solidFill>
                  <a:srgbClr val="C00000"/>
                </a:solidFill>
              </a:rPr>
              <a:t>?</a:t>
            </a:r>
          </a:p>
        </p:txBody>
      </p:sp>
      <p:sp>
        <p:nvSpPr>
          <p:cNvPr id="67" name="TextovéPole 66"/>
          <p:cNvSpPr txBox="1"/>
          <p:nvPr/>
        </p:nvSpPr>
        <p:spPr>
          <a:xfrm>
            <a:off x="5159896" y="3717032"/>
            <a:ext cx="360040" cy="400110"/>
          </a:xfrm>
          <a:prstGeom prst="rect">
            <a:avLst/>
          </a:prstGeom>
          <a:noFill/>
        </p:spPr>
        <p:txBody>
          <a:bodyPr wrap="square" rtlCol="0">
            <a:spAutoFit/>
          </a:bodyPr>
          <a:lstStyle/>
          <a:p>
            <a:r>
              <a:rPr lang="cs-CZ" sz="2000" b="1" dirty="0">
                <a:solidFill>
                  <a:srgbClr val="C00000"/>
                </a:solidFill>
              </a:rPr>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41" name="Přímá spojovací šipka 40"/>
          <p:cNvCxnSpPr>
            <a:stCxn id="48" idx="3"/>
            <a:endCxn id="51" idx="1"/>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cxnSp>
        <p:nvCxnSpPr>
          <p:cNvPr id="41" name="Přímá spojovací šipka 40"/>
          <p:cNvCxnSpPr>
            <a:stCxn id="48" idx="3"/>
            <a:endCxn id="51" idx="1"/>
          </p:cNvCxnSpPr>
          <p:nvPr/>
        </p:nvCxnSpPr>
        <p:spPr>
          <a:xfrm flipV="1">
            <a:off x="4511824" y="2558919"/>
            <a:ext cx="1224136" cy="1728192"/>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a:stCxn id="47" idx="3"/>
            <a:endCxn id="51" idx="1"/>
          </p:cNvCxnSpPr>
          <p:nvPr/>
        </p:nvCxnSpPr>
        <p:spPr>
          <a:xfrm flipV="1">
            <a:off x="4511824" y="2558919"/>
            <a:ext cx="1224136" cy="864096"/>
          </a:xfrm>
          <a:prstGeom prst="straightConnector1">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44" name="Obdélník 43"/>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5" name="TextovéPole 44"/>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46" name="Obdélník 45"/>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7" name="Obdélník 46"/>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8" name="Obdélník 47"/>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9" name="Obdélník 48"/>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0" name="TextovéPole 49"/>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51" name="Obdélník 50"/>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52" name="Obdélník 51"/>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3" name="Obdélník 52"/>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4" name="Obdélník 53"/>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5" name="TextovéPole 54"/>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cxnSp>
        <p:nvCxnSpPr>
          <p:cNvPr id="40" name="Přímá spojovací šipka 39"/>
          <p:cNvCxnSpPr>
            <a:stCxn id="49" idx="3"/>
            <a:endCxn id="51" idx="1"/>
          </p:cNvCxnSpPr>
          <p:nvPr/>
        </p:nvCxnSpPr>
        <p:spPr>
          <a:xfrm flipV="1">
            <a:off x="4511824" y="2558919"/>
            <a:ext cx="1224136" cy="2604258"/>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40" name="TextovéPole 39"/>
          <p:cNvSpPr txBox="1"/>
          <p:nvPr/>
        </p:nvSpPr>
        <p:spPr>
          <a:xfrm>
            <a:off x="9048328" y="1556792"/>
            <a:ext cx="1080120" cy="400110"/>
          </a:xfrm>
          <a:prstGeom prst="rect">
            <a:avLst/>
          </a:prstGeom>
          <a:noFill/>
        </p:spPr>
        <p:txBody>
          <a:bodyPr wrap="square" rtlCol="0">
            <a:spAutoFit/>
          </a:bodyPr>
          <a:lstStyle/>
          <a:p>
            <a:r>
              <a:rPr lang="cs-CZ" sz="2000" b="1" dirty="0">
                <a:solidFill>
                  <a:srgbClr val="C00000"/>
                </a:solidFill>
              </a:rPr>
              <a:t>June</a:t>
            </a:r>
          </a:p>
        </p:txBody>
      </p:sp>
      <p:sp>
        <p:nvSpPr>
          <p:cNvPr id="41" name="Obdélník 40"/>
          <p:cNvSpPr/>
          <p:nvPr/>
        </p:nvSpPr>
        <p:spPr>
          <a:xfrm>
            <a:off x="8976320" y="2348880"/>
            <a:ext cx="1080120"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endParaRPr lang="cs-CZ" sz="2000" dirty="0"/>
          </a:p>
        </p:txBody>
      </p:sp>
      <p:sp>
        <p:nvSpPr>
          <p:cNvPr id="42" name="TextovéPole 41"/>
          <p:cNvSpPr txBox="1"/>
          <p:nvPr/>
        </p:nvSpPr>
        <p:spPr>
          <a:xfrm>
            <a:off x="6456040" y="1556792"/>
            <a:ext cx="1080120" cy="400110"/>
          </a:xfrm>
          <a:prstGeom prst="rect">
            <a:avLst/>
          </a:prstGeom>
          <a:noFill/>
        </p:spPr>
        <p:txBody>
          <a:bodyPr wrap="square" rtlCol="0">
            <a:spAutoFit/>
          </a:bodyPr>
          <a:lstStyle/>
          <a:p>
            <a:r>
              <a:rPr lang="cs-CZ" sz="2000" b="1" dirty="0">
                <a:solidFill>
                  <a:srgbClr val="C00000"/>
                </a:solidFill>
              </a:rPr>
              <a:t>May</a:t>
            </a:r>
          </a:p>
        </p:txBody>
      </p:sp>
      <p:sp>
        <p:nvSpPr>
          <p:cNvPr id="43" name="Obdélník 42"/>
          <p:cNvSpPr/>
          <p:nvPr/>
        </p:nvSpPr>
        <p:spPr>
          <a:xfrm>
            <a:off x="2207568"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4" name="Obdélník 43"/>
          <p:cNvSpPr/>
          <p:nvPr/>
        </p:nvSpPr>
        <p:spPr>
          <a:xfrm>
            <a:off x="2207568"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45" name="Obdélník 44"/>
          <p:cNvSpPr/>
          <p:nvPr/>
        </p:nvSpPr>
        <p:spPr>
          <a:xfrm>
            <a:off x="2207568"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46" name="Obdélník 45"/>
          <p:cNvSpPr/>
          <p:nvPr/>
        </p:nvSpPr>
        <p:spPr>
          <a:xfrm>
            <a:off x="2207568"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47" name="TextovéPole 46"/>
          <p:cNvSpPr txBox="1"/>
          <p:nvPr/>
        </p:nvSpPr>
        <p:spPr>
          <a:xfrm>
            <a:off x="2639616" y="1556792"/>
            <a:ext cx="1296144" cy="400110"/>
          </a:xfrm>
          <a:prstGeom prst="rect">
            <a:avLst/>
          </a:prstGeom>
          <a:noFill/>
        </p:spPr>
        <p:txBody>
          <a:bodyPr wrap="square" rtlCol="0">
            <a:spAutoFit/>
          </a:bodyPr>
          <a:lstStyle/>
          <a:p>
            <a:r>
              <a:rPr lang="cs-CZ" sz="2000" b="1" dirty="0" err="1">
                <a:solidFill>
                  <a:srgbClr val="C00000"/>
                </a:solidFill>
              </a:rPr>
              <a:t>February</a:t>
            </a:r>
            <a:endParaRPr lang="cs-CZ" sz="2000" b="1" dirty="0">
              <a:solidFill>
                <a:srgbClr val="C00000"/>
              </a:solidFill>
            </a:endParaRPr>
          </a:p>
        </p:txBody>
      </p:sp>
      <p:sp>
        <p:nvSpPr>
          <p:cNvPr id="48" name="Obdélník 47"/>
          <p:cNvSpPr/>
          <p:nvPr/>
        </p:nvSpPr>
        <p:spPr>
          <a:xfrm>
            <a:off x="5735960" y="2348880"/>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Voting</a:t>
            </a:r>
            <a:r>
              <a:rPr lang="cs-CZ" sz="2000" dirty="0"/>
              <a:t> </a:t>
            </a:r>
            <a:r>
              <a:rPr lang="cs-CZ" sz="2000" dirty="0" err="1"/>
              <a:t>intention</a:t>
            </a:r>
            <a:endParaRPr lang="cs-CZ" sz="2000" dirty="0"/>
          </a:p>
        </p:txBody>
      </p:sp>
      <p:sp>
        <p:nvSpPr>
          <p:cNvPr id="49" name="Obdélník 48"/>
          <p:cNvSpPr/>
          <p:nvPr/>
        </p:nvSpPr>
        <p:spPr>
          <a:xfrm>
            <a:off x="5735960" y="3212976"/>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Following</a:t>
            </a:r>
            <a:r>
              <a:rPr lang="cs-CZ" sz="2000" dirty="0"/>
              <a:t> </a:t>
            </a:r>
            <a:r>
              <a:rPr lang="cs-CZ" sz="2000" dirty="0" err="1"/>
              <a:t>news</a:t>
            </a:r>
            <a:endParaRPr lang="cs-CZ" sz="2000" dirty="0"/>
          </a:p>
        </p:txBody>
      </p:sp>
      <p:sp>
        <p:nvSpPr>
          <p:cNvPr id="50" name="Obdélník 49"/>
          <p:cNvSpPr/>
          <p:nvPr/>
        </p:nvSpPr>
        <p:spPr>
          <a:xfrm>
            <a:off x="5735960" y="4077072"/>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Parents</a:t>
            </a:r>
            <a:endParaRPr lang="cs-CZ" sz="2000" dirty="0"/>
          </a:p>
        </p:txBody>
      </p:sp>
      <p:sp>
        <p:nvSpPr>
          <p:cNvPr id="51" name="Obdélník 50"/>
          <p:cNvSpPr/>
          <p:nvPr/>
        </p:nvSpPr>
        <p:spPr>
          <a:xfrm>
            <a:off x="5735960" y="4953138"/>
            <a:ext cx="2304256" cy="420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err="1"/>
              <a:t>Discussions</a:t>
            </a:r>
            <a:r>
              <a:rPr lang="cs-CZ" sz="2000" dirty="0"/>
              <a:t> </a:t>
            </a:r>
            <a:r>
              <a:rPr lang="cs-CZ" sz="2000" dirty="0" err="1"/>
              <a:t>Peers</a:t>
            </a:r>
            <a:endParaRPr lang="cs-CZ" sz="2000" dirty="0"/>
          </a:p>
        </p:txBody>
      </p:sp>
      <p:sp>
        <p:nvSpPr>
          <p:cNvPr id="52" name="TextovéPole 51"/>
          <p:cNvSpPr txBox="1"/>
          <p:nvPr/>
        </p:nvSpPr>
        <p:spPr>
          <a:xfrm>
            <a:off x="6596066" y="6215082"/>
            <a:ext cx="3857652" cy="400110"/>
          </a:xfrm>
          <a:prstGeom prst="rect">
            <a:avLst/>
          </a:prstGeom>
          <a:noFill/>
        </p:spPr>
        <p:txBody>
          <a:bodyPr wrap="square" rtlCol="0">
            <a:spAutoFit/>
          </a:bodyPr>
          <a:lstStyle/>
          <a:p>
            <a:r>
              <a:rPr lang="cs-CZ" sz="2000" dirty="0"/>
              <a:t>Šerek &amp; </a:t>
            </a:r>
            <a:r>
              <a:rPr lang="cs-CZ" sz="2000" dirty="0" err="1"/>
              <a:t>Umemura</a:t>
            </a:r>
            <a:r>
              <a:rPr lang="cs-CZ" sz="2000" dirty="0"/>
              <a:t> (2015)</a:t>
            </a:r>
          </a:p>
        </p:txBody>
      </p:sp>
      <p:cxnSp>
        <p:nvCxnSpPr>
          <p:cNvPr id="54" name="Přímá spojovací šipka 53"/>
          <p:cNvCxnSpPr>
            <a:stCxn id="45" idx="3"/>
            <a:endCxn id="51" idx="1"/>
          </p:cNvCxnSpPr>
          <p:nvPr/>
        </p:nvCxnSpPr>
        <p:spPr>
          <a:xfrm>
            <a:off x="4511824" y="4287111"/>
            <a:ext cx="1224136" cy="876066"/>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normAutofit/>
          </a:bodyPr>
          <a:lstStyle/>
          <a:p>
            <a:pPr marL="0" indent="0">
              <a:buNone/>
            </a:pPr>
            <a:r>
              <a:rPr lang="en-US" dirty="0"/>
              <a:t>adolescents who discussed politics with their peers before the election became more willing to vote</a:t>
            </a:r>
          </a:p>
          <a:p>
            <a:pPr marL="0" indent="0">
              <a:buNone/>
            </a:pPr>
            <a:endParaRPr lang="en-US" dirty="0"/>
          </a:p>
          <a:p>
            <a:pPr marL="0" indent="0">
              <a:buNone/>
            </a:pPr>
            <a:r>
              <a:rPr lang="en-US" dirty="0"/>
              <a:t>no such effect was found regarding discussions with parents</a:t>
            </a:r>
          </a:p>
          <a:p>
            <a:pPr marL="0" indent="0">
              <a:buNone/>
            </a:pPr>
            <a:endParaRPr lang="en-US" dirty="0"/>
          </a:p>
          <a:p>
            <a:pPr marL="0" indent="0">
              <a:buNone/>
            </a:pPr>
            <a:r>
              <a:rPr lang="en-US" dirty="0"/>
              <a:t>however, discussions with parents can stimulate more discussions with peers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both</a:t>
            </a:r>
            <a:r>
              <a:rPr lang="cs-CZ" dirty="0"/>
              <a:t> </a:t>
            </a:r>
            <a:r>
              <a:rPr lang="cs-CZ" dirty="0" err="1"/>
              <a:t>parents</a:t>
            </a:r>
            <a:r>
              <a:rPr lang="cs-CZ" dirty="0"/>
              <a:t> </a:t>
            </a:r>
            <a:r>
              <a:rPr lang="cs-CZ" dirty="0" err="1"/>
              <a:t>and</a:t>
            </a:r>
            <a:r>
              <a:rPr lang="cs-CZ" dirty="0"/>
              <a:t> </a:t>
            </a:r>
            <a:r>
              <a:rPr lang="cs-CZ" dirty="0" err="1"/>
              <a:t>peers</a:t>
            </a:r>
            <a:r>
              <a:rPr lang="cs-CZ" dirty="0"/>
              <a:t> are </a:t>
            </a:r>
            <a:r>
              <a:rPr lang="cs-CZ" dirty="0" err="1"/>
              <a:t>important</a:t>
            </a:r>
            <a:r>
              <a:rPr lang="cs-CZ" dirty="0"/>
              <a:t> </a:t>
            </a:r>
            <a:r>
              <a:rPr lang="cs-CZ" dirty="0" err="1"/>
              <a:t>but</a:t>
            </a:r>
            <a:r>
              <a:rPr lang="cs-CZ" dirty="0"/>
              <a:t> in </a:t>
            </a:r>
            <a:r>
              <a:rPr lang="cs-CZ" dirty="0" err="1"/>
              <a:t>different</a:t>
            </a:r>
            <a:r>
              <a:rPr lang="cs-CZ" dirty="0"/>
              <a:t> </a:t>
            </a:r>
            <a:r>
              <a:rPr lang="cs-CZ" dirty="0" err="1"/>
              <a:t>ways</a:t>
            </a:r>
            <a:endParaRPr lang="cs-CZ" dirty="0"/>
          </a:p>
          <a:p>
            <a:pPr marL="0" indent="0">
              <a:buNone/>
            </a:pPr>
            <a:endParaRPr lang="cs-CZ"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both</a:t>
            </a:r>
            <a:r>
              <a:rPr lang="cs-CZ" dirty="0"/>
              <a:t> </a:t>
            </a:r>
            <a:r>
              <a:rPr lang="cs-CZ" dirty="0" err="1"/>
              <a:t>parents</a:t>
            </a:r>
            <a:r>
              <a:rPr lang="cs-CZ" dirty="0"/>
              <a:t> </a:t>
            </a:r>
            <a:r>
              <a:rPr lang="cs-CZ" dirty="0" err="1"/>
              <a:t>and</a:t>
            </a:r>
            <a:r>
              <a:rPr lang="cs-CZ" dirty="0"/>
              <a:t> </a:t>
            </a:r>
            <a:r>
              <a:rPr lang="cs-CZ" dirty="0" err="1"/>
              <a:t>peers</a:t>
            </a:r>
            <a:r>
              <a:rPr lang="cs-CZ" dirty="0"/>
              <a:t> are </a:t>
            </a:r>
            <a:r>
              <a:rPr lang="cs-CZ" dirty="0" err="1"/>
              <a:t>important</a:t>
            </a:r>
            <a:r>
              <a:rPr lang="cs-CZ" dirty="0"/>
              <a:t> </a:t>
            </a:r>
            <a:r>
              <a:rPr lang="cs-CZ" dirty="0" err="1"/>
              <a:t>but</a:t>
            </a:r>
            <a:r>
              <a:rPr lang="cs-CZ" dirty="0"/>
              <a:t> in </a:t>
            </a:r>
            <a:r>
              <a:rPr lang="cs-CZ" dirty="0" err="1"/>
              <a:t>different</a:t>
            </a:r>
            <a:r>
              <a:rPr lang="cs-CZ" dirty="0"/>
              <a:t> </a:t>
            </a:r>
            <a:r>
              <a:rPr lang="cs-CZ" dirty="0" err="1"/>
              <a:t>ways</a:t>
            </a:r>
            <a:endParaRPr lang="cs-CZ" dirty="0"/>
          </a:p>
          <a:p>
            <a:pPr marL="0" indent="0">
              <a:buNone/>
            </a:pPr>
            <a:endParaRPr lang="cs-CZ" dirty="0"/>
          </a:p>
          <a:p>
            <a:pPr marL="0" indent="0">
              <a:buNone/>
            </a:pPr>
            <a:r>
              <a:rPr lang="cs-CZ" dirty="0" err="1"/>
              <a:t>why</a:t>
            </a:r>
            <a:r>
              <a:rPr lang="cs-CZ" dirty="0"/>
              <a:t> </a:t>
            </a:r>
            <a:r>
              <a:rPr lang="cs-CZ" dirty="0" err="1"/>
              <a:t>peers</a:t>
            </a:r>
            <a:r>
              <a:rPr lang="cs-CZ" dirty="0"/>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both</a:t>
            </a:r>
            <a:r>
              <a:rPr lang="cs-CZ" dirty="0"/>
              <a:t> </a:t>
            </a:r>
            <a:r>
              <a:rPr lang="cs-CZ" dirty="0" err="1"/>
              <a:t>parents</a:t>
            </a:r>
            <a:r>
              <a:rPr lang="cs-CZ" dirty="0"/>
              <a:t> </a:t>
            </a:r>
            <a:r>
              <a:rPr lang="cs-CZ" dirty="0" err="1"/>
              <a:t>and</a:t>
            </a:r>
            <a:r>
              <a:rPr lang="cs-CZ" dirty="0"/>
              <a:t> </a:t>
            </a:r>
            <a:r>
              <a:rPr lang="cs-CZ" dirty="0" err="1"/>
              <a:t>peers</a:t>
            </a:r>
            <a:r>
              <a:rPr lang="cs-CZ" dirty="0"/>
              <a:t> are </a:t>
            </a:r>
            <a:r>
              <a:rPr lang="cs-CZ" dirty="0" err="1"/>
              <a:t>important</a:t>
            </a:r>
            <a:r>
              <a:rPr lang="cs-CZ" dirty="0"/>
              <a:t> </a:t>
            </a:r>
            <a:r>
              <a:rPr lang="cs-CZ" dirty="0" err="1"/>
              <a:t>but</a:t>
            </a:r>
            <a:r>
              <a:rPr lang="cs-CZ" dirty="0"/>
              <a:t> in </a:t>
            </a:r>
            <a:r>
              <a:rPr lang="cs-CZ" dirty="0" err="1"/>
              <a:t>different</a:t>
            </a:r>
            <a:r>
              <a:rPr lang="cs-CZ" dirty="0"/>
              <a:t> </a:t>
            </a:r>
            <a:r>
              <a:rPr lang="cs-CZ" dirty="0" err="1"/>
              <a:t>ways</a:t>
            </a:r>
            <a:endParaRPr lang="cs-CZ" dirty="0"/>
          </a:p>
          <a:p>
            <a:pPr marL="0" indent="0">
              <a:buNone/>
            </a:pPr>
            <a:endParaRPr lang="cs-CZ" dirty="0"/>
          </a:p>
          <a:p>
            <a:pPr marL="0" indent="0">
              <a:buNone/>
            </a:pPr>
            <a:r>
              <a:rPr lang="cs-CZ" dirty="0" err="1"/>
              <a:t>why</a:t>
            </a:r>
            <a:r>
              <a:rPr lang="cs-CZ" dirty="0"/>
              <a:t> </a:t>
            </a:r>
            <a:r>
              <a:rPr lang="cs-CZ" dirty="0" err="1"/>
              <a:t>peers</a:t>
            </a:r>
            <a:r>
              <a:rPr lang="cs-CZ" dirty="0"/>
              <a:t>?</a:t>
            </a:r>
          </a:p>
          <a:p>
            <a:pPr marL="0" indent="0">
              <a:buNone/>
            </a:pPr>
            <a:r>
              <a:rPr lang="cs-CZ" dirty="0"/>
              <a:t>	</a:t>
            </a:r>
            <a:r>
              <a:rPr lang="cs-CZ" dirty="0" err="1"/>
              <a:t>stronger</a:t>
            </a:r>
            <a:r>
              <a:rPr lang="cs-CZ" dirty="0"/>
              <a:t> </a:t>
            </a:r>
            <a:r>
              <a:rPr lang="cs-CZ" dirty="0" err="1"/>
              <a:t>social</a:t>
            </a:r>
            <a:r>
              <a:rPr lang="cs-CZ" dirty="0"/>
              <a:t> influence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And </a:t>
            </a:r>
            <a:r>
              <a:rPr lang="cs-CZ" dirty="0" err="1"/>
              <a:t>what</a:t>
            </a:r>
            <a:r>
              <a:rPr lang="cs-CZ" dirty="0"/>
              <a:t> </a:t>
            </a:r>
            <a:r>
              <a:rPr lang="cs-CZ" dirty="0" err="1"/>
              <a:t>about</a:t>
            </a:r>
            <a:r>
              <a:rPr lang="cs-CZ" dirty="0"/>
              <a:t> </a:t>
            </a:r>
            <a:r>
              <a:rPr lang="cs-CZ" dirty="0" err="1"/>
              <a:t>children</a:t>
            </a:r>
            <a:r>
              <a:rPr lang="cs-CZ" dirty="0"/>
              <a:t>?</a:t>
            </a:r>
          </a:p>
        </p:txBody>
      </p:sp>
      <p:sp>
        <p:nvSpPr>
          <p:cNvPr id="3" name="Zástupný symbol pro obsah 2"/>
          <p:cNvSpPr>
            <a:spLocks noGrp="1"/>
          </p:cNvSpPr>
          <p:nvPr>
            <p:ph idx="1"/>
          </p:nvPr>
        </p:nvSpPr>
        <p:spPr/>
        <p:txBody>
          <a:bodyPr/>
          <a:lstStyle/>
          <a:p>
            <a:pPr marL="0" indent="0">
              <a:buNone/>
            </a:pPr>
            <a:r>
              <a:rPr lang="en-US" i="1" dirty="0"/>
              <a:t>“by the time the child enters high school at the age of 14, his basic political orientations to regime and community have become quite firmly entrenched so that at least during the four years of high school little substantive change is visible”</a:t>
            </a:r>
            <a:endParaRPr lang="cs-CZ" i="1" dirty="0"/>
          </a:p>
          <a:p>
            <a:pPr marL="0" indent="0">
              <a:buNone/>
            </a:pPr>
            <a:endParaRPr lang="cs-CZ" i="1" dirty="0"/>
          </a:p>
          <a:p>
            <a:pPr marL="0" indent="0">
              <a:buNone/>
            </a:pPr>
            <a:r>
              <a:rPr lang="en-US" dirty="0"/>
              <a:t>(Easton &amp; Hess, 1962, 236)</a:t>
            </a:r>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both</a:t>
            </a:r>
            <a:r>
              <a:rPr lang="cs-CZ" dirty="0"/>
              <a:t> </a:t>
            </a:r>
            <a:r>
              <a:rPr lang="cs-CZ" dirty="0" err="1"/>
              <a:t>parents</a:t>
            </a:r>
            <a:r>
              <a:rPr lang="cs-CZ" dirty="0"/>
              <a:t> </a:t>
            </a:r>
            <a:r>
              <a:rPr lang="cs-CZ" dirty="0" err="1"/>
              <a:t>and</a:t>
            </a:r>
            <a:r>
              <a:rPr lang="cs-CZ" dirty="0"/>
              <a:t> </a:t>
            </a:r>
            <a:r>
              <a:rPr lang="cs-CZ" dirty="0" err="1"/>
              <a:t>peers</a:t>
            </a:r>
            <a:r>
              <a:rPr lang="cs-CZ" dirty="0"/>
              <a:t> are </a:t>
            </a:r>
            <a:r>
              <a:rPr lang="cs-CZ" dirty="0" err="1"/>
              <a:t>important</a:t>
            </a:r>
            <a:r>
              <a:rPr lang="cs-CZ" dirty="0"/>
              <a:t> </a:t>
            </a:r>
            <a:r>
              <a:rPr lang="cs-CZ" dirty="0" err="1"/>
              <a:t>but</a:t>
            </a:r>
            <a:r>
              <a:rPr lang="cs-CZ" dirty="0"/>
              <a:t> in </a:t>
            </a:r>
            <a:r>
              <a:rPr lang="cs-CZ" dirty="0" err="1"/>
              <a:t>different</a:t>
            </a:r>
            <a:r>
              <a:rPr lang="cs-CZ" dirty="0"/>
              <a:t> </a:t>
            </a:r>
            <a:r>
              <a:rPr lang="cs-CZ" dirty="0" err="1"/>
              <a:t>ways</a:t>
            </a:r>
            <a:endParaRPr lang="cs-CZ" dirty="0"/>
          </a:p>
          <a:p>
            <a:pPr marL="0" indent="0">
              <a:buNone/>
            </a:pPr>
            <a:endParaRPr lang="cs-CZ" dirty="0"/>
          </a:p>
          <a:p>
            <a:pPr marL="0" indent="0">
              <a:buNone/>
            </a:pPr>
            <a:r>
              <a:rPr lang="cs-CZ" dirty="0" err="1"/>
              <a:t>why</a:t>
            </a:r>
            <a:r>
              <a:rPr lang="cs-CZ" dirty="0"/>
              <a:t> </a:t>
            </a:r>
            <a:r>
              <a:rPr lang="cs-CZ" dirty="0" err="1"/>
              <a:t>peers</a:t>
            </a:r>
            <a:r>
              <a:rPr lang="cs-CZ" dirty="0"/>
              <a:t>?</a:t>
            </a:r>
          </a:p>
          <a:p>
            <a:pPr marL="0" indent="0">
              <a:buNone/>
            </a:pPr>
            <a:r>
              <a:rPr lang="cs-CZ" dirty="0"/>
              <a:t>	</a:t>
            </a:r>
            <a:r>
              <a:rPr lang="cs-CZ" dirty="0" err="1"/>
              <a:t>stronger</a:t>
            </a:r>
            <a:r>
              <a:rPr lang="cs-CZ" dirty="0"/>
              <a:t> </a:t>
            </a:r>
            <a:r>
              <a:rPr lang="cs-CZ" dirty="0" err="1"/>
              <a:t>social</a:t>
            </a:r>
            <a:r>
              <a:rPr lang="cs-CZ" dirty="0"/>
              <a:t> influence</a:t>
            </a:r>
          </a:p>
          <a:p>
            <a:pPr marL="0" indent="0">
              <a:buNone/>
            </a:pPr>
            <a:r>
              <a:rPr lang="cs-CZ" dirty="0"/>
              <a:t>	</a:t>
            </a:r>
            <a:r>
              <a:rPr lang="cs-CZ" dirty="0" err="1"/>
              <a:t>peers</a:t>
            </a:r>
            <a:r>
              <a:rPr lang="cs-CZ" dirty="0"/>
              <a:t> </a:t>
            </a:r>
            <a:r>
              <a:rPr lang="cs-CZ" dirty="0" err="1"/>
              <a:t>can</a:t>
            </a:r>
            <a:r>
              <a:rPr lang="cs-CZ" dirty="0"/>
              <a:t> </a:t>
            </a:r>
            <a:r>
              <a:rPr lang="cs-CZ" dirty="0" err="1"/>
              <a:t>be</a:t>
            </a:r>
            <a:r>
              <a:rPr lang="cs-CZ" dirty="0"/>
              <a:t> </a:t>
            </a:r>
            <a:r>
              <a:rPr lang="cs-CZ" dirty="0" err="1"/>
              <a:t>selected</a:t>
            </a:r>
            <a:r>
              <a:rPr lang="cs-CZ" dirty="0"/>
              <a:t> by a person</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Our</a:t>
            </a:r>
            <a:r>
              <a:rPr lang="cs-CZ" dirty="0"/>
              <a:t> </a:t>
            </a:r>
            <a:r>
              <a:rPr lang="cs-CZ" dirty="0" err="1"/>
              <a:t>research</a:t>
            </a:r>
            <a:endParaRPr lang="cs-CZ" dirty="0"/>
          </a:p>
        </p:txBody>
      </p:sp>
      <p:sp>
        <p:nvSpPr>
          <p:cNvPr id="3" name="Zástupný symbol pro obsah 2"/>
          <p:cNvSpPr>
            <a:spLocks noGrp="1"/>
          </p:cNvSpPr>
          <p:nvPr>
            <p:ph idx="1"/>
          </p:nvPr>
        </p:nvSpPr>
        <p:spPr/>
        <p:txBody>
          <a:bodyPr/>
          <a:lstStyle/>
          <a:p>
            <a:pPr marL="0" indent="0">
              <a:buNone/>
            </a:pPr>
            <a:r>
              <a:rPr lang="cs-CZ" dirty="0" err="1"/>
              <a:t>both</a:t>
            </a:r>
            <a:r>
              <a:rPr lang="cs-CZ" dirty="0"/>
              <a:t> </a:t>
            </a:r>
            <a:r>
              <a:rPr lang="cs-CZ" dirty="0" err="1"/>
              <a:t>parents</a:t>
            </a:r>
            <a:r>
              <a:rPr lang="cs-CZ" dirty="0"/>
              <a:t> </a:t>
            </a:r>
            <a:r>
              <a:rPr lang="cs-CZ" dirty="0" err="1"/>
              <a:t>and</a:t>
            </a:r>
            <a:r>
              <a:rPr lang="cs-CZ" dirty="0"/>
              <a:t> </a:t>
            </a:r>
            <a:r>
              <a:rPr lang="cs-CZ" dirty="0" err="1"/>
              <a:t>peers</a:t>
            </a:r>
            <a:r>
              <a:rPr lang="cs-CZ" dirty="0"/>
              <a:t> are </a:t>
            </a:r>
            <a:r>
              <a:rPr lang="cs-CZ" dirty="0" err="1"/>
              <a:t>important</a:t>
            </a:r>
            <a:r>
              <a:rPr lang="cs-CZ" dirty="0"/>
              <a:t> </a:t>
            </a:r>
            <a:r>
              <a:rPr lang="cs-CZ" dirty="0" err="1"/>
              <a:t>but</a:t>
            </a:r>
            <a:r>
              <a:rPr lang="cs-CZ" dirty="0"/>
              <a:t> in </a:t>
            </a:r>
            <a:r>
              <a:rPr lang="cs-CZ" dirty="0" err="1"/>
              <a:t>different</a:t>
            </a:r>
            <a:r>
              <a:rPr lang="cs-CZ" dirty="0"/>
              <a:t> </a:t>
            </a:r>
            <a:r>
              <a:rPr lang="cs-CZ" dirty="0" err="1"/>
              <a:t>ways</a:t>
            </a:r>
            <a:endParaRPr lang="cs-CZ" dirty="0"/>
          </a:p>
          <a:p>
            <a:pPr marL="0" indent="0">
              <a:buNone/>
            </a:pPr>
            <a:endParaRPr lang="cs-CZ" dirty="0"/>
          </a:p>
          <a:p>
            <a:pPr marL="0" indent="0">
              <a:buNone/>
            </a:pPr>
            <a:r>
              <a:rPr lang="cs-CZ" dirty="0" err="1"/>
              <a:t>why</a:t>
            </a:r>
            <a:r>
              <a:rPr lang="cs-CZ" dirty="0"/>
              <a:t> </a:t>
            </a:r>
            <a:r>
              <a:rPr lang="cs-CZ" dirty="0" err="1"/>
              <a:t>peers</a:t>
            </a:r>
            <a:r>
              <a:rPr lang="cs-CZ" dirty="0"/>
              <a:t>?</a:t>
            </a:r>
          </a:p>
          <a:p>
            <a:pPr marL="0" indent="0">
              <a:buNone/>
            </a:pPr>
            <a:r>
              <a:rPr lang="cs-CZ" dirty="0"/>
              <a:t>	</a:t>
            </a:r>
            <a:r>
              <a:rPr lang="cs-CZ" dirty="0" err="1"/>
              <a:t>stronger</a:t>
            </a:r>
            <a:r>
              <a:rPr lang="cs-CZ" dirty="0"/>
              <a:t> </a:t>
            </a:r>
            <a:r>
              <a:rPr lang="cs-CZ" dirty="0" err="1"/>
              <a:t>social</a:t>
            </a:r>
            <a:r>
              <a:rPr lang="cs-CZ" dirty="0"/>
              <a:t> influence</a:t>
            </a:r>
          </a:p>
          <a:p>
            <a:pPr marL="0" indent="0">
              <a:buNone/>
            </a:pPr>
            <a:r>
              <a:rPr lang="cs-CZ" dirty="0"/>
              <a:t>	</a:t>
            </a:r>
            <a:r>
              <a:rPr lang="cs-CZ" dirty="0" err="1"/>
              <a:t>peers</a:t>
            </a:r>
            <a:r>
              <a:rPr lang="cs-CZ" dirty="0"/>
              <a:t> </a:t>
            </a:r>
            <a:r>
              <a:rPr lang="cs-CZ" dirty="0" err="1"/>
              <a:t>can</a:t>
            </a:r>
            <a:r>
              <a:rPr lang="cs-CZ" dirty="0"/>
              <a:t> </a:t>
            </a:r>
            <a:r>
              <a:rPr lang="cs-CZ" dirty="0" err="1"/>
              <a:t>be</a:t>
            </a:r>
            <a:r>
              <a:rPr lang="cs-CZ" dirty="0"/>
              <a:t> </a:t>
            </a:r>
            <a:r>
              <a:rPr lang="cs-CZ" dirty="0" err="1"/>
              <a:t>selected</a:t>
            </a:r>
            <a:r>
              <a:rPr lang="cs-CZ" dirty="0"/>
              <a:t> by a person</a:t>
            </a:r>
          </a:p>
          <a:p>
            <a:pPr marL="893763" indent="0">
              <a:buNone/>
            </a:pPr>
            <a:r>
              <a:rPr lang="cs-CZ" dirty="0"/>
              <a:t>	more </a:t>
            </a:r>
            <a:r>
              <a:rPr lang="cs-CZ" dirty="0" err="1"/>
              <a:t>concept</a:t>
            </a:r>
            <a:r>
              <a:rPr lang="cs-CZ" dirty="0"/>
              <a:t>-</a:t>
            </a:r>
            <a:r>
              <a:rPr lang="cs-CZ" dirty="0" err="1"/>
              <a:t>oriented</a:t>
            </a:r>
            <a:r>
              <a:rPr lang="cs-CZ" dirty="0"/>
              <a:t> </a:t>
            </a:r>
            <a:r>
              <a:rPr lang="cs-CZ" dirty="0" err="1"/>
              <a:t>than</a:t>
            </a:r>
            <a:r>
              <a:rPr lang="cs-CZ" dirty="0"/>
              <a:t> </a:t>
            </a:r>
            <a:r>
              <a:rPr lang="cs-CZ" dirty="0" err="1"/>
              <a:t>socio</a:t>
            </a:r>
            <a:r>
              <a:rPr lang="cs-CZ" dirty="0"/>
              <a:t>-</a:t>
            </a:r>
            <a:r>
              <a:rPr lang="cs-CZ" dirty="0" err="1"/>
              <a:t>oriented</a:t>
            </a:r>
            <a:r>
              <a:rPr lang="cs-CZ" dirty="0"/>
              <a:t> </a:t>
            </a:r>
            <a:r>
              <a:rPr lang="cs-CZ" dirty="0" err="1"/>
              <a:t>communication</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24034" y="2428868"/>
            <a:ext cx="8229600" cy="3520412"/>
          </a:xfrm>
        </p:spPr>
        <p:txBody>
          <a:bodyPr>
            <a:normAutofit/>
          </a:bodyPr>
          <a:lstStyle/>
          <a:p>
            <a:r>
              <a:rPr lang="cs-CZ" dirty="0" err="1"/>
              <a:t>Questions</a:t>
            </a:r>
            <a:r>
              <a:rPr lang="cs-CZ" dirty="0"/>
              <a:t>?</a:t>
            </a:r>
            <a:br>
              <a:rPr lang="cs-CZ" dirty="0"/>
            </a:br>
            <a:br>
              <a:rPr lang="cs-CZ" dirty="0"/>
            </a:br>
            <a:br>
              <a:rPr lang="cs-CZ" dirty="0"/>
            </a:br>
            <a:br>
              <a:rPr lang="cs-CZ" dirty="0"/>
            </a:br>
            <a:r>
              <a:rPr lang="cs-CZ" sz="2800" dirty="0" err="1"/>
              <a:t>serek</a:t>
            </a:r>
            <a:r>
              <a:rPr lang="cs-CZ" sz="2800" dirty="0"/>
              <a:t>@</a:t>
            </a:r>
            <a:r>
              <a:rPr lang="cs-CZ" sz="2800" dirty="0" err="1"/>
              <a:t>fss.muni.cz</a:t>
            </a:r>
            <a:endParaRPr lang="cs-CZ" sz="2800"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f0289a4-3b82-4623-a95c-1407cf5b83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C949801266B3749BCCD6C4CBE2AC057" ma:contentTypeVersion="18" ma:contentTypeDescription="Vytvoří nový dokument" ma:contentTypeScope="" ma:versionID="5ca59680ae7fc77ed83b8d8b4c683a0e">
  <xsd:schema xmlns:xsd="http://www.w3.org/2001/XMLSchema" xmlns:xs="http://www.w3.org/2001/XMLSchema" xmlns:p="http://schemas.microsoft.com/office/2006/metadata/properties" xmlns:ns3="21083ac9-bfbf-47e4-af4e-605821655a76" xmlns:ns4="4f0289a4-3b82-4623-a95c-1407cf5b8323" targetNamespace="http://schemas.microsoft.com/office/2006/metadata/properties" ma:root="true" ma:fieldsID="87d453451c7766895d83db7683bc559f" ns3:_="" ns4:_="">
    <xsd:import namespace="21083ac9-bfbf-47e4-af4e-605821655a76"/>
    <xsd:import namespace="4f0289a4-3b82-4623-a95c-1407cf5b83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83ac9-bfbf-47e4-af4e-605821655a76"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289a4-3b82-4623-a95c-1407cf5b83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88F25-1F28-495A-A88A-FB713260A8CD}">
  <ds:schemaRefs>
    <ds:schemaRef ds:uri="http://schemas.microsoft.com/sharepoint/v3/contenttype/forms"/>
  </ds:schemaRefs>
</ds:datastoreItem>
</file>

<file path=customXml/itemProps2.xml><?xml version="1.0" encoding="utf-8"?>
<ds:datastoreItem xmlns:ds="http://schemas.openxmlformats.org/officeDocument/2006/customXml" ds:itemID="{2F89A13B-B079-4838-A702-F6175873F948}">
  <ds:schemaRefs>
    <ds:schemaRef ds:uri="http://www.w3.org/XML/1998/namespace"/>
    <ds:schemaRef ds:uri="http://schemas.microsoft.com/office/2006/documentManagement/types"/>
    <ds:schemaRef ds:uri="http://purl.org/dc/terms/"/>
    <ds:schemaRef ds:uri="http://schemas.microsoft.com/office/infopath/2007/PartnerControls"/>
    <ds:schemaRef ds:uri="http://purl.org/dc/elements/1.1/"/>
    <ds:schemaRef ds:uri="21083ac9-bfbf-47e4-af4e-605821655a76"/>
    <ds:schemaRef ds:uri="http://purl.org/dc/dcmitype/"/>
    <ds:schemaRef ds:uri="http://schemas.microsoft.com/office/2006/metadata/properties"/>
    <ds:schemaRef ds:uri="http://schemas.openxmlformats.org/package/2006/metadata/core-properties"/>
    <ds:schemaRef ds:uri="4f0289a4-3b82-4623-a95c-1407cf5b8323"/>
  </ds:schemaRefs>
</ds:datastoreItem>
</file>

<file path=customXml/itemProps3.xml><?xml version="1.0" encoding="utf-8"?>
<ds:datastoreItem xmlns:ds="http://schemas.openxmlformats.org/officeDocument/2006/customXml" ds:itemID="{197C6166-D1B3-4027-BC2C-E1FFE90D0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083ac9-bfbf-47e4-af4e-605821655a76"/>
    <ds:schemaRef ds:uri="4f0289a4-3b82-4623-a95c-1407cf5b8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2254</TotalTime>
  <Words>2956</Words>
  <Application>Microsoft Office PowerPoint</Application>
  <PresentationFormat>Širokoúhlá obrazovka</PresentationFormat>
  <Paragraphs>491</Paragraphs>
  <Slides>92</Slides>
  <Notes>0</Notes>
  <HiddenSlides>0</HiddenSlides>
  <MMClips>0</MMClips>
  <ScaleCrop>false</ScaleCrop>
  <HeadingPairs>
    <vt:vector size="4" baseType="variant">
      <vt:variant>
        <vt:lpstr>Motiv</vt:lpstr>
      </vt:variant>
      <vt:variant>
        <vt:i4>1</vt:i4>
      </vt:variant>
      <vt:variant>
        <vt:lpstr>Nadpisy snímků</vt:lpstr>
      </vt:variant>
      <vt:variant>
        <vt:i4>92</vt:i4>
      </vt:variant>
    </vt:vector>
  </HeadingPairs>
  <TitlesOfParts>
    <vt:vector size="93" baseType="lpstr">
      <vt:lpstr>Motiv sady Office</vt:lpstr>
      <vt:lpstr>Civic and political socialization</vt:lpstr>
      <vt:lpstr>Why adolescence?</vt:lpstr>
      <vt:lpstr>Why adolescence?</vt:lpstr>
      <vt:lpstr>Why adolescence?</vt:lpstr>
      <vt:lpstr>Why adolescence?</vt:lpstr>
      <vt:lpstr>Why adolescence?</vt:lpstr>
      <vt:lpstr>Why adolescence?</vt:lpstr>
      <vt:lpstr>And what about children?</vt:lpstr>
      <vt:lpstr>And what about children?</vt:lpstr>
      <vt:lpstr>And what about children?</vt:lpstr>
      <vt:lpstr>And what about children?</vt:lpstr>
      <vt:lpstr>And what about children?</vt:lpstr>
      <vt:lpstr>And what about children?</vt:lpstr>
      <vt:lpstr>How do they participate?</vt:lpstr>
      <vt:lpstr>How do they participate?</vt:lpstr>
      <vt:lpstr>How do they participate?</vt:lpstr>
      <vt:lpstr>How do they participate?</vt:lpstr>
      <vt:lpstr>How do they participate?</vt:lpstr>
      <vt:lpstr>Our data</vt:lpstr>
      <vt:lpstr>Prezentace aplikace PowerPoint</vt:lpstr>
      <vt:lpstr>Prezentace aplikace PowerPoint</vt:lpstr>
      <vt:lpstr>How do they participate?</vt:lpstr>
      <vt:lpstr>Prezentace aplikace PowerPoint</vt:lpstr>
      <vt:lpstr>How do they participate?</vt:lpstr>
      <vt:lpstr>Prezentace aplikace PowerPoint</vt:lpstr>
      <vt:lpstr>How do they participate?</vt:lpstr>
      <vt:lpstr>Prezentace aplikace PowerPoint</vt:lpstr>
      <vt:lpstr>Prezentace aplikace PowerPoint</vt:lpstr>
      <vt:lpstr>How do they participate?</vt:lpstr>
      <vt:lpstr>How do they participate?</vt:lpstr>
      <vt:lpstr>How do they participate?</vt:lpstr>
      <vt:lpstr>How do they participate?</vt:lpstr>
      <vt:lpstr>How do they participate?</vt:lpstr>
      <vt:lpstr>How do they participate?</vt:lpstr>
      <vt:lpstr>How do they participate?</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What is political/civic socialization?</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Socialization agents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Main issues &amp; controversies</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Our research</vt:lpstr>
      <vt:lpstr>Questions?    serek@fss.muni.cz</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Jan Šerek</dc:creator>
  <cp:lastModifiedBy>Jan Šerek</cp:lastModifiedBy>
  <cp:revision>165</cp:revision>
  <dcterms:created xsi:type="dcterms:W3CDTF">2013-04-09T12:50:11Z</dcterms:created>
  <dcterms:modified xsi:type="dcterms:W3CDTF">2024-03-20T14:55:27Z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0x010100BC949801266B3749BCCD6C4CBE2AC057</vt:lpwstr>
  </property>
</Properties>
</file>