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8"/>
  </p:notesMasterIdLst>
  <p:handoutMasterIdLst>
    <p:handoutMasterId r:id="rId29"/>
  </p:handoutMasterIdLst>
  <p:sldIdLst>
    <p:sldId id="256" r:id="rId5"/>
    <p:sldId id="445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66" r:id="rId2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78"/>
    <a:srgbClr val="46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64" d="100"/>
          <a:sy n="64" d="100"/>
        </p:scale>
        <p:origin x="32" y="2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tmp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tmp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3777" y="2301017"/>
            <a:ext cx="11361600" cy="1171580"/>
          </a:xfrm>
        </p:spPr>
        <p:txBody>
          <a:bodyPr/>
          <a:lstStyle/>
          <a:p>
            <a:pPr algn="ctr"/>
            <a:r>
              <a:rPr lang="pl-PL" dirty="0"/>
              <a:t>Co je závislost</a:t>
            </a:r>
            <a:br>
              <a:rPr lang="pl-PL" dirty="0"/>
            </a:br>
            <a:r>
              <a:rPr lang="pl-PL" dirty="0"/>
              <a:t>Historické modely chápání závislosti</a:t>
            </a:r>
            <a:endParaRPr lang="sk-SK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451278"/>
          </a:xfrm>
        </p:spPr>
        <p:txBody>
          <a:bodyPr/>
          <a:lstStyle/>
          <a:p>
            <a:r>
              <a:rPr lang="cs-CZ" b="1" dirty="0"/>
              <a:t>PSYb2921 Psychologie závislostí</a:t>
            </a:r>
          </a:p>
          <a:p>
            <a:r>
              <a:rPr lang="cs-CZ" b="1" dirty="0"/>
              <a:t>JS 2023</a:t>
            </a:r>
          </a:p>
          <a:p>
            <a:r>
              <a:rPr lang="cs-CZ" b="1" dirty="0"/>
              <a:t>Lukas Blinka</a:t>
            </a:r>
          </a:p>
        </p:txBody>
      </p:sp>
    </p:spTree>
    <p:extLst>
      <p:ext uri="{BB962C8B-B14F-4D97-AF65-F5344CB8AC3E}">
        <p14:creationId xmlns:p14="http://schemas.microsoft.com/office/powerpoint/2010/main" val="108372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4F6ED2-4CC8-45B3-9C59-0A53807C3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4B76BE-97DF-4272-90F1-5042D310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Epidemické šíření drog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4B7C0CC-0C66-4263-8950-C24E1826B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16. století, zámořské objevy a obchodní globalizace</a:t>
            </a:r>
          </a:p>
          <a:p>
            <a:r>
              <a:rPr lang="cs-CZ" sz="2400" dirty="0"/>
              <a:t>Technologický pokrok v zemědělství</a:t>
            </a:r>
          </a:p>
          <a:p>
            <a:r>
              <a:rPr lang="cs-CZ" sz="2400" dirty="0"/>
              <a:t>Levná práce a otrokářství</a:t>
            </a:r>
          </a:p>
          <a:p>
            <a:r>
              <a:rPr lang="cs-CZ" sz="2400" dirty="0"/>
              <a:t>Psychoaktivní látky jsou dostupné v nevídaném množství, zároveň jejich intenzifikace (vyšší účinnost)</a:t>
            </a:r>
          </a:p>
          <a:p>
            <a:r>
              <a:rPr lang="cs-CZ" sz="2400" dirty="0"/>
              <a:t>Tabák v Evropě a Asii, levný alkohol v Evropě, export opia na dálný východ</a:t>
            </a:r>
          </a:p>
          <a:p>
            <a:r>
              <a:rPr lang="cs-CZ" sz="2400" dirty="0"/>
              <a:t>První pokus o řešení – zavedení a zvýšení daní, omezování trhu</a:t>
            </a:r>
          </a:p>
        </p:txBody>
      </p:sp>
    </p:spTree>
    <p:extLst>
      <p:ext uri="{BB962C8B-B14F-4D97-AF65-F5344CB8AC3E}">
        <p14:creationId xmlns:p14="http://schemas.microsoft.com/office/powerpoint/2010/main" val="683349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557510-F7A6-4611-B537-F9A9C3A0BC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4" name="Picture 2" descr="https://upload.wikimedia.org/wikipedia/commons/thumb/b/b6/Opium_imports_into_China_1650-1880_EN.svg/1280px-Opium_imports_into_China_1650-1880_EN.svg.png">
            <a:extLst>
              <a:ext uri="{FF2B5EF4-FFF2-40B4-BE49-F238E27FC236}">
                <a16:creationId xmlns:a16="http://schemas.microsoft.com/office/drawing/2014/main" id="{C2B98719-C594-487D-B1B0-61B8954B5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85" y="675963"/>
            <a:ext cx="90727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184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DD91A6-7818-4E2C-9B5C-45E08E46BA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6128E8-146B-414E-8AB0-5D228BE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jako morální selhání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B16B37D-FF22-4FA1-9DF7-52B707A4D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Objevuje se v 16. století, ale stále asi nejběžnější model i dnes</a:t>
            </a:r>
          </a:p>
          <a:p>
            <a:r>
              <a:rPr lang="cs-CZ" sz="2000" dirty="0"/>
              <a:t>Užívání drog není nemoc, ale morální selhání, hřích, kriminální akt</a:t>
            </a:r>
          </a:p>
          <a:p>
            <a:r>
              <a:rPr lang="cs-CZ" sz="2000" dirty="0"/>
              <a:t>Nadměrné užívání se chápe jako </a:t>
            </a:r>
            <a:r>
              <a:rPr lang="cs-CZ" sz="2000" b="1" dirty="0"/>
              <a:t>záměrné jednání </a:t>
            </a:r>
            <a:r>
              <a:rPr lang="cs-CZ" sz="2000" dirty="0"/>
              <a:t>a ne jako ztráta kontroly – spadá tedy do kategorie práva (souzení a odsouzení) a může být trestáno</a:t>
            </a:r>
          </a:p>
          <a:p>
            <a:r>
              <a:rPr lang="cs-CZ" sz="2000" dirty="0"/>
              <a:t>Dnes živé zejména u pravicové politické ideologie. Typický projev je tzv. </a:t>
            </a:r>
            <a:r>
              <a:rPr lang="cs-CZ" sz="2000" b="1" dirty="0" err="1"/>
              <a:t>war</a:t>
            </a:r>
            <a:r>
              <a:rPr lang="cs-CZ" sz="2000" b="1" dirty="0"/>
              <a:t> on </a:t>
            </a:r>
            <a:r>
              <a:rPr lang="cs-CZ" sz="2000" b="1" dirty="0" err="1"/>
              <a:t>drugs</a:t>
            </a:r>
            <a:endParaRPr lang="cs-CZ" sz="2000" b="1" dirty="0"/>
          </a:p>
          <a:p>
            <a:r>
              <a:rPr lang="cs-CZ" sz="2000" dirty="0"/>
              <a:t>Výhodou modelu je, že je jednoduchý a přímý (a proto tak účinný)</a:t>
            </a:r>
          </a:p>
          <a:p>
            <a:r>
              <a:rPr lang="cs-CZ" sz="2000" dirty="0"/>
              <a:t>Nevýhodou je, že se jedná o neúměrné zjednodušení – 1) odporuje momentálnímu stupni poznání 2) odporuje zkušenostem – postoj vede k větším problémům jako např. vytváření skrytých kriminálních sítí, eskalaci násilí, finančním ztrátám (např. přeplněné věznice)</a:t>
            </a:r>
          </a:p>
        </p:txBody>
      </p:sp>
    </p:spTree>
    <p:extLst>
      <p:ext uri="{BB962C8B-B14F-4D97-AF65-F5344CB8AC3E}">
        <p14:creationId xmlns:p14="http://schemas.microsoft.com/office/powerpoint/2010/main" val="298748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CE3DCF-7743-489F-BEF2-1D5CBCE505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4" name="Picture 2" descr="http://s1.ibtimes.com/sites/www.ibtimes.com/files/styles/embed/public/2016/07/13/philippines.jpg">
            <a:extLst>
              <a:ext uri="{FF2B5EF4-FFF2-40B4-BE49-F238E27FC236}">
                <a16:creationId xmlns:a16="http://schemas.microsoft.com/office/drawing/2014/main" id="{395CC4F8-F600-4F9C-B5CD-DF8FF51B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80" y="-66502"/>
            <a:ext cx="8532440" cy="68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5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3911ED-A37D-4433-B338-83216A07EC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79418" y="6354000"/>
            <a:ext cx="8785571" cy="252000"/>
          </a:xfrm>
        </p:spPr>
        <p:txBody>
          <a:bodyPr/>
          <a:lstStyle/>
          <a:p>
            <a:r>
              <a:rPr lang="cs-CZ" sz="1200" b="1" dirty="0"/>
              <a:t>http://www.nytimes.com/interactive/2016/12/07/world/asia/rodrigo-duterte-philippines-drugs-killings.html?_r=0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D02E38-ED52-4CE5-8D36-BA0BA9526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4" name="Obrázek 3" descr="‘They Are Slaughtering Us Like Animals’ - The New York Times - Mozilla Firefox">
            <a:extLst>
              <a:ext uri="{FF2B5EF4-FFF2-40B4-BE49-F238E27FC236}">
                <a16:creationId xmlns:a16="http://schemas.microsoft.com/office/drawing/2014/main" id="{D0D6278F-D6D3-46F2-ACAE-50299B098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1583" r="4243" b="2065"/>
          <a:stretch/>
        </p:blipFill>
        <p:spPr>
          <a:xfrm>
            <a:off x="1579418" y="0"/>
            <a:ext cx="9181898" cy="4536504"/>
          </a:xfrm>
          <a:prstGeom prst="rect">
            <a:avLst/>
          </a:prstGeom>
        </p:spPr>
      </p:pic>
      <p:pic>
        <p:nvPicPr>
          <p:cNvPr id="5" name="Obrázek 4" descr="‘They Are Slaughtering Us Like Animals’ - The New York Times - Mozilla Firefox">
            <a:extLst>
              <a:ext uri="{FF2B5EF4-FFF2-40B4-BE49-F238E27FC236}">
                <a16:creationId xmlns:a16="http://schemas.microsoft.com/office/drawing/2014/main" id="{662B8198-564C-4125-B5A9-FFE58A1C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25655" r="12424" b="25937"/>
          <a:stretch/>
        </p:blipFill>
        <p:spPr>
          <a:xfrm>
            <a:off x="1579418" y="2678474"/>
            <a:ext cx="9181898" cy="34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6F5895-F4F0-4925-8163-A913D9A04E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4" name="Obrázek 3" descr="Stigma means Russia risks HIV epidemic as cases rise | World news | The Guardian - Mozilla Firefox">
            <a:extLst>
              <a:ext uri="{FF2B5EF4-FFF2-40B4-BE49-F238E27FC236}">
                <a16:creationId xmlns:a16="http://schemas.microsoft.com/office/drawing/2014/main" id="{0DFE2FAD-4641-405E-986E-1574A5F4C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t="24275" r="39047" b="2075"/>
          <a:stretch/>
        </p:blipFill>
        <p:spPr>
          <a:xfrm>
            <a:off x="8720051" y="3698077"/>
            <a:ext cx="3429498" cy="3028230"/>
          </a:xfrm>
          <a:prstGeom prst="rect">
            <a:avLst/>
          </a:prstGeom>
        </p:spPr>
      </p:pic>
      <p:pic>
        <p:nvPicPr>
          <p:cNvPr id="5" name="Obrázek 4" descr="Russia’s HIV/AIDS epidemic is getting worse, not better | Science | AAAS - Mozilla Firefox">
            <a:extLst>
              <a:ext uri="{FF2B5EF4-FFF2-40B4-BE49-F238E27FC236}">
                <a16:creationId xmlns:a16="http://schemas.microsoft.com/office/drawing/2014/main" id="{61443892-A194-4B82-B222-E00F34C95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2137" r="30313"/>
          <a:stretch/>
        </p:blipFill>
        <p:spPr>
          <a:xfrm>
            <a:off x="6096000" y="2155746"/>
            <a:ext cx="2853944" cy="3311380"/>
          </a:xfrm>
          <a:prstGeom prst="rect">
            <a:avLst/>
          </a:prstGeom>
        </p:spPr>
      </p:pic>
      <p:pic>
        <p:nvPicPr>
          <p:cNvPr id="6" name="Obrázek 5" descr="Russia: The silent HIV epidemic | Focus on Europe - Spotlight on People | DW | 29.11.2018 - Mozilla Firefox">
            <a:extLst>
              <a:ext uri="{FF2B5EF4-FFF2-40B4-BE49-F238E27FC236}">
                <a16:creationId xmlns:a16="http://schemas.microsoft.com/office/drawing/2014/main" id="{C60C8D73-60EC-4CC6-BF6D-6510580923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15050" r="39763" b="16066"/>
          <a:stretch/>
        </p:blipFill>
        <p:spPr>
          <a:xfrm>
            <a:off x="8812787" y="0"/>
            <a:ext cx="3379213" cy="3898670"/>
          </a:xfrm>
          <a:prstGeom prst="rect">
            <a:avLst/>
          </a:prstGeom>
        </p:spPr>
      </p:pic>
      <p:pic>
        <p:nvPicPr>
          <p:cNvPr id="7" name="Obrázek 6" descr="Russia’s HIV/AIDS epidemic is getting worse, not better | Science | AAAS - Mozilla Firefox">
            <a:extLst>
              <a:ext uri="{FF2B5EF4-FFF2-40B4-BE49-F238E27FC236}">
                <a16:creationId xmlns:a16="http://schemas.microsoft.com/office/drawing/2014/main" id="{AD30DAD4-01FC-4A40-83D3-6B8BA1CCF0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5436" r="37764" b="53720"/>
          <a:stretch/>
        </p:blipFill>
        <p:spPr>
          <a:xfrm>
            <a:off x="39108" y="90288"/>
            <a:ext cx="7653157" cy="1788388"/>
          </a:xfrm>
          <a:prstGeom prst="rect">
            <a:avLst/>
          </a:prstGeom>
        </p:spPr>
      </p:pic>
      <p:pic>
        <p:nvPicPr>
          <p:cNvPr id="8" name="Obrázek 7" descr="Stigma means Russia risks HIV epidemic as cases rise | World news | The Guardian - Mozilla Firefox">
            <a:extLst>
              <a:ext uri="{FF2B5EF4-FFF2-40B4-BE49-F238E27FC236}">
                <a16:creationId xmlns:a16="http://schemas.microsoft.com/office/drawing/2014/main" id="{38A648E7-DCCC-49AB-B3A3-A2589FC91F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8156" r="32675" b="25244"/>
          <a:stretch/>
        </p:blipFill>
        <p:spPr>
          <a:xfrm>
            <a:off x="182210" y="3100647"/>
            <a:ext cx="55721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10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6E4369-2475-418D-8AFA-5598AC079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7968C4-A904-40E5-983A-AFD87BD3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Víra ve spravedlivý svět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971CCD-14DF-4322-ACE3-38AF571EE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Hnací motor morálního modelu závislosti</a:t>
            </a:r>
          </a:p>
          <a:p>
            <a:r>
              <a:rPr lang="cs-CZ" sz="2000" dirty="0"/>
              <a:t>Důsledky jsou výsledkem vlastních činů (</a:t>
            </a:r>
            <a:r>
              <a:rPr lang="cs-CZ" sz="2000" i="1" dirty="0"/>
              <a:t>sklidil co zasel</a:t>
            </a:r>
            <a:r>
              <a:rPr lang="cs-CZ" sz="2000" dirty="0"/>
              <a:t>)</a:t>
            </a:r>
          </a:p>
          <a:p>
            <a:r>
              <a:rPr lang="cs-CZ" sz="2000" dirty="0"/>
              <a:t>Slouží jako obviňování obětí (např. </a:t>
            </a:r>
            <a:r>
              <a:rPr lang="cs-CZ" sz="2000" i="1" dirty="0"/>
              <a:t>znásilněná žena byla příliš spoře oblečená;</a:t>
            </a:r>
            <a:r>
              <a:rPr lang="cs-CZ" sz="2000" dirty="0"/>
              <a:t> </a:t>
            </a:r>
            <a:r>
              <a:rPr lang="cs-CZ" sz="2000" i="1" dirty="0"/>
              <a:t>chudí lidé jsou líní;…</a:t>
            </a:r>
            <a:r>
              <a:rPr lang="cs-CZ" sz="2000" dirty="0"/>
              <a:t>)</a:t>
            </a:r>
            <a:endParaRPr lang="cs-CZ" sz="2000" i="1" dirty="0"/>
          </a:p>
          <a:p>
            <a:r>
              <a:rPr lang="cs-CZ" sz="2000" dirty="0"/>
              <a:t>Propojené s vírou v osud či vyšší řád (a zde propojuje pravicovou a náboženskou ideologie)</a:t>
            </a:r>
          </a:p>
          <a:p>
            <a:r>
              <a:rPr lang="cs-CZ" sz="2000" dirty="0"/>
              <a:t>snižování pocitů viny a diskomfortu (empatie je někdy nepříjemná), snižování úzkosti (z nepredikovatelného a náhodného světa)</a:t>
            </a:r>
          </a:p>
          <a:p>
            <a:endParaRPr lang="cs-CZ" sz="2000" dirty="0"/>
          </a:p>
          <a:p>
            <a:pPr marL="72000" indent="0">
              <a:buNone/>
            </a:pPr>
            <a:r>
              <a:rPr lang="en-US" sz="2000" i="1" dirty="0"/>
              <a:t>The poor homosexuals — they have declared war upon nature, and now nature is exacting an awful retribution</a:t>
            </a:r>
            <a:r>
              <a:rPr lang="cs-CZ" sz="2000" i="1" dirty="0"/>
              <a:t> </a:t>
            </a:r>
            <a:r>
              <a:rPr lang="cs-CZ" sz="2000" dirty="0"/>
              <a:t>(Pat </a:t>
            </a:r>
            <a:r>
              <a:rPr lang="cs-CZ" sz="2000" dirty="0" err="1"/>
              <a:t>Buchanan</a:t>
            </a:r>
            <a:r>
              <a:rPr lang="cs-CZ" sz="2000" dirty="0"/>
              <a:t>, 1983)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0793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8ED314-A21B-4833-AB47-0E6E13C73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8A0690-D7D7-4A32-8695-B77E3275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Temperance</a:t>
            </a:r>
            <a:r>
              <a:rPr lang="cs-CZ" dirty="0"/>
              <a:t> model - střídmost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DA87CFB-B924-4380-8A8F-91105424E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Závislý nemá schopnosti sebekontroly</a:t>
            </a:r>
          </a:p>
          <a:p>
            <a:r>
              <a:rPr lang="cs-CZ" sz="2400" dirty="0"/>
              <a:t>V nejprimitivnější podobě tzv. </a:t>
            </a:r>
            <a:r>
              <a:rPr lang="cs-CZ" sz="2400" b="1" dirty="0" err="1"/>
              <a:t>preternatural</a:t>
            </a:r>
            <a:r>
              <a:rPr lang="cs-CZ" sz="2400" b="1" dirty="0"/>
              <a:t> model </a:t>
            </a:r>
            <a:r>
              <a:rPr lang="cs-CZ" sz="2400" dirty="0"/>
              <a:t>– látka je démonická, má nadpřirozené vlastnosti, dokáže člověka ovládnout (</a:t>
            </a:r>
            <a:r>
              <a:rPr lang="cs-CZ" sz="2400" i="1" dirty="0"/>
              <a:t>démon alkohol</a:t>
            </a:r>
            <a:r>
              <a:rPr lang="cs-CZ" sz="2400" dirty="0"/>
              <a:t>)</a:t>
            </a:r>
          </a:p>
          <a:p>
            <a:r>
              <a:rPr lang="cs-CZ" sz="2400" dirty="0"/>
              <a:t>Závislost je tedy nechtěný výsledek užívání</a:t>
            </a:r>
          </a:p>
          <a:p>
            <a:r>
              <a:rPr lang="cs-CZ" sz="2400" dirty="0"/>
              <a:t>Ne závislý, ale ta látka je to, co je špatně</a:t>
            </a:r>
          </a:p>
          <a:p>
            <a:r>
              <a:rPr lang="cs-CZ" sz="2400" dirty="0"/>
              <a:t>Je tedy nutné zavrhnout užívání jako takové</a:t>
            </a:r>
          </a:p>
          <a:p>
            <a:r>
              <a:rPr lang="cs-CZ" sz="2400" dirty="0"/>
              <a:t>Závislí vzbuzují soucit a měli bychom jim pomoci (protože oni sami jsou ovládáni), mírné a občasné užívání je ale špatně (protože tam se ještě ovládáme sami)</a:t>
            </a:r>
          </a:p>
        </p:txBody>
      </p:sp>
    </p:spTree>
    <p:extLst>
      <p:ext uri="{BB962C8B-B14F-4D97-AF65-F5344CB8AC3E}">
        <p14:creationId xmlns:p14="http://schemas.microsoft.com/office/powerpoint/2010/main" val="2272846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CFF6CD-27EC-46BF-A363-E19E6BA26D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9FC065-830F-4331-8908-BF06C091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Temperance</a:t>
            </a:r>
            <a:r>
              <a:rPr lang="cs-CZ" dirty="0"/>
              <a:t> model - střídmost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DB04530-43C3-45A2-A0CC-7CE0BE1DB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570262" cy="4139998"/>
          </a:xfrm>
        </p:spPr>
        <p:txBody>
          <a:bodyPr/>
          <a:lstStyle/>
          <a:p>
            <a:r>
              <a:rPr lang="cs-CZ" sz="2400" dirty="0"/>
              <a:t>Benjamin </a:t>
            </a:r>
            <a:r>
              <a:rPr lang="cs-CZ" sz="2400" dirty="0" err="1"/>
              <a:t>Rush</a:t>
            </a:r>
            <a:r>
              <a:rPr lang="cs-CZ" sz="2400" dirty="0"/>
              <a:t> (1745-1813)</a:t>
            </a:r>
          </a:p>
          <a:p>
            <a:r>
              <a:rPr lang="cs-CZ" sz="2400" dirty="0"/>
              <a:t>Jeden ze zakládajících otců USA</a:t>
            </a:r>
          </a:p>
          <a:p>
            <a:r>
              <a:rPr lang="cs-CZ" sz="2400" dirty="0"/>
              <a:t>Založil </a:t>
            </a:r>
            <a:r>
              <a:rPr lang="cs-CZ" sz="2400" dirty="0" err="1"/>
              <a:t>American</a:t>
            </a:r>
            <a:r>
              <a:rPr lang="cs-CZ" sz="2400" dirty="0"/>
              <a:t> </a:t>
            </a:r>
            <a:r>
              <a:rPr lang="cs-CZ" sz="2400" dirty="0" err="1"/>
              <a:t>Psychiatric</a:t>
            </a:r>
            <a:r>
              <a:rPr lang="cs-CZ" sz="2400" dirty="0"/>
              <a:t> </a:t>
            </a:r>
            <a:r>
              <a:rPr lang="cs-CZ" sz="2400" dirty="0" err="1"/>
              <a:t>Association</a:t>
            </a:r>
            <a:endParaRPr lang="cs-CZ" sz="2400" dirty="0"/>
          </a:p>
          <a:p>
            <a:r>
              <a:rPr lang="cs-CZ" sz="2400" dirty="0"/>
              <a:t>Alkohol stojí za chudobou, špatným zdravím, násilím, rozpady rodin</a:t>
            </a:r>
          </a:p>
          <a:p>
            <a:r>
              <a:rPr lang="cs-CZ" sz="2400" dirty="0"/>
              <a:t>Závislost je nemoc – a nemoci se mají léčit</a:t>
            </a:r>
          </a:p>
          <a:p>
            <a:r>
              <a:rPr lang="en-GB" sz="2400" i="1" dirty="0"/>
              <a:t>Taste not, handle not, and touch not!</a:t>
            </a:r>
          </a:p>
          <a:p>
            <a:endParaRPr lang="en-GB" sz="2800" dirty="0"/>
          </a:p>
          <a:p>
            <a:endParaRPr lang="cs-CZ" dirty="0"/>
          </a:p>
        </p:txBody>
      </p:sp>
      <p:pic>
        <p:nvPicPr>
          <p:cNvPr id="6" name="Picture 2" descr="https://upload.wikimedia.org/wikipedia/commons/thumb/7/7d/Benjamin_Rush_Painting_by_Peale.jpg/220px-Benjamin_Rush_Painting_by_Peale.jpg">
            <a:extLst>
              <a:ext uri="{FF2B5EF4-FFF2-40B4-BE49-F238E27FC236}">
                <a16:creationId xmlns:a16="http://schemas.microsoft.com/office/drawing/2014/main" id="{258FCA2A-BF28-4531-ACD2-881E7E4BC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r="16756"/>
          <a:stretch/>
        </p:blipFill>
        <p:spPr bwMode="auto">
          <a:xfrm>
            <a:off x="8715327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927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4BDDD8-D270-4CAA-8E4E-7602AA63FE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2575BFA-FDC6-48B3-B550-D449D8367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25" r="1388" b="17818"/>
          <a:stretch/>
        </p:blipFill>
        <p:spPr>
          <a:xfrm>
            <a:off x="0" y="82914"/>
            <a:ext cx="5808000" cy="24942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B54157-C97E-41A6-A7AF-1B404461F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76" r="37199" b="38667"/>
          <a:stretch/>
        </p:blipFill>
        <p:spPr>
          <a:xfrm>
            <a:off x="0" y="2893237"/>
            <a:ext cx="5868785" cy="1387608"/>
          </a:xfrm>
          <a:prstGeom prst="rect">
            <a:avLst/>
          </a:prstGeom>
        </p:spPr>
      </p:pic>
      <p:pic>
        <p:nvPicPr>
          <p:cNvPr id="10" name="Picture 4" descr="http://pre11.deviantart.net/19d2/th/pre/f/2015/341/e/f/i_m_19_years_old_and_i_m_straight_edge__by_hadiali-d9jdzz5.png">
            <a:extLst>
              <a:ext uri="{FF2B5EF4-FFF2-40B4-BE49-F238E27FC236}">
                <a16:creationId xmlns:a16="http://schemas.microsoft.com/office/drawing/2014/main" id="{2EC3C73C-B765-4C18-8A47-7A41D64C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2" y="0"/>
            <a:ext cx="3067878" cy="40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uke\Desktop\index.jpg">
            <a:extLst>
              <a:ext uri="{FF2B5EF4-FFF2-40B4-BE49-F238E27FC236}">
                <a16:creationId xmlns:a16="http://schemas.microsoft.com/office/drawing/2014/main" id="{50B89BD1-60B6-47EE-B943-F1599D2D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62" y="4090504"/>
            <a:ext cx="3850254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22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0F80F6-5F9F-40A8-B296-26E73F4D8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38A77-E155-4FA9-9450-638A7D57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potřebujeme definici?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A38E30-B0EC-406B-9024-F9B15FB61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dirty="0"/>
              <a:t>Široká škála těch, kteří jsou závislí, v jaké formě, na čem, s jakými důsledky a jaké jsou jejich motivy užívání</a:t>
            </a:r>
            <a:endParaRPr lang="cs-CZ" dirty="0"/>
          </a:p>
          <a:p>
            <a:r>
              <a:rPr lang="cs-CZ" sz="2400" dirty="0"/>
              <a:t>Klinici: koho máme léčit?</a:t>
            </a:r>
          </a:p>
          <a:p>
            <a:r>
              <a:rPr lang="cs-CZ" sz="2400" dirty="0"/>
              <a:t>Zdravotní pojišťovny: čí léčbu máme platit?</a:t>
            </a:r>
          </a:p>
          <a:p>
            <a:r>
              <a:rPr lang="cs-CZ" sz="2400" dirty="0"/>
              <a:t>Vědci: jak budeme konceptualizovat; co můžeme testovat?</a:t>
            </a:r>
          </a:p>
          <a:p>
            <a:r>
              <a:rPr lang="cs-CZ" sz="2400" dirty="0"/>
              <a:t>Veřejnost: Co si máme myslet a co máme cítit k „závislým“?</a:t>
            </a:r>
          </a:p>
          <a:p>
            <a:r>
              <a:rPr lang="cs-CZ" sz="2400" dirty="0"/>
              <a:t>Právní aspekty: Do jaké míry jsou závislí zodpovědní za své činy?</a:t>
            </a:r>
          </a:p>
          <a:p>
            <a:r>
              <a:rPr lang="cs-CZ" sz="2400" dirty="0"/>
              <a:t>Filosofický aspekt: Máme vůbec svobodnou vůli? </a:t>
            </a:r>
          </a:p>
        </p:txBody>
      </p:sp>
    </p:spTree>
    <p:extLst>
      <p:ext uri="{BB962C8B-B14F-4D97-AF65-F5344CB8AC3E}">
        <p14:creationId xmlns:p14="http://schemas.microsoft.com/office/powerpoint/2010/main" val="563577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9776E6-DA9C-454C-A85A-AB2B95D35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802457-AF89-45C6-BF36-C272EA59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jako porucha osobnosti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887AA7-AEED-4FBD-9DE4-F6E5FFB49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Illness</a:t>
            </a:r>
            <a:r>
              <a:rPr lang="cs-CZ" sz="2400" dirty="0"/>
              <a:t> model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addiction</a:t>
            </a:r>
            <a:r>
              <a:rPr lang="cs-CZ" sz="2400" dirty="0"/>
              <a:t>/ personality </a:t>
            </a:r>
            <a:r>
              <a:rPr lang="cs-CZ" sz="2400" dirty="0" err="1"/>
              <a:t>disorder</a:t>
            </a:r>
            <a:r>
              <a:rPr lang="cs-CZ" sz="2400" dirty="0"/>
              <a:t> model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addiction</a:t>
            </a:r>
            <a:endParaRPr lang="cs-CZ" sz="2400" dirty="0"/>
          </a:p>
          <a:p>
            <a:r>
              <a:rPr lang="cs-CZ" sz="2400" dirty="0"/>
              <a:t>Závislí často vykazují široké spektrum přidružených problémů, problémového a antisociálního chování</a:t>
            </a:r>
          </a:p>
          <a:p>
            <a:r>
              <a:rPr lang="cs-CZ" sz="2400" dirty="0"/>
              <a:t>Osoba je prakticky „neopravitelná“ a neléčitelná</a:t>
            </a:r>
          </a:p>
          <a:p>
            <a:r>
              <a:rPr lang="cs-CZ" sz="2400" dirty="0"/>
              <a:t>Během 19. století zrod komunit (často </a:t>
            </a:r>
            <a:r>
              <a:rPr lang="cs-CZ" sz="2400" dirty="0" err="1"/>
              <a:t>semi</a:t>
            </a:r>
            <a:r>
              <a:rPr lang="cs-CZ" sz="2400" dirty="0"/>
              <a:t>-religiózních) s cílem poskytnout základní a bezpečí výměnou za vzdání se dosavadního způsobu života</a:t>
            </a:r>
          </a:p>
          <a:p>
            <a:r>
              <a:rPr lang="cs-CZ" sz="2400" dirty="0"/>
              <a:t>Základ pro svépomocné skupiny (1939 – Anonymní Alkoholici)</a:t>
            </a:r>
          </a:p>
        </p:txBody>
      </p:sp>
    </p:spTree>
    <p:extLst>
      <p:ext uri="{BB962C8B-B14F-4D97-AF65-F5344CB8AC3E}">
        <p14:creationId xmlns:p14="http://schemas.microsoft.com/office/powerpoint/2010/main" val="897593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3E07F7-9BD4-4AEB-90C5-7E7F6EF69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AF2D02-FD34-4B0D-95B4-81630F5C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AA – Dvanácti krokový program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6A7AA1-FF3E-43B4-BF42-60D52F9C4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svépomocná skupina </a:t>
            </a:r>
          </a:p>
          <a:p>
            <a:r>
              <a:rPr lang="cs-CZ" sz="2000" dirty="0"/>
              <a:t>připustit, že člověk nemůže ovládat svůj alkoholismus, závislost nebo nutkání</a:t>
            </a:r>
          </a:p>
          <a:p>
            <a:r>
              <a:rPr lang="cs-CZ" sz="2000" dirty="0"/>
              <a:t>rozpoznání vyšší síly, která může dát sílu</a:t>
            </a:r>
          </a:p>
          <a:p>
            <a:r>
              <a:rPr lang="cs-CZ" sz="2000" dirty="0"/>
              <a:t>zkoumání minulých chyb za pomoci sponzora (zkušeného člena)</a:t>
            </a:r>
          </a:p>
          <a:p>
            <a:r>
              <a:rPr lang="cs-CZ" sz="2000" dirty="0"/>
              <a:t>naučit se žít nový život s novým kodexem chování</a:t>
            </a:r>
          </a:p>
          <a:p>
            <a:r>
              <a:rPr lang="cs-CZ" sz="2000" dirty="0"/>
              <a:t>pomáhat druhým, kteří trpí stejným alkoholismem, závislostmi nebo nutkáním</a:t>
            </a:r>
          </a:p>
          <a:p>
            <a:r>
              <a:rPr lang="cs-CZ" sz="1400" dirty="0"/>
              <a:t>Uvědomění si nedostatečné schopnosti ovládat své chování (kroky 1 až 3) </a:t>
            </a:r>
          </a:p>
          <a:p>
            <a:r>
              <a:rPr lang="cs-CZ" sz="1400" dirty="0"/>
              <a:t>rozšířit sebezkoumání a začlenit výsledky sebereflexe do chování (kroky 4 až 9) </a:t>
            </a:r>
          </a:p>
          <a:p>
            <a:r>
              <a:rPr lang="cs-CZ" sz="1400" dirty="0"/>
              <a:t>zaměřit se na udržení pozitivních změn v chování. Proces obnovy zahrnuje účast na schůzkách, naslouchání ostatním členům v různých fázích zotavení a práci se sponzorem (kroky 10 až 12).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823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EFD6D2-6CC5-42EB-AA79-128FDCA819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585C7A-E58C-46F0-ABF8-7A795436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Dvanácti krokový program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F3DEB8-898D-487A-9C73-60B4FE4B1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Přiznali jsme svoji bezmocnost nad alkoholem – naše životy se staly nezvladatelné.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Dospěli jsme k víře, že síla větší než naše může obnovit naše duševní zdraví.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Rozhodli jsme se předat svoji vůli a svůj život do péče Boha, tak jak ho my sami chápeme.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Provedli jsme důkladnou a nebojácnou morální inventuru sami sebe.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Přiznali jsme Bohu, sami sobě a jiné lidské bytosti přesnou povahu svých chyb.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Byli jsme zcela povolní k tomu, aby Bůh odstranil všechny tyto naše charakterové vady.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Pokorně jsme Ho požádali, aby naše nedostatky odstranil.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Sepsali jsme listinu všech lidí, kterým jsme ublížili a dospěli jsme k ochotě jim to nahradit.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Provedli jsme tyto nápravy ve všech případech, kdy situace dovolí, s výjimkou, kdy toto počínání by jim nebo jiným uškodilo.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Pokračovali jsme v provádění osobní inventury, a když jsme chybovali, pohotově jsme se přiznali.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Pomocí modlitby a meditace jsme zdokonalovali svůj vědomý styk s Bohem, jak jsme Ho chápali my, a modlili se pouze za to, aby se nám dostalo poznání jeho vůle a síly ji uskutečnit.</a:t>
            </a:r>
          </a:p>
          <a:p>
            <a:pPr algn="l">
              <a:buFont typeface="+mj-lt"/>
              <a:buAutoNum type="arabicPeriod"/>
            </a:pPr>
            <a:r>
              <a:rPr lang="cs-CZ" sz="1400" dirty="0">
                <a:effectLst/>
              </a:rPr>
              <a:t>Výsledkem těchto Kroků bylo, že jsme se spirituálně probudili a v důsledku toho jsme projevili snahu předávat toto poselství ostatním alkoholikům a uplatňovat tyto principy ve všech našich záležitostech.</a:t>
            </a:r>
          </a:p>
          <a:p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7865511-5E1F-49E3-9DFE-031276CF5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6057" y="568948"/>
            <a:ext cx="3973082" cy="86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18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7BDACD-8E6A-47CE-BF8A-BF0DFDD3E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4" name="Picture 2" descr="http://www.aceshowbiz.com/images/still/thanks-for-sharing-poster05.jpg">
            <a:extLst>
              <a:ext uri="{FF2B5EF4-FFF2-40B4-BE49-F238E27FC236}">
                <a16:creationId xmlns:a16="http://schemas.microsoft.com/office/drawing/2014/main" id="{403B0492-034C-4654-ABA8-F1475224E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" y="114824"/>
            <a:ext cx="4070073" cy="5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ata:image/jpeg;base64,/9j/4AAQSkZJRgABAQAAAQABAAD/2wCEAAkGBxASEBUREhIWFhUXGBoZFRgYFhsZFxkYFRgXFxgXFxcYHSggGBolGxgXIjEiJSkrLi4uGB8zODMtNygtMCsBCgoKDg0OFRAPFSsZFRkrLSsrKy0rKy03Ky0rKystKy0rLS0tNy0rNzcrNy0tKy0tNysrLS0tLS0rLS0tKy0rLf/AABEIAOEA4QMBIgACEQEDEQH/xAAcAAEBAAIDAQEAAAAAAAAAAAAABwYIAQQFAgP/xABLEAABAgMEBgQJCQYFBQEBAAABAgMABBEFBhIhBxMxQVFhIjJxgQgUNUJSkaGz0RYjNFRyc4KTsTNidJKywxUXU4OiJERjweLCQ//EABYBAQEBAAAAAAAAAAAAAAAAAAABAv/EABgRAQEBAQEAAAAAAAAAAAAAAAABEUEh/9oADAMBAAIRAxEAPwC4whCAQhCAQhCAQj4ccCQVKIAGZJNABxJOyJne7TDKsVbk0iZczGPFRlPPEM3O7LnAU1SwASSABtJ2RhtvaT7KlSUa/WrHmsgrz4FfUB5VrEItu9FpWi5hcdccr1WWgrBwyaR1u01MZBd/RDaUwAp3DLIPp9Jyn3aTl2EiIuPZtjThMKylZVtA3KeJWr+VBSAe8xiVo6TbXd602WxwbSlA/Svtir2Loas5oAvKcmFb8RwI7kI3dpMZhZd1pCW/YSjDZ9JLScXeqmI+uB41mL9qTGeKcdrzeUn4CPzmruz6G1POSzyUJFVLUggAcyY2zCQNmURHTrevG4mzmldFHSmKHavIobPYOkeZTwzYam1n2FOPo1jEu64gGmJCSQCN2W+Oxq7UY2Cda+zrkj1jKMh0Q3r8SndU4qjD9EKqaJS5XoLzyHontHCNjyILa1cs/SLazRomcWqnmrwr9eIV9sZVZOm2dQQJhhl0cUYm19u1ST6hFotGwZOYFH5Zl37baVEdhIyjErY0Q2U8Dq0LYVuLSsh+FVRBPCxNLtlvkJcWqXUdzqej+YmqR3kRnUvMIcSFoUlSTsKSCD2ERBbd0MTzIKpZ1EwB5tNU52AElJPeIw6TtC0bMeolT8ssHNCgpKVU4tq6KxzoduR3wMbYVhEgunpnQshufbDZ/wBZupQftI2p7QSOyKvJTrTyEuNOJcQoVSpCgpJ7CIqOxCEIBCEIBCEIBCEIBCEIBCEIBHgXuvbK2c1rH1ZnqNpoXFngkcOZyEeNpG0gtWcjVN0cmlCqEbUo4Lcpu/dqCfbEIlpSftacVhCnn15rUTRKE7KqOxCBwHcCYmrI798r+TtpKKFKKGSQEsI2HPLERm4onds2UEZFc3RBMzGF2cUWGjQhA/bK7RSjY9Z5CKTcXR1K2cA4fnpje6oZJ5NJ80c8yeO4ZoIGvIu7diSkUYJZlKOKs1LVzUtVVH1x7FIQioQhCA8C+940WfJOTKs1Dotp9JxWSR2DaeQMarzMwtxanFkqWtRUsnepRqT6yYzfS/evx2d1TaqsS9UppsU5sWvn6I7DxjBIjUCK5RsjokvYZ6SwOGr7FEOV2qTToOd4yPNJjW6MguLeRVnzrcxU6vqvJHnNq25cRkofZ5wK2rhH5yzyVoStBCkqAUkjYUqFQRyoY/SKy4jo2xY8tNNlqYZQ6g7lCtOYO1J5iO/CAid8NDKk1ds5eIb2XFdKn/jcO3sV64wCwLxz9lvkNlTZSr51hwdEneFIOw/vDPZmRG1cY3fG5cpaTeF5OFwDoOooHE76VI6SeR9m2IuupcW/8raScKfm3wOm0o581Nnz0+0bxGXiNV71XWnLKmE46gBWJh9FQCU5ggjNCxwPtEVjRlpNTN4ZScITMbEL2JdpuPoucthplwgYqEIQioQhCAQhCAQhCARhGky/iLOZ1bZSqacHzaCeok1GsWOGRoN5HIx7N9LztWdKqmHMz1W0b1rNaJHLIkncAY1vlGJy1p/DixvvKqpRHRSkbSQOqhIyA7BtMFj9LuWDN2tOFKVFSlHG+8upCQo5qUd520TvpyjZC6t2Jaz2Aywmm9ayOm4r0lH9BsAyELpXaYs+WTLsjZmtZ6zi96lf+huGUe1ENIQhFQhCEAjBdLd7PEZLA2fn36oboc0Jp03O4ZDmoRm0w+lCFLWQlKQVKJ2BKRUk8qRqxfq8irQnnJgk6vqspPmtp2ZcVGqj9rkKSrGPgQhCIpCEIC5aC716xpVnunptDEwSes3XNH4DTuUOEVmNQbFtN2VmG5lo0W2oKHMDak8iKg9sbW3fthqclmplo1Q4mo4g7FJPMKBB7IsSvRhCPkLFSK5jbyrxio+oQhAdG2LJYmmVMPthbahmCN+4g7lDcRsjXHSFcZ6zHqgqXLrPzTuwpO0IWRsWNx30rGzkdO1rNZmWVsPIC21iigf1B3HnEVOdE2kTxkCSm1/9QP2Syf2wA2H/AMgAPaM+MVERq1fO7D9lTgRiVhrjl3RkSAfYtJpUcwd8XHRhfQWjLYVkCZaADwyGKux1I4Koew15QKzWEIRUIQhAI+XFgAkmgAqSdgA2kx9RM9OF6PF5QSbZ+cmQQrPqsigX/NXD2YuEBLdJN7FWjOqUg1YbOCXSK5jIFdN6lK2csIiz6LLmiz5XE4P+odop0+iKdFochtPEk8om2hO6vjE0Zx1NWmD0ARkp40IPYkZ9pHCL+BEWuYQhFQjgxzGOXwtybl0oEnJmbcJ6aQsJwIp1jvqTkMtx4QH73ZvLLzwd1VasuqbWlQooFJICqcCBUR7hiHG1LSlbRVan+DvsIWnDNoQvWJcGVHAEpGFYptNRtzFSYpjV95JdnLtJCyWUA1qCk4xQBuh2qKikZVzMBhenS9WraTZ7R6boxPng3uT2qPsSeMQ2O7bNqOzUw5Mumq3FFRzrQHYkckigHZHSiNEIQiBCEIBFS0HXr1MwZB0/NvVU0T5ruVU9ih7U84lsfSFqSQpKilQIKVA0IIzBB3EHOA2YfvG+9Nz0kygJDEvVLhPS1ywSmifRpv4iJhYsq3LylnWnKl3x52a1L4qpQfKlnWIcGwZCtct+3IjIpVf+IS4tmWnhIzLbepniU4myECtVJ3GhBSabKDdHgyl5nZWURLWelYYU8EuWk+0QjWvKoXG0UISkZ5kk8dorUXuOYnNx52Ykp5yyZ15TxWNfKzCq/OhVC4jpE5hVTSp2HlFGioQhCA8C+t2W7RlFy68ldZte9CxsPYdhG8ExrjY1pTNlWhjoUuMrKHkekkGi0cwRmD2GNrTEe07XUxJTaLSc09CYAG1JICHPwnI8iOERYqtk2i1MsNvtKxNuJCknkdx4EbDzEdyIpoGvPRS7OcORq4xXca/OI764h+KLXFQhCEBwogCp2CNV77Wy5aFpOOJzCnNUwn90KwN96j0vxcovOla2jKWU8pBo45RpHIuGiiOYRiPcIkOhWwxMWklxQqiWTrOWM9Fv21P4REWLpc6wUSMk1Kp2pTVZ9JxXSWo9qie6gj2oQioQhCA61pzzbDK33VYUNpKlHgEisRu6N9GmrRdnbSQ60Z1KfFXFJ+aTLpJwpFM96SVZ8cq55xpImJsNJDMk3Oy1SJtomq6DCU4U8QRWuZ2ZbxzYN47KtZgy2FOSQlcs6mik0FKAHbTZVOzlEGXy7yHEBaFBSVCoUk1BHIjbEH01XjQp4WdLhKWWTjdCQAFPKqaUHog17VcozC0JGXu7KzMww84dcQmXYWrEhLpBNUjfxJOdE0qYil37Mcnp1qXCjjec6Sjmd63FniaBRgsc2Dd+bnVlEsypwimIjJKa7MSjkP1jKjoftilcDHZrs/6ae2LNPzsjYsgnLA0iiUJSKrcWR7VGhJJ5kxgbWnNGPpSSg3xDoK/5cNPbA9Si3LCmpNzVzLKm1Hq12KHFKhke6POjaebYk7Zs7I42nk1QqlFIUNhAPVUlQ2cjGsNoyS2HnGFii21qQrtQopJ7DSsFdaP3kZN15xLTLanHFdVKRVRpty4c9gjrqVQVjZjR/dliypDWO0S6pGsmXFebQVKK7kpG7jUwKkcvoithacWraRyW7RXeEpIHrjxLxXLtCRTjmGCEf6iSFoFeKhs76RTLQ04tBwhiUUtAPWWvASOIThPqNDGb3OvfKWqwvAkgpydaWASAqtK7lJOefbBNQzRjeQSk3q3s5aYGqfSer0qhK+4mh5E8BFKs2yRLy0/ZdoZSCQVS0wogBLbhUQgE7XEGhG3YeVZdpKuymz59bKB80tIcaruQoqBR+EpI7KRRdHjslbEo0zPI1j0h1cRNFNqFEqV6fUANd6QTtzFfiLzTE2gNWLL64yjeETkwEqXQDY2k5lSsO8Z02RSboXgbn5Nqab2LHST6Kx1knsPspEzlpp2atZ2ZsEIQgMat91xBTKuKQQEYQKHEBsNNg2U29/RFMuIfelWaTEvjcdmpodFJmV4BgZG9GFO3eTXIUqRV4QhFCOtaMk2+ytlxOJDiVIWOKVChjswgNTp1p+y7RUlJ+dlnapPpAUUmvJSCK8lGNprKn0TDDb7ZqhxAWnsUKxHPCBsQJcYnkjr/ADLn2kgrQf5Qsd3KPe0CWyXJFyVUaqYc6HHVuDEPUvGOykRaqEIQioiXhCWrV2WlAeqlTy/xEoR/S57IyHQNZIbs9cwR0n3DnTzGqpSOypWfxRMdME9rLXmDubCG/wCROL9VH1xfbjSGos2UZIoUsN4vtKSFL/5ExFe7CEIqEdG2LYl5RvXTLqWm6hOJRoKnYBxO31R3TE0v9eKz1zBs+1ZV1DFUqZmcwnHhzUkpzAFSK576ihgPAtq0pJmZXPWXbKEOLJU6w6tamXSdu3qnuypkRH63fmLMt92rjCpadaotbsueioJIqS4BlXZ0sxXImkfvLWZPWYkOy6GrTs8ioASgvoG/AQnpD19g39/SdehqUs5KGGtQ/ON9XClDjbZAxleHYoYsIz2k02RFTfSpenx6dKUKqwxVtrMkKIpjcPGpFAeAHGO/oKZCrXqR1GHVDkSptFfUpXriegRR9AvlVf8ADOe8agr2PCIeVrJJuvRwvKpurVoAkcQK+s8YkEVvwiPpEn929/U1EkhSLv4Pj6jIzCCckzBKeWJpskDgKiveYmmldsJtmbpvUg95abr7Yo/g8/RJr78e6RE70t+WZrtb903BOsfsBkLnJZtWYU+ykjiFOoBHqMbB6aXimxX6GmJTST2F5FR2EZHkTEAut9PlP4lj3qIvem/yM794z71ECtcYougd9SbVUkHJcu4CN3RW0Qe0Z+sxOooGgzyuPuHf1bgte/4RDY1kkrfheHdVo/H1xOrn3gXITjcynNINHU+k2ogLT20zHMCKR4RHWkux7+1EdgRe9IExNuMS8rZcs4qVmE6xxyWomqFGpbC6YW8WKpUdueRzj8h/i8tKBKUyNkyqBtWvWqTU7SaAKWT21JjzNCt63Cy5ZtRrUpW5KFdcJ3qbNM6BRr2FXCOleGz5gTLLc+TaNou9JmVSSmVYTn0nMNMQyVlkDQ1J2kio3Ct9M5KBQdU6pv5tbpaLQdUkCriUnKh5b67NkZJEqctW3rMQ3MTolFymJCHG2AUqZSsgVT0QKCvFX/uKm2sEAjMEVHYYqPqEIQGJ6UrJ8ZsqYRSqkJ1qOOJrpZcKio7CYj2hG1dTaqWq9GYQpB4YkguIP/FQ/FGxTzQUkpUKhQII4gihEaoWEpUnaTNdrEyEE/Yc1aj6qxKsbZQj41ieMIqNUreV4xajwOesm1I7i8UD2Uja5tNABwFPVGqNgjHabNfOmUn1u1jbCJFpCEIqPLvM9NolXFSTaXHwPm0rNEnPPeKmlcqjtjDrMv3IzoMjabAl39i2Xx82T+6pQy5VoeFYoseNeG60lPJCZlhDhHVVSi012gLGYHLZAT64aWJK07QRKuk2c00HHCVYkIdyJCVb6JCs8zkBXKJRfG8K5+ccmVbCaNp9FtJOAdtMzzJjPdLE9KyLCbHkW0tpVR2Yw7T6CVHapRwgmu4J3GJREWEUfQJ5VX/DOe8ZicRR9AnlVf8ADOe8ZiLXqeER9Ik/u3v6mokkVvwiPpEn929/U1Eki0i5+Dz9Emvvx7pETvS35Zmu1v3TcUTwefok19+PdIid6W/LM12t+6bhxOvDuv8AT5T+JY96iL3pv8jO/eM+9REEuv8AT5T+JY96iL3pv8jO/eM+9RArXGKBoM8rj7h39W4n8UDQZ5XH3Dv6twWsj8IjrSXY9/aiORY/CI60l2Pf2ojkCOzZ0+5LvIfaVhcbUFIPMbjyOw8iYtZm5lc0zb1ny/jTbzAZmGQoBxtSTnhJ20IAI5c6iFxRdDl5tS+uQcWUNTVQhYNC29hoFA7sQAFeITArPb+25JOyDKJ8usOqWhwyqOk8pSDXVqAyCSfONNo35R6lxr5qm3npWYlzKvNhK22lVxFhQASo12mpzpsxDgYwW7tz2HxaFnzCSLTaUVNTK1KUtaa4mnUFWYFQMVOPHZnln3affMhOzStROy6Sl7VkKDqSCMClcDko7aVI5wZZnCEIoRqvpLl9Xas4kZfOFSfxJSqvrJjaiNadMjdLYf5pbPrQIlWKR8u0cvbCIV4656UImrj07vnBabFd0ykepykbYRqfaw8XtR2uQbm1K/Cl8qHsja5CqgHjFiV9QhCKhHlXntxuSlXJp3qoGQ3qUckpHMmgj1Y1+023q8ZmhJtmrUuaqPpPEUPckKKe0qgJ9aU+7MPLfeViccUVLPM7hwA2AcAI60IRloij6BPKq/4Zz3jMTiLxokuKZZTdo68KD0vTBhpTWFCutXOmH2xSvC8Ij6RJ/dvf1NRJI2Q0jaPzajjKw+GtUlaaFGKuMpPEU6vtjEP8i1/XR+V/9QSV6Xg8/RJr78e6RE70t+WZrtb903Fu0c3NNlsutF4O6xwLqE4aUSlNNp4REdLflma7W/dNwI8O6/0+U/iWPeoi96b/ACM794z71ETbRZcUzpROh8I1Ewg4MNcWrKHNtcq7Is1+bum0JJcqHNXiUhWKlaYFhWyo20gVqpFA0GeVx9w7+rcZD/kYv66Pyv8A6jIrh6MFWdOeNGZDnzakYcGHrlJrWp9GBax/wiOtJdj39qI5Fj8IjrSXY9/aiOQWEcpUQQQSCDUEZEEZgg8Y4hEGyejS1pe0GETikIM42gMPLoMeWdRTYlXW9m6M4jV/Rrek2fPJWo/Mu0bf5JJ6K/wk17CqNnkqBAINQdh7Y0lfUIQghGtWmVdbZf5JbHqQI2VjVjShMY7VnFDOjmEfhQkfrWJVjH9QrhCLZ8geXtEIjWp7pckdXa8yNzmFzuWgD9QY2EubaHjFnyrx2rZbKvtYQFD+YGJN4Qdl4ZiXmwMloLSu1slafWFr/ljK9BVq62zSyT0mHFJ/CvppI5Zkdxis8UeEI4UQBU5AbYqMU0l3pFnyKlpI1zlUMDfjI69N4SM/VxjWFSiSSSSTmSTUknMkk7TzjK9Jd6TaE8paT8y1VtkcUg9Jf4iAewJjE4jUIQhECLDoVvVOPzYk3XAWG5dRQnCkUwKbSnMCpyUYj0UfQJ5VX/DOe8ZilZjplvdOyDssmVdCA4hwr6KVVKVIA6wy6xid/wCals/WR+Uj4Rk/hEfSJP7t7+pqJJBI2K0N3km56XfXNOY1IdCUnCE0TgSqnRHEmJJpb8szXa37puKJ4PP0Sa+/HukRO9Lflma7W/dNwOuLgXrnJZ9iWZcCWnZhoOJwpNca0IVmRUZRcNKVsvydmOTEuvA4lbYBoDkpxKTkcthjXS6/0+U/iWPeoi96b/Izv3jPvUQKkv8AmpbP1kflI+EZhopvzaM5aIYmHgtvVOKpgSM0lFDUDmYjcUDQZ5XH3Dv6twWsj8IjrSXY9/aiORY/CI60l2Pf2ojkCEIQiBGwGhO9fjMr4m6qr0uOjU5qZrRJ54ahJ/DxjX+PUuxbjkjNNzTeZQekn00HrI7x7QIpW28I61mzzb7KHmjiQ4kKSeRFY7MVl8rWACSaACpPACNTrNrO2kg0zmJkKI5OO4yPUSI2M0lWt4rZcy7WiijVo+070B+sRTQvZeutZpVOiwlbh7cJbQPWuv4YlWNjfF08IR+kIqMK0wWOZmynSkVWzR1NNtEHpgc8BV3gRLtB1thi0Swo0TMowDhjbqpHsKx3xsK4gKSUkVBFCOIOREaqXlsx2zbSW2moLLocZOyqArG0od1B2gxKsbWRNdNl6vFpXxNpVHpgdKm1LINFHkVdUfi4Rl1lXol3bOTaBUEtasrWfRKahaTzCgRGst57dcnptyacyKz0U1rgQOqgHkPaTAjy4QhEUhCEAij6BPKq/wCGc94zE4iiaCnUptRZUoAeLuZk0HXa3mBXr+ER9Ik/u3v6mokkVfwgn0Lfk8Kkqo27WhB85rhEoi0i5+Dz9Emvvx7pETvS35Zmu1v3TcUDwf5hCJSZClpTV8UqQP8A+SOMT3SwsKtiaIIIJboQaj9k3vgnXi3X+nyn8Sx71EXvTf5Gd+8Z96iIJdg0n5QnYJhgnudQYuumqabVY7oStJOsZyCgT+1RuECtd4oGgzyuPuHf1bifxn2hBxKbWBUQBqHcyaDa3vMFrJfCI60l2Pf2ojkV/wAIN9ClSeFSVUDtaEH/AE+ESCBCEIRAhCEBYNBF6glSrNdV1iVy9eNKuNj1FQH2otUaeSU24y4h5tWFaFBSDwKcx3RtJdi9DM3Z6Z4qCEhBU8Ccm1IFXATwFDnwpFiVOPCCtoHxeSSdhLzg7lIQD61nuj0dAFjlEq9NqFC8vAjmhrKv85WPwxJrfn3bTtFbiASt9wJaTnknJDY5AAAnhmY2gsGy0Sss1LI6raAkc6DM95qYDvwhCKhEp07XZLsuifbHSYql3m0oih/Cr2KPKKtH5zLCXEKQsBSVApUDsKVChB5UMBqjJWvOLlf8NaKlNuOhzAkVUpQHUFPNJoqnERz8krS+pTH5SvhHbvzdt2zJ5TaSoIqHJZyueGoIofSQrLuB3xetHN702jKBZoHkUS+nZ0qZLA9FW31jdEaa9fJK0vqUx+Ur4Q+SVpfUpj8pXwjbGEMTWp3yStL6lMflK+EPklaX1KY/KV8I2xjH7/2k7LWbMvsqwuNoxJNAaGo3GGGtbvklaX1KY/KV8I4VdC0TtkZg/wC0r4RVZm0Laas0Wl/ibKhqku6pTKakKAOCtcznHavXe2eULK1LyZXxxJLpUkKSg0bIJxbAKnfvEF1IE3PtEbJF8f7KvhHPyStL6lMflK+EXi7AnvGAXrWYmWwlRU022kKOWRqCTQR41kz9r2wt5+Wm0ykqhxTbIDYWpzDTpKJ3b+/lUsTUeVc+0TtkXz/sq+Eci6FojZIzH5SvhFtcvhaEjZUw/aEuBMMrDbRH7N/EQlC6A5AZk7Kgbq0jpvy14m5Q2gZ1BcS3rVSupGAJCcZbBBqVAZbdu/fA1HzdG0vqUx+Ur4R8pudaA2SL/wCSr4RY5a/T7kxZkyFYZScCmnG6AhD6CpGSttCrZ2DjHsf43NPW8qUaXSWl5cLfFAcTq8WFNTmNqTl6B4wNQb5JWl9SmPylfCOFXQtE7ZGYP+0r4RTbuW3ak42t02uxL4XFoCHG0FVEnI7RlHr3xtq0JSSkEonELefmNUt9LacCkuFRQQnMAJBSMtuGBqNJufaI2SL4/wBlXwj6+SNpfUpj8pXwiu2va9r2a9LKdnWZtt55LSmw0Eros0xJKTXKO2xe+YkJ6dlrRcxNpbMxKLwgFTacRLeWSlZgdqTxyGov8krS+pTH5SvhD5JWl9SmPylfCNhNG03PTEmJqcV0nlFbaKABDVTgGQqajPPdSMthhrU75JWl9SmPylfCHyStL6lMflK+EbYwhhrU75JWl9SmPylfCPsT89JMzEitK2kzASXELTRVATmAdmIZHiAOEbL3pt9mQlVzLxySKJG9SzklI5k+oVOwRrO2iata0N6nphyp9FCd55IQn2AbScyxnWgm7JcfVaDg6DVUNc3D1lfhTl2q5RdY8679jtScs3LMiiG00HEk5qUeZUST2x6MVkhCEAhCEBjGkC6TdpSpaNEuo6TK6dVdNh/dOwjsO4Rr1d62ZqyZ7HhUlbZKH2VZYk+chW7mD2EZGNrInOlXR+J5HjMukCaQAKbA6geaf3xU0PceUWVml37bYnJdEwwoKQsd6TvQoblA5ER6UauXIvfMWXMkgFTZOGYZOVcJoSK9VxOY9h5bJWFbTE4wmYl1haFesHelQ81Q3iCPRjF9JzSl2RNpQkqUW6AAEk9JOwDMxlEIoi1raP5b/AUzLbLvjQYbcpVZOOiSoFo9+VI+r+r1osZ+Yl3HmwhRmEIaUokYWsQKUjI13ZbIs8cRBM7nT9keNJRKWY/LuuBSNYqXUhIGEqIUomgHR9dI8y6FuGw0v2fNyz+FLqlsONtFaXEqpQAjKuQ7DUGkWCOIoltsyNp2xYsxrmQy4pwOSrNClerQa0Xi85QKgMhsGyuXzOaR1OSCpZMlNePLbLRa1C6JcUnAVVp1Qc/hFUjmAk9qXJeau00wPpUsfGU4RUhzGpZSmm0hKyOZAMe1orlHVMzM/MIKHpx5a8JBCkto6CE5iu5XdSM+pHEQa/XW/wAMabcTP2XMPPa5ZCxLrUMBPRFcucZBfhDc5I2WmWlXm2BNpQWy2pKkNiqFVGZSmlc4sUIokV7ros2dNWfNSTbgV4yEuZqcAQoEEkGuEZkV5x39Ntkh5EipLJcUJpKFFKSohpYJWDTzapTFOhSA+G0BICUigAoANgAyAj7hCAR+E5NttNqddWEIQCpSlGgAG0kwnZttltTrqwhCAVLUo0AA2kmNd9JmkJdoLLLVUSqDUA5F0jz1jcOCe857A6OkW+TlpzIwYgwg4WW86qJy1ikjz1bANwoN5iuaJLkeIsa95P8A1LwBUDtaRtDY571c6DdGO6IdHZSUWhOIorrS7Z3VGTqxxzyB2bdtKWOItIQhFQhCEAhCEAgYQgJxpN0bJnQZmWomaANU5BL1NgUdy8qBXPPdSOXevBO2TNKKAULBwvMuA4VUpkobjTYocd4jakxid+LhStpIqoat8CiHkpGIUrRKx56M9hPZSIsftcy+0paKKtKwugdNpWS08x6SeYjJ41VvDdufsp8FwLQQatvtlQQfsuDqn9059sZ/czTKpOFm0E4hkA+gZ9rjYGfan1Q0xa4R0rLtWXmWw7LuodQfOQoHuNNh5GO7FQhCEAhCEAhCEAhCEAhCPwm5ttpBcdWlCEiqlKUEpAG8k5CA/ePHvLeWUkGdbMuBI81IzWs8EJGZ/Qb4n18NMjLdW5BIeXvdVUNj7I2uH1DtiUsMWjas1lrJh5W1RqUoHM9VtA4ZDhUmIuPRv1fqatNzARgYCvmmU1JJrRJc9NfAbBXvOeaMNFxThnJ9HS2tMKoacFucTvCd1c88hkWj/RlLyFHnsL0ztCiOg3ybB3/vHPsigQNIQhFQhCEAhCEAhCEAhCEAhCEB156TaebU06hK0KFFJUAUkcwYkt79DCTVyzlhJzOpcUcPGiHMynsVUcxFihAanPNWjZT+eulXdxGQV2HquD1xnV3tNU02AmcZS+B57dG3D2p6pPZSLhOSjbqCh1CVoO1KgFA9xif29obs54lTBcllcEEKb/kVWn4SImLr0rF0pWTMUGv1Kj5rycBqd2LNJ7iYy6Vm23BibWlaeKVBQ9YiBWxoatJqpYU1MJ4BWrX6l9H/AJCMUmLqWnLKxKlJhtQ85CST3Kar+sBtfCNUmr5Wox0fHZhB4LWSfU5Ux32tJtrj/vCe1KD/APmGmNnoRrE5pOtg/wDdkdiED/1HRev3arvRM88a7kqCT3YADDTG1DzyUDEpQSBtJIAHaTGL2zpFsqWrjmkrUPNa+cV/xyHeaRrw3YVpTasXi8y+r0lpWo/zOfGMlsfRDar1NYhuXT/5FhSu5LZPtIgYyK3tN61Apk5bDwW8QSP9tBp/yidTtq2jabwQtbsy4TVLaRkOYbSAlI5kZcYr1h6FJJshUy64+R5oo23306R/mA5RRbKsmXlkathlDSeCEgVpxptgI1dPQw8shyfXq0f6TZq4ftr2I7BU8xFisWxpaUaDMs0ltA3J3nionNR5kkx6EIqEIQgEIQgEIQgEIQgEIQgEIQgEIQgEIQgEIQgOIQhAYzeX9mqIpeHrmEIy06tjdeLNdD9kI5hArM07B3R9QhGmSEIQCEIQCEIQCEIQCEIQCEIQH//Z">
            <a:extLst>
              <a:ext uri="{FF2B5EF4-FFF2-40B4-BE49-F238E27FC236}">
                <a16:creationId xmlns:a16="http://schemas.microsoft.com/office/drawing/2014/main" id="{F59EAE53-FDC4-424E-B07A-81E8F0B99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99" y="181278"/>
            <a:ext cx="290517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1478D2-009E-4D06-8E45-1E6E3152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69" y="378000"/>
            <a:ext cx="4070073" cy="2708448"/>
          </a:xfrm>
          <a:prstGeom prst="rect">
            <a:avLst/>
          </a:prstGeom>
        </p:spPr>
      </p:pic>
      <p:pic>
        <p:nvPicPr>
          <p:cNvPr id="7" name="Obrázek 6" descr="List of twelve-step groups - Wikipedia - Mozilla Firefox (Anonymní prohlížení)">
            <a:extLst>
              <a:ext uri="{FF2B5EF4-FFF2-40B4-BE49-F238E27FC236}">
                <a16:creationId xmlns:a16="http://schemas.microsoft.com/office/drawing/2014/main" id="{26F29D4D-7DB0-4B23-AEAD-40C0521EAB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16367" r="6666" b="13835"/>
          <a:stretch/>
        </p:blipFill>
        <p:spPr>
          <a:xfrm>
            <a:off x="4998099" y="3327099"/>
            <a:ext cx="7431976" cy="35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6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E8E8BC-0D1E-42EB-8173-8C90534646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596FAB-33F1-47F1-AFD1-5D02485E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Addiction</a:t>
            </a:r>
            <a:r>
              <a:rPr lang="cs-CZ" dirty="0"/>
              <a:t> vs </a:t>
            </a:r>
            <a:r>
              <a:rPr lang="cs-CZ" dirty="0" err="1"/>
              <a:t>Dependency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EB6C25-2C65-495C-8036-4926432E5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2318"/>
            <a:ext cx="10753200" cy="4139998"/>
          </a:xfrm>
        </p:spPr>
        <p:txBody>
          <a:bodyPr/>
          <a:lstStyle/>
          <a:p>
            <a:r>
              <a:rPr lang="cs-CZ" sz="2200" dirty="0"/>
              <a:t>České závislost je doslovný překlad anglického </a:t>
            </a:r>
            <a:r>
              <a:rPr lang="cs-CZ" sz="2200" i="1" dirty="0" err="1"/>
              <a:t>Dependency</a:t>
            </a:r>
            <a:r>
              <a:rPr lang="cs-CZ" sz="2200" dirty="0"/>
              <a:t> a objevuje se až v 90. letech (předtím „mánie“ např. toxikománie či alkoholismus)</a:t>
            </a:r>
          </a:p>
          <a:p>
            <a:r>
              <a:rPr lang="cs-CZ" sz="2200" dirty="0" err="1"/>
              <a:t>Dependency</a:t>
            </a:r>
            <a:r>
              <a:rPr lang="cs-CZ" sz="2200" dirty="0"/>
              <a:t> = fyziologická adaptace na látku, kterou je třeba užívat, aby se předešlo nepříznivým tělesným stavům (abstinenčním příznakům)</a:t>
            </a:r>
          </a:p>
          <a:p>
            <a:r>
              <a:rPr lang="cs-CZ" sz="2200" dirty="0" err="1"/>
              <a:t>Addiction</a:t>
            </a:r>
            <a:r>
              <a:rPr lang="cs-CZ" sz="2200" dirty="0"/>
              <a:t> = z latinského </a:t>
            </a:r>
            <a:r>
              <a:rPr lang="cs-CZ" sz="2200" i="1" dirty="0" err="1"/>
              <a:t>addicere</a:t>
            </a:r>
            <a:r>
              <a:rPr lang="cs-CZ" sz="2200" i="1" dirty="0"/>
              <a:t> </a:t>
            </a:r>
            <a:r>
              <a:rPr lang="cs-CZ" sz="2200" dirty="0"/>
              <a:t>(svázat, zavázat se, zotročit)</a:t>
            </a:r>
          </a:p>
          <a:p>
            <a:r>
              <a:rPr lang="cs-CZ" sz="2200" dirty="0"/>
              <a:t>Oba termíny se často používají zaměnitelně a preference je dána historicky i politicky. Např. APA používala </a:t>
            </a:r>
            <a:r>
              <a:rPr lang="cs-CZ" sz="2200" dirty="0" err="1"/>
              <a:t>dependency</a:t>
            </a:r>
            <a:r>
              <a:rPr lang="cs-CZ" sz="2200" dirty="0"/>
              <a:t> do 1964, pak </a:t>
            </a:r>
            <a:r>
              <a:rPr lang="cs-CZ" sz="2200" dirty="0" err="1"/>
              <a:t>addiction</a:t>
            </a:r>
            <a:r>
              <a:rPr lang="cs-CZ" sz="2200" dirty="0"/>
              <a:t> do 80. let, pak zase </a:t>
            </a:r>
            <a:r>
              <a:rPr lang="cs-CZ" sz="2200" dirty="0" err="1"/>
              <a:t>dependency</a:t>
            </a:r>
            <a:r>
              <a:rPr lang="cs-CZ" sz="2200" dirty="0"/>
              <a:t> a nyní (od 2013) se používá </a:t>
            </a:r>
            <a:r>
              <a:rPr lang="cs-CZ" sz="2200" dirty="0" err="1"/>
              <a:t>addiction</a:t>
            </a:r>
            <a:r>
              <a:rPr lang="cs-CZ" sz="2200" dirty="0"/>
              <a:t>/</a:t>
            </a:r>
            <a:r>
              <a:rPr lang="cs-CZ" sz="2200" dirty="0" err="1"/>
              <a:t>disorder</a:t>
            </a:r>
            <a:endParaRPr lang="cs-CZ" sz="2200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728AC8-DB04-43B7-A14C-C59342343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52" y="5102152"/>
            <a:ext cx="1247337" cy="17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4799C2-FBA7-48C2-8805-4EBB881BD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C37BE4-5950-4B08-A959-B5611614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vs intoxikace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EDB5F8-3360-4B2C-B89E-D15964E81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Intoxikace = otrava. Stav následující po požití psychoaktivní látky (změny ve vnímání, úsudku, afektu, vědomí…). Jestliže se jedná o vážný stav, sám o sobě umožňuje diagnostiku</a:t>
            </a:r>
          </a:p>
          <a:p>
            <a:r>
              <a:rPr lang="cs-CZ" sz="2400" dirty="0"/>
              <a:t>Do určité míry jsou kategorie „</a:t>
            </a:r>
            <a:r>
              <a:rPr lang="cs-CZ" sz="2400" dirty="0" err="1"/>
              <a:t>závilost</a:t>
            </a:r>
            <a:r>
              <a:rPr lang="cs-CZ" sz="2400" dirty="0"/>
              <a:t>“ a „intoxikace“ ve vztahu (sdílejí látku). Je intoxikace nutnou podmínkou závislosti? </a:t>
            </a:r>
          </a:p>
          <a:p>
            <a:r>
              <a:rPr lang="cs-CZ" sz="2400" dirty="0"/>
              <a:t>Např. v 90. letech se tabákové firmy snažily </a:t>
            </a:r>
            <a:r>
              <a:rPr lang="cs-CZ" sz="2400" dirty="0" err="1"/>
              <a:t>prolobbovat</a:t>
            </a:r>
            <a:r>
              <a:rPr lang="cs-CZ" sz="2400" dirty="0"/>
              <a:t> intoxikaci jako jednu z podmínek diagnostiky závislosti – tabákové výrobky by pak zde nespadaly</a:t>
            </a:r>
          </a:p>
        </p:txBody>
      </p:sp>
    </p:spTree>
    <p:extLst>
      <p:ext uri="{BB962C8B-B14F-4D97-AF65-F5344CB8AC3E}">
        <p14:creationId xmlns:p14="http://schemas.microsoft.com/office/powerpoint/2010/main" val="218163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1E346F-2144-47CA-BBC5-2DA6DD438F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D7960D-D307-4267-82D1-308759C5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vs Kompulze (OCD)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EEE613-69C8-450E-8998-B303557EC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Kompulze = silné nutkání něco udělat</a:t>
            </a:r>
          </a:p>
          <a:p>
            <a:r>
              <a:rPr lang="cs-CZ" sz="2400" dirty="0"/>
              <a:t>OCD = úzkostná porucha, která zahrnuje opakující se nechtěné myšlenky, představy, pocity atd., kvůli kterým je člověk nucen něco udělat. Má tendenci narušovat každodennost člověka a sociální interakce </a:t>
            </a:r>
          </a:p>
          <a:p>
            <a:r>
              <a:rPr lang="cs-CZ" sz="2400" dirty="0"/>
              <a:t>OCD je </a:t>
            </a:r>
            <a:r>
              <a:rPr lang="cs-CZ" sz="2400" dirty="0" err="1"/>
              <a:t>egodystonní</a:t>
            </a:r>
            <a:r>
              <a:rPr lang="cs-CZ" sz="2400" dirty="0"/>
              <a:t> a nemá komponentu slasti. Závislosti mají komponentu slasti  a chtěného ALE postupně se vyvíjí do </a:t>
            </a:r>
            <a:r>
              <a:rPr lang="cs-CZ" sz="2400" dirty="0" err="1"/>
              <a:t>egodystonie</a:t>
            </a:r>
            <a:r>
              <a:rPr lang="cs-CZ" sz="2400" dirty="0"/>
              <a:t> taky</a:t>
            </a:r>
          </a:p>
          <a:p>
            <a:r>
              <a:rPr lang="cs-CZ" sz="2400" dirty="0"/>
              <a:t>V psychoanalytické literatuře se zejména do 50. let kompulze označovaly všechny závislosti</a:t>
            </a:r>
          </a:p>
        </p:txBody>
      </p:sp>
    </p:spTree>
    <p:extLst>
      <p:ext uri="{BB962C8B-B14F-4D97-AF65-F5344CB8AC3E}">
        <p14:creationId xmlns:p14="http://schemas.microsoft.com/office/powerpoint/2010/main" val="213245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34E55C-A7DA-4CB7-A051-06CE9B860F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9D36DF-EA93-49BA-AA2A-A91B9F89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Impulzivní poruchy (ICD)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8E72051-14D9-4C79-B121-F3E33535F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/>
              <a:t>MKN-10: Tato položka obsahuje určité poruchy chování‚ které nejsou zařaditelné do jiných položek. Jsou charakterizované opakovanými činy‚ které nemají žádnou jasnou racionální motivaci‚ nemohou být ovládány a obecně působí svým nositelům poškozování vlastních zájmů i zájmů jiných lidí. Osoba hovoří o tom‚ že její chování je spojeno s impulzy k činnosti. Příčina těchto poruch není pochopitelná a jsou zde seskupeny společně vzhledem k popisným podobnostem v širším slova smyslu‚ nikoliv však proto‚ že by bylo známo‚ že mají jiné důležité společné rysy.</a:t>
            </a:r>
          </a:p>
          <a:p>
            <a:r>
              <a:rPr lang="cs-CZ" sz="2400" dirty="0"/>
              <a:t>Na rozdíl od OCD má </a:t>
            </a:r>
            <a:r>
              <a:rPr lang="cs-CZ" sz="2400" dirty="0" err="1"/>
              <a:t>egosyntonní</a:t>
            </a:r>
            <a:r>
              <a:rPr lang="cs-CZ" sz="2400" dirty="0"/>
              <a:t> charakter, ale, podobně jako závislosti, časem mohou vyvinout i </a:t>
            </a:r>
            <a:r>
              <a:rPr lang="cs-CZ" sz="2400" dirty="0" err="1"/>
              <a:t>egodystonní</a:t>
            </a:r>
            <a:r>
              <a:rPr lang="cs-CZ" sz="2400" dirty="0"/>
              <a:t> charakter.</a:t>
            </a:r>
          </a:p>
          <a:p>
            <a:r>
              <a:rPr lang="cs-CZ" sz="2400" dirty="0"/>
              <a:t>Řada tzv. behaviorálních závislostí se historicky řadilo do této kategorie (např. patologický </a:t>
            </a:r>
            <a:r>
              <a:rPr lang="cs-CZ" sz="2400" dirty="0" err="1"/>
              <a:t>gambling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0283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34AFBB-CB20-4C3F-8520-702A870D73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9CFD45-4F1E-454B-99F5-D6C9D844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Epizodická intoxikace v tradičních společnostech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159DB8-E8FA-47F3-8CAA-5D497267E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14002"/>
            <a:ext cx="7833796" cy="4139998"/>
          </a:xfrm>
        </p:spPr>
        <p:txBody>
          <a:bodyPr/>
          <a:lstStyle/>
          <a:p>
            <a:r>
              <a:rPr lang="cs-CZ" sz="2000" dirty="0"/>
              <a:t>Užívání látek (plus třeba i </a:t>
            </a:r>
            <a:r>
              <a:rPr lang="cs-CZ" sz="2000" dirty="0" err="1"/>
              <a:t>gambling</a:t>
            </a:r>
            <a:r>
              <a:rPr lang="cs-CZ" sz="2000" dirty="0"/>
              <a:t>) jsou známé napříč kulturami a napříč dějinami</a:t>
            </a:r>
          </a:p>
          <a:p>
            <a:r>
              <a:rPr lang="cs-CZ" sz="2000" dirty="0"/>
              <a:t>Omezený přístup – psychoaktivní látky jsou drahé a vzácné</a:t>
            </a:r>
          </a:p>
          <a:p>
            <a:r>
              <a:rPr lang="cs-CZ" sz="2000" dirty="0"/>
              <a:t>Silná společenská kontrola toho kdo, kde, kdy, kolik smí užívat – např. pití během festivalů a významných událostí, změněné stavy vědomí u náboženských rituálů či během léčby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3CB597-CE7D-4540-B12C-F9E868EC1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116"/>
          <a:stretch/>
        </p:blipFill>
        <p:spPr>
          <a:xfrm>
            <a:off x="9365039" y="324196"/>
            <a:ext cx="2671790" cy="52702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878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6874D4-45A7-45CB-8B5A-EE22F9F922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D19249-7F77-4694-B87E-93117DD76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These nuts that once tossed on tall trees in the wind</a:t>
            </a:r>
          </a:p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but now smartly roll over the board, how I love them!</a:t>
            </a:r>
          </a:p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As alluring as a draught of Soma on the mountain,</a:t>
            </a:r>
          </a:p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the lively dice have captured my heart.</a:t>
            </a:r>
          </a:p>
          <a:p>
            <a:pPr marL="7200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I make a resolve that I will not go gaming.</a:t>
            </a:r>
          </a:p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So my friends depart and leave me behind.</a:t>
            </a:r>
          </a:p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But as soon as the brown nuts are rattled and thrown,</a:t>
            </a:r>
          </a:p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to meet them I run, like an amorous girl.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Rig Veda (4000-1500 B.C.)</a:t>
            </a:r>
          </a:p>
          <a:p>
            <a:pPr marL="7200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42ADC9-06BB-4763-9F06-75B54C36F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12" y="91439"/>
            <a:ext cx="4822686" cy="50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45849A-07C6-4D15-80A6-0123205C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4" name="Picture 2" descr="https://s-media-cache-ak0.pinimg.com/originals/5a/24/9f/5a249f35cb3b98db5d1a4b669d1f2bcd.jpg">
            <a:extLst>
              <a:ext uri="{FF2B5EF4-FFF2-40B4-BE49-F238E27FC236}">
                <a16:creationId xmlns:a16="http://schemas.microsoft.com/office/drawing/2014/main" id="{2F0E5E2E-3883-401C-87CE-70674CE55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87" y="994547"/>
            <a:ext cx="9143999" cy="464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5191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7B4775FAABDF4484C6497A7A26939B" ma:contentTypeVersion="7" ma:contentTypeDescription="Vytvoří nový dokument" ma:contentTypeScope="" ma:versionID="4756a69e07430529814893565aa66baf">
  <xsd:schema xmlns:xsd="http://www.w3.org/2001/XMLSchema" xmlns:xs="http://www.w3.org/2001/XMLSchema" xmlns:p="http://schemas.microsoft.com/office/2006/metadata/properties" xmlns:ns3="317fa241-dc0d-4a19-bd23-9d6e79d0e5eb" targetNamespace="http://schemas.microsoft.com/office/2006/metadata/properties" ma:root="true" ma:fieldsID="b1a463adcedc5f4d8cd6d725ed00e132" ns3:_="">
    <xsd:import namespace="317fa241-dc0d-4a19-bd23-9d6e79d0e5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fa241-dc0d-4a19-bd23-9d6e79d0e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A12308-304D-4B84-9330-203512934B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4C1B07-8B2E-43B5-88FF-592AEE089C0D}">
  <ds:schemaRefs>
    <ds:schemaRef ds:uri="http://purl.org/dc/terms/"/>
    <ds:schemaRef ds:uri="http://schemas.openxmlformats.org/package/2006/metadata/core-properties"/>
    <ds:schemaRef ds:uri="317fa241-dc0d-4a19-bd23-9d6e79d0e5eb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A1D1633-4654-4EF0-A28A-0CAC5A4757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fa241-dc0d-4a19-bd23-9d6e79d0e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Prezentace-FSS-EN</Template>
  <TotalTime>8057</TotalTime>
  <Words>1557</Words>
  <Application>Microsoft Office PowerPoint</Application>
  <PresentationFormat>Širokoúhlá obrazovka</PresentationFormat>
  <Paragraphs>133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Tahoma</vt:lpstr>
      <vt:lpstr>Times New Roman</vt:lpstr>
      <vt:lpstr>Wingdings</vt:lpstr>
      <vt:lpstr>Presentation_MU_EN</vt:lpstr>
      <vt:lpstr>Co je závislost Historické modely chápání závislosti</vt:lpstr>
      <vt:lpstr>K čemu potřebujeme definici?</vt:lpstr>
      <vt:lpstr>Addiction vs Dependency</vt:lpstr>
      <vt:lpstr>Závislost vs intoxikace</vt:lpstr>
      <vt:lpstr>Závislost vs Kompulze (OCD)</vt:lpstr>
      <vt:lpstr>Impulzivní poruchy (ICD)</vt:lpstr>
      <vt:lpstr>Epizodická intoxikace v tradičních společnostech</vt:lpstr>
      <vt:lpstr>Prezentace aplikace PowerPoint</vt:lpstr>
      <vt:lpstr>Prezentace aplikace PowerPoint</vt:lpstr>
      <vt:lpstr>Epidemické šíření drog</vt:lpstr>
      <vt:lpstr>Prezentace aplikace PowerPoint</vt:lpstr>
      <vt:lpstr>Závislost jako morální selhání</vt:lpstr>
      <vt:lpstr>Prezentace aplikace PowerPoint</vt:lpstr>
      <vt:lpstr>Prezentace aplikace PowerPoint</vt:lpstr>
      <vt:lpstr>Prezentace aplikace PowerPoint</vt:lpstr>
      <vt:lpstr>Víra ve spravedlivý svět</vt:lpstr>
      <vt:lpstr>Temperance model - střídmost</vt:lpstr>
      <vt:lpstr>Temperance model - střídmost</vt:lpstr>
      <vt:lpstr>Prezentace aplikace PowerPoint</vt:lpstr>
      <vt:lpstr>Závislost jako porucha osobnosti</vt:lpstr>
      <vt:lpstr>AA – Dvanácti krokový program</vt:lpstr>
      <vt:lpstr>Dvanácti krokový program</vt:lpstr>
      <vt:lpstr>Prezentace aplikace PowerPoint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Marina Urbanikova</dc:creator>
  <cp:lastModifiedBy>Lukas Blinka</cp:lastModifiedBy>
  <cp:revision>306</cp:revision>
  <cp:lastPrinted>2019-11-20T13:22:53Z</cp:lastPrinted>
  <dcterms:created xsi:type="dcterms:W3CDTF">2019-04-11T21:46:02Z</dcterms:created>
  <dcterms:modified xsi:type="dcterms:W3CDTF">2023-02-20T09:57:43Z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0x010100507B4775FAABDF4484C6497A7A26939B</vt:lpwstr>
  </property>
</Properties>
</file>