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9"/>
  </p:notesMasterIdLst>
  <p:handoutMasterIdLst>
    <p:handoutMasterId r:id="rId30"/>
  </p:handoutMasterIdLst>
  <p:sldIdLst>
    <p:sldId id="256" r:id="rId5"/>
    <p:sldId id="489" r:id="rId6"/>
    <p:sldId id="490" r:id="rId7"/>
    <p:sldId id="491" r:id="rId8"/>
    <p:sldId id="493" r:id="rId9"/>
    <p:sldId id="494" r:id="rId10"/>
    <p:sldId id="496" r:id="rId11"/>
    <p:sldId id="497" r:id="rId12"/>
    <p:sldId id="498" r:id="rId13"/>
    <p:sldId id="495" r:id="rId14"/>
    <p:sldId id="499" r:id="rId15"/>
    <p:sldId id="500" r:id="rId16"/>
    <p:sldId id="501" r:id="rId17"/>
    <p:sldId id="503" r:id="rId18"/>
    <p:sldId id="502" r:id="rId19"/>
    <p:sldId id="504" r:id="rId20"/>
    <p:sldId id="505" r:id="rId21"/>
    <p:sldId id="506" r:id="rId22"/>
    <p:sldId id="507" r:id="rId23"/>
    <p:sldId id="509" r:id="rId24"/>
    <p:sldId id="510" r:id="rId25"/>
    <p:sldId id="512" r:id="rId26"/>
    <p:sldId id="511" r:id="rId27"/>
    <p:sldId id="508" r:id="rId28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C78"/>
    <a:srgbClr val="46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754" autoAdjust="0"/>
  </p:normalViewPr>
  <p:slideViewPr>
    <p:cSldViewPr snapToGrid="0">
      <p:cViewPr varScale="1">
        <p:scale>
          <a:sx n="77" d="100"/>
          <a:sy n="77" d="100"/>
        </p:scale>
        <p:origin x="232" y="7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01591" cy="103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731" y="6048047"/>
            <a:ext cx="86608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FSS slide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0" y="2019299"/>
            <a:ext cx="4087670" cy="2820491"/>
          </a:xfrm>
          <a:prstGeom prst="rect">
            <a:avLst/>
          </a:prstGeom>
        </p:spPr>
      </p:pic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8C78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8C78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28" y="2285079"/>
            <a:ext cx="8890088" cy="2304838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51D826CB-0B0F-418C-B9F2-3FFBE770A8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9DF2E72C-C858-414F-A1B2-C08F960663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490962" cy="102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1695074"/>
            <a:ext cx="5218413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23777" y="2301017"/>
            <a:ext cx="11361600" cy="1171580"/>
          </a:xfrm>
        </p:spPr>
        <p:txBody>
          <a:bodyPr/>
          <a:lstStyle/>
          <a:p>
            <a:pPr algn="ctr"/>
            <a:r>
              <a:rPr lang="pl-PL" dirty="0"/>
              <a:t>Psychologické základy závislosti</a:t>
            </a:r>
            <a:endParaRPr lang="sk-SK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1451278"/>
          </a:xfrm>
        </p:spPr>
        <p:txBody>
          <a:bodyPr/>
          <a:lstStyle/>
          <a:p>
            <a:r>
              <a:rPr lang="cs-CZ" b="1" dirty="0"/>
              <a:t>PSYb2921 Psychologie závislostí</a:t>
            </a:r>
          </a:p>
          <a:p>
            <a:r>
              <a:rPr lang="cs-CZ" b="1" dirty="0"/>
              <a:t>JS 2023</a:t>
            </a:r>
          </a:p>
          <a:p>
            <a:r>
              <a:rPr lang="cs-CZ" b="1" dirty="0"/>
              <a:t>Lukas Blinka</a:t>
            </a:r>
          </a:p>
        </p:txBody>
      </p:sp>
    </p:spTree>
    <p:extLst>
      <p:ext uri="{BB962C8B-B14F-4D97-AF65-F5344CB8AC3E}">
        <p14:creationId xmlns:p14="http://schemas.microsoft.com/office/powerpoint/2010/main" val="1083727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430DAD0-9DD6-4899-8258-EEA53238EC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D52A6E6-D247-4CB6-B94C-0B42610B7B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06" b="25334"/>
          <a:stretch/>
        </p:blipFill>
        <p:spPr>
          <a:xfrm>
            <a:off x="949151" y="1055717"/>
            <a:ext cx="10293697" cy="453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671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6A6BF06-CB69-4B4D-B1E7-4B438FE8BE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671A9F5-9D0B-4409-99AF-D3217EB1B8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t="20601" r="7476" b="3800"/>
          <a:stretch/>
        </p:blipFill>
        <p:spPr>
          <a:xfrm>
            <a:off x="1352854" y="665368"/>
            <a:ext cx="8848983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476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A225307-115D-400D-8B71-04F7CB9F09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pic>
        <p:nvPicPr>
          <p:cNvPr id="4" name="Picture 4" descr="https://upload.wikimedia.org/wikipedia/commons/a/af/Visual_Probe_Task_on_a_PDA.jpg">
            <a:extLst>
              <a:ext uri="{FF2B5EF4-FFF2-40B4-BE49-F238E27FC236}">
                <a16:creationId xmlns:a16="http://schemas.microsoft.com/office/drawing/2014/main" id="{D62F42CB-7BC6-4F07-AA8A-3A4576608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066" y="764074"/>
            <a:ext cx="7285233" cy="546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219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593D2FA-7EA4-46C7-A3D6-8932A2CD06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pic>
        <p:nvPicPr>
          <p:cNvPr id="4" name="Picture 4" descr="https://img00.deviantart.net/3370/i/2015/118/4/7/anti_drug_poster_by_subliminaldestiny-d3ralg1.jpg">
            <a:extLst>
              <a:ext uri="{FF2B5EF4-FFF2-40B4-BE49-F238E27FC236}">
                <a16:creationId xmlns:a16="http://schemas.microsoft.com/office/drawing/2014/main" id="{11F9404A-EBA2-4910-A668-1944955C6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63" y="572056"/>
            <a:ext cx="3120342" cy="505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cmkt-image-prd.global.ssl.fastly.net/0.1.0/ps/875789/580/580/m1/fpnw/wm0/1506.m00.i121.n010.s.c12.vector-anti-drug-poster-.jpg?1451579606&amp;s=c4cfa838c4fc4671dd4793784d7abaca">
            <a:extLst>
              <a:ext uri="{FF2B5EF4-FFF2-40B4-BE49-F238E27FC236}">
                <a16:creationId xmlns:a16="http://schemas.microsoft.com/office/drawing/2014/main" id="{70CB8C01-7710-4F0C-84D9-FCCB066A5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305" y="3626986"/>
            <a:ext cx="2932212" cy="293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i3.cpcache.com/product/625599723/no_smoking_wall_art.jpg?height=350&amp;width=350&amp;qv=90&amp;AttributeValue=Poster&amp;Size=16x16">
            <a:extLst>
              <a:ext uri="{FF2B5EF4-FFF2-40B4-BE49-F238E27FC236}">
                <a16:creationId xmlns:a16="http://schemas.microsoft.com/office/drawing/2014/main" id="{DA01F077-7962-4285-B2D0-519CA8125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946" y="534649"/>
            <a:ext cx="3092337" cy="309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0AE259E-5E72-43BE-979E-F19A7A7AA8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115" y="3626986"/>
            <a:ext cx="3092381" cy="304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971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A41BF79-6CD1-492F-A949-E4AA9F6227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8B284EA-8BD8-4C84-8EE0-69A05ADF6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Závislost jako naučené chování:</a:t>
            </a:r>
            <a:br>
              <a:rPr lang="cs-CZ" dirty="0"/>
            </a:br>
            <a:r>
              <a:rPr lang="cs-CZ" dirty="0"/>
              <a:t>teorie sociálního učení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7674250-99FA-4280-9847-F8EDB2272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345818" cy="4139998"/>
          </a:xfrm>
        </p:spPr>
        <p:txBody>
          <a:bodyPr/>
          <a:lstStyle/>
          <a:p>
            <a:r>
              <a:rPr lang="cs-CZ" sz="2000" dirty="0"/>
              <a:t>Albert Bandura</a:t>
            </a:r>
          </a:p>
          <a:p>
            <a:r>
              <a:rPr lang="cs-CZ" sz="2000" dirty="0"/>
              <a:t>Učení v sociálním kontextu pozorováním jiných (zpravidla důležitých druhých)</a:t>
            </a:r>
          </a:p>
          <a:p>
            <a:r>
              <a:rPr lang="cs-CZ" sz="2000" dirty="0"/>
              <a:t>Závislost se učí skrze identifikaci se vzory a imitací jejich chování</a:t>
            </a:r>
          </a:p>
          <a:p>
            <a:r>
              <a:rPr lang="cs-CZ" sz="2000" dirty="0"/>
              <a:t>Důležitá otázka sociální identity – koho následuji, součástí jaké skupiny jsem, členem jaké skupiny bych chtěl být,…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DAFB3AB-8176-4281-9555-9820D8029F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273" y="2120021"/>
            <a:ext cx="4502727" cy="363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009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AD54B05-9711-4B03-9BC8-BB11D67FD0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pic>
        <p:nvPicPr>
          <p:cNvPr id="4" name="Picture 16" descr="https://www.mydiscountcigarette.net/gallery/original/11514/Demi-Moore-smoke.jpg?1272975824">
            <a:extLst>
              <a:ext uri="{FF2B5EF4-FFF2-40B4-BE49-F238E27FC236}">
                <a16:creationId xmlns:a16="http://schemas.microsoft.com/office/drawing/2014/main" id="{D0357565-2879-4FB0-9AB7-B8620EE4E1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0976"/>
          <a:stretch/>
        </p:blipFill>
        <p:spPr bwMode="auto">
          <a:xfrm>
            <a:off x="9" y="15799"/>
            <a:ext cx="3002279" cy="338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s-media-cache-ak0.pinimg.com/originals/bc/e7/e8/bce7e8d541d2cbef059f1cfba38d3e54.jpg">
            <a:extLst>
              <a:ext uri="{FF2B5EF4-FFF2-40B4-BE49-F238E27FC236}">
                <a16:creationId xmlns:a16="http://schemas.microsoft.com/office/drawing/2014/main" id="{5655F7C8-B425-48EF-8CA8-F31A0A35B0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3" r="2" b="17485"/>
          <a:stretch/>
        </p:blipFill>
        <p:spPr bwMode="auto">
          <a:xfrm>
            <a:off x="3062604" y="15789"/>
            <a:ext cx="3010535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s-media-cache-ak0.pinimg.com/236x/bc/09/6c/bc096c2ff992c35abca200057211aea8.jpg">
            <a:extLst>
              <a:ext uri="{FF2B5EF4-FFF2-40B4-BE49-F238E27FC236}">
                <a16:creationId xmlns:a16="http://schemas.microsoft.com/office/drawing/2014/main" id="{8F4E3661-4E72-4509-9A0A-62EE34F8E0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9078"/>
          <a:stretch/>
        </p:blipFill>
        <p:spPr bwMode="auto">
          <a:xfrm>
            <a:off x="6149974" y="0"/>
            <a:ext cx="3002259" cy="338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0" descr="https://s-media-cache-ak0.pinimg.com/736x/12/60/f6/1260f6a6d45acc3a09298177258c6cdb.jpg">
            <a:extLst>
              <a:ext uri="{FF2B5EF4-FFF2-40B4-BE49-F238E27FC236}">
                <a16:creationId xmlns:a16="http://schemas.microsoft.com/office/drawing/2014/main" id="{155FBE67-9709-4D86-9F1B-C74D2482D8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3" r="2" b="2"/>
          <a:stretch/>
        </p:blipFill>
        <p:spPr bwMode="auto">
          <a:xfrm>
            <a:off x="20" y="3469102"/>
            <a:ext cx="3002259" cy="338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s-media-cache-ak0.pinimg.com/564x/e1/1b/23/e11b23d0bf5d281827f4b912cdebd247.jpg">
            <a:extLst>
              <a:ext uri="{FF2B5EF4-FFF2-40B4-BE49-F238E27FC236}">
                <a16:creationId xmlns:a16="http://schemas.microsoft.com/office/drawing/2014/main" id="{97F957EE-80B1-4050-BDE6-A03BFCB74C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19" b="1"/>
          <a:stretch/>
        </p:blipFill>
        <p:spPr bwMode="auto">
          <a:xfrm>
            <a:off x="3062604" y="3465765"/>
            <a:ext cx="3010535" cy="338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https://s-media-cache-ak0.pinimg.com/564x/1f/a2/89/1fa2899aacb2bb8f5f9afb268b7565ad.jpg">
            <a:extLst>
              <a:ext uri="{FF2B5EF4-FFF2-40B4-BE49-F238E27FC236}">
                <a16:creationId xmlns:a16="http://schemas.microsoft.com/office/drawing/2014/main" id="{AB4A2C1F-9F28-4A76-8D54-CF8E938F97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0866"/>
          <a:stretch/>
        </p:blipFill>
        <p:spPr bwMode="auto">
          <a:xfrm>
            <a:off x="6149974" y="3469102"/>
            <a:ext cx="2994026" cy="338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252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44E1018-BD70-4AA8-B1DB-DDF85593E9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E270515-0183-439D-A376-6E3F10A0CF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" r="11215" b="1"/>
          <a:stretch/>
        </p:blipFill>
        <p:spPr>
          <a:xfrm>
            <a:off x="4949578" y="0"/>
            <a:ext cx="5031665" cy="359109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7C4CB1-BCE6-4380-801C-133ADC1CFE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6" b="-2"/>
          <a:stretch/>
        </p:blipFill>
        <p:spPr>
          <a:xfrm>
            <a:off x="9705997" y="1"/>
            <a:ext cx="2486003" cy="359109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35B919F-674F-44FA-B7CF-119607B092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" r="-4" b="-4"/>
          <a:stretch/>
        </p:blipFill>
        <p:spPr>
          <a:xfrm>
            <a:off x="-1" y="0"/>
            <a:ext cx="2477633" cy="359109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DB880B9-659A-4E93-9BC7-8BAD239C42A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2" r="1819" b="1"/>
          <a:stretch/>
        </p:blipFill>
        <p:spPr>
          <a:xfrm>
            <a:off x="2477632" y="0"/>
            <a:ext cx="2471946" cy="359109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19D99620-E747-40FC-8646-530031F6B9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794" y="3591098"/>
            <a:ext cx="8661862" cy="274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535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2C3E070-56CC-4E61-9F5E-C7B763E1CC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DDB3C30-E93E-4401-958E-919F91688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Psychodynamický přístup</a:t>
            </a:r>
            <a:br>
              <a:rPr lang="cs-CZ" dirty="0"/>
            </a:br>
            <a:r>
              <a:rPr lang="cs-CZ" dirty="0"/>
              <a:t>Sebe-medikační model závislosti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A6B4567-0CCB-4557-825B-E3043BE80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079811" cy="4139998"/>
          </a:xfrm>
        </p:spPr>
        <p:txBody>
          <a:bodyPr/>
          <a:lstStyle/>
          <a:p>
            <a:r>
              <a:rPr lang="cs-CZ" sz="2000" dirty="0"/>
              <a:t>Edward </a:t>
            </a:r>
            <a:r>
              <a:rPr lang="cs-CZ" sz="2000" dirty="0" err="1"/>
              <a:t>Khanzian</a:t>
            </a:r>
            <a:endParaRPr lang="cs-CZ" sz="2000" dirty="0"/>
          </a:p>
          <a:p>
            <a:r>
              <a:rPr lang="cs-CZ" sz="2000" dirty="0"/>
              <a:t>Psychodynamický model</a:t>
            </a:r>
          </a:p>
          <a:p>
            <a:r>
              <a:rPr lang="cs-CZ" sz="2000" dirty="0"/>
              <a:t>Braní drog jako </a:t>
            </a:r>
            <a:r>
              <a:rPr lang="cs-CZ" sz="2000" dirty="0" err="1"/>
              <a:t>copingová</a:t>
            </a:r>
            <a:r>
              <a:rPr lang="cs-CZ" sz="2000" dirty="0"/>
              <a:t> strategie proti negativním psychickým a fyzickým stavům či životním zkušenostem</a:t>
            </a:r>
          </a:p>
          <a:p>
            <a:r>
              <a:rPr lang="cs-CZ" sz="2000" dirty="0"/>
              <a:t>Lidé s poruchami nálad či problematickou afektivní seberegulací jsou náchylní k závislostem – např. </a:t>
            </a:r>
            <a:r>
              <a:rPr lang="cs-CZ" sz="2000" dirty="0" err="1"/>
              <a:t>depresivita</a:t>
            </a:r>
            <a:r>
              <a:rPr lang="cs-CZ" sz="2000" dirty="0"/>
              <a:t> a deprese, úzkosti, poruchy osobnosti, speciální osobnostní vlastnosti (např. </a:t>
            </a:r>
            <a:r>
              <a:rPr lang="cs-CZ" sz="2000" dirty="0" err="1"/>
              <a:t>alexithymie</a:t>
            </a:r>
            <a:r>
              <a:rPr lang="cs-CZ" sz="2000" dirty="0"/>
              <a:t>)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02E0292-568B-43CF-9E1D-1E299A3F3F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980" y="2044932"/>
            <a:ext cx="5219020" cy="325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619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B9E68A1-17AE-464A-B575-81FA7F9682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7F7B0EC-BAD1-4C6F-A77E-9001A2709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Psychodynamický přístup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A238FF3-D8A3-40DE-A7EE-8668514BE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Zdůrazňuje emoce, pocity a konflikty jako hybnou sílu našeho chování. Důležitá role raného dětství</a:t>
            </a:r>
          </a:p>
          <a:p>
            <a:r>
              <a:rPr lang="cs-CZ" sz="1800" dirty="0"/>
              <a:t>Sigmund Freud - užívání drog s orálním podáním (alkohol, tabák) je formou regrese do prvního roku života (orální stadium – kdy je slast prožívána ústy). Orální stadium je o získání důvěry v druhé. Závislí mají obvykle nedostatečně rozvinutou důvěru a vykazují nezdravé vztahové profily: vyhýbavost a/nebo přílišnou závislost.</a:t>
            </a:r>
          </a:p>
          <a:p>
            <a:r>
              <a:rPr lang="cs-CZ" sz="1800" dirty="0"/>
              <a:t>Melanie Klein – teorie </a:t>
            </a:r>
            <a:r>
              <a:rPr lang="cs-CZ" sz="1800" dirty="0" err="1"/>
              <a:t>objektních</a:t>
            </a:r>
            <a:r>
              <a:rPr lang="cs-CZ" sz="1800" dirty="0"/>
              <a:t> vztahů. Porod a první měsíce jsou pro dítě extrémně stresující. Chaos, vztek, strach jsou dominantní emoce – je třeba je pěstovat v kontaktu s rodičovskou postavou. Rodičovská postava je internalizována jako mentální objekt – rodič (matka) uvnitř</a:t>
            </a:r>
          </a:p>
          <a:p>
            <a:r>
              <a:rPr lang="cs-CZ" sz="1800" dirty="0"/>
              <a:t>Dobrý </a:t>
            </a:r>
            <a:r>
              <a:rPr lang="cs-CZ" sz="1800" dirty="0" err="1"/>
              <a:t>objektní</a:t>
            </a:r>
            <a:r>
              <a:rPr lang="cs-CZ" sz="1800" dirty="0"/>
              <a:t> vztah = dobrá regulace afektu (pozitivní nálada, schopnost vyrovnat se s nepříjemným, odolnější), špatný </a:t>
            </a:r>
            <a:r>
              <a:rPr lang="cs-CZ" sz="1800" dirty="0" err="1"/>
              <a:t>objektní</a:t>
            </a:r>
            <a:r>
              <a:rPr lang="cs-CZ" sz="1800" dirty="0"/>
              <a:t> vztah = špatná regulace afektu. Vztah s tímto </a:t>
            </a:r>
            <a:r>
              <a:rPr lang="cs-CZ" sz="1800" dirty="0" err="1"/>
              <a:t>internalizovaným</a:t>
            </a:r>
            <a:r>
              <a:rPr lang="cs-CZ" sz="1800" dirty="0"/>
              <a:t> objektem ovlivňuje sociální vztahy po celý náš život – to, co se vyvine v raném dětství, zůstává na celý život</a:t>
            </a:r>
          </a:p>
        </p:txBody>
      </p:sp>
    </p:spTree>
    <p:extLst>
      <p:ext uri="{BB962C8B-B14F-4D97-AF65-F5344CB8AC3E}">
        <p14:creationId xmlns:p14="http://schemas.microsoft.com/office/powerpoint/2010/main" val="2343628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9E6BD31-6C29-42CA-A1AA-7F3674A0F6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94CB00B4-7E15-495B-BE08-A426F908BD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887" y="660284"/>
            <a:ext cx="6409113" cy="527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860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377670A-97EC-4A2F-BD08-258626F5C6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7094D06-1D67-4C58-9476-E6F34DA4E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Závislost jako naučené chování:</a:t>
            </a:r>
            <a:br>
              <a:rPr lang="cs-CZ" dirty="0"/>
            </a:br>
            <a:r>
              <a:rPr lang="cs-CZ" dirty="0"/>
              <a:t>klasické podmiňování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0ABA8F8-5AB9-42FC-8003-D3D30445D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214002"/>
            <a:ext cx="5847055" cy="4139998"/>
          </a:xfrm>
        </p:spPr>
        <p:txBody>
          <a:bodyPr/>
          <a:lstStyle/>
          <a:p>
            <a:r>
              <a:rPr lang="cs-CZ" sz="2400" dirty="0"/>
              <a:t>I.P. Pavlov &amp; J.B. Watson</a:t>
            </a:r>
          </a:p>
          <a:p>
            <a:r>
              <a:rPr lang="cs-CZ" sz="2400" dirty="0"/>
              <a:t>Učení je výsledkem párování nepodmíněného stimulu s neutrálním stimulem. Repeticí tohoto párování se reakce na původní nepodmíněný stimul přesouvá na původně neutrální stimul</a:t>
            </a:r>
          </a:p>
        </p:txBody>
      </p:sp>
      <p:pic>
        <p:nvPicPr>
          <p:cNvPr id="6" name="Picture 2" descr="data:image/png;base64,iVBORw0KGgoAAAANSUhEUgAAASUAAACsCAMAAAAKcUrhAAABrVBMVEX/////8ZcAAADPz8///wDa2tre3t6QkJB1dXX/9JnMzMz/+Jv/9pr/+Zy2t7x5c1DSxnbWuSmYmaD/AADx8fF5d27Hx8f4+PiUlJTy5Iq7u7tpaWn//6ClpaW1tbWurq7o6OiDg4NsZkB7e3uRkZGenp59dkqDfE7d0YOIiIhtbW1gYGCTi1fv4o7BtnKlnGJJSUlPAADhAAA/AAA4AACgllRIAAA+Pj63rGRWVlZnYT20qmrEuGzQ0ABYUzTu7gC1tQDAwADvAAASEhIqKBmIf0exoaHY2AAgICDRsgDEpwAwAACmpgC5NDSOjgBiXkVzcwB8fIthYW///azi4gA0N0N7bW1zcy1ZPDzAwMpxcVSkpLBmZlaWjU///N9PTxMAAC9IGBgODi0hITlkUFB3d2ZFRRczLxaYmAAKDRdDPyhSTz0gHxdcXCtZWWGGhpNGQk7LAAC7kpK9sX+jUlKqe3syRiWqAAAPDyJibD+1r5i6pDvCqS6imnvT0MWIAADBZGm6TExvAADBKChqdUm6e3shAABFGxt1dTMwMAAjJjViR0cyFhCpnnGMiHcK0grrAAAXfElEQVR4nO2d+X/aVtaHJREWIYkwmCAQmwBLSGCBlzi2gZDFpnWaNk7SZGayeLpk2qZ2Uzfd28x0Zjqd5e37zvzN771ikYTulQQ2iPbj80PiBezj55577rlX0vcQQujc3EwgQsS5uVloMSkleb89sNiCUsqqfntgsQWlFAn77YHFzil5sXNKXsxCiecXJWkuLKXkKkVRdV+dMWxhKYnU6j6V9dUZwxaWErDVRaTEp3fqko+uQFt8SlvU1r7fmWDhKQWhT7uUv8vKwlPSjaJ88mNgvwhKq1TeL0f6Nkap5p8nFjNTSu5Ty/55opupXqJ2QcG0u7sQhaWJkkhRKR890c1EaatvvrozNBMlivJ/D7Xw+7giRe2DGA/66c3iUwqoYVVVS6J/vhC/AEoLYeeUvNgvl1JFmIMfA5sbJfHk6eNIjIiGS2os6fpqD5T++fvTORSoHBycRImYWgq7VhpzopSs9TIcR/aOtjNMJt6rBVxe705JvHz5NJ6HdjZJ4NCHrU6G0TovKqLzq+dC6VErw5AkyZU5FvxHM+Rm1rl4daeUvL3hhtrBEj1S96ScA//RLJfpnTi9fC6UEpscTUKTGbJvbKYrOr3Dw4y7vZae2qFsh4Ne0EqTHTjEKTsO4zYPSiXgE8tanCJpuuv0Fi8zbu2P0zpU11iSAeNGt+P0yKGMwx52DpRONnM0LTcAqUZjRImkOzGH97hT4m+vvTelQ58pOTZTVhiSXdFG/pBcT8S+Y/aUYpvlboNlCzLDNhXa5FXXIcQ9zLj3pqVU6RyVFe7tk02GkUmz4Q9EZ05JlHNKq90l334S58xDR9Kaw2GWB0qltX9N5VBsO9euNmXmD/cyzChP6rmyk8C9Z+aU6mSuzHDaCvdFg6tmRi4BXtyHFey7PFBS1zbEaRxqcVw5x8Xb3H81pswYYwYwYQ/7Zk0ptJnrUdUMSN4Z0hTgXJcGWaGDXVc8UboyTfWdj5Pd3U24mmg02zJiqcsB/zoRzF8xW0qBHbJ5j0rd19cSM6U9mMw7mR3M+zxQKly5UpjcodhBrrVMBT/To5odxRKtlWEyJ+Ml5LtmSilQ36TZ9rdUtqonJEY2lrhWjmWVNqdgJp0HSvzGleKkDsUOOiBl/0xdWumzGeUlWlkBDjU1bhO58s6QUuzpJgm8YNsNsu8MbaQBbm+lqoHCgNtE76G8nAn8a9JF7slBh4Ux3Yyzg+GqDoeN1vaaKyRYXbgWapM5K0p8otXh+j6wo+XfoMSUNa1ahh+gi0svlH5/m3pC8ITHP0BUwfJvdchc5bJlTSmvgE8zqJV3NpTEiDx0yWTaiuHUCsidjO4pcgPlofZOrt64dvXFp8VIxcPFg0D2UOPoMX9AlTv6EtfiaAa6x6KiexaUQjsv9A2A3SmD0qjA5GQR8SNcKYmR2rULwO7ez1dKgz8hhPtTog8PWRbhUNWo34yigDlG/EVnT6lEUZTNI/jrTeUSszIqwzOo1deNUqh2//kF3b6rCdJgkvDodZzfoagjDuEQiB/Tx6NEHn9i/3VnTglCopq26QbImJwyFQXMIcIDF0pqRb3fh3ThwT1VTcOfoPJEBFl+bUGH4vZQok0ZwBRLAJjtR5w9JegTVbaPnTlXkqyJGGr/5EyJL1VKvQGlC3dKBVAR1ImQRERRBVSIwgybeVtpJkYrtp3K2VPa151iEE6ZjikabWNs2U37cZozJbGk3ns+pPTgZBnAEQQAikBNuaROSbHHknmvy1VNL+DK4zF59pTywKc9m0swV5riqmseWtZegTtTCtUqietDShfKOpssIYWQlIg6OrZJ1ihyaU02vYDWxivwGWTvVeooYx85MPNHH+Zky9Cy24/Gf4bLjEtnEzdGlN7UJ0iJF9NEHvXH8BQlI9KkqXyj2a7lG7ajphlQSr7IISAZlGhGbli9Zm2LL44S2LTzsJJMnbw+onRNpxQVQCQFkTu71GEOBWlEiSW7mtXj8XV3FvVS1gaJpkdpgGWUbnwsa7Gd8cUXRylChPIEXPifPBhRuqAfxSZV8E0RfRSOmm9wxullLUs3utpYrI2vu7Og9Gh7LFQYJa4fn9I0k2m2mqSNItcay5c4ShVClAhIJXbVoPTvwbfCfBL9+IqqIYMbDBvLaSutNqLitKbKmexQdsxhxGXaH5zckxlYejfKqJ0LzJdjZwMOlNI6pUdG9r7wXOx/SxKT6LfxrfFggsHNrmTIdnnFvnOBA2s9lZ8JJbE7GB2a4eJyKfWP9ZddjtY+KrdROxd9XA+t1QCOUo0AIOCME980KF2DW0FRJdLJEOawMdUbpkqaZRmO0+Jg+WAbR3KcRsQRNOvZwIx2u8dxBhipHNaLhPBy6eVehiM1heRQ49bHZL1WgM9LRElf78V+vXTtxvU7d+78T0UkeB4gzOMuZKZaGgfwsKTWaMrdbrUNI0gBDmFGDSRw85xzpxT84YcpQD55KsuPSzEx+dpbS+s//sRpLbCZAkuyguFEW48tcZTSIogk8A8Run7h2vW7e+/+/PCzh9/uSyL8Jk/gDy+T4ccr1e7e7pHcVuiMst374BPqkyPqEzDh0JTouOmwwo2S2L4F7NVUt6IJf33r5c2llxvfablD9Z4Ch7J9ZFtPBsYq5o0KjlJKABETADuSyvN3nj38bHV1a38/EvXmTra33elsb/YOIuFYECZPlmO15idVGpMEtg1MLpS+f+M3ut169YM3VwxL/m1paWn9L/9X1XLx4yC8dgFHKBffa6Ax0dqxMV9wlPgKkQ8SO/A+wo9397d2IvkJxk8MRANBcfhZcJPRE2d7D7F7gcbF68MXO1L64dWt3wzt1vaEN+9+ufTyyt5PcSantfScmu/oztC0rCGdAvWBcQ0aW3uD9F0iUhJ8SO20j6nV+jsEViujhw2E93Db60Tpe4MRtFeBSdwKra8XW0pG2TwY/qqdwZBhfAJ2afRuLKVAnoi43/7kyZKDYpPGOURrrpREafkNMyWQnQ7zE9zlEb25LhKxhGlGBA8xiXISSkQWVzpObsUOboHzTCmfTquX/vvn/wzsz5IaTiynvWeB0PrS52NfKmESwESUkrhLeFPYzqkpSYFAIFUoFqVEQpISUr5YSIGvTHAF7Mv1VEqtWH76gf3UaWJKxBnNN2ihnnN0u1ISi4FoNBowG/x8ginHB/hwYEsyX5GIbeNzkmdKZ2ku0Z1xoySkoggLSJOMJF9ZDgctSWTHyScfKBG2Dd5klKQAilI0OtkNDEIlbYm+UM9xzs2f0pOOU3S7UEpWigG0pSdxX01JkvXHRzIOTvlAiTh2GjYXSoWClA5L6TRI2iPLS2nwlXzY+5xLplN1wfpgsugYTD5Qim07ZCYXSrwk5YWUboJQKBQEQf9MKErSJFOuEJYCY8VNxAES7QMl4qnDsLnmJUIMpgCfYh5asVgAHwspYxPkzcRwWB2rHYKb+ETgC6U84nqmd0pnYemg/Y+t4zOTL5SIY/wyNx9KgbB9M5EsY0PcH0oBfHTPhxIhIvbHCWwl5w8lIutzLCEthB87fygVscPmIyXxcMEoxbBHA35SWrRYimFXOR8pBfB1nD+UEshrmj5TwjvlE6VLOHf8pORQfftD6QBbMPlI6fGC1Ut8z+96CWXyglFy2DP5RymJLwT8ofQIv5Hzj1IAf6rrD6U8/lTXP0qpDktjjPGFUjiD84clfaMU245j7enoVXOkVMH70xmqY80/L8Xw5n6fwAws5OCQOHzNL1bnZJ52TsmLnVPyYueUvNiiUvJbe9FqkBIfxVyi9M2C9YjfLhgWTeqU+k/9nBvOAos64yrTqwbNwhaU0nn29mLnlLzYOSUvdk7Ji51T8mKLSilU2cnOUU3UxRaUUoiidii/hesNG6cU3d0/wzuYJ7YhpfR+gBCpxZBAJ+yUQAW8CJSgFSn77UaCOEdnDBujVNnfWRBKRYpCJIPLU0tnnsqslAJUsL4glEISoqFG8vJlX7o1WCnt1ojFiKUk/G/X1pwltLHhS6VgoaQCt3Z87a4zpLRDFeE6N/5t/vJUcoenNjMlntqq1/ep1VNIMJ/WTJUAMFtvLfHy2m/n7hMxRqkWqUX2qbqPbSxGeSkpqcv20QKU/veMfhMfSMHUwntqEmurKlfHZ9wkD+yiLRlN8bpD7i912aHwG2unFK4fulSRtzu9p7Ga3JOfhkW3l9soCfkxShun9CuY7W1vy7XYU7l3MTv+w8fNbR/3x7OJpYSc4Vg2t9KmGZZhM4ejp6sx5rpDSW5cdvkRLr/gkGRoOleOM8AhWpFLjpzcKC2vnUEpwNc7utgC1+pL/NAMKdsl6szmrjF4qsU3dKzpd1FlqoMHnDmt67Q4uFGqrG14FDXAW/I4078bRxtpjZLcNlYmGporpWn0YUcWKPeVFkzCazTXc5C9dKMkTad8bLZkC/ikMTRJx01qcLmeU9Z0j6VTCOoHeiCkYTBZZNm5A/w73CiFNq6cti/ZlqxxzH8ONNos8w+i3alXnRdK06ZvkWpqHPm4bJX1JNkOPjhdT+E2ph+zvtUzCtVVcn/4NMM2zTcxMxihYd3cz5fem5YSf5xrUrKWEw8YRjbfBocWGtbNAyVKnM6dvhU7uXaDrrY5ocGZhg6qRO3h55w7pd9OSymi5apapqu8HdY40/NVLElrD3HvcaX08O71uyfhkODS5gVrYFk7IjlWYRoKJ4+ejaPbUEG3hV0Y3Cml125P5VHoMKd0OYZUmKZJBR2kKJZkuwci5k3OlNQTqHj44LgelobCP55q55E9iWsfU/UVEDs0bdGKZ2DuxK4r7pTCa9MlzPtkg/o4C6XgABZDUV/TFfVJTC8bR0pJ9dO7fcmsTyPpwuCILjhBI+VQ9pDrhXdT93U1IVMaoI84sOQ1cmW0Vx4o5adafFM7jdxRngo+0zOkIcsO6kqGZFY0GiHITDhTEsKl+9f60mvXT/KREkwjRYLw3G02kD0kWVqjPjnsK1Oxxg3xbJclOaXNomSioXno0zTFaUXs6TYouBvU0WZfVIg2tOIV8GEOFAZIEXRHSrVS5eJIhrWUF5JEmiikvO4zoaC+3jEKlNoDLT2T7vGRXK7KCk0r6HYInvo0TZa++cRBR1fSZzNDQX2TxHBmT241W1CHFdV4wIFSKF05uTOkdONeMazLskUIjNwh2iWLmWKpCjYFsHriesjf74HS5SvUBLsCsVRWxpXyzFUu7JGiwBoToVvtTKkUOTFUIWtw0EWVqPCEa+tyUUXJUlpk/kFwD3YJSKUg9x0K8dnzq88vVVLpmof9XPDSYcYu28e2jdKbAYlcd8guNUw4UhJrtYShMHrnPvxaHWpoq84nMnyEaqGUdM37AeNjdIi7Uird01178am0PKxRRJxboR2qiXKIKxtfNFTQUV2tkJQGiScZThiavld13eRiEEy5lOMSrJ96op6A4VomFXSjZROD2j+5UBIj9we54GktXxhIA4sYjS8BOmR3hzT31LCo69u3TkhKESIkEPB3JgxN32t6IIppsMQFHS8B6wL2VcTjXRkZ6RQbR+yfnCnlK+pw8b16T4osi+BrEo9ZfHn9rLptHzbL5tuUMxES/0hKFQgCZp8nRixdeDwAWOKd07fuFOIhONrcPc50hkJyiJYozpRqaqQ6dOt3lWKBBx6nCnD9RVj/RL+NUNRfMbaVrFm83i7xj6RUgyL+cGQemZSP7+rfgsqjzpR2MDOOMTllEbBH6Pw7UxLDJWPxvXovL+mn4FkoZokynRJCN8SiqN8y47NJ/CMp1fszC9SFJuXjGzDLAkfSYsix+oZjt4J4FNbkFKjhzC+w6/w7UwpGzIvvB7W+X2BNQU+5InAIpSRqdGkiubYl1pjxdRcTSyArwYEJDXsgXHv96oMPAWExBL4uONcpeaqBel7YUNSnta4l1GjNlncdKSUjddPi+/ye/gYoj96X07VZ9iMF+RSssazFZYvH9Pi6i6RUgvrGcEMSgvrQN+58uP/+s2fvU/v62hcl8M3x+lZGCtgPKdGc0h3TQefk8UUcQ2mwJ+HTpsX3df0EXUiBSEqh9yziJvop7wElNtce70swLvGPpKSv9wUQOk+uvvnOuz/3RX0rnk/j1fHmDDQLyl69hwXNsnG5agt/2+4JQykLIwYu/GZBfX3QQK7UdeSRZlOiYhlm0MOCZshGqz1OkY1bl3EkJZCV1CSY6qDS+Pbh1j61W0dc0MSbaJWBZLl49bFCg0ISdm4stzOIXinj+RJLaSiob1p8X+jfqkGXMfNUsDwrTLN05+JFPVGynFItNxCatWOpEl17Z6E6tBoUU1DqLDDx3R4Jo/0Cy2Q2n6qf//WIAxuURmtFYZAPN4+HuBMlGEuPjEYfF+7wfUqSyOOe8alnjNYnjNarhT//ssqyzXiz1dSQDo1130VTkoKwXJr+9oWafv2NpjmyI5dCr60v/aXJsazcYXDS7OMN0jCUaiAl6WkxaBLUfwATU7IEKOFmHMEf690FYCvr7YNE6KubS2txltNkJYd7IJ21NCXE7OPqROpU91gmyvFMJr4tV1JE4K2lpbVmTmtWqysNEiepz21aOsdgKFUIvqRTGgjqX7h29cb1G+8UeSIpgq8X8ItvpaeQmfhmWQ1Chf/1242csgIcitM4DQjLtQIMpZREiJOzMVvsJBGLBVKf/31p/cevNaZHlZvtZpkq4xTsOdkcuhhK4SSYb8uDxff1N3/37bvPHj58n8qG+n9K2uGwOZnXHRL+8XLp5dpPdKZFVYFDXWoFp6RNHxuYsAqxk3MZt+Dfbt5cWnp55Tsl19kRU50cy3J0Yw9VcUJjZFOM4yqBKNxsA98S1+989OzhKlh8qa2817wp/B069M0/f9JymxEinGFYhiPbu8jqDqam49Fx4+zuihfWl9a/+XGvqeW0FtzP9jV0aa7ZRToFL4obJzsYSkkVHgTW9MV3H9hWpSh6dugrMGTfrH3dpnNxXbu/q9Nh6TJqaw5dZXrDcZsZJf7l0ntft7VcTpFVfSIMZaIZBavFaHRHwtXeWbjDzAu8GAwGRXEih4LrNz/+rpHJcZ2+wj8RG2jocjihEw/63qe1wM2XyTS8WUkaJouTwQ4Xr6LpruABtv1g8RWncei1pbeISrUnZ0cTuz6kgXFnLpSWhDHJckdlX2+UiB0iNKWg/mtL66LVIdFFBH0OlJIvbYr6KQd1WK+UghViyovMYNjGz59OnEXQ50CJeO0tkZBqlm43WUfdam+KZ9PfTvnVl/DU13IX3rHzsM1HWUgQ8lnzrXhJ2TnEZ68sVApmK6aBS207JoE5UUqnw5a+pXh12HlRSlei5itJdSd35qVSFUrVJMuuoeu3on4gnTYfjzmrss+HEl8ppqxHdsW4UyaYPSUhX7Ie1TlK/M+HUiGQLo21dHNsiTJ7SmqwYu2c4BhM86GUDBfVgPU0wykzzUE9T0hLQtpSxDlJ/M8pLwmVdMkaSzy6X+m8KBGqqlrvAwhs4oNpTpRKAVt3QIcWUnOglBJsPziC1/X1Tin5xfb2F9OWcstF+9Vt/OI7B0qianuUgsdL/Hum9D1sj3br1hcTtyLsG+Lw8BG2nc08ZhziIEHFLnMeKQVHzQhvvTqrmflrU0Hn2+Y2e29MGU7j9iujFHhl7dh468/CWTw7+6vqzpCqF9uv/mQw+tOr7e8Lq2eACd8MwSdKp8lLUkpKhE/U0tASieV0EXMh/oyc8onSB9Ovcbw0ENiL9ptaDWQIz0AI5dJpTnRnYXhZdldKAQHZi/AMnL+4YFrxDv1ZXCkV0a0IC6euBxxk/v2hFMV3HnGjlMR0bJyk/SfaHJY4fyjhCwE3SoG6VEwhZEBTxeX6KZc5h6FjfaHk0J/FhVKqEBXyUjgtSenlMLRl+GE4nRdS4VNSisU5BmO5D0avmiMllcQ5xLkp6kcLUh52Ioa9GgW9aWMRfJ6XisJppWtSrYtYc7+2OwML4/0pD5d0h9qb55Oh4MBCYnKypwdPaQuqC7dgdk7Ji51T8mLnlH6Bdk7Ji51T8mIhQhgt9+eGsZDw/9rks3fafQ3PAAAAAElFTkSuQmCC">
            <a:extLst>
              <a:ext uri="{FF2B5EF4-FFF2-40B4-BE49-F238E27FC236}">
                <a16:creationId xmlns:a16="http://schemas.microsoft.com/office/drawing/2014/main" id="{401AF821-120C-456B-96BE-C79BE2D92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135" y="2214002"/>
            <a:ext cx="5177287" cy="303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244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C4E4F57-CBFE-43C2-9457-D990305C7C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AED0A96-B0F6-4FF9-850F-0D6C5EC22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Špatné </a:t>
            </a:r>
            <a:r>
              <a:rPr lang="cs-CZ" sz="2400" dirty="0" err="1"/>
              <a:t>objektí</a:t>
            </a:r>
            <a:r>
              <a:rPr lang="cs-CZ" sz="2400" dirty="0"/>
              <a:t> vztahy, porouchaná vazba (nejistý </a:t>
            </a:r>
            <a:r>
              <a:rPr lang="cs-CZ" sz="2400" dirty="0" err="1"/>
              <a:t>attachment</a:t>
            </a:r>
            <a:r>
              <a:rPr lang="cs-CZ" sz="2400" dirty="0"/>
              <a:t>…) či rané trauma významně souvisí s afektivními poruchami, </a:t>
            </a:r>
            <a:r>
              <a:rPr lang="cs-CZ" sz="2400" dirty="0" err="1"/>
              <a:t>depresivitou</a:t>
            </a:r>
            <a:r>
              <a:rPr lang="cs-CZ" sz="2400" dirty="0"/>
              <a:t>, ale i horšími sociálními vztahy – úrodná půda pro závislosti všeho druhu</a:t>
            </a:r>
          </a:p>
          <a:p>
            <a:r>
              <a:rPr lang="cs-CZ" sz="2400" dirty="0" err="1"/>
              <a:t>Sebemedikační</a:t>
            </a:r>
            <a:r>
              <a:rPr lang="cs-CZ" sz="2400" dirty="0"/>
              <a:t> model nevysvětluje všechny závislosti – ne všechny souvisí s porouchanou emoční seberegulací</a:t>
            </a:r>
          </a:p>
          <a:p>
            <a:r>
              <a:rPr lang="cs-CZ" sz="2400" dirty="0"/>
              <a:t>Ani nevysvětluje JAK závislost vzniká (na stopě je spíš behaviorismus)</a:t>
            </a:r>
          </a:p>
          <a:p>
            <a:r>
              <a:rPr lang="cs-CZ" sz="2400" dirty="0"/>
              <a:t>Ale vysvětluje PROČ jsou někteří k závislostem náchylní víc než jiní</a:t>
            </a:r>
          </a:p>
          <a:p>
            <a:r>
              <a:rPr lang="cs-CZ" sz="2400" dirty="0"/>
              <a:t>Špatné </a:t>
            </a:r>
            <a:r>
              <a:rPr lang="cs-CZ" sz="2400" dirty="0" err="1"/>
              <a:t>objektní</a:t>
            </a:r>
            <a:r>
              <a:rPr lang="cs-CZ" sz="2400" dirty="0"/>
              <a:t> vztahy, nejistá vazba, rané trauma apod. – vytvářejí podobné podmínky jako </a:t>
            </a:r>
            <a:r>
              <a:rPr lang="cs-CZ" sz="2400" dirty="0" err="1"/>
              <a:t>reward</a:t>
            </a:r>
            <a:r>
              <a:rPr lang="cs-CZ" sz="2400" dirty="0"/>
              <a:t> </a:t>
            </a:r>
            <a:r>
              <a:rPr lang="cs-CZ" sz="2400" dirty="0" err="1"/>
              <a:t>deficiency</a:t>
            </a:r>
            <a:r>
              <a:rPr lang="cs-CZ" sz="2400" dirty="0"/>
              <a:t> syndrome</a:t>
            </a:r>
          </a:p>
          <a:p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33327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F25C90C-2B6D-409D-B88B-0C78680C5E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C12F2AD-F1AF-4B2B-BA17-F810FFAD8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Vývojový model závislosti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829D379-07F0-4DD6-9A19-2EF2B8A04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7783920" cy="4139998"/>
          </a:xfrm>
        </p:spPr>
        <p:txBody>
          <a:bodyPr/>
          <a:lstStyle/>
          <a:p>
            <a:r>
              <a:rPr lang="cs-CZ" sz="1800" dirty="0"/>
              <a:t>Krom raného dětství je další klíčová vývojová fáze adolescence</a:t>
            </a:r>
          </a:p>
          <a:p>
            <a:r>
              <a:rPr lang="cs-CZ" sz="1800" dirty="0"/>
              <a:t>Krize identity, doba „bouří a stresu“ a rostoucí síly vrstevnických skupin. Užívání návykových látek jako prostředek k získání postavení ve skupinách vrstevníků, může se stát součástí osobní a sociální identity</a:t>
            </a:r>
          </a:p>
          <a:p>
            <a:r>
              <a:rPr lang="cs-CZ" sz="1800" dirty="0"/>
              <a:t>Užívání drog jako součást </a:t>
            </a:r>
            <a:r>
              <a:rPr lang="cs-CZ" sz="1800" dirty="0" err="1"/>
              <a:t>externalizovaných</a:t>
            </a:r>
            <a:r>
              <a:rPr lang="cs-CZ" sz="1800" dirty="0"/>
              <a:t> problémů – násilí, záškoláctví, lhaní, vandalismus apod. </a:t>
            </a:r>
            <a:r>
              <a:rPr lang="cs-CZ" sz="1800" dirty="0" err="1"/>
              <a:t>Extrenalizované</a:t>
            </a:r>
            <a:r>
              <a:rPr lang="cs-CZ" sz="1800" dirty="0"/>
              <a:t> chování mají tendenci se vzájemně doplňovat a nahrazovat. </a:t>
            </a:r>
          </a:p>
          <a:p>
            <a:r>
              <a:rPr lang="cs-CZ" sz="1800" dirty="0"/>
              <a:t>Adolescentní mozek je podobný závislému mozku – systém odměn je plně vyvinutý v časné adolescenci zatímco frontální kortex (sebekontrola) dozrává až později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B3183A3-7FB1-47A1-80AA-D31BE5BBB5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7" r="20677"/>
          <a:stretch/>
        </p:blipFill>
        <p:spPr>
          <a:xfrm>
            <a:off x="8715327" y="10"/>
            <a:ext cx="347667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590847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74E8D68-E4A6-4E29-B77F-5334480AE6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pic>
        <p:nvPicPr>
          <p:cNvPr id="4" name="Obrázek 3" descr="Iceland knows how to stop teen substance abuse but the rest of the world isn’t listening | Mosaic - Mozilla Firefox">
            <a:extLst>
              <a:ext uri="{FF2B5EF4-FFF2-40B4-BE49-F238E27FC236}">
                <a16:creationId xmlns:a16="http://schemas.microsoft.com/office/drawing/2014/main" id="{1864CB01-99BC-4C93-9550-820EB1EE45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6" t="13553" r="25606" b="23403"/>
          <a:stretch/>
        </p:blipFill>
        <p:spPr>
          <a:xfrm>
            <a:off x="1691680" y="2621921"/>
            <a:ext cx="4998526" cy="3342331"/>
          </a:xfrm>
          <a:prstGeom prst="rect">
            <a:avLst/>
          </a:prstGeom>
        </p:spPr>
      </p:pic>
      <p:pic>
        <p:nvPicPr>
          <p:cNvPr id="5" name="Obrázek 4" descr="Iceland knows how to stop teen substance abuse but the rest of the world isn’t listening | Mosaic - Mozilla Firefox">
            <a:extLst>
              <a:ext uri="{FF2B5EF4-FFF2-40B4-BE49-F238E27FC236}">
                <a16:creationId xmlns:a16="http://schemas.microsoft.com/office/drawing/2014/main" id="{971F14B9-F5F6-4006-933F-8E69B74439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1624" r="10303" b="4075"/>
          <a:stretch/>
        </p:blipFill>
        <p:spPr>
          <a:xfrm>
            <a:off x="1691680" y="-27389"/>
            <a:ext cx="5005485" cy="2621921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E3A74C4D-9519-4E07-81DB-6EC2A4451BAC}"/>
              </a:ext>
            </a:extLst>
          </p:cNvPr>
          <p:cNvSpPr txBox="1"/>
          <p:nvPr/>
        </p:nvSpPr>
        <p:spPr>
          <a:xfrm>
            <a:off x="1336271" y="6027003"/>
            <a:ext cx="94869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latin typeface="+mn-lt"/>
              </a:rPr>
              <a:t>https://mosaicscience.com/story/iceland-prevent-teen-substance-abuse</a:t>
            </a:r>
          </a:p>
        </p:txBody>
      </p:sp>
    </p:spTree>
    <p:extLst>
      <p:ext uri="{BB962C8B-B14F-4D97-AF65-F5344CB8AC3E}">
        <p14:creationId xmlns:p14="http://schemas.microsoft.com/office/powerpoint/2010/main" val="16478344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6845D3A-A171-4341-A08C-E698489424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D3CBF63-36C8-4D99-B2AB-9DEA9F70A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Behaviorální ekonomie:</a:t>
            </a:r>
            <a:br>
              <a:rPr lang="cs-CZ" dirty="0"/>
            </a:br>
            <a:r>
              <a:rPr lang="cs-CZ" dirty="0"/>
              <a:t>Závislost jako racionální volba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94C8159-E842-4AF5-BDD8-E0266992E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088002"/>
            <a:ext cx="10753200" cy="4139998"/>
          </a:xfrm>
        </p:spPr>
        <p:txBody>
          <a:bodyPr/>
          <a:lstStyle/>
          <a:p>
            <a:r>
              <a:rPr lang="cs-CZ" sz="1800" dirty="0"/>
              <a:t>Závislostní chování je de facto chování konzumenta (zákazníka)</a:t>
            </a:r>
          </a:p>
          <a:p>
            <a:r>
              <a:rPr lang="cs-CZ" sz="1800" dirty="0"/>
              <a:t>Prováděná analýza nákladů a ztrát: chováme se určitým způsobem pokud přínosy převáží nad ztrátami</a:t>
            </a:r>
          </a:p>
          <a:p>
            <a:r>
              <a:rPr lang="cs-CZ" sz="1800" dirty="0"/>
              <a:t>Výhody např. slast, </a:t>
            </a:r>
            <a:r>
              <a:rPr lang="cs-CZ" sz="1800" dirty="0" err="1"/>
              <a:t>relax</a:t>
            </a:r>
            <a:r>
              <a:rPr lang="cs-CZ" sz="1800" dirty="0"/>
              <a:t>, snížení tenze, zvýšení energie</a:t>
            </a:r>
          </a:p>
          <a:p>
            <a:r>
              <a:rPr lang="cs-CZ" sz="1800" dirty="0"/>
              <a:t>Náklady např. ztráta peněz, </a:t>
            </a:r>
            <a:r>
              <a:rPr lang="cs-CZ" sz="1800" dirty="0" err="1"/>
              <a:t>riskatní</a:t>
            </a:r>
            <a:r>
              <a:rPr lang="cs-CZ" sz="1800" dirty="0"/>
              <a:t> z legálního a zdravotního pohledu</a:t>
            </a:r>
          </a:p>
          <a:p>
            <a:r>
              <a:rPr lang="cs-CZ" sz="1800" dirty="0"/>
              <a:t>Příklad 1: proč je užívání některých látek běžnější než u jiných? – jejich náklady nejsou tak vysoké (např. jsou legální, snadno dostupné, účinky na zdraví se v průběhu času kumulují jen pomalu).</a:t>
            </a:r>
          </a:p>
          <a:p>
            <a:r>
              <a:rPr lang="cs-CZ" sz="1800" dirty="0"/>
              <a:t>Příklad 2: ve špatných časech (období stresu, špatné vztahové či společenské situaci) sáhneme po drogách snáz protože se relativně zvyšuje jejich přínos (pomáhají zapomenout atd.)</a:t>
            </a:r>
          </a:p>
          <a:p>
            <a:r>
              <a:rPr lang="cs-CZ" sz="1800" dirty="0"/>
              <a:t>Předpoklady jsou spíše vágní. Podrobná analýza (např. pomocí matematických vzorců) je obvykle chybná. Např. model předpovídá, že starší lidé budou více náchylní k závislosti</a:t>
            </a:r>
          </a:p>
        </p:txBody>
      </p:sp>
    </p:spTree>
    <p:extLst>
      <p:ext uri="{BB962C8B-B14F-4D97-AF65-F5344CB8AC3E}">
        <p14:creationId xmlns:p14="http://schemas.microsoft.com/office/powerpoint/2010/main" val="20243770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1C5E8C1-0974-4EA3-A171-729F63C83F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pic>
        <p:nvPicPr>
          <p:cNvPr id="6" name="Picture 2" descr="https://cdn.psychologytoday.com/sites/default/files/styles/image-article_inline_full/public/field_blog_entry_teaser_image/Rat-Park-cover_0.png?itok=CwZtW7tQ">
            <a:extLst>
              <a:ext uri="{FF2B5EF4-FFF2-40B4-BE49-F238E27FC236}">
                <a16:creationId xmlns:a16="http://schemas.microsoft.com/office/drawing/2014/main" id="{83FF1C67-8CC4-4770-97B7-E700E1667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10" y="2306"/>
            <a:ext cx="8640612" cy="593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EFD398AF-248E-4C6E-BFCA-5E1D81E5E1DF}"/>
              </a:ext>
            </a:extLst>
          </p:cNvPr>
          <p:cNvSpPr txBox="1"/>
          <p:nvPr/>
        </p:nvSpPr>
        <p:spPr>
          <a:xfrm>
            <a:off x="1203266" y="5938501"/>
            <a:ext cx="85309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>
                <a:latin typeface="+mn-lt"/>
              </a:rPr>
              <a:t>https://www.dailymotion.com/video/x73gvzf</a:t>
            </a:r>
          </a:p>
        </p:txBody>
      </p:sp>
    </p:spTree>
    <p:extLst>
      <p:ext uri="{BB962C8B-B14F-4D97-AF65-F5344CB8AC3E}">
        <p14:creationId xmlns:p14="http://schemas.microsoft.com/office/powerpoint/2010/main" val="319525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AC41F18-E63D-498B-AC6B-8390DA8195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1B70AFF-A31A-4BC8-9E44-4544EEB55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Závislost a klasické podmiňování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8A410C7-F60E-4A19-A2B7-CE719F656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Účinky drog jsou silně ovlivněny kontextem (např. fyzickým prostředím), ve kterém jsou brány. </a:t>
            </a:r>
          </a:p>
          <a:p>
            <a:r>
              <a:rPr lang="cs-CZ" sz="2400" dirty="0"/>
              <a:t>Účinky drog jsou spárovány s environmentálními podněty – </a:t>
            </a:r>
            <a:r>
              <a:rPr lang="cs-CZ" sz="2400" dirty="0" err="1"/>
              <a:t>cues</a:t>
            </a:r>
            <a:r>
              <a:rPr lang="cs-CZ" sz="2400" dirty="0"/>
              <a:t> – které tak mohou spouštět bažení – </a:t>
            </a:r>
            <a:r>
              <a:rPr lang="cs-CZ" sz="2400" dirty="0" err="1"/>
              <a:t>craving</a:t>
            </a:r>
            <a:r>
              <a:rPr lang="cs-CZ" sz="2400" dirty="0"/>
              <a:t>. Podněty vyvolávají abstinenční příznaky a přispívají k relapsům.</a:t>
            </a:r>
          </a:p>
          <a:p>
            <a:r>
              <a:rPr lang="cs-CZ" sz="2400" dirty="0"/>
              <a:t>Klasické podmiňování tak stojí za základními principy závislosti</a:t>
            </a:r>
          </a:p>
          <a:p>
            <a:r>
              <a:rPr lang="cs-CZ" sz="2400" dirty="0"/>
              <a:t>Podmíněná drogová tolerance – tolerance či </a:t>
            </a:r>
            <a:r>
              <a:rPr lang="cs-CZ" sz="2400" dirty="0" err="1"/>
              <a:t>senzitizace</a:t>
            </a:r>
            <a:r>
              <a:rPr lang="cs-CZ" sz="2400" dirty="0"/>
              <a:t> k účinkům drogy v závislosti na prostředí, ve kterém je droga obyčejně podávána</a:t>
            </a:r>
          </a:p>
        </p:txBody>
      </p:sp>
    </p:spTree>
    <p:extLst>
      <p:ext uri="{BB962C8B-B14F-4D97-AF65-F5344CB8AC3E}">
        <p14:creationId xmlns:p14="http://schemas.microsoft.com/office/powerpoint/2010/main" val="3989044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BDCD8C6-FD79-4445-AA59-CA6515CD7B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88F0B7D-848A-4589-AB70-677B1C93C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Závislost a klasické podmiňování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46D370-94C5-4BE8-B949-0FA888115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err="1"/>
              <a:t>Cue</a:t>
            </a:r>
            <a:r>
              <a:rPr lang="cs-CZ" sz="2000" dirty="0"/>
              <a:t> </a:t>
            </a:r>
            <a:r>
              <a:rPr lang="cs-CZ" sz="2000" dirty="0" err="1"/>
              <a:t>reactivity</a:t>
            </a:r>
            <a:r>
              <a:rPr lang="cs-CZ" sz="2000" dirty="0"/>
              <a:t> – naučené odpovědi které zahrnují psychické a fyziologické reakce na nápovědi spojené s braním drogy</a:t>
            </a:r>
          </a:p>
          <a:p>
            <a:r>
              <a:rPr lang="cs-CZ" sz="2000" dirty="0"/>
              <a:t>Nápovědi jsou </a:t>
            </a:r>
            <a:r>
              <a:rPr lang="cs-CZ" sz="2000" dirty="0" err="1"/>
              <a:t>nejvýznamějším</a:t>
            </a:r>
            <a:r>
              <a:rPr lang="cs-CZ" sz="2000" dirty="0"/>
              <a:t> faktorem relapsů</a:t>
            </a:r>
          </a:p>
          <a:p>
            <a:r>
              <a:rPr lang="cs-CZ" sz="2000" dirty="0"/>
              <a:t>Abstinenční model – </a:t>
            </a:r>
            <a:r>
              <a:rPr lang="cs-CZ" sz="2000" dirty="0" err="1"/>
              <a:t>cue</a:t>
            </a:r>
            <a:r>
              <a:rPr lang="cs-CZ" sz="2000" dirty="0"/>
              <a:t> </a:t>
            </a:r>
            <a:r>
              <a:rPr lang="cs-CZ" sz="2000" dirty="0" err="1"/>
              <a:t>reactivity</a:t>
            </a:r>
            <a:r>
              <a:rPr lang="cs-CZ" sz="2000" dirty="0"/>
              <a:t> připomíná abstinenční příznaky (tj. opačné k účinkům látky)</a:t>
            </a:r>
          </a:p>
          <a:p>
            <a:r>
              <a:rPr lang="cs-CZ" sz="2000" dirty="0"/>
              <a:t>Incentivní model – </a:t>
            </a:r>
            <a:r>
              <a:rPr lang="cs-CZ" sz="2000" dirty="0" err="1"/>
              <a:t>cue</a:t>
            </a:r>
            <a:r>
              <a:rPr lang="cs-CZ" sz="2000" dirty="0"/>
              <a:t> </a:t>
            </a:r>
            <a:r>
              <a:rPr lang="cs-CZ" sz="2000" dirty="0" err="1"/>
              <a:t>reactivity</a:t>
            </a:r>
            <a:r>
              <a:rPr lang="cs-CZ" sz="2000" dirty="0"/>
              <a:t> pozitivní motivační potenciál (tj. připomíná mírné účinky dané látky)</a:t>
            </a:r>
          </a:p>
          <a:p>
            <a:r>
              <a:rPr lang="cs-CZ" sz="2000" dirty="0"/>
              <a:t>Obvykle vidíme mix těchto reakcí. Ale u nikotinu, kokainu, alkoholu vidíme častěji incentivní reakce zatímco u opiátů abstinenční reakci</a:t>
            </a:r>
          </a:p>
        </p:txBody>
      </p:sp>
    </p:spTree>
    <p:extLst>
      <p:ext uri="{BB962C8B-B14F-4D97-AF65-F5344CB8AC3E}">
        <p14:creationId xmlns:p14="http://schemas.microsoft.com/office/powerpoint/2010/main" val="3523537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8E27F35-7087-4BF0-B093-062D99358B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91D2BF8-E0C4-433C-AD85-92C4A57C0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Závislost a klasické podmiňování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1B09CD7-75BC-4067-9430-6096C0773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Léčba (i prevence) se zaměřuje na blokování nápověd a snižování jejich náboje. Asociace by se měly postupně snižovat až postupně vymizí – to je ale velmi dlouhý proces. Závislost (a reakce na nápovědy) se nevytvoří rychle, ale trvá ještě déle </a:t>
            </a:r>
            <a:r>
              <a:rPr lang="cs-CZ" dirty="0" err="1"/>
              <a:t>cue</a:t>
            </a:r>
            <a:r>
              <a:rPr lang="cs-CZ" dirty="0"/>
              <a:t> </a:t>
            </a:r>
            <a:r>
              <a:rPr lang="cs-CZ" dirty="0" err="1"/>
              <a:t>reactivity</a:t>
            </a:r>
            <a:r>
              <a:rPr lang="cs-CZ" dirty="0"/>
              <a:t> odbourat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0282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EB1EB57-FB76-49AA-A204-DA2D47655F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CB9C14F-6BF8-46D9-96FB-A81ADB5FB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Závislost jako naučené chování:</a:t>
            </a:r>
            <a:br>
              <a:rPr lang="cs-CZ" dirty="0"/>
            </a:br>
            <a:r>
              <a:rPr lang="cs-CZ" dirty="0"/>
              <a:t>operantní podmiňování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F150800-FB22-4163-86FE-F92566768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B.F. </a:t>
            </a:r>
            <a:r>
              <a:rPr lang="cs-CZ" sz="2000" dirty="0" err="1"/>
              <a:t>Skinner</a:t>
            </a:r>
            <a:endParaRPr lang="cs-CZ" sz="2000" dirty="0"/>
          </a:p>
          <a:p>
            <a:r>
              <a:rPr lang="cs-CZ" sz="2000" dirty="0"/>
              <a:t>Zakoušení posílení (odměna) či trestu ve spojitosti s posílením či oslabením žádoucího chování</a:t>
            </a:r>
          </a:p>
        </p:txBody>
      </p:sp>
      <p:pic>
        <p:nvPicPr>
          <p:cNvPr id="6" name="Picture 2" descr="http://blog.questia.com/wp-content/uploads/2015/03/Instrumental-conditioning.png">
            <a:extLst>
              <a:ext uri="{FF2B5EF4-FFF2-40B4-BE49-F238E27FC236}">
                <a16:creationId xmlns:a16="http://schemas.microsoft.com/office/drawing/2014/main" id="{3566024E-0BDD-4501-A9E1-E6655EC89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42" y="3662579"/>
            <a:ext cx="4176464" cy="230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s://wikispaces.psu.edu/download/attachments/40050309/Operant+Conditioning.png?version=2&amp;modificationDate=1275023794000">
            <a:extLst>
              <a:ext uri="{FF2B5EF4-FFF2-40B4-BE49-F238E27FC236}">
                <a16:creationId xmlns:a16="http://schemas.microsoft.com/office/drawing/2014/main" id="{AB202B2D-4F59-49C5-92A1-26ADD9773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272" y="2745068"/>
            <a:ext cx="5134023" cy="414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642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8B88F42-0FB2-441E-AA65-BF4D413980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05C725D-9FB7-4A55-91CC-C60009C71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Závislost a operantní podmiňování</a:t>
            </a:r>
          </a:p>
        </p:txBody>
      </p:sp>
      <p:pic>
        <p:nvPicPr>
          <p:cNvPr id="6" name="Picture 2" descr="https://www.simplypsychology.org/skinner%20box.jpg">
            <a:extLst>
              <a:ext uri="{FF2B5EF4-FFF2-40B4-BE49-F238E27FC236}">
                <a16:creationId xmlns:a16="http://schemas.microsoft.com/office/drawing/2014/main" id="{784F3642-4927-4C03-951C-FF1405FAD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003" y="1796531"/>
            <a:ext cx="7060024" cy="407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5E518748-32EC-4274-AB09-D820CDFD6259}"/>
              </a:ext>
            </a:extLst>
          </p:cNvPr>
          <p:cNvSpPr txBox="1"/>
          <p:nvPr/>
        </p:nvSpPr>
        <p:spPr>
          <a:xfrm>
            <a:off x="1028700" y="5938501"/>
            <a:ext cx="92375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https://www.youtube.com/watch?v=E2ansbcjN6Q</a:t>
            </a:r>
          </a:p>
        </p:txBody>
      </p:sp>
    </p:spTree>
    <p:extLst>
      <p:ext uri="{BB962C8B-B14F-4D97-AF65-F5344CB8AC3E}">
        <p14:creationId xmlns:p14="http://schemas.microsoft.com/office/powerpoint/2010/main" val="25107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6710A13-9D19-4BEB-9743-C7A7E40A69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687F89F-3F4B-4B18-8C56-E1B95E313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Závislost a operantní podmiňování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3C73D91-828D-41C6-9A0A-84CFE86CD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Pozitivní posílení – účinky některých látek a některých chování jsou silně příjemné a slouží tak jako </a:t>
            </a:r>
            <a:r>
              <a:rPr lang="cs-CZ" sz="2400" dirty="0" err="1"/>
              <a:t>posilňovač</a:t>
            </a:r>
            <a:r>
              <a:rPr lang="cs-CZ" sz="2400" dirty="0"/>
              <a:t> pro pokračování</a:t>
            </a:r>
          </a:p>
          <a:p>
            <a:r>
              <a:rPr lang="cs-CZ" sz="2400" dirty="0"/>
              <a:t>Negativní posílení – snížené množství určitých látek na které jsme zvyklí vytváří nepříjemné pocity (abstinenční příznaky, syndrom z odnětí)</a:t>
            </a:r>
          </a:p>
          <a:p>
            <a:r>
              <a:rPr lang="cs-CZ" sz="2400" dirty="0"/>
              <a:t>Občasné posílení – lehký prvek náhody do odměňování přináší silnější posílení</a:t>
            </a:r>
          </a:p>
          <a:p>
            <a:r>
              <a:rPr lang="cs-CZ" sz="2400" dirty="0"/>
              <a:t>Sekundární posílení – asociační reakce naučené skrze mechanismus se samy stávají odměnou a posilují chování</a:t>
            </a:r>
          </a:p>
        </p:txBody>
      </p:sp>
    </p:spTree>
    <p:extLst>
      <p:ext uri="{BB962C8B-B14F-4D97-AF65-F5344CB8AC3E}">
        <p14:creationId xmlns:p14="http://schemas.microsoft.com/office/powerpoint/2010/main" val="2435767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EB46467-CC3C-4B6B-B0DB-0EE4D539E4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0F5EC72-8C41-4A2B-9997-36BC673BC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Závislosti a odměňování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BAC7F55-1A59-4ADF-97E7-BB6BE4E3D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17682"/>
            <a:ext cx="10753200" cy="4139998"/>
          </a:xfrm>
        </p:spPr>
        <p:txBody>
          <a:bodyPr/>
          <a:lstStyle/>
          <a:p>
            <a:r>
              <a:rPr lang="cs-CZ" sz="2400" dirty="0"/>
              <a:t>Závislost přichází skrze repetici</a:t>
            </a:r>
          </a:p>
          <a:p>
            <a:r>
              <a:rPr lang="cs-CZ" sz="2400" dirty="0"/>
              <a:t>Kognitivní a emoční procesy jsou automatické</a:t>
            </a:r>
          </a:p>
          <a:p>
            <a:r>
              <a:rPr lang="cs-CZ" sz="2400" dirty="0"/>
              <a:t>Nevědomé či polovědomé zpracovávání nápověd – ty spojené s objektem závislosti jsou mentálně </a:t>
            </a:r>
            <a:r>
              <a:rPr lang="cs-CZ" sz="2400" dirty="0" err="1"/>
              <a:t>prioritizovány</a:t>
            </a:r>
            <a:r>
              <a:rPr lang="cs-CZ" sz="2400" dirty="0"/>
              <a:t> aniž by si to osoba uvědomovala</a:t>
            </a:r>
          </a:p>
          <a:p>
            <a:r>
              <a:rPr lang="cs-CZ" sz="2400" dirty="0"/>
              <a:t>Častý konflikt mezi vědomým postojem ne zcela uvědomovaným hybatelem</a:t>
            </a:r>
          </a:p>
          <a:p>
            <a:r>
              <a:rPr lang="cs-CZ" sz="2400" dirty="0"/>
              <a:t>Lidé se liší v jejich náchylnosti k odměně či rezistenci na trest – ať už z osobnostního či vývojového hlediska</a:t>
            </a:r>
          </a:p>
        </p:txBody>
      </p:sp>
    </p:spTree>
    <p:extLst>
      <p:ext uri="{BB962C8B-B14F-4D97-AF65-F5344CB8AC3E}">
        <p14:creationId xmlns:p14="http://schemas.microsoft.com/office/powerpoint/2010/main" val="524086781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FSS-EN.potx" id="{28E4EEE2-27E9-4A4B-9855-F0DB06A129FD}" vid="{9255ADBD-7AC4-4DD1-B712-D5745AAFBEF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07B4775FAABDF4484C6497A7A26939B" ma:contentTypeVersion="7" ma:contentTypeDescription="Vytvoří nový dokument" ma:contentTypeScope="" ma:versionID="4756a69e07430529814893565aa66baf">
  <xsd:schema xmlns:xsd="http://www.w3.org/2001/XMLSchema" xmlns:xs="http://www.w3.org/2001/XMLSchema" xmlns:p="http://schemas.microsoft.com/office/2006/metadata/properties" xmlns:ns3="317fa241-dc0d-4a19-bd23-9d6e79d0e5eb" targetNamespace="http://schemas.microsoft.com/office/2006/metadata/properties" ma:root="true" ma:fieldsID="b1a463adcedc5f4d8cd6d725ed00e132" ns3:_="">
    <xsd:import namespace="317fa241-dc0d-4a19-bd23-9d6e79d0e5e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7fa241-dc0d-4a19-bd23-9d6e79d0e5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1D1633-4654-4EF0-A28A-0CAC5A4757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7fa241-dc0d-4a19-bd23-9d6e79d0e5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4C1B07-8B2E-43B5-88FF-592AEE089C0D}">
  <ds:schemaRefs>
    <ds:schemaRef ds:uri="http://purl.org/dc/terms/"/>
    <ds:schemaRef ds:uri="http://schemas.openxmlformats.org/package/2006/metadata/core-properties"/>
    <ds:schemaRef ds:uri="317fa241-dc0d-4a19-bd23-9d6e79d0e5eb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3A12308-304D-4B84-9330-203512934B1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Prezentace-FSS-EN</Template>
  <TotalTime>9790</TotalTime>
  <Words>1116</Words>
  <Application>Microsoft Office PowerPoint</Application>
  <PresentationFormat>Širokoúhlá obrazovka</PresentationFormat>
  <Paragraphs>94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8" baseType="lpstr">
      <vt:lpstr>Arial</vt:lpstr>
      <vt:lpstr>Tahoma</vt:lpstr>
      <vt:lpstr>Wingdings</vt:lpstr>
      <vt:lpstr>Presentation_MU_EN</vt:lpstr>
      <vt:lpstr>Psychologické základy závislosti</vt:lpstr>
      <vt:lpstr>Závislost jako naučené chování: klasické podmiňování</vt:lpstr>
      <vt:lpstr>Závislost a klasické podmiňování</vt:lpstr>
      <vt:lpstr>Závislost a klasické podmiňování</vt:lpstr>
      <vt:lpstr>Závislost a klasické podmiňování</vt:lpstr>
      <vt:lpstr>Závislost jako naučené chování: operantní podmiňování</vt:lpstr>
      <vt:lpstr>Závislost a operantní podmiňování</vt:lpstr>
      <vt:lpstr>Závislost a operantní podmiňování</vt:lpstr>
      <vt:lpstr>Závislosti a odměňování</vt:lpstr>
      <vt:lpstr>Prezentace aplikace PowerPoint</vt:lpstr>
      <vt:lpstr>Prezentace aplikace PowerPoint</vt:lpstr>
      <vt:lpstr>Prezentace aplikace PowerPoint</vt:lpstr>
      <vt:lpstr>Prezentace aplikace PowerPoint</vt:lpstr>
      <vt:lpstr>Závislost jako naučené chování: teorie sociálního učení</vt:lpstr>
      <vt:lpstr>Prezentace aplikace PowerPoint</vt:lpstr>
      <vt:lpstr>Prezentace aplikace PowerPoint</vt:lpstr>
      <vt:lpstr>Psychodynamický přístup Sebe-medikační model závislosti</vt:lpstr>
      <vt:lpstr>Psychodynamický přístup</vt:lpstr>
      <vt:lpstr>Prezentace aplikace PowerPoint</vt:lpstr>
      <vt:lpstr>Prezentace aplikace PowerPoint</vt:lpstr>
      <vt:lpstr>Vývojový model závislosti</vt:lpstr>
      <vt:lpstr>Prezentace aplikace PowerPoint</vt:lpstr>
      <vt:lpstr>Behaviorální ekonomie: Závislost jako racionální volba</vt:lpstr>
      <vt:lpstr>Prezentace aplikace PowerPoint</vt:lpstr>
    </vt:vector>
  </TitlesOfParts>
  <Company>PrF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Marina Urbanikova</dc:creator>
  <cp:lastModifiedBy>Lukas Blinka</cp:lastModifiedBy>
  <cp:revision>356</cp:revision>
  <cp:lastPrinted>2019-11-20T13:22:53Z</cp:lastPrinted>
  <dcterms:created xsi:type="dcterms:W3CDTF">2019-04-11T21:46:02Z</dcterms:created>
  <dcterms:modified xsi:type="dcterms:W3CDTF">2023-03-05T15:43:34Z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0x010100507B4775FAABDF4484C6497A7A26939B</vt:lpwstr>
  </property>
</Properties>
</file>