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4"/>
  </p:notesMasterIdLst>
  <p:handoutMasterIdLst>
    <p:handoutMasterId r:id="rId35"/>
  </p:handoutMasterIdLst>
  <p:sldIdLst>
    <p:sldId id="256" r:id="rId5"/>
    <p:sldId id="538" r:id="rId6"/>
    <p:sldId id="541" r:id="rId7"/>
    <p:sldId id="542" r:id="rId8"/>
    <p:sldId id="543" r:id="rId9"/>
    <p:sldId id="546" r:id="rId10"/>
    <p:sldId id="545" r:id="rId11"/>
    <p:sldId id="540" r:id="rId12"/>
    <p:sldId id="544" r:id="rId13"/>
    <p:sldId id="547" r:id="rId14"/>
    <p:sldId id="548" r:id="rId15"/>
    <p:sldId id="549" r:id="rId16"/>
    <p:sldId id="550" r:id="rId17"/>
    <p:sldId id="551" r:id="rId18"/>
    <p:sldId id="555" r:id="rId19"/>
    <p:sldId id="552" r:id="rId20"/>
    <p:sldId id="554" r:id="rId21"/>
    <p:sldId id="556" r:id="rId22"/>
    <p:sldId id="557" r:id="rId23"/>
    <p:sldId id="558" r:id="rId24"/>
    <p:sldId id="560" r:id="rId25"/>
    <p:sldId id="567" r:id="rId26"/>
    <p:sldId id="561" r:id="rId27"/>
    <p:sldId id="562" r:id="rId28"/>
    <p:sldId id="563" r:id="rId29"/>
    <p:sldId id="559" r:id="rId30"/>
    <p:sldId id="564" r:id="rId31"/>
    <p:sldId id="565" r:id="rId32"/>
    <p:sldId id="566" r:id="rId33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youtube.com/watch?v=WvCld2vKug8" TargetMode="External"/><Relationship Id="rId4" Type="http://schemas.openxmlformats.org/officeDocument/2006/relationships/image" Target="../media/image14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lus.rozhlas.cz/budou-psychedelika-lekem-na-deprese-nez-zaberou-antidepresiva-trva-mesice-u-nove-8952786?fbclid=IwAR2NvhPT5oe5Hd4p82xgucJwpp0S3N4QcNN-flJrtqxSkUNTh5qUhqHTMd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pl-PL" dirty="0"/>
              <a:t>Látkové závislosti II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r>
              <a:rPr lang="cs-CZ" b="1" dirty="0"/>
              <a:t>PSYb2921 Psychologie závislostí</a:t>
            </a:r>
          </a:p>
          <a:p>
            <a:r>
              <a:rPr lang="cs-CZ" b="1" dirty="0"/>
              <a:t>JS 2023</a:t>
            </a:r>
          </a:p>
          <a:p>
            <a:r>
              <a:rPr lang="cs-CZ" b="1" dirty="0"/>
              <a:t>Lukas Blinka</a:t>
            </a:r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C2AE71-24C3-4E86-AADF-116278FF43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DEFEEA-20D8-4713-A41C-4C3CE8F2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Alkohol - efekty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12B4D6-1A25-423E-B928-E1464D371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Relaxace a zlepšení nálady</a:t>
            </a:r>
          </a:p>
          <a:p>
            <a:r>
              <a:rPr lang="cs-CZ" sz="1600" dirty="0"/>
              <a:t>Sociabilita a snížená sociální úzkostnost</a:t>
            </a:r>
          </a:p>
          <a:p>
            <a:r>
              <a:rPr lang="cs-CZ" sz="1600" dirty="0"/>
              <a:t>Analgetikum</a:t>
            </a:r>
          </a:p>
          <a:p>
            <a:r>
              <a:rPr lang="cs-CZ" sz="1600" dirty="0"/>
              <a:t>Snížena kontrola impulzů</a:t>
            </a:r>
          </a:p>
          <a:p>
            <a:r>
              <a:rPr lang="cs-CZ" sz="1600" dirty="0"/>
              <a:t>Zrakové distorze</a:t>
            </a:r>
          </a:p>
          <a:p>
            <a:r>
              <a:rPr lang="cs-CZ" sz="1600" dirty="0"/>
              <a:t>Ospalost</a:t>
            </a:r>
          </a:p>
          <a:p>
            <a:r>
              <a:rPr lang="cs-CZ" sz="1600" dirty="0"/>
              <a:t>Poruchy řeči</a:t>
            </a:r>
          </a:p>
          <a:p>
            <a:r>
              <a:rPr lang="cs-CZ" sz="1600" dirty="0"/>
              <a:t>Zmatení</a:t>
            </a:r>
          </a:p>
          <a:p>
            <a:r>
              <a:rPr lang="cs-CZ" sz="1600" dirty="0"/>
              <a:t>Prudké změny nálad (smutek, vztek – tam a zase zpátky)</a:t>
            </a:r>
          </a:p>
          <a:p>
            <a:r>
              <a:rPr lang="cs-CZ" sz="1600" dirty="0"/>
              <a:t>Ztráta paměti</a:t>
            </a:r>
          </a:p>
          <a:p>
            <a:r>
              <a:rPr lang="cs-CZ" sz="1600" dirty="0"/>
              <a:t>Nevolnost, zvracení, koma</a:t>
            </a:r>
          </a:p>
          <a:p>
            <a:r>
              <a:rPr lang="cs-CZ" sz="1600" dirty="0"/>
              <a:t>Nespavost, přerušovaný spánek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62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A13166-CE07-4BDC-B924-6599DA346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5D3B8D-9B4E-419D-AE27-5758904D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Alkohol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1722DC-A485-481D-9BBB-6CD491F4B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Nejvýznamnější risk v dnešní společnosti (kriminalita, násilí, autonehody – silná asociace s alkoholem)</a:t>
            </a:r>
          </a:p>
          <a:p>
            <a:r>
              <a:rPr lang="cs-CZ" sz="2000" dirty="0"/>
              <a:t>Závislost na alkoholu až 5% západní společnosti</a:t>
            </a:r>
          </a:p>
          <a:p>
            <a:r>
              <a:rPr lang="cs-CZ" sz="2000" dirty="0"/>
              <a:t>Tolerance na alkoholu ubírá dopaminové, GABA, serotoninové a </a:t>
            </a:r>
            <a:r>
              <a:rPr lang="cs-CZ" sz="2000" dirty="0" err="1"/>
              <a:t>glutamatove</a:t>
            </a:r>
            <a:r>
              <a:rPr lang="cs-CZ" sz="2000" dirty="0"/>
              <a:t> receptory – k účinkům je třeba více alkoholu. ALE otrava alkoholem se děje normálně – postupná akcelerace tělesné a dušení deteriorace. </a:t>
            </a:r>
          </a:p>
          <a:p>
            <a:r>
              <a:rPr lang="cs-CZ" sz="2000" dirty="0" err="1"/>
              <a:t>Cue</a:t>
            </a:r>
            <a:r>
              <a:rPr lang="cs-CZ" sz="2000" dirty="0"/>
              <a:t> </a:t>
            </a:r>
            <a:r>
              <a:rPr lang="cs-CZ" sz="2000" dirty="0" err="1"/>
              <a:t>reactivity</a:t>
            </a:r>
            <a:r>
              <a:rPr lang="cs-CZ" sz="2000" dirty="0"/>
              <a:t> – způsobuje zrychlení tepu, zvýšení krevního tlaku, nervozitu alkohol je u závislých potřeba aby se vůbec cítili normálně. </a:t>
            </a:r>
          </a:p>
          <a:p>
            <a:r>
              <a:rPr lang="cs-CZ" sz="2000" dirty="0"/>
              <a:t>Kocovina (následky otravy) je jednou z nejhorších ze světa psychoaktivních látek</a:t>
            </a:r>
          </a:p>
          <a:p>
            <a:r>
              <a:rPr lang="cs-CZ" sz="2000" dirty="0"/>
              <a:t>Abstinenční příznaky – mohou trvat týdny. Delirium tremens – halucinace, tělesný třas,       5% úmrtnost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20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C7DAD3-7E5E-44E0-B2CE-396B7FBFF2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B87CD3-DC66-4519-AE89-13B54C457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Opiáty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2CFEAC-3FC0-45DB-8059-2693D190F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Skupina látek získávaných z makovic</a:t>
            </a:r>
          </a:p>
          <a:p>
            <a:r>
              <a:rPr lang="cs-CZ" sz="2000" dirty="0"/>
              <a:t>Zahrnuje opium, morfin, metadon, heroin</a:t>
            </a:r>
          </a:p>
          <a:p>
            <a:r>
              <a:rPr lang="cs-CZ" sz="2000" dirty="0"/>
              <a:t>Morfin přírodní opiát používaný v léčbě bolesti a paliativní léčbě</a:t>
            </a:r>
          </a:p>
          <a:p>
            <a:r>
              <a:rPr lang="cs-CZ" sz="2000" dirty="0"/>
              <a:t>Heroin polo přírodní opiát, zpravidla v podobě prášku – kouřený, šňupaný, injekce)</a:t>
            </a:r>
          </a:p>
          <a:p>
            <a:r>
              <a:rPr lang="cs-CZ" sz="2000" dirty="0"/>
              <a:t>V těle máme přirozené opiáty (např. endorfin = endogenní morfin) a opiátové receptory (CNS, mícha, trávicí systém). Jsou aktivní na inhibujících neuronech – blokují bolest čímž sekundárně zvedají hladinu dopaminu. Vnější opiáty (heroin…) způsobují masivní vylití dopaminu v </a:t>
            </a:r>
            <a:r>
              <a:rPr lang="cs-CZ" sz="2000" dirty="0" err="1"/>
              <a:t>mesolimbickém</a:t>
            </a:r>
            <a:r>
              <a:rPr lang="cs-CZ" sz="2000" dirty="0"/>
              <a:t> systému (euforie).</a:t>
            </a:r>
          </a:p>
        </p:txBody>
      </p:sp>
    </p:spTree>
    <p:extLst>
      <p:ext uri="{BB962C8B-B14F-4D97-AF65-F5344CB8AC3E}">
        <p14:creationId xmlns:p14="http://schemas.microsoft.com/office/powerpoint/2010/main" val="381144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EEB2C5-16CA-4B74-A085-503B2A178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85037F-1635-43E4-A83C-3BE5994E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Heroin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788B3E-E5F4-4A54-8A06-A2BF7C06B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Injekční podání efekt během 3-5 sekund se silným efektem, kouření 5-15 sekund s mírnějším efektem. Podkožní a svalové injekce – 5-10 minut. Šňupání, rektální a vaginální sliznice: 2-10 minut. Ústní podání 60 minut.</a:t>
            </a:r>
          </a:p>
          <a:p>
            <a:r>
              <a:rPr lang="cs-CZ" sz="2000" dirty="0"/>
              <a:t>Žilní podání a kouření/šňupání – silný nástřel euforie s uklidněním trvajícím 2-4 hodiny. Ostatní podání mají jen sedativní účinek bez euforického rauše</a:t>
            </a:r>
          </a:p>
          <a:p>
            <a:r>
              <a:rPr lang="cs-CZ" sz="2000" dirty="0"/>
              <a:t>Předávkování může způsobit smrt udušením (mělký dech a postupná zástava dechu). Jediné řešení je užití </a:t>
            </a:r>
            <a:r>
              <a:rPr lang="cs-CZ" sz="2000" dirty="0" err="1"/>
              <a:t>naloxonu</a:t>
            </a:r>
            <a:r>
              <a:rPr lang="cs-CZ" sz="2000" dirty="0"/>
              <a:t> – opiátový antagonista který se váže na opiátové receptory s vyšší prioritou než samotné opiáty.</a:t>
            </a:r>
          </a:p>
        </p:txBody>
      </p:sp>
    </p:spTree>
    <p:extLst>
      <p:ext uri="{BB962C8B-B14F-4D97-AF65-F5344CB8AC3E}">
        <p14:creationId xmlns:p14="http://schemas.microsoft.com/office/powerpoint/2010/main" val="183790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799346-B7D4-4B44-BD34-567B304731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837700-A0F9-4CE6-9E85-67D6C88F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Heroin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AEE41C-6FA9-46AD-8AE8-798FEC68C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753200" cy="4139998"/>
          </a:xfrm>
        </p:spPr>
        <p:txBody>
          <a:bodyPr/>
          <a:lstStyle/>
          <a:p>
            <a:r>
              <a:rPr lang="cs-CZ" sz="2000" dirty="0"/>
              <a:t>Negativní efekty nejen skrze závislost ale i skrze způsob podání – šíření hepatitidy C a HIV. U </a:t>
            </a:r>
            <a:r>
              <a:rPr lang="cs-CZ" sz="2000" dirty="0" err="1"/>
              <a:t>užovatelů</a:t>
            </a:r>
            <a:r>
              <a:rPr lang="cs-CZ" sz="2000" dirty="0"/>
              <a:t> embolie a deteriorace žil blízko kůže</a:t>
            </a:r>
          </a:p>
          <a:p>
            <a:r>
              <a:rPr lang="cs-CZ" sz="2000" dirty="0"/>
              <a:t>Problémy s čistotou látky (když je špinavá, je to špatně. Když je čistá, je to kolikrát ještě horší), nejhorší látka co se týká předávkování</a:t>
            </a:r>
          </a:p>
          <a:p>
            <a:r>
              <a:rPr lang="cs-CZ" sz="2000" dirty="0"/>
              <a:t>Silný závislostní potenciál (oproti jiným drogám vzniká rychleji)</a:t>
            </a:r>
          </a:p>
          <a:p>
            <a:r>
              <a:rPr lang="cs-CZ" sz="2000" dirty="0"/>
              <a:t>Vzniká fyzická závislost (abstinenční příznaky sice mohou být nepříjemné ale neohrožují život) – substituční terapie metadonem (taky opiát, v některých zemích zakázaný. Váže se na receptory, tím je blokuje – nevyvolává slast)</a:t>
            </a:r>
          </a:p>
          <a:p>
            <a:r>
              <a:rPr lang="cs-CZ" sz="2000" dirty="0"/>
              <a:t>Velký problém ve fluktuující toleranci způsobené i jen změnou denních návyků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66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66B474-A64E-4E72-A6FF-1EBE6A68C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4" name="Obrázek 3" descr="European Drug Report. Trends and Developments. 2018 - 20181816_TDAT18001ENN_PDF.pdf - Mozilla Firefox">
            <a:extLst>
              <a:ext uri="{FF2B5EF4-FFF2-40B4-BE49-F238E27FC236}">
                <a16:creationId xmlns:a16="http://schemas.microsoft.com/office/drawing/2014/main" id="{B311ACF8-A592-4FFE-8383-E16815F95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t="22984" r="9609" b="9547"/>
          <a:stretch/>
        </p:blipFill>
        <p:spPr>
          <a:xfrm>
            <a:off x="943494" y="530262"/>
            <a:ext cx="10305011" cy="52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6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C26B24-24CE-466E-8C73-29EFC67C6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E4A2AE-7F2F-47C1-A9AC-496BD6A4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Opioidová</a:t>
            </a:r>
            <a:r>
              <a:rPr lang="cs-CZ" dirty="0"/>
              <a:t> krize v USA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88C3A3-95E1-4B93-91F8-BB8F3D5AB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2017 zemřelo v USA cca 50 tis lidí na předávkování opiáty (cca 130 lidí denně)</a:t>
            </a:r>
          </a:p>
          <a:p>
            <a:r>
              <a:rPr lang="cs-CZ" sz="2000" dirty="0"/>
              <a:t>Oproti roku 2016 nárůst o 30%</a:t>
            </a:r>
          </a:p>
          <a:p>
            <a:r>
              <a:rPr lang="cs-CZ" sz="2000" dirty="0"/>
              <a:t>Syntetické opiáty – </a:t>
            </a:r>
            <a:r>
              <a:rPr lang="cs-CZ" sz="2000" dirty="0" err="1"/>
              <a:t>oxycontin</a:t>
            </a:r>
            <a:r>
              <a:rPr lang="cs-CZ" sz="2000" dirty="0"/>
              <a:t> a </a:t>
            </a:r>
            <a:r>
              <a:rPr lang="cs-CZ" sz="2000" dirty="0" err="1"/>
              <a:t>fentanyl</a:t>
            </a:r>
            <a:endParaRPr lang="cs-CZ" sz="2000" dirty="0"/>
          </a:p>
          <a:p>
            <a:r>
              <a:rPr lang="cs-CZ" sz="2000" dirty="0"/>
              <a:t>Spojené s nastavením zdravotnictví – diskurz, že každé bolesti má být zabráněno a šíření názoru, že na medicínských opiátech a syntetických opiátech nevzniká závislost </a:t>
            </a:r>
          </a:p>
          <a:p>
            <a:r>
              <a:rPr lang="cs-CZ" sz="2000" dirty="0"/>
              <a:t>25% pacientů začne opiáty zneužívat, až 12% se stane na opiátech závislými, až 6% přejde z léků na heroin</a:t>
            </a:r>
          </a:p>
          <a:p>
            <a:r>
              <a:rPr lang="cs-CZ" sz="2000" dirty="0"/>
              <a:t>Co s tím? Změnit lékařský systém, postoj lidí, zavést jiné způsoby zvládání bolesti, </a:t>
            </a:r>
            <a:r>
              <a:rPr lang="cs-CZ" sz="2000" dirty="0" err="1"/>
              <a:t>naloxonový</a:t>
            </a:r>
            <a:r>
              <a:rPr lang="cs-CZ" sz="2000" dirty="0"/>
              <a:t> sprej jako součást výbavy záchranářů a policistů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61813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F5BD1B-10C6-4266-93F2-8920B3C881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4" name="Obrázek 3" descr="Sacklers Directed Efforts to Mislead Public About OxyContin, Court Filing Claims - The New York Times - Mozilla Firefox">
            <a:extLst>
              <a:ext uri="{FF2B5EF4-FFF2-40B4-BE49-F238E27FC236}">
                <a16:creationId xmlns:a16="http://schemas.microsoft.com/office/drawing/2014/main" id="{2A12BFA9-5858-490C-A55B-F66AF9C78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12005" r="31094" b="6369"/>
          <a:stretch/>
        </p:blipFill>
        <p:spPr>
          <a:xfrm>
            <a:off x="209550" y="0"/>
            <a:ext cx="4291163" cy="4829695"/>
          </a:xfrm>
          <a:prstGeom prst="rect">
            <a:avLst/>
          </a:prstGeom>
        </p:spPr>
      </p:pic>
      <p:pic>
        <p:nvPicPr>
          <p:cNvPr id="5" name="Obrázek 4" descr="Study Links Drug Maker Gifts for Doctors to More Overdose Deaths - The New York Times - Mozilla Firefox">
            <a:extLst>
              <a:ext uri="{FF2B5EF4-FFF2-40B4-BE49-F238E27FC236}">
                <a16:creationId xmlns:a16="http://schemas.microsoft.com/office/drawing/2014/main" id="{ACA25D72-91CC-4F58-8774-195F88B337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12582" r="28282" b="5792"/>
          <a:stretch/>
        </p:blipFill>
        <p:spPr>
          <a:xfrm>
            <a:off x="7645971" y="110830"/>
            <a:ext cx="4336479" cy="4336479"/>
          </a:xfrm>
          <a:prstGeom prst="rect">
            <a:avLst/>
          </a:prstGeom>
        </p:spPr>
      </p:pic>
      <p:pic>
        <p:nvPicPr>
          <p:cNvPr id="6" name="Obrázek 5" descr="Sacklers Directed Efforts to Mislead Public About OxyContin, Court Filing Claims - The New York Times - Mozilla Firefox">
            <a:extLst>
              <a:ext uri="{FF2B5EF4-FFF2-40B4-BE49-F238E27FC236}">
                <a16:creationId xmlns:a16="http://schemas.microsoft.com/office/drawing/2014/main" id="{D54B21A9-2F4E-4622-8622-D0D0CBF64E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38154" r="25703" b="28328"/>
          <a:stretch/>
        </p:blipFill>
        <p:spPr>
          <a:xfrm>
            <a:off x="4167593" y="4447309"/>
            <a:ext cx="4449936" cy="159318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B0699B8-4AD2-413B-859E-5A4EA70C61CC}"/>
              </a:ext>
            </a:extLst>
          </p:cNvPr>
          <p:cNvSpPr txBox="1"/>
          <p:nvPr/>
        </p:nvSpPr>
        <p:spPr>
          <a:xfrm>
            <a:off x="2840874" y="6123167"/>
            <a:ext cx="7357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https://www.youtube.com/watch?v=WvCld2vKug8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04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500BD6-29E1-493A-A2BE-1255111269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10F728-EFDC-4F3C-AE58-A8958B1C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Amphetaminy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FC67AD-643E-41C8-86A2-624518048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Meth</a:t>
            </a:r>
            <a:r>
              <a:rPr lang="cs-CZ" sz="1800" dirty="0"/>
              <a:t> – pervitin, krystal, </a:t>
            </a:r>
            <a:r>
              <a:rPr lang="cs-CZ" sz="1800" dirty="0" err="1"/>
              <a:t>ice</a:t>
            </a:r>
            <a:r>
              <a:rPr lang="cs-CZ" sz="1800" dirty="0"/>
              <a:t> – dopamin + noradrenalin</a:t>
            </a:r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Speed  - skupina amphetaminů (konkrétní látka dle kulturního kontextu, může to být i </a:t>
            </a:r>
            <a:r>
              <a:rPr lang="cs-CZ" sz="1800" dirty="0" err="1"/>
              <a:t>meth</a:t>
            </a:r>
            <a:r>
              <a:rPr lang="cs-CZ" sz="1800" dirty="0"/>
              <a:t> či kombinace) – noradrenalin, dopamin, serotonin</a:t>
            </a:r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MDMA (</a:t>
            </a:r>
            <a:r>
              <a:rPr lang="cs-CZ" sz="1800" dirty="0" err="1"/>
              <a:t>extaze</a:t>
            </a:r>
            <a:r>
              <a:rPr lang="cs-CZ" sz="1800" dirty="0"/>
              <a:t>) – serotonin, noradrenalin, dopamin</a:t>
            </a:r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Různé tablety na předpis (na pozornost, hubnutí apod.)</a:t>
            </a:r>
          </a:p>
        </p:txBody>
      </p:sp>
      <p:pic>
        <p:nvPicPr>
          <p:cNvPr id="6" name="Picture 2" descr="http://www.theplaidzebra.com/wp-content/uploads/2015/09/4_Nazis-on-crystal-meth.jpg">
            <a:extLst>
              <a:ext uri="{FF2B5EF4-FFF2-40B4-BE49-F238E27FC236}">
                <a16:creationId xmlns:a16="http://schemas.microsoft.com/office/drawing/2014/main" id="{DFDB0EC8-C6D5-402B-B5C6-71169E802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17" y="1699634"/>
            <a:ext cx="1686192" cy="120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emcdda.europa.eu/userfiles/image/pods/2014/methPanel4.jpg">
            <a:extLst>
              <a:ext uri="{FF2B5EF4-FFF2-40B4-BE49-F238E27FC236}">
                <a16:creationId xmlns:a16="http://schemas.microsoft.com/office/drawing/2014/main" id="{164F0349-D2E3-4725-BA05-76929243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109" y="1692001"/>
            <a:ext cx="1595248" cy="120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0.gstatic.com/images?q=tbn:ANd9GcQYBJjvOh87Kx9Abr_sfhQAq70ngCuQuqTJPpYS7cI5t1u2fSgX">
            <a:extLst>
              <a:ext uri="{FF2B5EF4-FFF2-40B4-BE49-F238E27FC236}">
                <a16:creationId xmlns:a16="http://schemas.microsoft.com/office/drawing/2014/main" id="{7C31FE8C-1DBA-4CC0-BEDA-D278EFCB2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57" y="1692002"/>
            <a:ext cx="2147888" cy="120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inddisorders.com/photos/amphetamines-984.jpg">
            <a:extLst>
              <a:ext uri="{FF2B5EF4-FFF2-40B4-BE49-F238E27FC236}">
                <a16:creationId xmlns:a16="http://schemas.microsoft.com/office/drawing/2014/main" id="{5C4BB812-DFD1-4D8B-B446-D46B464E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80" y="3403266"/>
            <a:ext cx="1728114" cy="11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7588387-5A7C-4B2F-BF49-00BBE83AA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694" y="3415244"/>
            <a:ext cx="1288750" cy="1147962"/>
          </a:xfrm>
          <a:prstGeom prst="rect">
            <a:avLst/>
          </a:prstGeom>
        </p:spPr>
      </p:pic>
      <p:pic>
        <p:nvPicPr>
          <p:cNvPr id="11" name="Picture 2" descr="http://edmchicago.com/wp-content/uploads/2016/12/Ecstasy-pills-inquirer-file-photo.jpg">
            <a:extLst>
              <a:ext uri="{FF2B5EF4-FFF2-40B4-BE49-F238E27FC236}">
                <a16:creationId xmlns:a16="http://schemas.microsoft.com/office/drawing/2014/main" id="{C74D56E7-4DAD-4C1D-91B0-58F32310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59" y="4525326"/>
            <a:ext cx="1266079" cy="126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A3035B5-00E5-4AB2-B365-F98904A544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19" y="5264854"/>
            <a:ext cx="925316" cy="152492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6C40A3E-3D1D-4CE2-8374-A4412D4AC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235" y="5315715"/>
            <a:ext cx="1755280" cy="14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29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C0BBE8-F617-40A4-9B54-D727A21EA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530668-47BF-42E8-BCC8-743711F5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Methamphetamin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349EC5-7DDA-49F9-AF53-E048DBC6F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Syntetizovaný 1887, jako látka na předpis (i bez) masivně užívána ve 20. a 30. letech. Enormní popularita v Německu a Japonsku během 2. světové války</a:t>
            </a:r>
          </a:p>
          <a:p>
            <a:r>
              <a:rPr lang="cs-CZ" sz="2000" dirty="0"/>
              <a:t>Doteď léčebně užívána (narkolepsie, obezita, deprese, ADHD)</a:t>
            </a:r>
          </a:p>
          <a:p>
            <a:r>
              <a:rPr lang="cs-CZ" sz="2000" dirty="0"/>
              <a:t>Ovlivňuje sympatický systém. Masivní výlev dopaminu (největší ze všech látek), plus blokuje zpětné vychytávání dopaminu a blokuje degradaci dopaminu. Výlev noradrenalinu</a:t>
            </a:r>
          </a:p>
          <a:p>
            <a:r>
              <a:rPr lang="cs-CZ" sz="2000" dirty="0"/>
              <a:t>Závislost se vytváří pomaleji (zpravidla protože to není droga první volby). Vysoké procento závislých mezi uživateli (cca 20%, více se týká mužů)</a:t>
            </a:r>
          </a:p>
          <a:p>
            <a:r>
              <a:rPr lang="cs-CZ" sz="2000" dirty="0"/>
              <a:t>Vysoká tolerance</a:t>
            </a:r>
          </a:p>
        </p:txBody>
      </p:sp>
    </p:spTree>
    <p:extLst>
      <p:ext uri="{BB962C8B-B14F-4D97-AF65-F5344CB8AC3E}">
        <p14:creationId xmlns:p14="http://schemas.microsoft.com/office/powerpoint/2010/main" val="175119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69CE82-3B0E-4C3B-B5E1-5F6BF849B2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42ED2A-A404-4A61-9DA4-6F463C3C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Cannabis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C3097B-D77C-474E-9CB6-DFDBF1B88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141367" cy="4139998"/>
          </a:xfrm>
        </p:spPr>
        <p:txBody>
          <a:bodyPr/>
          <a:lstStyle/>
          <a:p>
            <a:r>
              <a:rPr lang="cs-CZ" sz="2000" dirty="0"/>
              <a:t>Hlavní účinná psychoaktivní látka </a:t>
            </a:r>
            <a:r>
              <a:rPr lang="en-GB" sz="2000" dirty="0"/>
              <a:t>tetrahydrocannabinol</a:t>
            </a:r>
            <a:r>
              <a:rPr lang="cs-CZ" sz="2000" dirty="0"/>
              <a:t> (</a:t>
            </a:r>
            <a:r>
              <a:rPr lang="en-GB" sz="2000" dirty="0"/>
              <a:t>THC</a:t>
            </a:r>
            <a:r>
              <a:rPr lang="cs-CZ" sz="2000" dirty="0"/>
              <a:t>). Podobá se </a:t>
            </a:r>
            <a:r>
              <a:rPr lang="cs-CZ" sz="2000" dirty="0" err="1"/>
              <a:t>endokanabinoidům</a:t>
            </a:r>
            <a:r>
              <a:rPr lang="cs-CZ" sz="2000" dirty="0"/>
              <a:t> (např. </a:t>
            </a:r>
            <a:r>
              <a:rPr lang="cs-CZ" sz="2000" dirty="0" err="1"/>
              <a:t>anandamid</a:t>
            </a:r>
            <a:r>
              <a:rPr lang="cs-CZ" sz="2000" dirty="0"/>
              <a:t> – zkracuje refrakterní fázi - neurony mohou okamžitě vystřelit). THC vydrží déle než </a:t>
            </a:r>
            <a:r>
              <a:rPr lang="cs-CZ" sz="2000" dirty="0" err="1"/>
              <a:t>endokanabinoidy</a:t>
            </a:r>
            <a:r>
              <a:rPr lang="cs-CZ" sz="2000" dirty="0"/>
              <a:t> </a:t>
            </a:r>
          </a:p>
          <a:p>
            <a:r>
              <a:rPr lang="cs-CZ" sz="2000" dirty="0"/>
              <a:t>Ovlivňuje také </a:t>
            </a:r>
            <a:r>
              <a:rPr lang="cs-CZ" sz="2000" dirty="0" err="1"/>
              <a:t>opioidní</a:t>
            </a:r>
            <a:r>
              <a:rPr lang="cs-CZ" sz="2000" dirty="0"/>
              <a:t> systém v </a:t>
            </a:r>
            <a:r>
              <a:rPr lang="cs-CZ" sz="2000" dirty="0" err="1"/>
              <a:t>nucleus</a:t>
            </a:r>
            <a:r>
              <a:rPr lang="cs-CZ" sz="2000" dirty="0"/>
              <a:t> </a:t>
            </a:r>
            <a:r>
              <a:rPr lang="cs-CZ" sz="2000" dirty="0" err="1"/>
              <a:t>accumbens</a:t>
            </a:r>
            <a:r>
              <a:rPr lang="cs-CZ" sz="2000" dirty="0"/>
              <a:t> –mírné uvolňování dopaminu (euforii a slast). Zvyšuje hladinu noradrenalinu, může vést k úzkosti. Receptory jsou také v periferním systému a imunitním systému – konopí má protizánětlivý a analgetický účinek</a:t>
            </a:r>
          </a:p>
          <a:p>
            <a:r>
              <a:rPr lang="cs-CZ" sz="2000" dirty="0"/>
              <a:t>Má relaxační/depresivní i stimulační účinky (např. někteří lidé se cítí ospalí, zatímco jiní se cítí vzrušení) – v závislosti na osobě a kontextu</a:t>
            </a:r>
          </a:p>
        </p:txBody>
      </p:sp>
      <p:pic>
        <p:nvPicPr>
          <p:cNvPr id="6" name="Picture 2" descr="https://d14rmgtrwzf5a.cloudfront.net/sites/default/files/joints_shutterstock-52960849.jpg">
            <a:extLst>
              <a:ext uri="{FF2B5EF4-FFF2-40B4-BE49-F238E27FC236}">
                <a16:creationId xmlns:a16="http://schemas.microsoft.com/office/drawing/2014/main" id="{4FDF16EC-AD80-4785-AAA6-CC2000D8B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809" y="2402378"/>
            <a:ext cx="3247937" cy="21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1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3580CC-ADC1-433A-BA6A-D25A095336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1255E8-AA65-41AC-81EB-CC0461A9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Pervitin - efekty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1DA977-F5BE-4E94-9B51-548DD9605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Zvýšená motivace a pozornost</a:t>
            </a:r>
          </a:p>
          <a:p>
            <a:r>
              <a:rPr lang="cs-CZ" sz="1600" dirty="0"/>
              <a:t>Zvýšená sociálnost</a:t>
            </a:r>
          </a:p>
          <a:p>
            <a:r>
              <a:rPr lang="cs-CZ" sz="1600" dirty="0"/>
              <a:t>Pozitivní změny nálady a euforie</a:t>
            </a:r>
          </a:p>
          <a:p>
            <a:r>
              <a:rPr lang="cs-CZ" sz="1600" dirty="0"/>
              <a:t>Snížená chuť na jídlo</a:t>
            </a:r>
          </a:p>
          <a:p>
            <a:r>
              <a:rPr lang="cs-CZ" sz="1600" dirty="0"/>
              <a:t>Zvýšený krevní tlak, tep, pocení, teplota</a:t>
            </a:r>
          </a:p>
          <a:p>
            <a:r>
              <a:rPr lang="cs-CZ" sz="1600" dirty="0"/>
              <a:t>Trhavé pohyby a řeč</a:t>
            </a:r>
          </a:p>
          <a:p>
            <a:r>
              <a:rPr lang="cs-CZ" sz="1600" dirty="0"/>
              <a:t>Nespavost (trvající i dny)</a:t>
            </a:r>
          </a:p>
          <a:p>
            <a:r>
              <a:rPr lang="cs-CZ" sz="1600" dirty="0"/>
              <a:t>Úzkost, panické ataky, strach, psychotické stavy (může začít i týdny po užití a trvat týdny)</a:t>
            </a:r>
          </a:p>
          <a:p>
            <a:r>
              <a:rPr lang="cs-CZ" sz="1600" dirty="0"/>
              <a:t>Extrémní agrese</a:t>
            </a:r>
          </a:p>
          <a:p>
            <a:r>
              <a:rPr lang="cs-CZ" sz="1600" dirty="0"/>
              <a:t>Bizarní chování</a:t>
            </a:r>
          </a:p>
          <a:p>
            <a:r>
              <a:rPr lang="cs-CZ" sz="1600" dirty="0"/>
              <a:t>Špatná hygiena (problémy s pletí, zuby, vyzáblost)</a:t>
            </a:r>
          </a:p>
          <a:p>
            <a:r>
              <a:rPr lang="cs-CZ" sz="1600" dirty="0"/>
              <a:t>Deteriorace kognitivních funkcí</a:t>
            </a:r>
          </a:p>
          <a:p>
            <a:r>
              <a:rPr lang="cs-CZ" sz="1600" dirty="0"/>
              <a:t>Kriminalita – koncová droga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851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1B4DB2-9E74-4900-8E9E-B6D91F1F6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4" name="Picture 2" descr="http://images.amcnetworks.com/amc.com/wp-content/uploads/2010/12/breaking-bad-S5-400x600-compressedV1.jpg">
            <a:extLst>
              <a:ext uri="{FF2B5EF4-FFF2-40B4-BE49-F238E27FC236}">
                <a16:creationId xmlns:a16="http://schemas.microsoft.com/office/drawing/2014/main" id="{18A35922-4993-4983-877D-A01BE884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66" y="-14288"/>
            <a:ext cx="459105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3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38086A-7C82-48D4-A3DC-EAAE5599DE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4" name="Obrázek 3" descr="European Drug Report. Trends and Developments. 2018 - 20181816_TDAT18001ENN_PDF.pdf - Mozilla Firefox">
            <a:extLst>
              <a:ext uri="{FF2B5EF4-FFF2-40B4-BE49-F238E27FC236}">
                <a16:creationId xmlns:a16="http://schemas.microsoft.com/office/drawing/2014/main" id="{4A1BDA4F-42EE-4EC7-B8F8-90D10B8EB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29052" r="8047" b="6514"/>
          <a:stretch/>
        </p:blipFill>
        <p:spPr>
          <a:xfrm>
            <a:off x="0" y="514349"/>
            <a:ext cx="12192000" cy="57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1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774F53-00DC-4B7D-99DF-B6331577CF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A2BF94-E849-4C50-85BF-0872FF12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Kokain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8B618D-D86C-468E-8755-EE2828F54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Stimulant extrahovaný z koky </a:t>
            </a:r>
          </a:p>
          <a:p>
            <a:r>
              <a:rPr lang="cs-CZ" sz="2000" dirty="0"/>
              <a:t>Obvykle prášek hořké chuti, obvykle šňupaný (občas i polykaný v podobě tablet. V 19. století Vin Mariani – obdoba </a:t>
            </a:r>
            <a:r>
              <a:rPr lang="cs-CZ" sz="2000" dirty="0" err="1"/>
              <a:t>energydrinků</a:t>
            </a:r>
            <a:r>
              <a:rPr lang="cs-CZ" sz="2000" dirty="0"/>
              <a:t> dneška, </a:t>
            </a:r>
            <a:r>
              <a:rPr lang="cs-CZ" sz="2000" dirty="0" err="1"/>
              <a:t>koikain</a:t>
            </a:r>
            <a:r>
              <a:rPr lang="cs-CZ" sz="2000" dirty="0"/>
              <a:t> + červené víno, předchůdce koly).</a:t>
            </a:r>
          </a:p>
          <a:p>
            <a:r>
              <a:rPr lang="cs-CZ" sz="2000" dirty="0" err="1"/>
              <a:t>Crack</a:t>
            </a:r>
            <a:r>
              <a:rPr lang="cs-CZ" sz="2000" dirty="0"/>
              <a:t> – vazká hmota, mix kokainu a dalších chemikálií (např. prášku na pečení), kouří se</a:t>
            </a:r>
          </a:p>
          <a:p>
            <a:r>
              <a:rPr lang="cs-CZ" sz="2000" dirty="0"/>
              <a:t>Po cannabisu asi nejčastější nelegální droga </a:t>
            </a:r>
          </a:p>
          <a:p>
            <a:r>
              <a:rPr lang="cs-CZ" sz="2000" dirty="0"/>
              <a:t>Podobné neuro účinky jako amphetaminy – ovlivňuje dopamin (blokuje zpětné vychytávání), noradrenalin a serotonin. Slast (dopamin)-energie (noradrenalin)-sebevědomí (serotonin)</a:t>
            </a:r>
          </a:p>
          <a:p>
            <a:r>
              <a:rPr lang="cs-CZ" sz="2000" dirty="0"/>
              <a:t>Další efekty rovněž podobné </a:t>
            </a:r>
            <a:r>
              <a:rPr lang="cs-CZ" sz="2000" dirty="0" err="1"/>
              <a:t>methamphetaminu</a:t>
            </a:r>
            <a:r>
              <a:rPr lang="cs-CZ" sz="2000" dirty="0"/>
              <a:t> (</a:t>
            </a:r>
            <a:r>
              <a:rPr lang="cs-CZ" sz="2000" dirty="0" err="1"/>
              <a:t>boost</a:t>
            </a:r>
            <a:r>
              <a:rPr lang="cs-CZ" sz="2000" dirty="0"/>
              <a:t> fyzických a duševních schopností, potlačení chuti jíst, euforie, zvýšení tlaku a tepu, insomnie, prudké změny nálad, agrese, úzkost, paranoia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6582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3C987C-B9B9-4109-A759-F300DF79F1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5F7483-71C9-4507-B80A-466BC692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Kokain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07EF72-1326-4D63-927B-FCEE8474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Předávkování – srdeční infarkt, přehřátí, akutní </a:t>
            </a:r>
            <a:r>
              <a:rPr lang="cs-CZ" sz="2000" dirty="0" err="1"/>
              <a:t>psychoza</a:t>
            </a:r>
            <a:endParaRPr lang="cs-CZ" sz="2000" dirty="0"/>
          </a:p>
          <a:p>
            <a:r>
              <a:rPr lang="cs-CZ" sz="2000" dirty="0"/>
              <a:t>Předávkování se děje často v kombinaci s jinými stimulanty či v kombinaci s alkoholem (vytvoří se </a:t>
            </a:r>
            <a:r>
              <a:rPr lang="cs-CZ" sz="2000" dirty="0" err="1"/>
              <a:t>cocaethylen</a:t>
            </a:r>
            <a:r>
              <a:rPr lang="cs-CZ" sz="2000" dirty="0"/>
              <a:t>, který působí v těle mnohem delší čas) – je třeba chladit tělo (plus třeba diazepam)</a:t>
            </a:r>
          </a:p>
          <a:p>
            <a:r>
              <a:rPr lang="cs-CZ" sz="2000" dirty="0"/>
              <a:t>Pouze psychologická závislost (včetně abstinenčních příznaků) – léčba psychoterapie</a:t>
            </a:r>
          </a:p>
          <a:p>
            <a:r>
              <a:rPr lang="cs-CZ" sz="2000" dirty="0"/>
              <a:t>Abstinenční příznaky – úzkost, únava, nenasytnost, nespavost, letargie, sebevražedné myšlenky)</a:t>
            </a:r>
          </a:p>
          <a:p>
            <a:r>
              <a:rPr lang="cs-CZ" sz="2000" dirty="0"/>
              <a:t>5% </a:t>
            </a:r>
            <a:r>
              <a:rPr lang="cs-CZ" sz="2000" dirty="0" err="1"/>
              <a:t>evropanů</a:t>
            </a:r>
            <a:r>
              <a:rPr lang="cs-CZ" sz="2000" dirty="0"/>
              <a:t> někdy vyzkoušelo, 1% mělo v posledním roce. Užívání momentálně na vzestupu. Muži jsou 3x častější uživatelé</a:t>
            </a:r>
          </a:p>
        </p:txBody>
      </p:sp>
    </p:spTree>
    <p:extLst>
      <p:ext uri="{BB962C8B-B14F-4D97-AF65-F5344CB8AC3E}">
        <p14:creationId xmlns:p14="http://schemas.microsoft.com/office/powerpoint/2010/main" val="927203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BDC42F-A37D-4E6A-A8DE-843AFA1FB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4" name="Obrázek 3" descr="European Drug Report. Trends and Developments. 2018 - 20181816_TDAT18001ENN_PDF.pdf - Mozilla Firefox">
            <a:extLst>
              <a:ext uri="{FF2B5EF4-FFF2-40B4-BE49-F238E27FC236}">
                <a16:creationId xmlns:a16="http://schemas.microsoft.com/office/drawing/2014/main" id="{3D23062E-F5C7-4A58-B451-5AF04CF05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t="23562" r="4062" b="5936"/>
          <a:stretch/>
        </p:blipFill>
        <p:spPr>
          <a:xfrm>
            <a:off x="0" y="284191"/>
            <a:ext cx="12192000" cy="58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01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36025B-065B-4CFA-87B2-63FC94584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9A0931-C5A2-4D0C-9399-7DA45088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Ketamin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813F1E-A17E-42D9-BB16-4C30C579A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Disociativní</a:t>
            </a:r>
            <a:r>
              <a:rPr lang="cs-CZ" sz="1800" dirty="0"/>
              <a:t> anestetikum, analgetické a amnestické účinky</a:t>
            </a:r>
          </a:p>
          <a:p>
            <a:r>
              <a:rPr lang="cs-CZ" sz="1800" dirty="0"/>
              <a:t>Používá se pro lékařské účely zejména při úrazech, chirurgických zákrocích, proti bolesti. Časté využití pro veterinární účely. Od 80. let i jako droga, zároveň i neoficiální antidepresivum (a lék na astma, uvolňuje hladké svalstvo)</a:t>
            </a:r>
          </a:p>
          <a:p>
            <a:r>
              <a:rPr lang="cs-CZ" sz="1800" dirty="0"/>
              <a:t>Užití v různých podobách (tabletky, prášek, tekutina, i injekce)</a:t>
            </a:r>
          </a:p>
          <a:p>
            <a:r>
              <a:rPr lang="cs-CZ" sz="1800" dirty="0"/>
              <a:t>Vyhledávané účinky – propojení s vesmírem, sexuální propojení, uvolnění (včetně hladkého svalstva), tělesná paralýza, jakoby vystoupení z vlastního těla</a:t>
            </a:r>
          </a:p>
          <a:p>
            <a:r>
              <a:rPr lang="cs-CZ" sz="1800" dirty="0"/>
              <a:t>Party droga (zástupná s MDMA) a sexuální droga (na rozdíl od MDMA nezpůsobuje sexuální neschopnost, vyvolává mírnou nadrženost</a:t>
            </a:r>
          </a:p>
          <a:p>
            <a:r>
              <a:rPr lang="cs-CZ" sz="1800" dirty="0">
                <a:hlinkClick r:id="rId2"/>
              </a:rPr>
              <a:t>https://plus.rozhlas.cz/budou-psychedelika-lekem-na-deprese-nez-zaberou-antidepresiva-trva-mesice-u-nove-8952786?fbclid=IwAR2NvhPT5oe5Hd4p82xgucJwpp0S3N4QcNN-flJrtqxSkUNTh5qUhqHTMdk</a:t>
            </a:r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179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CA1F72-EA20-445C-ADCA-F9CD51731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CB9578-005B-475C-853B-CE6BAEF9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Ketamin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49DF66-99B4-415B-9E22-997307FF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Může být návykový, ale zřejmě jen mírně</a:t>
            </a:r>
          </a:p>
          <a:p>
            <a:r>
              <a:rPr lang="cs-CZ" sz="2400" dirty="0"/>
              <a:t>Existují důkazy, že velmi mírně ovlivňuje dopaminový systém, a jsou popsané případě závislých</a:t>
            </a:r>
          </a:p>
          <a:p>
            <a:r>
              <a:rPr lang="cs-CZ" sz="2400" dirty="0"/>
              <a:t>Předávkování hrozí (zvláště v kombinaci s jinými látkami)  -není reverzní droga</a:t>
            </a:r>
          </a:p>
          <a:p>
            <a:r>
              <a:rPr lang="cs-CZ" sz="2400" dirty="0"/>
              <a:t>Abstinenční příznaky – třas, panické ataky</a:t>
            </a:r>
          </a:p>
          <a:p>
            <a:r>
              <a:rPr lang="cs-CZ" sz="2400" dirty="0"/>
              <a:t>Nejvíc rizik spojených s </a:t>
            </a:r>
            <a:r>
              <a:rPr lang="cs-CZ" sz="2400" dirty="0" err="1"/>
              <a:t>ketaminem</a:t>
            </a:r>
            <a:r>
              <a:rPr lang="cs-CZ" sz="2400" dirty="0"/>
              <a:t> nepřímo – riziko zranění, sexuálního zneužití, sexuálně přenosných chorob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599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5E7D8E-639C-4F48-BF4E-D0548894F6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636BF4-EEBB-420D-BECC-B0FA10BCE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3" t="17793" r="36916" b="6798"/>
          <a:stretch/>
        </p:blipFill>
        <p:spPr>
          <a:xfrm>
            <a:off x="0" y="94691"/>
            <a:ext cx="6467302" cy="63853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68A3EA1-D23E-4C9B-B3C1-34B044C73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1" t="22909" r="28556" b="2061"/>
          <a:stretch/>
        </p:blipFill>
        <p:spPr>
          <a:xfrm>
            <a:off x="6339444" y="357446"/>
            <a:ext cx="5699401" cy="60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8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81ABEB-8EAE-44E8-BC50-AAECA9533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A95BABD-5935-4361-AED4-A5A828CDE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7" t="18546" r="26598" b="25455"/>
          <a:stretch/>
        </p:blipFill>
        <p:spPr>
          <a:xfrm>
            <a:off x="-1" y="0"/>
            <a:ext cx="7022651" cy="50458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A4E2E0E-24E0-4996-993D-0696BACA5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23273" r="25220" b="13818"/>
          <a:stretch/>
        </p:blipFill>
        <p:spPr>
          <a:xfrm>
            <a:off x="6733309" y="2642137"/>
            <a:ext cx="5458691" cy="42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7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225C0B-C347-40B3-8AFD-6F4176431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5CE037-6C9D-4482-BF7B-4612B4D0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Cannabis účinky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8BC145-F87E-4E2A-8A5D-97AC08AC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Může se kouřit či jíst – THC v jídle je zpravidla mnohem koncentrovanější, má pomalejší nástup ale větší účinky. Nedoporučuje se začátečníkům – může dojít k předávkování a panické atace. Kouření: nástup do 90 sekund, trvání 2-4 hodiny. Jídlo: nástup 20-120 minut, trvání 12+ hodin</a:t>
            </a:r>
          </a:p>
          <a:p>
            <a:r>
              <a:rPr lang="cs-CZ" sz="1800" dirty="0"/>
              <a:t>zlepšení nálady, euforie, nudné úkoly se mohou stát zajímavějšími, zvýšený smích, relaxace, odbourávání stresu </a:t>
            </a:r>
          </a:p>
          <a:p>
            <a:r>
              <a:rPr lang="cs-CZ" sz="1800" dirty="0"/>
              <a:t>kreativní, filozofické, abstraktní nebo hluboké myšlení: myšlenky plynou snadněji, </a:t>
            </a:r>
          </a:p>
          <a:p>
            <a:r>
              <a:rPr lang="cs-CZ" sz="1800" dirty="0"/>
              <a:t>hlubší spojení s hudbou, zvýšené vědomí smyslových vjemů (chuť, čich, hmat, sluch, zrak) </a:t>
            </a:r>
          </a:p>
          <a:p>
            <a:r>
              <a:rPr lang="cs-CZ" sz="1800" dirty="0"/>
              <a:t>změna prožívání svalové únavy, příjemný pocit těla, propojení těla a mysli </a:t>
            </a:r>
          </a:p>
          <a:p>
            <a:r>
              <a:rPr lang="cs-CZ" sz="1800" dirty="0"/>
              <a:t>lékařské použití: úleva od bolesti (bolesti hlavy, křeče) – používá se na léčbu chronické bolesti, snížení nevolnosti, zvýšená chuť k jídlu</a:t>
            </a:r>
          </a:p>
        </p:txBody>
      </p:sp>
    </p:spTree>
    <p:extLst>
      <p:ext uri="{BB962C8B-B14F-4D97-AF65-F5344CB8AC3E}">
        <p14:creationId xmlns:p14="http://schemas.microsoft.com/office/powerpoint/2010/main" val="190111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26DB15-85A9-4E31-8C1A-C481E403A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1D7F8F-EE76-4308-B55E-0710F601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Cannabis účinky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4DE0F1-0CCF-458F-8860-7E41E188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změna vědomí, dilatace a komprese času pomalost (pomalá jízda, mluvení) únava, ospalost, letargie, neschopnost spát</a:t>
            </a:r>
          </a:p>
          <a:p>
            <a:r>
              <a:rPr lang="cs-CZ" sz="2000" dirty="0"/>
              <a:t>sucho v ústech, lepkavá ústa, přerušení lineární paměti, potíže sledovat sled myšlenek, potíže s krátkodobou pamětí, </a:t>
            </a:r>
          </a:p>
          <a:p>
            <a:r>
              <a:rPr lang="cs-CZ" sz="2000" dirty="0"/>
              <a:t>záchvaty paniky, úzkost, paranoia </a:t>
            </a:r>
          </a:p>
          <a:p>
            <a:r>
              <a:rPr lang="cs-CZ" sz="2000" dirty="0"/>
              <a:t>kašel, astma, problémy s horními dýchacími cestami </a:t>
            </a:r>
          </a:p>
          <a:p>
            <a:r>
              <a:rPr lang="cs-CZ" sz="2000" dirty="0"/>
              <a:t>tendence riskovat (např. riskantní řízení auta, rizikové sexuální chování)</a:t>
            </a:r>
          </a:p>
          <a:p>
            <a:r>
              <a:rPr lang="cs-CZ" sz="2000" dirty="0"/>
              <a:t>Snížená motivace (neschopnost dokončit školu, malá výkonost v práci apod.)</a:t>
            </a:r>
          </a:p>
          <a:p>
            <a:r>
              <a:rPr lang="cs-CZ" sz="2000" dirty="0"/>
              <a:t>Ovlivňuje psychotické predispozice</a:t>
            </a:r>
          </a:p>
          <a:p>
            <a:r>
              <a:rPr lang="cs-CZ" sz="2000" dirty="0"/>
              <a:t>Respirační onemocnění (astma, rakovina,…)</a:t>
            </a:r>
          </a:p>
          <a:p>
            <a:r>
              <a:rPr lang="cs-CZ" sz="2000" dirty="0"/>
              <a:t>U mužů snížená reprodukční kapacita</a:t>
            </a:r>
          </a:p>
        </p:txBody>
      </p:sp>
    </p:spTree>
    <p:extLst>
      <p:ext uri="{BB962C8B-B14F-4D97-AF65-F5344CB8AC3E}">
        <p14:creationId xmlns:p14="http://schemas.microsoft.com/office/powerpoint/2010/main" val="194812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53E545-A4A9-474B-BFE4-9CB71998C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2F2F30-F744-484A-949B-4A9FE6E5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Cannabis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935F66-8D23-401D-996D-6100D480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29935" cy="4139998"/>
          </a:xfrm>
        </p:spPr>
        <p:txBody>
          <a:bodyPr/>
          <a:lstStyle/>
          <a:p>
            <a:r>
              <a:rPr lang="cs-CZ" sz="2000" dirty="0"/>
              <a:t>Je pouze lehce návykové (ale návykové je)</a:t>
            </a:r>
          </a:p>
          <a:p>
            <a:r>
              <a:rPr lang="cs-CZ" sz="2000" dirty="0"/>
              <a:t>Byly popsané všechny symptomy závislosti</a:t>
            </a:r>
          </a:p>
          <a:p>
            <a:r>
              <a:rPr lang="cs-CZ" sz="2000" dirty="0"/>
              <a:t>Abstinenční příznaky jsou mírné a neohrožují život. Letargie, ztráta chuti k jídle, bolesti hlavy, insomnie, zpomalené myšlení</a:t>
            </a:r>
          </a:p>
          <a:p>
            <a:r>
              <a:rPr lang="cs-CZ" sz="2000" dirty="0"/>
              <a:t>Problematické zvláště u adolescentů</a:t>
            </a:r>
          </a:p>
          <a:p>
            <a:r>
              <a:rPr lang="cs-CZ" sz="2000" dirty="0"/>
              <a:t>Po roce 2000 prudký nárůst obsahu THC v marihuaně (šlechtění) – dříve se neuvažovalo o závislosti, dnes už ano</a:t>
            </a:r>
          </a:p>
          <a:p>
            <a:r>
              <a:rPr lang="cs-CZ" sz="2000" dirty="0"/>
              <a:t>Rostoucí trend lidí v léčbě se závislostí na THC: v EU v roce 2016 asi 150 tis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F3EF24-11EE-44F7-A216-EB4724311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4" t="34302" r="25945" b="3395"/>
          <a:stretch/>
        </p:blipFill>
        <p:spPr>
          <a:xfrm>
            <a:off x="7265325" y="1667404"/>
            <a:ext cx="4926676" cy="511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8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84CCB5-D445-4B1E-8EC4-D15F4093D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77D039-6E89-467B-AF00-11CD998F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Cannabis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2C0F1A-BDC4-4A3F-A0C1-81F63AAD9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04996" cy="4139998"/>
          </a:xfrm>
        </p:spPr>
        <p:txBody>
          <a:bodyPr/>
          <a:lstStyle/>
          <a:p>
            <a:r>
              <a:rPr lang="cs-CZ" sz="2000" dirty="0"/>
              <a:t>Prevalence mezi 15 až 34letými se pohybuje od 3,5 % v Maďarsku k 21,5 % ve Francii. </a:t>
            </a:r>
          </a:p>
          <a:p>
            <a:r>
              <a:rPr lang="cs-CZ" sz="2000" dirty="0"/>
              <a:t>Mezi mladými lidmi užívajícími konopí v posledním roce je poměr mužů a žen 2:1. </a:t>
            </a:r>
          </a:p>
          <a:p>
            <a:r>
              <a:rPr lang="cs-CZ" sz="2000" dirty="0"/>
              <a:t>Nejnovější výsledky průzkumu ukazují, že většina zemí hlásí stabilní prevalence či nárůst v užívání </a:t>
            </a:r>
          </a:p>
          <a:p>
            <a:r>
              <a:rPr lang="cs-CZ" sz="2000" dirty="0"/>
              <a:t>Přibližně 1 % dospělých Evropanů denně nebo téměř denně užívá konopí (v USA 4 %)</a:t>
            </a:r>
          </a:p>
        </p:txBody>
      </p:sp>
      <p:pic>
        <p:nvPicPr>
          <p:cNvPr id="6" name="Obrázek 5" descr="European Drug Report. Trends and Developments. 2018 - 20181816_TDAT18001ENN_PDF.pdf - Mozilla Firefox">
            <a:extLst>
              <a:ext uri="{FF2B5EF4-FFF2-40B4-BE49-F238E27FC236}">
                <a16:creationId xmlns:a16="http://schemas.microsoft.com/office/drawing/2014/main" id="{342CB11B-21EB-4706-A4FC-E8CA75430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23787" r="45276" b="12137"/>
          <a:stretch/>
        </p:blipFill>
        <p:spPr>
          <a:xfrm>
            <a:off x="7082507" y="1862051"/>
            <a:ext cx="5109493" cy="49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DF92B2-B2FE-46D2-9B6F-39B6E5E027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4" name="Obrázek 3" descr="European Drug Report. Trends and Developments. 2017 - TDAT17001ENN.pdf - Mozilla Firefox">
            <a:extLst>
              <a:ext uri="{FF2B5EF4-FFF2-40B4-BE49-F238E27FC236}">
                <a16:creationId xmlns:a16="http://schemas.microsoft.com/office/drawing/2014/main" id="{955F552D-D8EC-4B6B-9D18-86069B89C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29612" r="20863" b="12137"/>
          <a:stretch/>
        </p:blipFill>
        <p:spPr>
          <a:xfrm>
            <a:off x="364374" y="349411"/>
            <a:ext cx="11463251" cy="58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3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4C3BF4-42D0-41FD-ABDA-DB0926984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5D5793-9575-4E80-921A-80B96C8E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Gateway</a:t>
            </a:r>
            <a:r>
              <a:rPr lang="cs-CZ" dirty="0"/>
              <a:t> </a:t>
            </a:r>
            <a:r>
              <a:rPr lang="cs-CZ" dirty="0" err="1"/>
              <a:t>hypothesis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B14536-8F8F-4F60-A0A3-F4C19C5F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4184"/>
            <a:ext cx="10753200" cy="4139998"/>
          </a:xfrm>
        </p:spPr>
        <p:txBody>
          <a:bodyPr/>
          <a:lstStyle/>
          <a:p>
            <a:r>
              <a:rPr lang="cs-CZ" sz="1600" dirty="0"/>
              <a:t>Droga jako vstupní brána k jiným drogám (</a:t>
            </a:r>
            <a:r>
              <a:rPr lang="cs-CZ" sz="1600" dirty="0" err="1"/>
              <a:t>stepping</a:t>
            </a:r>
            <a:r>
              <a:rPr lang="cs-CZ" sz="1600" dirty="0"/>
              <a:t> stone/</a:t>
            </a:r>
            <a:r>
              <a:rPr lang="cs-CZ" sz="1600" dirty="0" err="1"/>
              <a:t>gateway</a:t>
            </a:r>
            <a:r>
              <a:rPr lang="cs-CZ" sz="1600" dirty="0"/>
              <a:t>/</a:t>
            </a:r>
            <a:r>
              <a:rPr lang="cs-CZ" sz="1600" dirty="0" err="1"/>
              <a:t>escalation</a:t>
            </a:r>
            <a:r>
              <a:rPr lang="cs-CZ" sz="1600" dirty="0"/>
              <a:t>/</a:t>
            </a:r>
            <a:r>
              <a:rPr lang="cs-CZ" sz="1600" dirty="0" err="1"/>
              <a:t>progression</a:t>
            </a:r>
            <a:r>
              <a:rPr lang="cs-CZ" sz="1600" dirty="0"/>
              <a:t>). Je jí marihuana?</a:t>
            </a:r>
          </a:p>
          <a:p>
            <a:r>
              <a:rPr lang="cs-CZ" sz="1600" dirty="0"/>
              <a:t>Pozorování: uživatelé nelegálních drog dříve užívali marihuanu. Ale korelace nemusí nutně představovat příčinnou souvislost. Longitudinální populační studie vykazují smíšené výsledky. </a:t>
            </a:r>
          </a:p>
          <a:p>
            <a:r>
              <a:rPr lang="cs-CZ" sz="1600" dirty="0"/>
              <a:t>„Vstupní brána“ se často používá v rámci „morálního modelu závislosti“ a k obhajobě „války proti určitým drogám“ </a:t>
            </a:r>
          </a:p>
          <a:p>
            <a:r>
              <a:rPr lang="cs-CZ" sz="1600" dirty="0"/>
              <a:t>Studie na zvířatech – expozice jedné látce (změny v systému odměn) zvyšuje citlivost na jinou látku. Pravidelná expozice THC zvyšuje preferenci heroinu nebo nikotinu </a:t>
            </a:r>
          </a:p>
          <a:p>
            <a:r>
              <a:rPr lang="cs-CZ" sz="1600" dirty="0"/>
              <a:t>Sociální a kulturní kontext – když marihuana není běžná, slouží jako vstupní brána jiné látky. Významnější roli hrají jiné, socio-ekonomické faktory např. nezaměstnanost </a:t>
            </a:r>
          </a:p>
          <a:p>
            <a:r>
              <a:rPr lang="cs-CZ" sz="1600" dirty="0"/>
              <a:t>Z hlediska užívání návykových látek je nejsilnějším prediktorem užívání alkoholu a tabáku v rané polovině adolescence (a dnes spíš kofeinové nápoje) </a:t>
            </a:r>
          </a:p>
          <a:p>
            <a:r>
              <a:rPr lang="cs-CZ" sz="1600" dirty="0"/>
              <a:t>Měla by být marihuana legální? Když se marihuana dostane na černý trh, je spojována s jinými zakázanými látkami.. Je ale méně návyková a má méně negativních účinků než alkohol nebo tabák. Ale máme více zkušeností a „společenských norem“ s alkoholem a tabákem. Marihuana má také velký lékařský potenciál a ten je málo využíván kvůli nelegálnímu statusu.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7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F7BA35-8B12-4679-8F63-0AABECDBE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5A317D-09FE-4614-8C94-20EB3298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Alkohol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2B7FD2-941F-4780-8B51-3EF5C673E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210342" cy="4139998"/>
          </a:xfrm>
        </p:spPr>
        <p:txBody>
          <a:bodyPr/>
          <a:lstStyle/>
          <a:p>
            <a:r>
              <a:rPr lang="cs-CZ" sz="2000" dirty="0"/>
              <a:t>Ethanol / etylalkohol, vzniká fermentací cukrů</a:t>
            </a:r>
          </a:p>
          <a:p>
            <a:r>
              <a:rPr lang="cs-CZ" sz="2000" dirty="0"/>
              <a:t>GABA agonista a Glutamátový antagonista – </a:t>
            </a:r>
            <a:r>
              <a:rPr lang="cs-CZ" sz="2000" dirty="0" err="1"/>
              <a:t>depresant</a:t>
            </a:r>
            <a:r>
              <a:rPr lang="cs-CZ" sz="2000" dirty="0"/>
              <a:t>. Ale ovlivňuje i </a:t>
            </a:r>
            <a:r>
              <a:rPr lang="cs-CZ" sz="2000" dirty="0" err="1"/>
              <a:t>opioidní</a:t>
            </a:r>
            <a:r>
              <a:rPr lang="cs-CZ" sz="2000" dirty="0"/>
              <a:t> receptory (více endorfinu a v kaskádové reakci i dopaminu a serotoninu v </a:t>
            </a:r>
            <a:r>
              <a:rPr lang="cs-CZ" sz="2000" dirty="0" err="1"/>
              <a:t>nucleus</a:t>
            </a:r>
            <a:r>
              <a:rPr lang="cs-CZ" sz="2000" dirty="0"/>
              <a:t> </a:t>
            </a:r>
            <a:r>
              <a:rPr lang="cs-CZ" sz="2000" dirty="0" err="1"/>
              <a:t>acumbens</a:t>
            </a:r>
            <a:endParaRPr lang="cs-CZ" sz="2000" dirty="0"/>
          </a:p>
          <a:p>
            <a:r>
              <a:rPr lang="cs-CZ" sz="2000" dirty="0"/>
              <a:t>Účinky v různých částech mozku – slastné pocity </a:t>
            </a:r>
            <a:r>
              <a:rPr lang="cs-CZ" sz="2000" dirty="0" err="1"/>
              <a:t>nucleus</a:t>
            </a:r>
            <a:r>
              <a:rPr lang="cs-CZ" sz="2000" dirty="0"/>
              <a:t> </a:t>
            </a:r>
            <a:r>
              <a:rPr lang="cs-CZ" sz="2000" dirty="0" err="1"/>
              <a:t>acumbens</a:t>
            </a:r>
            <a:r>
              <a:rPr lang="cs-CZ" sz="2000" dirty="0"/>
              <a:t> a amygdale; v kortexu zpomalené myšlení; v </a:t>
            </a:r>
            <a:r>
              <a:rPr lang="cs-CZ" sz="2000" dirty="0" err="1"/>
              <a:t>prefortálním</a:t>
            </a:r>
            <a:r>
              <a:rPr lang="cs-CZ" sz="2000" dirty="0"/>
              <a:t> kortexu vypíná inhibici v myšlení i chování; cerebellum – ztráta koordinace; hypothalamus – regulace nálady, sexuální nadržení ale zároveň snížení schopnosti mít sex, změlčení dechu, snížení tělesné teploty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E2868F-A357-48D5-8E33-582803EBE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8" y="3719946"/>
            <a:ext cx="4184072" cy="31380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C3A207-0105-4E14-BB7F-3DCCB7C26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8" y="662355"/>
            <a:ext cx="4184072" cy="305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8521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4C1B07-8B2E-43B5-88FF-592AEE089C0D}">
  <ds:schemaRefs>
    <ds:schemaRef ds:uri="http://purl.org/dc/terms/"/>
    <ds:schemaRef ds:uri="http://schemas.openxmlformats.org/package/2006/metadata/core-properties"/>
    <ds:schemaRef ds:uri="317fa241-dc0d-4a19-bd23-9d6e79d0e5e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12069</TotalTime>
  <Words>2069</Words>
  <Application>Microsoft Office PowerPoint</Application>
  <PresentationFormat>Širokoúhlá obrazovka</PresentationFormat>
  <Paragraphs>182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Presentation_MU_EN</vt:lpstr>
      <vt:lpstr>Látkové závislosti II</vt:lpstr>
      <vt:lpstr>Cannabis</vt:lpstr>
      <vt:lpstr>Cannabis účinky</vt:lpstr>
      <vt:lpstr>Cannabis účinky</vt:lpstr>
      <vt:lpstr>Cannabis</vt:lpstr>
      <vt:lpstr>Cannabis</vt:lpstr>
      <vt:lpstr>Prezentace aplikace PowerPoint</vt:lpstr>
      <vt:lpstr>Gateway hypothesis</vt:lpstr>
      <vt:lpstr>Alkohol</vt:lpstr>
      <vt:lpstr>Alkohol - efekty</vt:lpstr>
      <vt:lpstr>Alkohol</vt:lpstr>
      <vt:lpstr>Opiáty</vt:lpstr>
      <vt:lpstr>Heroin</vt:lpstr>
      <vt:lpstr>Heroin</vt:lpstr>
      <vt:lpstr>Prezentace aplikace PowerPoint</vt:lpstr>
      <vt:lpstr>Opioidová krize v USA</vt:lpstr>
      <vt:lpstr>Prezentace aplikace PowerPoint</vt:lpstr>
      <vt:lpstr>Amphetaminy</vt:lpstr>
      <vt:lpstr>Methamphetamin</vt:lpstr>
      <vt:lpstr>Pervitin - efekty</vt:lpstr>
      <vt:lpstr>Prezentace aplikace PowerPoint</vt:lpstr>
      <vt:lpstr>Prezentace aplikace PowerPoint</vt:lpstr>
      <vt:lpstr>Kokain</vt:lpstr>
      <vt:lpstr>Kokain</vt:lpstr>
      <vt:lpstr>Prezentace aplikace PowerPoint</vt:lpstr>
      <vt:lpstr>Ketamin</vt:lpstr>
      <vt:lpstr>Ketamin</vt:lpstr>
      <vt:lpstr>Prezentace aplikace PowerPoint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435</cp:revision>
  <cp:lastPrinted>2019-11-20T13:22:53Z</cp:lastPrinted>
  <dcterms:created xsi:type="dcterms:W3CDTF">2019-04-11T21:46:02Z</dcterms:created>
  <dcterms:modified xsi:type="dcterms:W3CDTF">2023-03-20T16:33:59Z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