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2"/>
  </p:notesMasterIdLst>
  <p:handoutMasterIdLst>
    <p:handoutMasterId r:id="rId33"/>
  </p:handoutMasterIdLst>
  <p:sldIdLst>
    <p:sldId id="256" r:id="rId5"/>
    <p:sldId id="381" r:id="rId6"/>
    <p:sldId id="384" r:id="rId7"/>
    <p:sldId id="383" r:id="rId8"/>
    <p:sldId id="393" r:id="rId9"/>
    <p:sldId id="407" r:id="rId10"/>
    <p:sldId id="382" r:id="rId11"/>
    <p:sldId id="386" r:id="rId12"/>
    <p:sldId id="408" r:id="rId13"/>
    <p:sldId id="409" r:id="rId14"/>
    <p:sldId id="411" r:id="rId15"/>
    <p:sldId id="410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05" r:id="rId27"/>
    <p:sldId id="422" r:id="rId28"/>
    <p:sldId id="423" r:id="rId29"/>
    <p:sldId id="424" r:id="rId30"/>
    <p:sldId id="403" r:id="rId31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pl-PL" dirty="0"/>
              <a:t>Behaviorální závislosti VII – </a:t>
            </a:r>
            <a:br>
              <a:rPr lang="pl-PL" dirty="0"/>
            </a:br>
            <a:r>
              <a:rPr lang="pl-PL" dirty="0"/>
              <a:t>sex a pornografie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r>
              <a:rPr lang="cs-CZ" b="1" dirty="0"/>
              <a:t>PSYb2921 Psychologie závislostí</a:t>
            </a:r>
          </a:p>
          <a:p>
            <a:r>
              <a:rPr lang="cs-CZ" b="1" dirty="0"/>
              <a:t>JS 2023</a:t>
            </a:r>
          </a:p>
          <a:p>
            <a:r>
              <a:rPr lang="cs-CZ" b="1" dirty="0"/>
              <a:t>Lukas Blinka</a:t>
            </a:r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08C3F6-2DB3-420D-9048-081E36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592776-CFDA-4564-9C12-52A2DAB6E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17455" r="29064" b="11394"/>
          <a:stretch/>
        </p:blipFill>
        <p:spPr>
          <a:xfrm>
            <a:off x="1194414" y="144272"/>
            <a:ext cx="9490456" cy="65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5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A120CD-82F3-4BA2-9B4D-C196B2C36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2EFD5D-DAAA-411C-A422-1CCAFD3E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participantů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18CD4B-0A1A-4EFC-8162-BE88BF017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Osloveni skrze organizace a profesionály poskytující léčbu (celkem 104 </a:t>
            </a:r>
            <a:r>
              <a:rPr lang="cs-CZ" sz="2000" dirty="0" err="1"/>
              <a:t>solovených</a:t>
            </a:r>
            <a:r>
              <a:rPr lang="cs-CZ" sz="2000" dirty="0"/>
              <a:t> terapeutů, psychiatrů, sexuologů, urologů) </a:t>
            </a:r>
          </a:p>
          <a:p>
            <a:r>
              <a:rPr lang="en-GB" sz="2000" dirty="0"/>
              <a:t>23 m</a:t>
            </a:r>
            <a:r>
              <a:rPr lang="cs-CZ" sz="2000" dirty="0" err="1"/>
              <a:t>užů</a:t>
            </a:r>
            <a:r>
              <a:rPr lang="en-GB" sz="2000" dirty="0"/>
              <a:t>, </a:t>
            </a:r>
            <a:r>
              <a:rPr lang="cs-CZ" sz="2000" dirty="0"/>
              <a:t>věk</a:t>
            </a:r>
            <a:r>
              <a:rPr lang="en-GB" sz="2000" dirty="0"/>
              <a:t> 22-53 (M</a:t>
            </a:r>
            <a:r>
              <a:rPr lang="cs-CZ" sz="2000" baseline="-25000" dirty="0"/>
              <a:t>věk </a:t>
            </a:r>
            <a:r>
              <a:rPr lang="en-GB" sz="2000" dirty="0"/>
              <a:t>=</a:t>
            </a:r>
            <a:r>
              <a:rPr lang="cs-CZ" sz="2000" dirty="0"/>
              <a:t> </a:t>
            </a:r>
            <a:r>
              <a:rPr lang="en-GB" sz="2000" dirty="0"/>
              <a:t>35.8)</a:t>
            </a:r>
            <a:endParaRPr lang="cs-CZ" sz="2000" dirty="0"/>
          </a:p>
          <a:p>
            <a:r>
              <a:rPr lang="cs-CZ" sz="2000" dirty="0"/>
              <a:t>Nadprůměrné vzdělání (15 = 65% mající alespoň </a:t>
            </a:r>
            <a:r>
              <a:rPr lang="cs-CZ" sz="2000" dirty="0" err="1"/>
              <a:t>bc</a:t>
            </a:r>
            <a:r>
              <a:rPr lang="cs-CZ" sz="2000" dirty="0"/>
              <a:t>), většina ženatí či ve vztahu, pouze u čtyř sledování pornografie konfliktní s náboženským postojem</a:t>
            </a:r>
          </a:p>
          <a:p>
            <a:r>
              <a:rPr lang="cs-CZ" sz="2000" dirty="0"/>
              <a:t>Vysoká komorbidita: nadměrné hraní počítačových her (7), alkoholismus (6), pervitin (4), </a:t>
            </a:r>
            <a:r>
              <a:rPr lang="cs-CZ" sz="2000" dirty="0" err="1"/>
              <a:t>gambling</a:t>
            </a:r>
            <a:r>
              <a:rPr lang="cs-CZ" sz="2000" dirty="0"/>
              <a:t> (3)</a:t>
            </a:r>
          </a:p>
          <a:p>
            <a:r>
              <a:rPr lang="cs-CZ" sz="2000" dirty="0" err="1"/>
              <a:t>Subpatologická</a:t>
            </a:r>
            <a:r>
              <a:rPr lang="cs-CZ" sz="2000" dirty="0"/>
              <a:t> komorbidita: nadměrná stydlivost (9), </a:t>
            </a:r>
            <a:r>
              <a:rPr lang="cs-CZ" sz="2000" dirty="0" err="1"/>
              <a:t>alexithymie</a:t>
            </a:r>
            <a:r>
              <a:rPr lang="cs-CZ" sz="2000" dirty="0"/>
              <a:t> (3)</a:t>
            </a:r>
          </a:p>
          <a:p>
            <a:r>
              <a:rPr lang="cs-CZ" sz="2000" dirty="0"/>
              <a:t>Vůbec žádná komorbidita  - 5 participantů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33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ED73C4-CA21-4B8A-8550-69A40E4E88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343609-76A8-4196-8A29-43935355E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19878" r="29426" b="5511"/>
          <a:stretch/>
        </p:blipFill>
        <p:spPr>
          <a:xfrm>
            <a:off x="1446415" y="100800"/>
            <a:ext cx="8981134" cy="655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6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6EFA2D-903D-45EA-871B-2942A66548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A0B388-D2EF-4A70-B846-EA7EB784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Podoba problematického chování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CA414B7-B5F1-47C9-8B85-D1821480A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Především masturbace u sledování pornografie. Ostatní praktiky (</a:t>
            </a:r>
            <a:r>
              <a:rPr lang="cs-CZ" dirty="0" err="1"/>
              <a:t>kybersex</a:t>
            </a:r>
            <a:r>
              <a:rPr lang="cs-CZ" dirty="0"/>
              <a:t>, seznamky) jako doplněk. Reálný sex (např. se sex pracovnicemi) jen velmi zřídka</a:t>
            </a:r>
          </a:p>
          <a:p>
            <a:r>
              <a:rPr lang="cs-CZ" i="1" dirty="0" err="1"/>
              <a:t>Sessions</a:t>
            </a:r>
            <a:r>
              <a:rPr lang="cs-CZ" i="1" dirty="0"/>
              <a:t> </a:t>
            </a:r>
            <a:r>
              <a:rPr lang="cs-CZ" dirty="0"/>
              <a:t>– několik hodin v aktivitě, snaha oddálit ejakulaci ale zároveň udržet erekci</a:t>
            </a:r>
          </a:p>
          <a:p>
            <a:pPr marL="72000" indent="0">
              <a:buNone/>
            </a:pP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947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FAF4A1-2BE7-4002-8520-222F72B1F4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D5302D-849D-443E-B5A8-253A67AE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problematického chování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95DCBB-C97F-475D-806C-96ABDDF2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r>
              <a:rPr lang="cs-CZ" sz="1800" dirty="0"/>
              <a:t>Průměrný věk rozpoznání problému M = 26 let (tj., v průměru se jedná o problém trvající dekádu)</a:t>
            </a:r>
          </a:p>
          <a:p>
            <a:r>
              <a:rPr lang="cs-CZ" sz="1800" dirty="0" err="1"/>
              <a:t>Pattern</a:t>
            </a:r>
            <a:r>
              <a:rPr lang="cs-CZ" sz="1800" dirty="0"/>
              <a:t> 1: eskalace po střední škole (např. během vysokoškolského studia) vlivem volného času, neorganizovaného volného času, potřeby být stále na počítači, periodami se zvýšeným stressem, slabou sociální sítí</a:t>
            </a:r>
          </a:p>
          <a:p>
            <a:pPr marL="72000" indent="0">
              <a:buNone/>
            </a:pPr>
            <a:r>
              <a:rPr lang="en-US" sz="1200" dirty="0">
                <a:effectLst/>
                <a:latin typeface="Arial" panose="020B0604020202020204" pitchFamily="34" charset="0"/>
              </a:rPr>
              <a:t>Especially before exams, I felt anxious, in tension, stressed,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you know? And then usually I was not able to concentrate, my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mind was flooded with erotica. Then I was watching porn [and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masturbating] really a lot, so I was exhausted both physically and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mentally. And it is a vicious circle because that only starts more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stress, shame, compunctions. . . I am not sure if I ever had any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hobbies. So, it was the stress and boredom in college times, those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were the roots</a:t>
            </a:r>
            <a:endParaRPr lang="cs-CZ" sz="1800" dirty="0"/>
          </a:p>
          <a:p>
            <a:r>
              <a:rPr lang="cs-CZ" sz="1800" dirty="0" err="1"/>
              <a:t>Pattern</a:t>
            </a:r>
            <a:r>
              <a:rPr lang="cs-CZ" sz="1800" dirty="0"/>
              <a:t> 2: nepřítomnost intimní partnerky</a:t>
            </a:r>
          </a:p>
          <a:p>
            <a:pPr marL="72000" indent="0">
              <a:buNone/>
            </a:pPr>
            <a:r>
              <a:rPr lang="en-US" sz="1200" dirty="0">
                <a:effectLst/>
                <a:latin typeface="Arial" panose="020B0604020202020204" pitchFamily="34" charset="0"/>
              </a:rPr>
              <a:t>I was always very shy, it takes me a lot of energy to overcome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my inner barriers to contact and talk to women. Till 30 I was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simply not courageous enough to start any attempt and had no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sex, till 30 I was just watching porn</a:t>
            </a:r>
            <a:endParaRPr lang="cs-CZ" sz="1800" dirty="0"/>
          </a:p>
          <a:p>
            <a:r>
              <a:rPr lang="cs-CZ" sz="1800" dirty="0" err="1"/>
              <a:t>Pattern</a:t>
            </a:r>
            <a:r>
              <a:rPr lang="cs-CZ" sz="1800" dirty="0"/>
              <a:t> 3: souvislost s užíváním psychoaktivních látek – alkohol, metamfetamin</a:t>
            </a:r>
          </a:p>
          <a:p>
            <a:pPr marL="72000" indent="0">
              <a:buNone/>
            </a:pPr>
            <a:r>
              <a:rPr lang="en-US" sz="1200" dirty="0">
                <a:effectLst/>
                <a:latin typeface="Arial" panose="020B0604020202020204" pitchFamily="34" charset="0"/>
              </a:rPr>
              <a:t>The progression was so that I had an issue with both, porn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and alcohol, and then my wife didn’t want to be with me. I wanted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sex and she didn’t. But I was unable to have proper sex anyway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[issue with premature ejaculation and erectile difficulties]. I had a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small studio where I masturbated every day after work for several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hours. And I was scared that my wife will find out. And I ended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up hospitalized, I was drinking really a lot. . . . After [divorce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and successful treatment of alcohol addiction] I had only the</a:t>
            </a:r>
            <a:r>
              <a:rPr lang="cs-CZ" sz="1200" dirty="0">
                <a:effectLst/>
                <a:latin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</a:rPr>
              <a:t>porn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09058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1CC5F3-11AB-4A9C-BCE0-95738929E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9E5143-74EC-41A7-9C48-D9359C64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Zkušenost s léčbou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2BA103-C0DE-4A1F-B7E2-3A1500AE5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Žádné jednotící hledisko – oslovený profesionál na základě blízkosti (fyzického) než na základě zaměření. Většina v psychoterapii, ale část i v psychiatrické léčbě deprese (3), sexuologické léčbě erektilní dysfunkce (2), léčbě jiných závislostí (5)</a:t>
            </a:r>
          </a:p>
          <a:p>
            <a:r>
              <a:rPr lang="cs-CZ" sz="1800" dirty="0"/>
              <a:t>Ačkoliv všichni považovali používání pornografie za jejich primární problém, léčbu zpravidla vyhledali kvůli jinému problému</a:t>
            </a:r>
          </a:p>
          <a:p>
            <a:r>
              <a:rPr lang="cs-CZ" sz="1800" dirty="0"/>
              <a:t>Žádný z participantů nebyl s léčbou zcela spokojen</a:t>
            </a:r>
          </a:p>
          <a:p>
            <a:pPr marL="72000" indent="0">
              <a:buNone/>
            </a:pPr>
            <a:r>
              <a:rPr lang="cs-CZ" sz="1800" dirty="0"/>
              <a:t>1) Nepřipravenost bavit se o sexualitě</a:t>
            </a:r>
          </a:p>
          <a:p>
            <a:pPr marL="72000" indent="0">
              <a:buNone/>
            </a:pPr>
            <a:r>
              <a:rPr lang="en-US" sz="1400" dirty="0">
                <a:effectLst/>
                <a:latin typeface="Arial" panose="020B0604020202020204" pitchFamily="34" charset="0"/>
              </a:rPr>
              <a:t>I felt humiliated to express myself, but the psychologist</a:t>
            </a:r>
            <a:r>
              <a:rPr lang="cs-CZ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seemed to feel even more shame than I did. I think she did not</a:t>
            </a:r>
            <a:r>
              <a:rPr lang="cs-CZ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expect what would come. And the therapy totally failed in the</a:t>
            </a:r>
            <a:r>
              <a:rPr lang="cs-CZ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effect</a:t>
            </a:r>
            <a:endParaRPr lang="cs-CZ" sz="2000" dirty="0">
              <a:effectLst/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sz="2000" dirty="0">
                <a:latin typeface="Arial" panose="020B0604020202020204" pitchFamily="34" charset="0"/>
              </a:rPr>
              <a:t>2) </a:t>
            </a:r>
            <a:r>
              <a:rPr lang="cs-CZ" sz="2000" dirty="0"/>
              <a:t>Nepochopení principů závislosti</a:t>
            </a:r>
          </a:p>
          <a:p>
            <a:pPr marL="72000" indent="0">
              <a:buNone/>
            </a:pPr>
            <a:r>
              <a:rPr lang="cs-CZ" sz="1400" dirty="0">
                <a:latin typeface="Arial" panose="020B0604020202020204" pitchFamily="34" charset="0"/>
              </a:rPr>
              <a:t>I</a:t>
            </a:r>
            <a:r>
              <a:rPr lang="en-US" sz="1400" dirty="0">
                <a:effectLst/>
                <a:latin typeface="Arial" panose="020B0604020202020204" pitchFamily="34" charset="0"/>
              </a:rPr>
              <a:t>it is not harming anyone else so it is OK</a:t>
            </a:r>
            <a:r>
              <a:rPr lang="cs-CZ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to continue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3) Neochota samotných pacientů to téma otevřít (očekávali iniciativu odborníka)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048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8612A0-E21D-47F4-A6DD-3CE3D7B3A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D34810-21F9-447B-A1B1-0ECAFBC3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význačnost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7364D2-89A9-491B-810D-D212D48B3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Kognitivní význačnost </a:t>
            </a:r>
          </a:p>
          <a:p>
            <a:pPr marL="72000" indent="0">
              <a:buNone/>
            </a:pPr>
            <a:r>
              <a:rPr lang="en-US" sz="1400" dirty="0">
                <a:effectLst/>
              </a:rPr>
              <a:t>during spring and summer, walking on the street was like</a:t>
            </a:r>
            <a:r>
              <a:rPr lang="cs-CZ" sz="1400" dirty="0">
                <a:effectLst/>
              </a:rPr>
              <a:t> </a:t>
            </a:r>
            <a:r>
              <a:rPr lang="en-US" sz="1400" dirty="0">
                <a:effectLst/>
              </a:rPr>
              <a:t>browsing a catalog for pornography</a:t>
            </a:r>
            <a:endParaRPr lang="cs-CZ" sz="1400" dirty="0">
              <a:effectLst/>
            </a:endParaRPr>
          </a:p>
          <a:p>
            <a:pPr marL="72000" indent="0">
              <a:buNone/>
            </a:pPr>
            <a:r>
              <a:rPr lang="cs-CZ" sz="2000" dirty="0"/>
              <a:t>Sexuální myšlenky i v situacích bez spouštěče. Bažení po tom a myšlení na to od sebe </a:t>
            </a:r>
            <a:r>
              <a:rPr lang="cs-CZ" sz="2000" dirty="0" err="1"/>
              <a:t>neodělitelné</a:t>
            </a:r>
            <a:endParaRPr lang="cs-CZ" sz="2000" dirty="0"/>
          </a:p>
          <a:p>
            <a:r>
              <a:rPr lang="cs-CZ" sz="2000" dirty="0"/>
              <a:t>Ritualizace</a:t>
            </a:r>
          </a:p>
          <a:p>
            <a:pPr marL="72000" indent="0">
              <a:buNone/>
            </a:pPr>
            <a:r>
              <a:rPr lang="cs-CZ" sz="2000" dirty="0"/>
              <a:t>Vytváření návyků a pravidelností – např. před spánkem, po práci, o víkendu</a:t>
            </a:r>
          </a:p>
          <a:p>
            <a:r>
              <a:rPr lang="cs-CZ" sz="2000" dirty="0"/>
              <a:t>Životní styl</a:t>
            </a:r>
          </a:p>
          <a:p>
            <a:pPr marL="72000" indent="0">
              <a:buNone/>
            </a:pPr>
            <a:r>
              <a:rPr lang="cs-CZ" sz="2000" dirty="0"/>
              <a:t>Prakticky jediný koníček, ale tendence jej povýšit na něco víc (např. sběratelství)</a:t>
            </a:r>
          </a:p>
          <a:p>
            <a:pPr marL="72000" indent="0">
              <a:buNone/>
            </a:pPr>
            <a:r>
              <a:rPr lang="en-GB" sz="1400" dirty="0"/>
              <a:t>I was thinking why I like it so much when it is such a time-eater. But I realized it is a hobby like anything else. You also spend that time if you like fishing. It is a way of life</a:t>
            </a:r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468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1294FA-1F30-431B-A6BE-A8861C8DDC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7B8F47-6D7A-4963-9928-63140960F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mood</a:t>
            </a:r>
            <a:r>
              <a:rPr lang="cs-CZ" dirty="0"/>
              <a:t> management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F5BEF4-18F7-4CA7-BB34-7E4D5B83A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 příjemného</a:t>
            </a:r>
          </a:p>
          <a:p>
            <a:pPr marL="72000" indent="0">
              <a:buNone/>
            </a:pPr>
            <a:r>
              <a:rPr lang="en-US" sz="1400" dirty="0">
                <a:effectLst/>
              </a:rPr>
              <a:t>It’s like when, for example, I lay in a hot tub and I feel</a:t>
            </a:r>
            <a:r>
              <a:rPr lang="cs-CZ" sz="1400" dirty="0">
                <a:effectLst/>
              </a:rPr>
              <a:t> </a:t>
            </a:r>
            <a:r>
              <a:rPr lang="en-US" sz="1400" dirty="0">
                <a:effectLst/>
              </a:rPr>
              <a:t>comfortable there and I stay there longer than I originally wanted</a:t>
            </a:r>
            <a:r>
              <a:rPr lang="cs-CZ" sz="1400" dirty="0">
                <a:effectLst/>
              </a:rPr>
              <a:t> </a:t>
            </a:r>
            <a:r>
              <a:rPr lang="en-US" sz="1400" dirty="0">
                <a:effectLst/>
              </a:rPr>
              <a:t>to</a:t>
            </a:r>
            <a:endParaRPr lang="cs-CZ" sz="1400" dirty="0"/>
          </a:p>
          <a:p>
            <a:r>
              <a:rPr lang="cs-CZ" dirty="0"/>
              <a:t>Proti nudě</a:t>
            </a:r>
          </a:p>
          <a:p>
            <a:pPr marL="72000" indent="0">
              <a:buNone/>
            </a:pPr>
            <a:r>
              <a:rPr lang="cs-CZ" sz="1400" dirty="0"/>
              <a:t>I </a:t>
            </a:r>
            <a:r>
              <a:rPr lang="en-US" sz="1400" dirty="0"/>
              <a:t>had time again, a lot of free time, and there would be only</a:t>
            </a:r>
            <a:r>
              <a:rPr lang="cs-CZ" sz="1400" dirty="0"/>
              <a:t> </a:t>
            </a:r>
            <a:r>
              <a:rPr lang="en-US" sz="1400" dirty="0"/>
              <a:t>one way to fill it. Because even if I spent 2 h with porn, I then had</a:t>
            </a:r>
            <a:r>
              <a:rPr lang="cs-CZ" sz="1400" dirty="0"/>
              <a:t> </a:t>
            </a:r>
            <a:r>
              <a:rPr lang="en-US" sz="1400" dirty="0"/>
              <a:t>another 10 h where I often just had nothing to do... So what used</a:t>
            </a:r>
            <a:r>
              <a:rPr lang="cs-CZ" sz="1400" dirty="0"/>
              <a:t> </a:t>
            </a:r>
            <a:r>
              <a:rPr lang="en-US" sz="1400" dirty="0"/>
              <a:t>to be, basically, a leisure-time or procrastinating activity at the</a:t>
            </a:r>
            <a:r>
              <a:rPr lang="cs-CZ" sz="1400" dirty="0"/>
              <a:t> </a:t>
            </a:r>
            <a:r>
              <a:rPr lang="en-US" sz="1400" dirty="0"/>
              <a:t>beginning, became a stress-conditioned neurotic obsession</a:t>
            </a:r>
            <a:endParaRPr lang="cs-CZ" sz="1400" dirty="0"/>
          </a:p>
          <a:p>
            <a:r>
              <a:rPr lang="cs-CZ" dirty="0"/>
              <a:t>Vyhýbání se negativním pocitům</a:t>
            </a:r>
          </a:p>
          <a:p>
            <a:pPr marL="72000" indent="0">
              <a:buNone/>
            </a:pPr>
            <a:r>
              <a:rPr lang="cs-CZ" sz="1400" dirty="0"/>
              <a:t>T</a:t>
            </a:r>
            <a:r>
              <a:rPr lang="en-US" sz="1400" dirty="0"/>
              <a:t>hen I was just horribly frustrated with my life, every evening</a:t>
            </a:r>
            <a:r>
              <a:rPr lang="cs-CZ" sz="1400" dirty="0"/>
              <a:t> </a:t>
            </a:r>
            <a:r>
              <a:rPr lang="en-US" sz="1400" dirty="0"/>
              <a:t>I felt like that. So I was just looking forward to the escape, to</a:t>
            </a:r>
            <a:r>
              <a:rPr lang="cs-CZ" sz="1400" dirty="0"/>
              <a:t> </a:t>
            </a:r>
            <a:r>
              <a:rPr lang="en-US" sz="1400" dirty="0"/>
              <a:t>experience at least something nice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80982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53ADE8-C67E-4264-BFEE-AFF2B001EE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A61D27-A742-42BD-BDE4-A9C8A0F0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Ztráta kontroly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C56C08-1338-413B-AFE8-D09C6BBE7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Ztráta pojetí o sobě a o času</a:t>
            </a:r>
          </a:p>
          <a:p>
            <a:pPr marL="72000" indent="0">
              <a:buNone/>
            </a:pPr>
            <a:r>
              <a:rPr lang="cs-CZ" dirty="0"/>
              <a:t>Smíření s tím, že stejně tomu vždycky propadnou. Pocit, že je stav šílenství</a:t>
            </a:r>
          </a:p>
          <a:p>
            <a:r>
              <a:rPr lang="en-US" sz="1400" dirty="0">
                <a:effectLst/>
              </a:rPr>
              <a:t>just opened the computer, just to read emails, and then I</a:t>
            </a:r>
            <a:r>
              <a:rPr lang="cs-CZ" sz="1400" dirty="0">
                <a:effectLst/>
              </a:rPr>
              <a:t> </a:t>
            </a:r>
            <a:r>
              <a:rPr lang="en-US" sz="1400" dirty="0">
                <a:effectLst/>
              </a:rPr>
              <a:t>stayed the whole night watching and masturbating and, at the</a:t>
            </a:r>
            <a:r>
              <a:rPr lang="cs-CZ" sz="1400" dirty="0">
                <a:effectLst/>
              </a:rPr>
              <a:t> </a:t>
            </a:r>
            <a:r>
              <a:rPr lang="en-US" sz="1400" dirty="0">
                <a:effectLst/>
              </a:rPr>
              <a:t>end, I had no idea how that actually happened</a:t>
            </a:r>
            <a:endParaRPr lang="cs-CZ" sz="1400" dirty="0">
              <a:effectLst/>
            </a:endParaRPr>
          </a:p>
          <a:p>
            <a:r>
              <a:rPr lang="en-US" sz="1400" dirty="0"/>
              <a:t>I really did not like weekends. From Monday to Friday, I was</a:t>
            </a:r>
            <a:r>
              <a:rPr lang="cs-CZ" sz="1400" dirty="0"/>
              <a:t> </a:t>
            </a:r>
            <a:r>
              <a:rPr lang="en-US" sz="1400" dirty="0"/>
              <a:t>in school, I had some obligations, and there was less room for</a:t>
            </a:r>
            <a:r>
              <a:rPr lang="cs-CZ" sz="1400" dirty="0"/>
              <a:t> </a:t>
            </a:r>
            <a:r>
              <a:rPr lang="en-US" sz="1400" dirty="0"/>
              <a:t>pornography or masturbation or some sort of</a:t>
            </a:r>
            <a:r>
              <a:rPr lang="cs-CZ" sz="1400" dirty="0"/>
              <a:t> </a:t>
            </a:r>
            <a:r>
              <a:rPr lang="en-US" sz="1400" dirty="0"/>
              <a:t>fantasies. And then</a:t>
            </a:r>
            <a:r>
              <a:rPr lang="cs-CZ" sz="1400" dirty="0"/>
              <a:t> </a:t>
            </a:r>
            <a:r>
              <a:rPr lang="en-US" sz="1400" dirty="0"/>
              <a:t>I just feared the weekends</a:t>
            </a:r>
            <a:endParaRPr lang="cs-CZ" sz="1400" dirty="0"/>
          </a:p>
          <a:p>
            <a:r>
              <a:rPr lang="cs-CZ" dirty="0"/>
              <a:t>Relapsy</a:t>
            </a:r>
          </a:p>
        </p:txBody>
      </p:sp>
    </p:spTree>
    <p:extLst>
      <p:ext uri="{BB962C8B-B14F-4D97-AF65-F5344CB8AC3E}">
        <p14:creationId xmlns:p14="http://schemas.microsoft.com/office/powerpoint/2010/main" val="2164583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906983-A1A4-4BA1-8563-7536327FE6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64B1AB-22A3-4FBC-942F-EEE15293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Negativní důsledky a konflikty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08D046-996D-4A88-B883-D7588135B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Intrapsychické potíže</a:t>
            </a:r>
          </a:p>
          <a:p>
            <a:pPr marL="72000" indent="0">
              <a:buNone/>
            </a:pPr>
            <a:r>
              <a:rPr lang="cs-CZ" sz="2000" dirty="0" err="1"/>
              <a:t>Sebezhnusení</a:t>
            </a:r>
            <a:r>
              <a:rPr lang="cs-CZ" sz="2000" dirty="0"/>
              <a:t>, </a:t>
            </a:r>
            <a:r>
              <a:rPr lang="cs-CZ" sz="2000" dirty="0" err="1"/>
              <a:t>sebedegradace</a:t>
            </a:r>
            <a:r>
              <a:rPr lang="cs-CZ" sz="2000" dirty="0"/>
              <a:t>, stud, myšlenky na sebevraždu</a:t>
            </a:r>
          </a:p>
          <a:p>
            <a:pPr marL="72000" indent="0">
              <a:buNone/>
            </a:pPr>
            <a:r>
              <a:rPr lang="cs-CZ" sz="1400" dirty="0"/>
              <a:t>I </a:t>
            </a:r>
            <a:r>
              <a:rPr lang="en-US" sz="1400" dirty="0"/>
              <a:t>cried so many times because of it, and then I did not know at</a:t>
            </a:r>
            <a:r>
              <a:rPr lang="cs-CZ" sz="1400" dirty="0"/>
              <a:t> </a:t>
            </a:r>
            <a:r>
              <a:rPr lang="en-US" sz="1400" dirty="0"/>
              <a:t>all what I should do</a:t>
            </a:r>
            <a:endParaRPr lang="cs-CZ" sz="1400" dirty="0"/>
          </a:p>
          <a:p>
            <a:r>
              <a:rPr lang="cs-CZ" sz="2000" dirty="0"/>
              <a:t>Pocit životní stagnace</a:t>
            </a:r>
          </a:p>
          <a:p>
            <a:r>
              <a:rPr lang="cs-CZ" sz="2000" dirty="0"/>
              <a:t>Erektilní dysfunkce, bolesti penisu, </a:t>
            </a:r>
            <a:r>
              <a:rPr lang="cs-CZ" sz="2000" dirty="0" err="1"/>
              <a:t>desenzitizace</a:t>
            </a:r>
            <a:r>
              <a:rPr lang="cs-CZ" sz="2000" dirty="0"/>
              <a:t> na sexuální materiál</a:t>
            </a:r>
          </a:p>
          <a:p>
            <a:pPr marL="72000" indent="0">
              <a:buNone/>
            </a:pPr>
            <a:r>
              <a:rPr lang="cs-CZ" sz="1400" dirty="0"/>
              <a:t>I </a:t>
            </a:r>
            <a:r>
              <a:rPr lang="en-US" sz="1400" dirty="0"/>
              <a:t>had an erectile issue at that time. The andrologist examined</a:t>
            </a:r>
            <a:r>
              <a:rPr lang="cs-CZ" sz="1400" dirty="0"/>
              <a:t> </a:t>
            </a:r>
            <a:r>
              <a:rPr lang="en-US" sz="1400" dirty="0"/>
              <a:t>me and there was nothing physiological. I had a partner, and</a:t>
            </a:r>
            <a:r>
              <a:rPr lang="cs-CZ" sz="1400" dirty="0"/>
              <a:t> </a:t>
            </a:r>
            <a:r>
              <a:rPr lang="en-US" sz="1400" dirty="0"/>
              <a:t>she thought she is not attractive or that is her fault. And the</a:t>
            </a:r>
            <a:r>
              <a:rPr lang="cs-CZ" sz="1400" dirty="0"/>
              <a:t> </a:t>
            </a:r>
            <a:r>
              <a:rPr lang="en-US" sz="1400" dirty="0"/>
              <a:t>relationship stopped working. But it was just the porn, I was</a:t>
            </a:r>
            <a:r>
              <a:rPr lang="cs-CZ" sz="1400" dirty="0"/>
              <a:t> </a:t>
            </a:r>
            <a:r>
              <a:rPr lang="en-US" sz="1400" dirty="0"/>
              <a:t>used to porn and the real sex simply was not what could arouse</a:t>
            </a:r>
            <a:r>
              <a:rPr lang="cs-CZ" sz="1400" dirty="0"/>
              <a:t> </a:t>
            </a:r>
            <a:r>
              <a:rPr lang="en-US" sz="1400" dirty="0"/>
              <a:t>me</a:t>
            </a:r>
            <a:endParaRPr lang="cs-CZ" sz="1400" dirty="0"/>
          </a:p>
          <a:p>
            <a:pPr marL="72000" indent="0">
              <a:buNone/>
            </a:pPr>
            <a:endParaRPr lang="cs-CZ" sz="1400" dirty="0"/>
          </a:p>
          <a:p>
            <a:pPr marL="72000" indent="0">
              <a:buNone/>
            </a:pPr>
            <a:r>
              <a:rPr lang="en-US" sz="1400" dirty="0"/>
              <a:t>It was several times a day [sessions that took 2 h each] four-five times a day was the peak, and I was simply exhausted, the</a:t>
            </a:r>
            <a:r>
              <a:rPr lang="cs-CZ" sz="1400" dirty="0"/>
              <a:t> </a:t>
            </a:r>
            <a:r>
              <a:rPr lang="en-US" sz="1400" dirty="0"/>
              <a:t>penis was used so much that it pained a lot, but I continued</a:t>
            </a:r>
            <a:r>
              <a:rPr lang="cs-CZ" sz="1400" dirty="0"/>
              <a:t> </a:t>
            </a:r>
            <a:r>
              <a:rPr lang="en-US" sz="1400" dirty="0"/>
              <a:t>because I wanted it [to stay with the porn], you simply must</a:t>
            </a:r>
            <a:r>
              <a:rPr lang="cs-CZ" sz="1400" dirty="0"/>
              <a:t> </a:t>
            </a:r>
            <a:r>
              <a:rPr lang="en-US" sz="1400" dirty="0"/>
              <a:t>continue, you must, but the body says no</a:t>
            </a:r>
            <a:endParaRPr lang="cs-CZ" sz="1400" dirty="0"/>
          </a:p>
          <a:p>
            <a:r>
              <a:rPr lang="cs-CZ" sz="2000" dirty="0" err="1"/>
              <a:t>Objektifikace</a:t>
            </a:r>
            <a:r>
              <a:rPr lang="cs-CZ" sz="2000" dirty="0"/>
              <a:t> žen</a:t>
            </a:r>
          </a:p>
          <a:p>
            <a:pPr marL="7200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4190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82C4F3-224B-4BAE-8B5D-AC1CA7624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38560F-4F2D-4EBC-BCE0-2985C31E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na sexu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9AF891-F9DA-43B1-AEBE-29AF8475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Náznaky se objevují historicky i mytologicky. První „odborné“ uchopení Benjamin </a:t>
            </a:r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Rush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 (1812)</a:t>
            </a:r>
          </a:p>
          <a:p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Do 80. let 20. století prakticky nedefinovaná a empiricky neuchopená problematika (</a:t>
            </a:r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nymfománie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, satyriáza) a spíše popkulturní fenomén</a:t>
            </a:r>
          </a:p>
          <a:p>
            <a:r>
              <a:rPr lang="cs-CZ" sz="1800" i="1" dirty="0" err="1">
                <a:latin typeface="Calibri" panose="020F0502020204030204" pitchFamily="34" charset="0"/>
                <a:cs typeface="Arial" panose="020B0604020202020204" pitchFamily="34" charset="0"/>
              </a:rPr>
              <a:t>Excessive</a:t>
            </a:r>
            <a:r>
              <a:rPr lang="cs-CZ" sz="1800" i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cs typeface="Arial" panose="020B0604020202020204" pitchFamily="34" charset="0"/>
              </a:rPr>
              <a:t>appetites</a:t>
            </a:r>
            <a:r>
              <a:rPr lang="cs-CZ" sz="1800" i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Orford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, 1978), </a:t>
            </a:r>
            <a:r>
              <a:rPr lang="cs-CZ" sz="1800" i="1" dirty="0">
                <a:latin typeface="Calibri" panose="020F0502020204030204" pitchFamily="34" charset="0"/>
                <a:cs typeface="Arial" panose="020B0604020202020204" pitchFamily="34" charset="0"/>
              </a:rPr>
              <a:t>Sex </a:t>
            </a:r>
            <a:r>
              <a:rPr lang="cs-CZ" sz="1800" i="1" dirty="0" err="1">
                <a:latin typeface="Calibri" panose="020F0502020204030204" pitchFamily="34" charset="0"/>
                <a:cs typeface="Arial" panose="020B0604020202020204" pitchFamily="34" charset="0"/>
              </a:rPr>
              <a:t>addiction</a:t>
            </a:r>
            <a:r>
              <a:rPr lang="cs-CZ" sz="1800" i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Carnes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, 1983), </a:t>
            </a:r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hypersexualita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 zejména v gay komunitě (</a:t>
            </a:r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Kalichman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 et al., 1994)</a:t>
            </a:r>
          </a:p>
          <a:p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2000 – prudký rozvoj poznatků o behaviorálních závislostech a prudký rozvoj digitálních technologií</a:t>
            </a:r>
          </a:p>
          <a:p>
            <a:r>
              <a:rPr lang="en-GB" sz="1800" i="1" dirty="0">
                <a:latin typeface="Calibri" panose="020F0502020204030204" pitchFamily="34" charset="0"/>
                <a:cs typeface="Arial" panose="020B0604020202020204" pitchFamily="34" charset="0"/>
              </a:rPr>
              <a:t>Triple A Engine 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(Cooper, 1998) – internet se stává dominantní platformou pro naplňování sexuálních potřeb protože je snadno dostupný 24/7 (</a:t>
            </a:r>
            <a:r>
              <a:rPr lang="cs-CZ" sz="1800" i="1" dirty="0">
                <a:latin typeface="Calibri" panose="020F0502020204030204" pitchFamily="34" charset="0"/>
                <a:cs typeface="Arial" panose="020B0604020202020204" pitchFamily="34" charset="0"/>
              </a:rPr>
              <a:t>Access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), levný (</a:t>
            </a:r>
            <a:r>
              <a:rPr lang="en-GB" sz="1800" i="1" dirty="0">
                <a:latin typeface="Calibri" panose="020F0502020204030204" pitchFamily="34" charset="0"/>
                <a:cs typeface="Arial" panose="020B0604020202020204" pitchFamily="34" charset="0"/>
              </a:rPr>
              <a:t>Affordability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), anonymní (</a:t>
            </a:r>
            <a:r>
              <a:rPr lang="cs-CZ" sz="1800" i="1" dirty="0">
                <a:latin typeface="Calibri" panose="020F0502020204030204" pitchFamily="34" charset="0"/>
                <a:cs typeface="Arial" panose="020B0604020202020204" pitchFamily="34" charset="0"/>
              </a:rPr>
              <a:t>Anonymity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Hypersexualita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 (Kafka, 2010) navržena pro Diagnostický a statistický manuál duševních poruch DSM-5, APA ji ale těsným rozhodnutím odmítla (2013)</a:t>
            </a:r>
          </a:p>
          <a:p>
            <a:pPr marL="7200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693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1385AC-8BAA-46F9-BC0B-D1EA6A9C7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554F8E-2E92-457B-BCBF-DAF320FA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Tolerance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91A66E-F0C8-42EC-AAB6-C0573BA28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Více času v pornu a masturbaci</a:t>
            </a:r>
          </a:p>
          <a:p>
            <a:pPr marL="72000" indent="0">
              <a:buNone/>
            </a:pPr>
            <a:r>
              <a:rPr lang="en-US" sz="1400" dirty="0">
                <a:effectLst/>
              </a:rPr>
              <a:t>And it just escalated, so that I was looking more often for</a:t>
            </a:r>
            <a:r>
              <a:rPr lang="cs-CZ" sz="1400" dirty="0">
                <a:effectLst/>
              </a:rPr>
              <a:t> </a:t>
            </a:r>
            <a:r>
              <a:rPr lang="en-US" sz="1400" dirty="0">
                <a:effectLst/>
              </a:rPr>
              <a:t>certain movies. In the end, I set my alarm clock so that it would</a:t>
            </a:r>
            <a:r>
              <a:rPr lang="cs-CZ" sz="1400" dirty="0">
                <a:effectLst/>
              </a:rPr>
              <a:t> </a:t>
            </a:r>
            <a:r>
              <a:rPr lang="en-US" sz="1400" dirty="0">
                <a:effectLst/>
              </a:rPr>
              <a:t>wake me at three in the morning, so that it woke me up because</a:t>
            </a:r>
            <a:r>
              <a:rPr lang="cs-CZ" sz="1400" dirty="0">
                <a:effectLst/>
              </a:rPr>
              <a:t> </a:t>
            </a:r>
            <a:r>
              <a:rPr lang="en-US" sz="1400" dirty="0">
                <a:effectLst/>
              </a:rPr>
              <a:t>I knew that I just had to</a:t>
            </a:r>
            <a:endParaRPr lang="cs-CZ" sz="1400" dirty="0">
              <a:effectLst/>
            </a:endParaRPr>
          </a:p>
          <a:p>
            <a:r>
              <a:rPr lang="cs-CZ" sz="2000" dirty="0">
                <a:latin typeface="Arial" panose="020B0604020202020204" pitchFamily="34" charset="0"/>
              </a:rPr>
              <a:t>Rostoucí intenzita erotických materiálů</a:t>
            </a:r>
          </a:p>
          <a:p>
            <a:pPr marL="72000" indent="0">
              <a:buNone/>
            </a:pPr>
            <a:r>
              <a:rPr lang="en-US" sz="1400" dirty="0">
                <a:effectLst/>
                <a:latin typeface="Arial" panose="020B0604020202020204" pitchFamily="34" charset="0"/>
              </a:rPr>
              <a:t>It is a thing that always needs more and more, because</a:t>
            </a:r>
            <a:r>
              <a:rPr lang="cs-CZ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those pictures stop being really, like, hot. They stop working,</a:t>
            </a:r>
            <a:r>
              <a:rPr lang="cs-CZ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and a person needs a stronger stimulus</a:t>
            </a:r>
            <a:endParaRPr lang="cs-CZ" sz="2000" dirty="0">
              <a:effectLst/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sz="2000" dirty="0">
                <a:latin typeface="Arial" panose="020B0604020202020204" pitchFamily="34" charset="0"/>
              </a:rPr>
              <a:t>2 typy progrese 1) zakomponování </a:t>
            </a:r>
            <a:r>
              <a:rPr lang="cs-CZ" sz="2000" dirty="0" err="1">
                <a:latin typeface="Arial" panose="020B0604020202020204" pitchFamily="34" charset="0"/>
              </a:rPr>
              <a:t>kybersexu</a:t>
            </a:r>
            <a:r>
              <a:rPr lang="cs-CZ" sz="2000" dirty="0">
                <a:latin typeface="Arial" panose="020B0604020202020204" pitchFamily="34" charset="0"/>
              </a:rPr>
              <a:t> a komunikace  2) zintenzivňování obsahů pornografie až za hranice vlastní preference k parafilii</a:t>
            </a:r>
          </a:p>
          <a:p>
            <a:pPr marL="72000" indent="0">
              <a:buNone/>
            </a:pPr>
            <a:r>
              <a:rPr lang="en-US" sz="1400" dirty="0">
                <a:effectLst/>
                <a:latin typeface="Arial" panose="020B0604020202020204" pitchFamily="34" charset="0"/>
              </a:rPr>
              <a:t>So then I was really disgusted by what I was watching,</a:t>
            </a:r>
            <a:r>
              <a:rPr lang="cs-CZ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because it was still harder and it just did not often bring that</a:t>
            </a:r>
            <a:r>
              <a:rPr lang="cs-CZ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effec</a:t>
            </a:r>
            <a:r>
              <a:rPr lang="cs-CZ" sz="1400" dirty="0">
                <a:effectLst/>
                <a:latin typeface="Arial" panose="020B0604020202020204" pitchFamily="34" charset="0"/>
              </a:rPr>
              <a:t>t</a:t>
            </a:r>
          </a:p>
          <a:p>
            <a:pPr marL="72000" indent="0">
              <a:buNone/>
            </a:pPr>
            <a:r>
              <a:rPr lang="cs-CZ" sz="1400" dirty="0">
                <a:effectLst/>
                <a:latin typeface="Arial" panose="020B0604020202020204" pitchFamily="34" charset="0"/>
              </a:rPr>
              <a:t>I </a:t>
            </a:r>
            <a:r>
              <a:rPr lang="en-US" sz="1400" dirty="0">
                <a:effectLst/>
                <a:latin typeface="Arial" panose="020B0604020202020204" pitchFamily="34" charset="0"/>
              </a:rPr>
              <a:t>was doing cybersex sometimes, but then I also</a:t>
            </a:r>
            <a:r>
              <a:rPr lang="cs-CZ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started visiting </a:t>
            </a:r>
            <a:r>
              <a:rPr lang="en-US" sz="1400" dirty="0" err="1">
                <a:effectLst/>
                <a:latin typeface="Arial" panose="020B0604020202020204" pitchFamily="34" charset="0"/>
              </a:rPr>
              <a:t>videochats</a:t>
            </a:r>
            <a:r>
              <a:rPr lang="en-US" sz="1400" dirty="0">
                <a:effectLst/>
                <a:latin typeface="Arial" panose="020B0604020202020204" pitchFamily="34" charset="0"/>
              </a:rPr>
              <a:t> that were not erotic, searching for girls</a:t>
            </a:r>
            <a:r>
              <a:rPr lang="cs-CZ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and masturbated on camera</a:t>
            </a:r>
            <a:endParaRPr lang="cs-CZ" sz="2000" dirty="0">
              <a:latin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</a:rPr>
              <a:t>Posouvání hranic v reálném chování</a:t>
            </a:r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00990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4AA048-2099-48E0-9016-05C4457F8F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A7D927-F053-46C2-B091-06758B69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Abstinenční příznaky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377905-B728-4760-A4AB-D41CC277F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Somatizace, frustrace, iritabilita</a:t>
            </a:r>
          </a:p>
          <a:p>
            <a:pPr marL="72000" indent="0">
              <a:buNone/>
            </a:pPr>
            <a:r>
              <a:rPr lang="en-US" sz="1400" dirty="0">
                <a:effectLst/>
                <a:latin typeface="Arial" panose="020B0604020202020204" pitchFamily="34" charset="0"/>
              </a:rPr>
              <a:t>I tried to not do it [neither watching pornography nor</a:t>
            </a:r>
            <a:r>
              <a:rPr lang="cs-CZ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masturbating]. Well, of course, this resulted in problems in my</a:t>
            </a:r>
            <a:r>
              <a:rPr lang="cs-CZ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relationship. I was feeling unbelievable, like a surge of anger.</a:t>
            </a:r>
            <a:r>
              <a:rPr lang="cs-CZ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And I was smashing things and I blamed my wife for everything</a:t>
            </a:r>
            <a:r>
              <a:rPr lang="cs-CZ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possible. . .</a:t>
            </a:r>
            <a:endParaRPr lang="cs-CZ" sz="2000" dirty="0"/>
          </a:p>
          <a:p>
            <a:r>
              <a:rPr lang="cs-CZ" sz="2000" dirty="0"/>
              <a:t>Mizení erotických vzpomínek</a:t>
            </a:r>
          </a:p>
          <a:p>
            <a:pPr marL="72000" indent="0">
              <a:buNone/>
            </a:pPr>
            <a:r>
              <a:rPr lang="en-GB" sz="1400" dirty="0">
                <a:latin typeface="Arial" panose="020B0604020202020204" pitchFamily="34" charset="0"/>
              </a:rPr>
              <a:t>But the fight [for abstinence] lasted half a year. Gradually, I suddenly forgot how it actually looked, I mean all that pornography. Hell, what she (looks) like, what was in that movie and everything?... I have almost no recollection right now, what will make me happy, will I ever be happy?</a:t>
            </a:r>
            <a:endParaRPr lang="cs-CZ" dirty="0"/>
          </a:p>
          <a:p>
            <a:r>
              <a:rPr lang="cs-CZ" sz="2000" dirty="0"/>
              <a:t>Chlípné zírání</a:t>
            </a:r>
          </a:p>
          <a:p>
            <a:pPr marL="72000" indent="0">
              <a:buNone/>
            </a:pPr>
            <a:r>
              <a:rPr lang="en-US" sz="1400" dirty="0">
                <a:latin typeface="Arial" panose="020B0604020202020204" pitchFamily="34" charset="0"/>
              </a:rPr>
              <a:t>remember when I was without pornography. It was not</a:t>
            </a:r>
            <a:r>
              <a:rPr lang="cs-CZ" sz="1400" dirty="0">
                <a:latin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</a:rPr>
              <a:t>only the most attractive woman that I was staring at. I tried</a:t>
            </a:r>
            <a:r>
              <a:rPr lang="cs-CZ" sz="1400" dirty="0">
                <a:latin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</a:rPr>
              <a:t>to make the most of everything, to get enjoyment from it. I</a:t>
            </a:r>
            <a:r>
              <a:rPr lang="cs-CZ" sz="1400" dirty="0">
                <a:latin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</a:rPr>
              <a:t>seriously searched so much for anything that I was staying on the</a:t>
            </a:r>
            <a:r>
              <a:rPr lang="cs-CZ" sz="1400" dirty="0">
                <a:latin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</a:rPr>
              <a:t>balcony to search if I would see any woman down below</a:t>
            </a:r>
            <a:endParaRPr lang="cs-CZ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43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C28409-9DEF-4776-9B3E-AECECE8EC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88D408-0671-41AE-B692-A8BC9CC9E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CFB3E4-0EF8-415B-AE86-2B8B93457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Závislostní model se zdá být nejvhodnější (společně s </a:t>
            </a:r>
            <a:r>
              <a:rPr lang="cs-CZ" sz="2000" dirty="0" err="1"/>
              <a:t>hypersexualitou</a:t>
            </a:r>
            <a:r>
              <a:rPr lang="cs-CZ" sz="2000" dirty="0"/>
              <a:t>). </a:t>
            </a:r>
            <a:r>
              <a:rPr lang="en-GB" sz="2000" dirty="0"/>
              <a:t>CSBD (</a:t>
            </a:r>
            <a:r>
              <a:rPr lang="cs-CZ" sz="2000" dirty="0"/>
              <a:t>akceptované v MKN-11</a:t>
            </a:r>
            <a:r>
              <a:rPr lang="en-GB" sz="2000" dirty="0"/>
              <a:t>) </a:t>
            </a:r>
            <a:r>
              <a:rPr lang="cs-CZ" sz="2000" dirty="0"/>
              <a:t>zas tak moc vhodný není</a:t>
            </a:r>
            <a:endParaRPr lang="en-GB" sz="2000" dirty="0"/>
          </a:p>
          <a:p>
            <a:r>
              <a:rPr lang="cs-CZ" sz="2000" dirty="0"/>
              <a:t>Naučené chování, které je třeba odučit. Důležité je směřovat léčbu/pomoc i na životní styl</a:t>
            </a:r>
          </a:p>
          <a:p>
            <a:r>
              <a:rPr lang="cs-CZ" sz="2000" dirty="0"/>
              <a:t>Potřeba vzdělávání odborných pracovníků</a:t>
            </a:r>
            <a:endParaRPr lang="en-GB" sz="2000" dirty="0"/>
          </a:p>
          <a:p>
            <a:r>
              <a:rPr lang="cs-CZ" sz="2000" dirty="0"/>
              <a:t>Problém je spíše jen online sexualita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893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C2132D-3DEB-D9DF-1B92-0410395DDC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013A350-AD8A-2E6C-4A2F-F2902526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1" t="23558" r="23804"/>
          <a:stretch/>
        </p:blipFill>
        <p:spPr>
          <a:xfrm>
            <a:off x="2928580" y="111967"/>
            <a:ext cx="6334840" cy="66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4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B558DA-01BD-447D-8C60-21183A894F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5DBFB1F-1A7F-4230-9D65-FB67109AE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35297"/>
            <a:ext cx="10753200" cy="4139998"/>
          </a:xfrm>
        </p:spPr>
        <p:txBody>
          <a:bodyPr/>
          <a:lstStyle/>
          <a:p>
            <a:r>
              <a:rPr lang="cs-CZ" sz="2000" dirty="0"/>
              <a:t>Nejčastěji uváděná riziková skupina – Je to ale skutečně tak?</a:t>
            </a:r>
          </a:p>
          <a:p>
            <a:r>
              <a:rPr lang="cs-CZ" sz="2000" dirty="0"/>
              <a:t>Mladí muži (největší tvorba testosteronu a tedy největší sexuální nutkání; mladí = navyklejší na </a:t>
            </a:r>
            <a:r>
              <a:rPr lang="cs-CZ" sz="2000" dirty="0" err="1"/>
              <a:t>digi</a:t>
            </a:r>
            <a:r>
              <a:rPr lang="cs-CZ" sz="2000" dirty="0"/>
              <a:t> technologie. </a:t>
            </a:r>
          </a:p>
          <a:p>
            <a:r>
              <a:rPr lang="cs-CZ" sz="2000" dirty="0"/>
              <a:t>ALE</a:t>
            </a:r>
          </a:p>
          <a:p>
            <a:r>
              <a:rPr lang="cs-CZ" sz="2000" dirty="0"/>
              <a:t>Už i starší lidé jsou dnes běžně online</a:t>
            </a:r>
          </a:p>
          <a:p>
            <a:r>
              <a:rPr lang="cs-CZ" sz="2000" dirty="0"/>
              <a:t>Obecně ale mají horší digitální gramotnost (např. odhad rizika), horší kognitivní schopnosti a kritické myšlení, sníženou schopnost hodnotit a předcházet riziku</a:t>
            </a:r>
          </a:p>
          <a:p>
            <a:r>
              <a:rPr lang="cs-CZ" sz="2000" dirty="0"/>
              <a:t>Ač mají sníženou sexuální schopnosti, chuť často zůstává stejná</a:t>
            </a:r>
          </a:p>
          <a:p>
            <a:r>
              <a:rPr lang="cs-CZ" sz="2000" dirty="0"/>
              <a:t>Mají zhoršený přístup k sexuálním partnerům</a:t>
            </a:r>
          </a:p>
          <a:p>
            <a:r>
              <a:rPr lang="cs-CZ" sz="2000" dirty="0"/>
              <a:t>Zhoršená pozice na pracovním trhu = více volného (nestrukturovaného) času</a:t>
            </a:r>
          </a:p>
        </p:txBody>
      </p:sp>
    </p:spTree>
    <p:extLst>
      <p:ext uri="{BB962C8B-B14F-4D97-AF65-F5344CB8AC3E}">
        <p14:creationId xmlns:p14="http://schemas.microsoft.com/office/powerpoint/2010/main" val="4005712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4B3820-8554-434F-A9C2-245399D1A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748223-BEDB-41A7-8903-D907D4EC7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752664"/>
            <a:ext cx="5556709" cy="5475336"/>
          </a:xfrm>
        </p:spPr>
        <p:txBody>
          <a:bodyPr/>
          <a:lstStyle/>
          <a:p>
            <a:r>
              <a:rPr lang="en-GB" sz="2400" dirty="0"/>
              <a:t>Online </a:t>
            </a:r>
            <a:r>
              <a:rPr lang="cs-CZ" sz="2400" dirty="0"/>
              <a:t>dotazník</a:t>
            </a:r>
            <a:r>
              <a:rPr lang="en-GB" sz="2400" dirty="0"/>
              <a:t> (</a:t>
            </a:r>
            <a:r>
              <a:rPr lang="cs-CZ" sz="2400" dirty="0"/>
              <a:t>velká pomoc ze strany serveru amateri.cz</a:t>
            </a:r>
            <a:r>
              <a:rPr lang="en-GB" sz="2400" dirty="0"/>
              <a:t>)</a:t>
            </a:r>
          </a:p>
          <a:p>
            <a:r>
              <a:rPr lang="en-GB" sz="2400" dirty="0"/>
              <a:t>N = 2518 </a:t>
            </a:r>
            <a:r>
              <a:rPr lang="cs-CZ" sz="2400" dirty="0"/>
              <a:t>ve věku </a:t>
            </a:r>
            <a:r>
              <a:rPr lang="en-GB" sz="2400" dirty="0"/>
              <a:t>18-77 (M</a:t>
            </a:r>
            <a:r>
              <a:rPr lang="cs-CZ" sz="2400" baseline="-25000" dirty="0"/>
              <a:t>věk</a:t>
            </a:r>
            <a:r>
              <a:rPr lang="en-GB" sz="2400" dirty="0"/>
              <a:t> = 32.7, 73</a:t>
            </a:r>
            <a:r>
              <a:rPr lang="cs-CZ" sz="2400" dirty="0"/>
              <a:t>% muži</a:t>
            </a:r>
            <a:r>
              <a:rPr lang="en-GB" sz="2400" dirty="0"/>
              <a:t>)</a:t>
            </a:r>
          </a:p>
          <a:p>
            <a:r>
              <a:rPr lang="en-GB" sz="2400" dirty="0"/>
              <a:t>n = 158 </a:t>
            </a:r>
            <a:r>
              <a:rPr lang="cs-CZ" sz="2400" dirty="0"/>
              <a:t>ve věku </a:t>
            </a:r>
            <a:r>
              <a:rPr lang="en-GB" sz="2400" dirty="0"/>
              <a:t>50</a:t>
            </a:r>
            <a:r>
              <a:rPr lang="cs-CZ" sz="2400" dirty="0"/>
              <a:t>+</a:t>
            </a:r>
            <a:r>
              <a:rPr lang="en-GB" sz="2400" dirty="0"/>
              <a:t> (M</a:t>
            </a:r>
            <a:r>
              <a:rPr lang="cs-CZ" sz="2400" baseline="-25000" dirty="0"/>
              <a:t>věk</a:t>
            </a:r>
            <a:r>
              <a:rPr lang="en-GB" sz="2400" baseline="-25000" dirty="0"/>
              <a:t> </a:t>
            </a:r>
            <a:r>
              <a:rPr lang="en-GB" sz="2400" dirty="0"/>
              <a:t>= 55.5, 87.3</a:t>
            </a:r>
            <a:r>
              <a:rPr lang="cs-CZ" sz="2400" dirty="0"/>
              <a:t>% male</a:t>
            </a:r>
            <a:r>
              <a:rPr lang="en-GB" sz="2400" dirty="0"/>
              <a:t>)</a:t>
            </a:r>
          </a:p>
          <a:p>
            <a:endParaRPr lang="cs-CZ" dirty="0"/>
          </a:p>
        </p:txBody>
      </p:sp>
      <p:pic>
        <p:nvPicPr>
          <p:cNvPr id="6" name="Obrázek 5" descr="Obsah obrázku text, snímek obrazovky, monitor&#10;&#10;Popis byl vytvořen automaticky">
            <a:extLst>
              <a:ext uri="{FF2B5EF4-FFF2-40B4-BE49-F238E27FC236}">
                <a16:creationId xmlns:a16="http://schemas.microsoft.com/office/drawing/2014/main" id="{AC54AECC-F7B6-497F-AE31-EB1898A3A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7" t="23400" r="33298" b="11045"/>
          <a:stretch/>
        </p:blipFill>
        <p:spPr>
          <a:xfrm>
            <a:off x="6561311" y="369574"/>
            <a:ext cx="5515583" cy="544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1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E4D6CB-60D3-4C32-A6E8-55C22F003F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2069AE-4D2E-460D-8F02-EA6799CAC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Měřící nástroje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07CF19-2BB7-4FA4-B3DF-1A0F7BA75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Internet addiction test – sex</a:t>
            </a:r>
          </a:p>
          <a:p>
            <a:r>
              <a:rPr lang="en-GB" sz="2000" dirty="0" err="1"/>
              <a:t>Fre</a:t>
            </a:r>
            <a:r>
              <a:rPr lang="cs-CZ" sz="2000" dirty="0" err="1"/>
              <a:t>kvence</a:t>
            </a:r>
            <a:r>
              <a:rPr lang="en-GB" sz="2000" dirty="0"/>
              <a:t> </a:t>
            </a:r>
            <a:r>
              <a:rPr lang="cs-CZ" sz="2000" dirty="0"/>
              <a:t>online sex aktivit </a:t>
            </a:r>
            <a:r>
              <a:rPr lang="en-GB" sz="2000" dirty="0"/>
              <a:t>(porn</a:t>
            </a:r>
            <a:r>
              <a:rPr lang="cs-CZ" sz="2000" dirty="0" err="1"/>
              <a:t>ografie</a:t>
            </a:r>
            <a:r>
              <a:rPr lang="en-GB" sz="2000" dirty="0"/>
              <a:t>, </a:t>
            </a:r>
            <a:r>
              <a:rPr lang="cs-CZ" sz="2000" dirty="0"/>
              <a:t>placený </a:t>
            </a:r>
            <a:r>
              <a:rPr lang="cs-CZ" sz="2000" dirty="0" err="1"/>
              <a:t>kybersex</a:t>
            </a:r>
            <a:r>
              <a:rPr lang="en-GB" sz="2000" dirty="0"/>
              <a:t>, </a:t>
            </a:r>
            <a:r>
              <a:rPr lang="cs-CZ" sz="2000" dirty="0"/>
              <a:t>neplacený </a:t>
            </a:r>
            <a:r>
              <a:rPr lang="cs-CZ" sz="2000" dirty="0" err="1"/>
              <a:t>kybersex</a:t>
            </a:r>
            <a:r>
              <a:rPr lang="en-GB" sz="2000" dirty="0"/>
              <a:t>)</a:t>
            </a:r>
          </a:p>
          <a:p>
            <a:r>
              <a:rPr lang="cs-CZ" sz="2000" dirty="0"/>
              <a:t>Frekvence </a:t>
            </a:r>
            <a:r>
              <a:rPr lang="cs-CZ" sz="2000" dirty="0" err="1"/>
              <a:t>offline</a:t>
            </a:r>
            <a:r>
              <a:rPr lang="cs-CZ" sz="2000" dirty="0"/>
              <a:t> sexu</a:t>
            </a:r>
            <a:endParaRPr lang="en-GB" sz="2000" dirty="0"/>
          </a:p>
          <a:p>
            <a:r>
              <a:rPr lang="cs-CZ" sz="2000" dirty="0"/>
              <a:t>Sexuální orientace </a:t>
            </a:r>
            <a:endParaRPr lang="en-GB" sz="2000" dirty="0"/>
          </a:p>
          <a:p>
            <a:r>
              <a:rPr lang="cs-CZ" sz="2000" dirty="0"/>
              <a:t>Vztah</a:t>
            </a:r>
            <a:endParaRPr lang="en-GB" sz="2000" dirty="0"/>
          </a:p>
          <a:p>
            <a:r>
              <a:rPr lang="cs-CZ" sz="2000" dirty="0"/>
              <a:t>Vzdělání</a:t>
            </a:r>
            <a:endParaRPr lang="en-GB" sz="2000" dirty="0"/>
          </a:p>
          <a:p>
            <a:r>
              <a:rPr lang="cs-CZ" sz="2000" dirty="0"/>
              <a:t>Pozice na pracovním trhu (zaměstnaný, nezaměstnaný, v důchodu)</a:t>
            </a:r>
            <a:endParaRPr lang="en-GB" sz="2000" dirty="0"/>
          </a:p>
          <a:p>
            <a:r>
              <a:rPr lang="cs-CZ" sz="2000" dirty="0"/>
              <a:t>Nudění se (online sex aktivity jako nástroj proti nudě)</a:t>
            </a:r>
            <a:endParaRPr lang="en-GB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458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EE4D76-8C52-D949-B133-71D1BF2009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27</a:t>
            </a:fld>
            <a:endParaRPr lang="cs-CZ" alt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E7D5637-775C-BBA2-8B17-55100BECE28A}"/>
              </a:ext>
            </a:extLst>
          </p:cNvPr>
          <p:cNvGraphicFramePr>
            <a:graphicFrameLocks noGrp="1"/>
          </p:cNvGraphicFramePr>
          <p:nvPr/>
        </p:nvGraphicFramePr>
        <p:xfrm>
          <a:off x="666000" y="154060"/>
          <a:ext cx="5210408" cy="5934344"/>
        </p:xfrm>
        <a:graphic>
          <a:graphicData uri="http://schemas.openxmlformats.org/drawingml/2006/table">
            <a:tbl>
              <a:tblPr/>
              <a:tblGrid>
                <a:gridCol w="3133130">
                  <a:extLst>
                    <a:ext uri="{9D8B030D-6E8A-4147-A177-3AD203B41FA5}">
                      <a16:colId xmlns:a16="http://schemas.microsoft.com/office/drawing/2014/main" val="2099843643"/>
                    </a:ext>
                  </a:extLst>
                </a:gridCol>
                <a:gridCol w="1123121">
                  <a:extLst>
                    <a:ext uri="{9D8B030D-6E8A-4147-A177-3AD203B41FA5}">
                      <a16:colId xmlns:a16="http://schemas.microsoft.com/office/drawing/2014/main" val="1803938220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36465138"/>
                    </a:ext>
                  </a:extLst>
                </a:gridCol>
              </a:tblGrid>
              <a:tr h="308567">
                <a:tc rowSpan="2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65" marR="50365" marT="25182" marB="251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65" marR="50365" marT="25182" marB="251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950227"/>
                  </a:ext>
                </a:extLst>
              </a:tr>
              <a:tr h="3372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u="none" strike="noStrike" dirty="0"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 (SE)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u="none" strike="noStrike" dirty="0"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006806"/>
                  </a:ext>
                </a:extLst>
              </a:tr>
              <a:tr h="33724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(Constant)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1.504 (.873)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215204"/>
                  </a:ext>
                </a:extLst>
              </a:tr>
              <a:tr h="33724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Age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− .006 (.013)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− .021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570111"/>
                  </a:ext>
                </a:extLst>
              </a:tr>
              <a:tr h="33724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Gender (ref. male)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− .234 (.188)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− .098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488569"/>
                  </a:ext>
                </a:extLst>
              </a:tr>
              <a:tr h="33724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Sexual orientation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.078 (.125)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.047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174516"/>
                  </a:ext>
                </a:extLst>
              </a:tr>
              <a:tr h="56717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Position at labour market (retired/unemployed)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− .599 (.174)***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− .287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978434"/>
                  </a:ext>
                </a:extLst>
              </a:tr>
              <a:tr h="33724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Education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− .005 (.045)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.002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453718"/>
                  </a:ext>
                </a:extLst>
              </a:tr>
              <a:tr h="33724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Relationship status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− .032 (.165)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− .023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287817"/>
                  </a:ext>
                </a:extLst>
              </a:tr>
              <a:tr h="33724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Offline sex frequency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.027 (.037)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.066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256128"/>
                  </a:ext>
                </a:extLst>
              </a:tr>
              <a:tr h="33724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Pornography use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− .026 (.040)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− .051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890381"/>
                  </a:ext>
                </a:extLst>
              </a:tr>
              <a:tr h="33724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Unpaid online sex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.043 (.029)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.100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69075"/>
                  </a:ext>
                </a:extLst>
              </a:tr>
              <a:tr h="33724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effectLst/>
                          <a:latin typeface="Arial" panose="020B0604020202020204" pitchFamily="34" charset="0"/>
                        </a:rPr>
                        <a:t>Paid online sex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− .023 (.052)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− .036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453191"/>
                  </a:ext>
                </a:extLst>
              </a:tr>
              <a:tr h="33724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Searching for unpaid offline sex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.008 (.030)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.022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522570"/>
                  </a:ext>
                </a:extLst>
              </a:tr>
              <a:tr h="33724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Searching for paid offline sex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.083 (.056)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.114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141382"/>
                  </a:ext>
                </a:extLst>
              </a:tr>
              <a:tr h="33724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Boredom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effectLst/>
                          <a:latin typeface="Arial" panose="020B0604020202020204" pitchFamily="34" charset="0"/>
                        </a:rPr>
                        <a:t>.409 (.070)***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.482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695156"/>
                  </a:ext>
                </a:extLst>
              </a:tr>
              <a:tr h="33724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1" u="none" strike="noStrike" dirty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GB" sz="1400" b="0" i="0" u="none" strike="noStrike" baseline="300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.424 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365" marR="50365" marT="25182" marB="25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459869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F3043082-4B1E-6BBB-C833-2B00B47EC07C}"/>
              </a:ext>
            </a:extLst>
          </p:cNvPr>
          <p:cNvSpPr txBox="1"/>
          <p:nvPr/>
        </p:nvSpPr>
        <p:spPr>
          <a:xfrm>
            <a:off x="5970855" y="1536174"/>
            <a:ext cx="55551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+mn-lt"/>
              </a:rPr>
              <a:t>Nezaměstnanost/důchod</a:t>
            </a:r>
            <a:r>
              <a:rPr lang="en-GB" dirty="0">
                <a:latin typeface="+mn-lt"/>
              </a:rPr>
              <a:t> (</a:t>
            </a:r>
            <a:r>
              <a:rPr lang="en-GB" i="1" dirty="0">
                <a:latin typeface="+mn-lt"/>
              </a:rPr>
              <a:t>β</a:t>
            </a:r>
            <a:r>
              <a:rPr lang="en-GB" dirty="0">
                <a:latin typeface="+mn-lt"/>
              </a:rPr>
              <a:t> = .287) </a:t>
            </a:r>
            <a:r>
              <a:rPr lang="cs-CZ" dirty="0">
                <a:latin typeface="+mn-lt"/>
              </a:rPr>
              <a:t>a nuda</a:t>
            </a:r>
            <a:r>
              <a:rPr lang="en-GB" dirty="0">
                <a:latin typeface="+mn-lt"/>
              </a:rPr>
              <a:t> (</a:t>
            </a:r>
            <a:r>
              <a:rPr lang="en-GB" i="1" dirty="0">
                <a:latin typeface="+mn-lt"/>
              </a:rPr>
              <a:t>β</a:t>
            </a:r>
            <a:r>
              <a:rPr lang="en-GB" dirty="0">
                <a:latin typeface="+mn-lt"/>
              </a:rPr>
              <a:t> = .482) </a:t>
            </a:r>
            <a:r>
              <a:rPr lang="cs-CZ" dirty="0">
                <a:latin typeface="+mn-lt"/>
              </a:rPr>
              <a:t>jako jediné signifikantní prediktory online sex závislosti</a:t>
            </a: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r>
              <a:rPr lang="cs-CZ" dirty="0">
                <a:latin typeface="+mn-lt"/>
              </a:rPr>
              <a:t>Překvapivě – žádná partnerka či nižší frekvence </a:t>
            </a:r>
            <a:r>
              <a:rPr lang="cs-CZ" dirty="0" err="1">
                <a:latin typeface="+mn-lt"/>
              </a:rPr>
              <a:t>offline</a:t>
            </a:r>
            <a:r>
              <a:rPr lang="cs-CZ" dirty="0">
                <a:latin typeface="+mn-lt"/>
              </a:rPr>
              <a:t> sex vliv nemá</a:t>
            </a:r>
          </a:p>
          <a:p>
            <a:endParaRPr lang="en-GB" dirty="0">
              <a:latin typeface="+mn-lt"/>
            </a:endParaRPr>
          </a:p>
          <a:p>
            <a:r>
              <a:rPr lang="cs-CZ" dirty="0">
                <a:latin typeface="+mn-lt"/>
              </a:rPr>
              <a:t>Model vysvětlit 43% rozptylu online sex závislosti </a:t>
            </a: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494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7ADC3A-D64F-47A5-938B-4FCFDC0B4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8D90510-5F8B-4954-B510-20D6BF405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5" r="5171" b="6666"/>
          <a:stretch/>
        </p:blipFill>
        <p:spPr>
          <a:xfrm>
            <a:off x="1105333" y="0"/>
            <a:ext cx="9786025" cy="64008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5AB3823-19D9-4084-9F62-B4C3CAF0E8D8}"/>
              </a:ext>
            </a:extLst>
          </p:cNvPr>
          <p:cNvSpPr txBox="1"/>
          <p:nvPr/>
        </p:nvSpPr>
        <p:spPr>
          <a:xfrm>
            <a:off x="1105332" y="6334780"/>
            <a:ext cx="9786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Arial" panose="020B0604020202020204" pitchFamily="34" charset="0"/>
              </a:rPr>
              <a:t>Grubbs, J. B., Grant, J. T., Lee, B. N., Hoagland, K. C., Davidson, P., Reid, R. C., &amp; Kraus, S. W. (2020). Sexual addiction 25 years on: a systematic and methodological review of empirical literature and an agenda for future research. Clinical Psychology Review</a:t>
            </a:r>
          </a:p>
        </p:txBody>
      </p:sp>
    </p:spTree>
    <p:extLst>
      <p:ext uri="{BB962C8B-B14F-4D97-AF65-F5344CB8AC3E}">
        <p14:creationId xmlns:p14="http://schemas.microsoft.com/office/powerpoint/2010/main" val="89954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97C92A-4B36-45FE-8F01-6627BDFE4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B17921-2251-4D0B-8623-4BF69218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závislost na pornografii a ne na sexu?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ECBCE0-5A88-4783-8459-813C37679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Sledování pornografie se prolíná s ostatními sexuálními aktivitami</a:t>
            </a:r>
          </a:p>
          <a:p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ALE prediktory, projevy, rizikové skupiny se překrývají jen částečně (podobnost v rozdílu mezi patologickým hráčstvím a herní poruchou) a spíše se zdá, že jsou dva či víc subtypů – </a:t>
            </a:r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predominantně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 online a </a:t>
            </a:r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predominantně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offline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 (Gola et al., 2020)</a:t>
            </a:r>
          </a:p>
          <a:p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Problematické užívání </a:t>
            </a:r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mediovaného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 sexu (pornografie, </a:t>
            </a:r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kybersex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, online seznamování) je nejčastější typem u těch, kteří vyhledávají odbornou pomoc</a:t>
            </a:r>
          </a:p>
          <a:p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Problematika se vystupňovala s rozšířením digitálních technologií</a:t>
            </a:r>
          </a:p>
          <a:p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Dlouhodobý efekt užívání pornografie je v konfliktu s </a:t>
            </a:r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offline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 sexem (efekt </a:t>
            </a:r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desenzitizace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/tolerance)</a:t>
            </a:r>
            <a:endParaRPr lang="en-GB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Neurobiologické studie zkoumají v podstatě jen </a:t>
            </a:r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mediovaný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 sex</a:t>
            </a:r>
          </a:p>
          <a:p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Podobnost s látkovými závislostmi – pornografie jako „</a:t>
            </a:r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supernormální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 stimulus“, který zneužívá mechanismus v rámci systému odměn v mozku</a:t>
            </a:r>
            <a:endParaRPr lang="en-GB" sz="1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4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62B8B5-066C-49E3-BF0F-D4835C32A9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74A1AC-BF0F-4354-9C57-490DE87E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 je to skutečně závislost?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ABEF73-174B-4B91-836F-0FB8971A7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Přibližně 4 % mužů a 1 % žen si myslí, že má či mělo problémy s nadužíváním pornografie (de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Alarcón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et al., 2019)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Třetina respondentů zajímající se o psychologickou pomoc nesplňovala kritéria pro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hypersexualitu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(Kraus et al., 2016)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Nejsilnější pocit „závislosti“ je ve skupině věřících mužů (kteří ale zároveň vykazují nižší frekvenci užívání pornografie a sexuálního chování oproti nereligiózním mužům)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Vyšší prevalence i u sexuálních minorit – otázka identity?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Závislost na pornografii nebo na masturbaci?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Jsme stále na začátku! Polovina všech studií byla publikována po roce 2020.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Variabilita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offline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i online sexuálního chování a souvisejících faktorů je velká, díky digitálním technologiím se stále zvětšuje – jaké jsou vlastně kategorie sexuálních závislostí?</a:t>
            </a: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75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F7DB58-ABAC-4F7E-BD18-2335AEBB2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179E7D-2791-4D8A-BBD1-08046F5E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na pornografii?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8F3A79-CC83-4219-AB3C-EBAB10580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Pornografie je kulturně a historicky univerzální</a:t>
            </a: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jedním z nejvýznamnějších mediálních produktů: přibližně polovina mužů a šestina žen se dívá na pornografii alespoň jednou týdně (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Grubbs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2019), kolem 90% chlapců a 60% dívek pornografii vidělo „poslední dobou“ (Peter &amp;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Valkenburg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2016)</a:t>
            </a:r>
          </a:p>
          <a:p>
            <a:r>
              <a:rPr lang="cs-CZ" sz="2000" dirty="0">
                <a:latin typeface="Calibri" panose="020F0502020204030204" pitchFamily="34" charset="0"/>
                <a:cs typeface="Arial" panose="020B0604020202020204" pitchFamily="34" charset="0"/>
              </a:rPr>
              <a:t>Negativní rámování pornografie v akademickém i veřejném diskurzu – dříve zejména souvislost s násilím, nyní spíše souvislost s osvojením nevhodných postojů a (sexuálního) chování </a:t>
            </a: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Nyní zesílená veřejná i akademická debata ohledně používání pornografie (a sexuality obecně) vlivem pandemie Covid-19: nárůst návštěvnosti online pornografie v desítkách procent </a:t>
            </a:r>
            <a:r>
              <a:rPr lang="cs-CZ" sz="2000" dirty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2000" dirty="0" err="1">
                <a:latin typeface="Calibri" panose="020F0502020204030204" pitchFamily="34" charset="0"/>
                <a:cs typeface="Arial" panose="020B0604020202020204" pitchFamily="34" charset="0"/>
              </a:rPr>
              <a:t>Döring</a:t>
            </a:r>
            <a:r>
              <a:rPr lang="cs-CZ" sz="2000" dirty="0">
                <a:latin typeface="Calibri" panose="020F0502020204030204" pitchFamily="34" charset="0"/>
                <a:cs typeface="Arial" panose="020B0604020202020204" pitchFamily="34" charset="0"/>
              </a:rPr>
              <a:t>, 2020) – výzkumy ale ukazují značně nerovnoměrné dopady pandemie na sexuální chování (</a:t>
            </a:r>
            <a:r>
              <a:rPr lang="cs-CZ" sz="2000" dirty="0" err="1">
                <a:latin typeface="Calibri" panose="020F0502020204030204" pitchFamily="34" charset="0"/>
                <a:cs typeface="Arial" panose="020B0604020202020204" pitchFamily="34" charset="0"/>
              </a:rPr>
              <a:t>Lehmiller</a:t>
            </a:r>
            <a:r>
              <a:rPr lang="cs-CZ" sz="2000" dirty="0">
                <a:latin typeface="Calibri" panose="020F0502020204030204" pitchFamily="34" charset="0"/>
                <a:cs typeface="Arial" panose="020B0604020202020204" pitchFamily="34" charset="0"/>
              </a:rPr>
              <a:t> et al., 2020)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43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973BA7-9F20-4439-AD95-3F80294CE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868434-0BDC-44CC-95C6-D1673979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11. Revize mezinárodní klasifikace nemocí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FCF2D9-E691-44A2-BAC5-535B1639F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WHO přijímá kompulzivní sexuální poruchu (</a:t>
            </a:r>
            <a:r>
              <a:rPr lang="en-GB" sz="1800" b="1" dirty="0">
                <a:latin typeface="Calibri" panose="020F0502020204030204" pitchFamily="34" charset="0"/>
                <a:cs typeface="Arial" panose="020B0604020202020204" pitchFamily="34" charset="0"/>
              </a:rPr>
              <a:t>6C72 Compulsive sexual behaviour disorder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GB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jako oficiální diagnózu do 11. revize Mezinárodní klasifikace nemocí (platná od 2022).</a:t>
            </a:r>
          </a:p>
          <a:p>
            <a:r>
              <a:rPr lang="cs-CZ" sz="1800" b="1" i="1" dirty="0">
                <a:latin typeface="Calibri" panose="020F0502020204030204" pitchFamily="34" charset="0"/>
                <a:cs typeface="Arial" panose="020B0604020202020204" pitchFamily="34" charset="0"/>
              </a:rPr>
              <a:t>Neschopnost bránit se intenzivním a repetitivním sexuálním impulzům,</a:t>
            </a:r>
            <a:r>
              <a:rPr lang="en-GB" sz="1800" b="1" i="1" dirty="0">
                <a:latin typeface="Calibri" panose="020F0502020204030204" pitchFamily="34" charset="0"/>
                <a:cs typeface="Arial" panose="020B0604020202020204" pitchFamily="34" charset="0"/>
              </a:rPr>
              <a:t> co</a:t>
            </a:r>
            <a:r>
              <a:rPr lang="cs-CZ" sz="1800" b="1" i="1" dirty="0">
                <a:latin typeface="Calibri" panose="020F0502020204030204" pitchFamily="34" charset="0"/>
                <a:cs typeface="Arial" panose="020B0604020202020204" pitchFamily="34" charset="0"/>
              </a:rPr>
              <a:t>ž vede k repetitivnímu sexuálnímu chování. Symptomy: 1) aktivita je dominantní v životě jedince, což vede k zanedbávání zdraví, osobních potřeb, zájmů, aktivit a povinností; 2) řada neúspěšných pokusů dostat chování pod kontrolu; 3) pokračování v aktivitě i přes vědomí, že nepřináší původní potěšení či je dokonce škodlivé. Daná aktivita je signifikantní po delší dobu (alespoň 6 měsíců) a způsobuje značné problémy v rovině osobní, rodinné, společenské, pracovní. Tyto potíže nejsou dostatečné pro danou diagnózu, pokud jsou výlučně spojeny s morální dimenzí sexuálního chování</a:t>
            </a:r>
          </a:p>
          <a:p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Z modelu závislosti (</a:t>
            </a:r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Griffiths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, 2005) chybí kritérium syndromu z odnětí, změny nálad a částečně tolerance, naopak jsou explicitně zmíněna kritéria význačnosti, relapsů a konfliktů</a:t>
            </a:r>
          </a:p>
          <a:p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Je možné aplikovat závislostní model i nezávislostní model (</a:t>
            </a:r>
            <a:r>
              <a:rPr lang="cs-CZ" sz="1800" dirty="0" err="1">
                <a:latin typeface="Calibri" panose="020F0502020204030204" pitchFamily="34" charset="0"/>
                <a:cs typeface="Arial" panose="020B0604020202020204" pitchFamily="34" charset="0"/>
              </a:rPr>
              <a:t>hypersexualita</a:t>
            </a:r>
            <a:r>
              <a:rPr lang="cs-CZ" sz="1800" dirty="0">
                <a:latin typeface="Calibri" panose="020F0502020204030204" pitchFamily="34" charset="0"/>
                <a:cs typeface="Arial" panose="020B0604020202020204" pitchFamily="34" charset="0"/>
              </a:rPr>
              <a:t>) jako alternativy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72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076DE0-1E4C-3253-BA64-5DF610B826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974713-459E-960D-E646-DD78C305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Konceptualizace</a:t>
            </a:r>
            <a:endParaRPr lang="en-GB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7D041055-6850-A1C0-413D-3AC9BFA00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141449"/>
              </p:ext>
            </p:extLst>
          </p:nvPr>
        </p:nvGraphicFramePr>
        <p:xfrm>
          <a:off x="1978009" y="1388928"/>
          <a:ext cx="8414670" cy="4406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4215">
                  <a:extLst>
                    <a:ext uri="{9D8B030D-6E8A-4147-A177-3AD203B41FA5}">
                      <a16:colId xmlns:a16="http://schemas.microsoft.com/office/drawing/2014/main" val="2940315228"/>
                    </a:ext>
                  </a:extLst>
                </a:gridCol>
                <a:gridCol w="1603402">
                  <a:extLst>
                    <a:ext uri="{9D8B030D-6E8A-4147-A177-3AD203B41FA5}">
                      <a16:colId xmlns:a16="http://schemas.microsoft.com/office/drawing/2014/main" val="3391304808"/>
                    </a:ext>
                  </a:extLst>
                </a:gridCol>
                <a:gridCol w="1772816">
                  <a:extLst>
                    <a:ext uri="{9D8B030D-6E8A-4147-A177-3AD203B41FA5}">
                      <a16:colId xmlns:a16="http://schemas.microsoft.com/office/drawing/2014/main" val="1847023856"/>
                    </a:ext>
                  </a:extLst>
                </a:gridCol>
                <a:gridCol w="1474237">
                  <a:extLst>
                    <a:ext uri="{9D8B030D-6E8A-4147-A177-3AD203B41FA5}">
                      <a16:colId xmlns:a16="http://schemas.microsoft.com/office/drawing/2014/main" val="245978579"/>
                    </a:ext>
                  </a:extLst>
                </a:gridCol>
              </a:tblGrid>
              <a:tr h="48960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CSBD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err="1">
                          <a:effectLst/>
                        </a:rPr>
                        <a:t>Hypersexualit</a:t>
                      </a:r>
                      <a:r>
                        <a:rPr lang="cs-CZ" sz="1800" b="1" u="none" strike="noStrike" dirty="0">
                          <a:effectLst/>
                        </a:rPr>
                        <a:t>a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Závislost</a:t>
                      </a:r>
                      <a:endParaRPr lang="en-GB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598138"/>
                  </a:ext>
                </a:extLst>
              </a:tr>
              <a:tr h="48960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Perzistence v čase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00755"/>
                  </a:ext>
                </a:extLst>
              </a:tr>
              <a:tr h="48960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Parafilie je vylučujícím jevem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84919"/>
                  </a:ext>
                </a:extLst>
              </a:tr>
              <a:tr h="48960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Význačnost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50686"/>
                  </a:ext>
                </a:extLst>
              </a:tr>
              <a:tr h="48960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Ztráta kontroly </a:t>
                      </a:r>
                      <a:r>
                        <a:rPr lang="en-GB" sz="1800" u="none" strike="noStrike" dirty="0">
                          <a:effectLst/>
                        </a:rPr>
                        <a:t>(</a:t>
                      </a:r>
                      <a:r>
                        <a:rPr lang="en-GB" sz="1800" u="none" strike="noStrike" dirty="0" err="1">
                          <a:effectLst/>
                        </a:rPr>
                        <a:t>relaps</a:t>
                      </a:r>
                      <a:r>
                        <a:rPr lang="cs-CZ" sz="1800" u="none" strike="noStrike" dirty="0">
                          <a:effectLst/>
                        </a:rPr>
                        <a:t>y</a:t>
                      </a:r>
                      <a:r>
                        <a:rPr lang="en-GB" sz="1800" u="none" strike="noStrike" dirty="0">
                          <a:effectLst/>
                        </a:rPr>
                        <a:t>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23549"/>
                  </a:ext>
                </a:extLst>
              </a:tr>
              <a:tr h="48960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Negativní dopady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247669"/>
                  </a:ext>
                </a:extLst>
              </a:tr>
              <a:tr h="48960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Regulace nálady </a:t>
                      </a:r>
                      <a:r>
                        <a:rPr lang="en-GB" sz="1800" u="none" strike="noStrike" dirty="0">
                          <a:effectLst/>
                        </a:rPr>
                        <a:t>(</a:t>
                      </a:r>
                      <a:r>
                        <a:rPr lang="en-GB" sz="1800" u="none" strike="noStrike" dirty="0" err="1">
                          <a:effectLst/>
                        </a:rPr>
                        <a:t>eu</a:t>
                      </a:r>
                      <a:r>
                        <a:rPr lang="cs-CZ" sz="1800" u="none" strike="noStrike" dirty="0" err="1">
                          <a:effectLst/>
                        </a:rPr>
                        <a:t>forie</a:t>
                      </a:r>
                      <a:r>
                        <a:rPr lang="en-GB" sz="1800" u="none" strike="noStrike" dirty="0">
                          <a:effectLst/>
                        </a:rPr>
                        <a:t>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914470"/>
                  </a:ext>
                </a:extLst>
              </a:tr>
              <a:tr h="48960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Tolerance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007915"/>
                  </a:ext>
                </a:extLst>
              </a:tr>
              <a:tr h="48960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Abstinenční příznaky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28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4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5E0371-8076-4BD9-88BB-9D45B3C925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7B6BD3-22A5-4099-A2C2-E1C627028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76" y="885667"/>
            <a:ext cx="6894458" cy="4139998"/>
          </a:xfrm>
        </p:spPr>
        <p:txBody>
          <a:bodyPr/>
          <a:lstStyle/>
          <a:p>
            <a:r>
              <a:rPr lang="cs-CZ" sz="1800" dirty="0"/>
              <a:t>Každá konceptualizace je preferována různými výzkumníky, každá má mírně odlišné výsledky jak ve výzkumu, tak v léčbě </a:t>
            </a:r>
          </a:p>
          <a:p>
            <a:r>
              <a:rPr lang="cs-CZ" sz="1800" dirty="0"/>
              <a:t>Potenciální kulturní rozdíly, např. morální inkongruence u více nábožensky založených lidí </a:t>
            </a:r>
          </a:p>
          <a:p>
            <a:r>
              <a:rPr lang="cs-CZ" sz="1800" dirty="0"/>
              <a:t>Pokud existuje nejistota ohledně stavu, je zapotřebí (kvalitativní) přístup zaměřený na člověka, pro prozkoumání projevů a etiologie. </a:t>
            </a:r>
          </a:p>
          <a:p>
            <a:r>
              <a:rPr lang="cs-CZ" sz="1800" dirty="0"/>
              <a:t>Naše výzkumné </a:t>
            </a:r>
            <a:r>
              <a:rPr lang="cs-CZ" sz="1800" dirty="0" err="1"/>
              <a:t>otazky</a:t>
            </a:r>
            <a:r>
              <a:rPr lang="cs-CZ" sz="1800" dirty="0"/>
              <a:t>:</a:t>
            </a:r>
          </a:p>
          <a:p>
            <a:pPr marL="72000" indent="0">
              <a:buNone/>
            </a:pPr>
            <a:r>
              <a:rPr lang="cs-CZ" sz="1800" dirty="0"/>
              <a:t>1) jaký je projev symptomů a jejich vývoj v čase a související problémy u mužů v léčbě? </a:t>
            </a:r>
          </a:p>
          <a:p>
            <a:pPr marL="72000" indent="0">
              <a:buNone/>
            </a:pPr>
            <a:r>
              <a:rPr lang="cs-CZ" sz="1800" dirty="0"/>
              <a:t>2) Která konceptualizace se více blíží realitě pacientů hledající léčbu?</a:t>
            </a:r>
          </a:p>
        </p:txBody>
      </p:sp>
      <p:pic>
        <p:nvPicPr>
          <p:cNvPr id="6" name="Obrázek 5" descr="Obsah obrázku text, snímek obrazovky, monitor&#10;&#10;Popis byl vytvořen automaticky">
            <a:extLst>
              <a:ext uri="{FF2B5EF4-FFF2-40B4-BE49-F238E27FC236}">
                <a16:creationId xmlns:a16="http://schemas.microsoft.com/office/drawing/2014/main" id="{DC4B1C3B-B5A3-4DFD-8004-7F842B2BF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5" t="21066" r="25536"/>
          <a:stretch/>
        </p:blipFill>
        <p:spPr>
          <a:xfrm>
            <a:off x="7589520" y="549196"/>
            <a:ext cx="4430684" cy="52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5042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4C1B07-8B2E-43B5-88FF-592AEE089C0D}">
  <ds:schemaRefs>
    <ds:schemaRef ds:uri="http://purl.org/dc/terms/"/>
    <ds:schemaRef ds:uri="http://schemas.openxmlformats.org/package/2006/metadata/core-properties"/>
    <ds:schemaRef ds:uri="317fa241-dc0d-4a19-bd23-9d6e79d0e5e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11152</TotalTime>
  <Words>2944</Words>
  <Application>Microsoft Office PowerPoint</Application>
  <PresentationFormat>Širokoúhlá obrazovka</PresentationFormat>
  <Paragraphs>236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Wingdings</vt:lpstr>
      <vt:lpstr>Presentation_MU_EN</vt:lpstr>
      <vt:lpstr>Behaviorální závislosti VII –  sex a pornografie</vt:lpstr>
      <vt:lpstr>Závislost na sexu</vt:lpstr>
      <vt:lpstr>Prezentace aplikace PowerPoint</vt:lpstr>
      <vt:lpstr>Proč závislost na pornografii a ne na sexu?</vt:lpstr>
      <vt:lpstr>Ale je to skutečně závislost?</vt:lpstr>
      <vt:lpstr>Závislost na pornografii?</vt:lpstr>
      <vt:lpstr>11. Revize mezinárodní klasifikace nemocí</vt:lpstr>
      <vt:lpstr>Konceptualizace</vt:lpstr>
      <vt:lpstr>Prezentace aplikace PowerPoint</vt:lpstr>
      <vt:lpstr>Prezentace aplikace PowerPoint</vt:lpstr>
      <vt:lpstr>Charakteristika participantů</vt:lpstr>
      <vt:lpstr>Prezentace aplikace PowerPoint</vt:lpstr>
      <vt:lpstr>Podoba problematického chování</vt:lpstr>
      <vt:lpstr>Vývoj problematického chování </vt:lpstr>
      <vt:lpstr>Zkušenost s léčbou</vt:lpstr>
      <vt:lpstr>význačnost</vt:lpstr>
      <vt:lpstr>mood management</vt:lpstr>
      <vt:lpstr>Ztráta kontroly</vt:lpstr>
      <vt:lpstr>Negativní důsledky a konflikty</vt:lpstr>
      <vt:lpstr>Tolerance</vt:lpstr>
      <vt:lpstr>Abstinenční příznaky</vt:lpstr>
      <vt:lpstr>Shrnutí</vt:lpstr>
      <vt:lpstr>Prezentace aplikace PowerPoint</vt:lpstr>
      <vt:lpstr>Prezentace aplikace PowerPoint</vt:lpstr>
      <vt:lpstr>Prezentace aplikace PowerPoint</vt:lpstr>
      <vt:lpstr>Měřící nástroje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Blinka</cp:lastModifiedBy>
  <cp:revision>418</cp:revision>
  <cp:lastPrinted>2019-11-20T13:22:53Z</cp:lastPrinted>
  <dcterms:created xsi:type="dcterms:W3CDTF">2019-04-11T21:46:02Z</dcterms:created>
  <dcterms:modified xsi:type="dcterms:W3CDTF">2023-04-03T12:43:58Z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