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4" r:id="rId5"/>
    <p:sldId id="267" r:id="rId6"/>
    <p:sldId id="265" r:id="rId7"/>
    <p:sldId id="262" r:id="rId8"/>
    <p:sldId id="266" r:id="rId9"/>
    <p:sldId id="258" r:id="rId10"/>
    <p:sldId id="259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4EA7A-88A3-4783-BAD4-2618A5C4B58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D6EBF9-855D-4323-9D07-E9B6672E5D01}">
      <dgm:prSet/>
      <dgm:spPr/>
      <dgm:t>
        <a:bodyPr/>
        <a:lstStyle/>
        <a:p>
          <a:pPr>
            <a:defRPr b="1"/>
          </a:pPr>
          <a:r>
            <a:rPr lang="cs-CZ"/>
            <a:t>Zachovat poměr dobrých / špatných zpráv </a:t>
          </a:r>
          <a:endParaRPr lang="en-US"/>
        </a:p>
      </dgm:t>
    </dgm:pt>
    <dgm:pt modelId="{FF1A1716-BD67-4CC1-B5F4-FF3FEF5E2C20}" type="parTrans" cxnId="{121B1D0A-2FB7-491C-99F4-B2501D195874}">
      <dgm:prSet/>
      <dgm:spPr/>
      <dgm:t>
        <a:bodyPr/>
        <a:lstStyle/>
        <a:p>
          <a:endParaRPr lang="en-US"/>
        </a:p>
      </dgm:t>
    </dgm:pt>
    <dgm:pt modelId="{6D830965-4AE1-445B-9F44-AE7F3C55BA3A}" type="sibTrans" cxnId="{121B1D0A-2FB7-491C-99F4-B2501D195874}">
      <dgm:prSet/>
      <dgm:spPr/>
      <dgm:t>
        <a:bodyPr/>
        <a:lstStyle/>
        <a:p>
          <a:endParaRPr lang="en-US"/>
        </a:p>
      </dgm:t>
    </dgm:pt>
    <dgm:pt modelId="{B4197AB1-FFCD-4144-A551-BE20B13A0A32}">
      <dgm:prSet/>
      <dgm:spPr/>
      <dgm:t>
        <a:bodyPr/>
        <a:lstStyle/>
        <a:p>
          <a:r>
            <a:rPr lang="cs-CZ"/>
            <a:t>Obojí je stejně důležité – potřebuji vědět, co dělám blbě, ale i to, co dělám dobře, abych uměl/a ten úspěch zopakovat</a:t>
          </a:r>
          <a:endParaRPr lang="en-US"/>
        </a:p>
      </dgm:t>
    </dgm:pt>
    <dgm:pt modelId="{319CF703-164D-4B28-A913-89115FC5DA30}" type="parTrans" cxnId="{8AF65B3C-167E-4B71-8EB2-AC1BAF412B81}">
      <dgm:prSet/>
      <dgm:spPr/>
      <dgm:t>
        <a:bodyPr/>
        <a:lstStyle/>
        <a:p>
          <a:endParaRPr lang="en-US"/>
        </a:p>
      </dgm:t>
    </dgm:pt>
    <dgm:pt modelId="{EE579130-ECEA-4241-9812-511CA3338253}" type="sibTrans" cxnId="{8AF65B3C-167E-4B71-8EB2-AC1BAF412B81}">
      <dgm:prSet/>
      <dgm:spPr/>
      <dgm:t>
        <a:bodyPr/>
        <a:lstStyle/>
        <a:p>
          <a:endParaRPr lang="en-US"/>
        </a:p>
      </dgm:t>
    </dgm:pt>
    <dgm:pt modelId="{5A882A22-088D-471B-AF74-0F148EA76A1A}">
      <dgm:prSet/>
      <dgm:spPr/>
      <dgm:t>
        <a:bodyPr/>
        <a:lstStyle/>
        <a:p>
          <a:pPr>
            <a:defRPr b="1"/>
          </a:pPr>
          <a:r>
            <a:rPr lang="cs-CZ"/>
            <a:t>Nabízíme</a:t>
          </a:r>
          <a:endParaRPr lang="en-US"/>
        </a:p>
      </dgm:t>
    </dgm:pt>
    <dgm:pt modelId="{428C1046-E97C-499C-A1BC-F01886A7173A}" type="parTrans" cxnId="{FF11393B-252F-40C2-BC03-889E38D1EF26}">
      <dgm:prSet/>
      <dgm:spPr/>
      <dgm:t>
        <a:bodyPr/>
        <a:lstStyle/>
        <a:p>
          <a:endParaRPr lang="en-US"/>
        </a:p>
      </dgm:t>
    </dgm:pt>
    <dgm:pt modelId="{DF6033A8-CE90-4E75-A5F8-7F891C9512B3}" type="sibTrans" cxnId="{FF11393B-252F-40C2-BC03-889E38D1EF26}">
      <dgm:prSet/>
      <dgm:spPr/>
      <dgm:t>
        <a:bodyPr/>
        <a:lstStyle/>
        <a:p>
          <a:endParaRPr lang="en-US"/>
        </a:p>
      </dgm:t>
    </dgm:pt>
    <dgm:pt modelId="{788F3422-116F-4CA2-8BE1-674F572D4A1B}">
      <dgm:prSet/>
      <dgm:spPr/>
      <dgm:t>
        <a:bodyPr/>
        <a:lstStyle/>
        <a:p>
          <a:r>
            <a:rPr lang="cs-CZ"/>
            <a:t>Být opatrný/á v posuzování, prezentovat postřehy a nápady jako svoje domněnky, ne jako jedinou možnost skutečnost</a:t>
          </a:r>
          <a:endParaRPr lang="en-US"/>
        </a:p>
      </dgm:t>
    </dgm:pt>
    <dgm:pt modelId="{CA4512B1-53E1-4B89-BA82-C5480D5FC95F}" type="parTrans" cxnId="{BC857BE7-CB4A-4648-B876-8D72C745A28D}">
      <dgm:prSet/>
      <dgm:spPr/>
      <dgm:t>
        <a:bodyPr/>
        <a:lstStyle/>
        <a:p>
          <a:endParaRPr lang="en-US"/>
        </a:p>
      </dgm:t>
    </dgm:pt>
    <dgm:pt modelId="{23771CE8-4FA3-45A7-B720-68F8666ACD57}" type="sibTrans" cxnId="{BC857BE7-CB4A-4648-B876-8D72C745A28D}">
      <dgm:prSet/>
      <dgm:spPr/>
      <dgm:t>
        <a:bodyPr/>
        <a:lstStyle/>
        <a:p>
          <a:endParaRPr lang="en-US"/>
        </a:p>
      </dgm:t>
    </dgm:pt>
    <dgm:pt modelId="{1B4EA659-D06D-49AE-8700-C03202CBF335}">
      <dgm:prSet/>
      <dgm:spPr/>
      <dgm:t>
        <a:bodyPr/>
        <a:lstStyle/>
        <a:p>
          <a:r>
            <a:rPr lang="cs-CZ"/>
            <a:t>Zároveň ale, pokud mám pro to, co říkám, argumenty, nebát se toho</a:t>
          </a:r>
          <a:endParaRPr lang="en-US"/>
        </a:p>
      </dgm:t>
    </dgm:pt>
    <dgm:pt modelId="{F84E1E27-FDB6-4D02-A3F5-AE9551522AEB}" type="parTrans" cxnId="{B7F7471D-AAF2-4125-96A4-5EBF2B44B561}">
      <dgm:prSet/>
      <dgm:spPr/>
      <dgm:t>
        <a:bodyPr/>
        <a:lstStyle/>
        <a:p>
          <a:endParaRPr lang="en-US"/>
        </a:p>
      </dgm:t>
    </dgm:pt>
    <dgm:pt modelId="{C8F081F2-B007-4188-AE55-DC6BB65ED24E}" type="sibTrans" cxnId="{B7F7471D-AAF2-4125-96A4-5EBF2B44B561}">
      <dgm:prSet/>
      <dgm:spPr/>
      <dgm:t>
        <a:bodyPr/>
        <a:lstStyle/>
        <a:p>
          <a:endParaRPr lang="en-US"/>
        </a:p>
      </dgm:t>
    </dgm:pt>
    <dgm:pt modelId="{E596603E-F349-4952-9AD0-05B4759EA493}">
      <dgm:prSet/>
      <dgm:spPr/>
      <dgm:t>
        <a:bodyPr/>
        <a:lstStyle/>
        <a:p>
          <a:pPr>
            <a:defRPr b="1"/>
          </a:pPr>
          <a:r>
            <a:rPr lang="cs-CZ"/>
            <a:t>Přidávat i konkrétní doporučení</a:t>
          </a:r>
          <a:endParaRPr lang="en-US"/>
        </a:p>
      </dgm:t>
    </dgm:pt>
    <dgm:pt modelId="{4CC14CE6-4102-4ABF-8389-5AA4C14681F7}" type="parTrans" cxnId="{CD2CC542-03A3-4F01-B5DE-DE3AD9DC7974}">
      <dgm:prSet/>
      <dgm:spPr/>
      <dgm:t>
        <a:bodyPr/>
        <a:lstStyle/>
        <a:p>
          <a:endParaRPr lang="en-US"/>
        </a:p>
      </dgm:t>
    </dgm:pt>
    <dgm:pt modelId="{0D8CFCE3-FB8E-49A5-8E99-EC7C4F45D5C3}" type="sibTrans" cxnId="{CD2CC542-03A3-4F01-B5DE-DE3AD9DC7974}">
      <dgm:prSet/>
      <dgm:spPr/>
      <dgm:t>
        <a:bodyPr/>
        <a:lstStyle/>
        <a:p>
          <a:endParaRPr lang="en-US"/>
        </a:p>
      </dgm:t>
    </dgm:pt>
    <dgm:pt modelId="{51B129D9-985D-4B0C-9C6A-37AE34D45826}">
      <dgm:prSet/>
      <dgm:spPr/>
      <dgm:t>
        <a:bodyPr/>
        <a:lstStyle/>
        <a:p>
          <a:r>
            <a:rPr lang="cs-CZ"/>
            <a:t>Nepsat „To se mi nějak nezdá“ – z toho si člověk horko těžko něco odnese</a:t>
          </a:r>
          <a:endParaRPr lang="en-US"/>
        </a:p>
      </dgm:t>
    </dgm:pt>
    <dgm:pt modelId="{0885EBFC-733A-4233-B3E4-6C82007E4EB5}" type="parTrans" cxnId="{7022E189-AD13-4D50-871C-416C904F692E}">
      <dgm:prSet/>
      <dgm:spPr/>
      <dgm:t>
        <a:bodyPr/>
        <a:lstStyle/>
        <a:p>
          <a:endParaRPr lang="en-US"/>
        </a:p>
      </dgm:t>
    </dgm:pt>
    <dgm:pt modelId="{C5A74F02-74E7-4EDA-BA75-D56EDE58381D}" type="sibTrans" cxnId="{7022E189-AD13-4D50-871C-416C904F692E}">
      <dgm:prSet/>
      <dgm:spPr/>
      <dgm:t>
        <a:bodyPr/>
        <a:lstStyle/>
        <a:p>
          <a:endParaRPr lang="en-US"/>
        </a:p>
      </dgm:t>
    </dgm:pt>
    <dgm:pt modelId="{E61866CB-12D9-4314-80D1-79BA85E6C143}">
      <dgm:prSet/>
      <dgm:spPr/>
      <dgm:t>
        <a:bodyPr/>
        <a:lstStyle/>
        <a:p>
          <a:r>
            <a:rPr lang="cs-CZ"/>
            <a:t>Klidně nabízet příklady anebo to rovnou zformulovat tak, jak si myslíte, že by to bylo lepší</a:t>
          </a:r>
          <a:endParaRPr lang="en-US"/>
        </a:p>
      </dgm:t>
    </dgm:pt>
    <dgm:pt modelId="{EE2C2ECE-7FB5-4FF9-A246-3B71990987B3}" type="parTrans" cxnId="{9AA3B958-BED1-45CF-99B0-AEF01CFAB8D8}">
      <dgm:prSet/>
      <dgm:spPr/>
      <dgm:t>
        <a:bodyPr/>
        <a:lstStyle/>
        <a:p>
          <a:endParaRPr lang="en-US"/>
        </a:p>
      </dgm:t>
    </dgm:pt>
    <dgm:pt modelId="{DB893F07-727F-462A-9E22-DE91EC06810F}" type="sibTrans" cxnId="{9AA3B958-BED1-45CF-99B0-AEF01CFAB8D8}">
      <dgm:prSet/>
      <dgm:spPr/>
      <dgm:t>
        <a:bodyPr/>
        <a:lstStyle/>
        <a:p>
          <a:endParaRPr lang="en-US"/>
        </a:p>
      </dgm:t>
    </dgm:pt>
    <dgm:pt modelId="{DCE7A691-DC4D-4B54-A3F4-459B4F95A308}" type="pres">
      <dgm:prSet presAssocID="{42C4EA7A-88A3-4783-BAD4-2618A5C4B582}" presName="root" presStyleCnt="0">
        <dgm:presLayoutVars>
          <dgm:dir/>
          <dgm:resizeHandles val="exact"/>
        </dgm:presLayoutVars>
      </dgm:prSet>
      <dgm:spPr/>
    </dgm:pt>
    <dgm:pt modelId="{1C9D57CC-FF35-414B-A3D4-BF141C3E4E2A}" type="pres">
      <dgm:prSet presAssocID="{AFD6EBF9-855D-4323-9D07-E9B6672E5D01}" presName="compNode" presStyleCnt="0"/>
      <dgm:spPr/>
    </dgm:pt>
    <dgm:pt modelId="{34231415-3E91-4795-B673-EE5D5EA52057}" type="pres">
      <dgm:prSet presAssocID="{AFD6EBF9-855D-4323-9D07-E9B6672E5D0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1766512-8628-4ACF-8D86-06B1038CFB34}" type="pres">
      <dgm:prSet presAssocID="{AFD6EBF9-855D-4323-9D07-E9B6672E5D01}" presName="iconSpace" presStyleCnt="0"/>
      <dgm:spPr/>
    </dgm:pt>
    <dgm:pt modelId="{518A35D1-6A68-48E6-81CE-C68263FA4A58}" type="pres">
      <dgm:prSet presAssocID="{AFD6EBF9-855D-4323-9D07-E9B6672E5D01}" presName="parTx" presStyleLbl="revTx" presStyleIdx="0" presStyleCnt="6">
        <dgm:presLayoutVars>
          <dgm:chMax val="0"/>
          <dgm:chPref val="0"/>
        </dgm:presLayoutVars>
      </dgm:prSet>
      <dgm:spPr/>
    </dgm:pt>
    <dgm:pt modelId="{6CD4F2DC-EFDF-406D-8FE5-4DA7FDC4500E}" type="pres">
      <dgm:prSet presAssocID="{AFD6EBF9-855D-4323-9D07-E9B6672E5D01}" presName="txSpace" presStyleCnt="0"/>
      <dgm:spPr/>
    </dgm:pt>
    <dgm:pt modelId="{3E0FA4FC-93F7-4126-9B30-D2D14BEF5E90}" type="pres">
      <dgm:prSet presAssocID="{AFD6EBF9-855D-4323-9D07-E9B6672E5D01}" presName="desTx" presStyleLbl="revTx" presStyleIdx="1" presStyleCnt="6">
        <dgm:presLayoutVars/>
      </dgm:prSet>
      <dgm:spPr/>
    </dgm:pt>
    <dgm:pt modelId="{5505E46A-3475-4AE0-9E78-62FAFC3C6C80}" type="pres">
      <dgm:prSet presAssocID="{6D830965-4AE1-445B-9F44-AE7F3C55BA3A}" presName="sibTrans" presStyleCnt="0"/>
      <dgm:spPr/>
    </dgm:pt>
    <dgm:pt modelId="{189E9D65-DABB-4628-A0A6-60FDBDE80E9F}" type="pres">
      <dgm:prSet presAssocID="{5A882A22-088D-471B-AF74-0F148EA76A1A}" presName="compNode" presStyleCnt="0"/>
      <dgm:spPr/>
    </dgm:pt>
    <dgm:pt modelId="{37B1F6B8-0410-444D-8A4D-3984D5D52E33}" type="pres">
      <dgm:prSet presAssocID="{5A882A22-088D-471B-AF74-0F148EA76A1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3FCC805-92F6-4317-8421-768688B2B10E}" type="pres">
      <dgm:prSet presAssocID="{5A882A22-088D-471B-AF74-0F148EA76A1A}" presName="iconSpace" presStyleCnt="0"/>
      <dgm:spPr/>
    </dgm:pt>
    <dgm:pt modelId="{C58B69D7-A514-4A8B-9694-B78A3A2834E7}" type="pres">
      <dgm:prSet presAssocID="{5A882A22-088D-471B-AF74-0F148EA76A1A}" presName="parTx" presStyleLbl="revTx" presStyleIdx="2" presStyleCnt="6">
        <dgm:presLayoutVars>
          <dgm:chMax val="0"/>
          <dgm:chPref val="0"/>
        </dgm:presLayoutVars>
      </dgm:prSet>
      <dgm:spPr/>
    </dgm:pt>
    <dgm:pt modelId="{A39FA5B9-38F7-4524-99A6-75AC10099DA5}" type="pres">
      <dgm:prSet presAssocID="{5A882A22-088D-471B-AF74-0F148EA76A1A}" presName="txSpace" presStyleCnt="0"/>
      <dgm:spPr/>
    </dgm:pt>
    <dgm:pt modelId="{47D26E7C-E9FE-403F-9D0B-1A8A66EA339B}" type="pres">
      <dgm:prSet presAssocID="{5A882A22-088D-471B-AF74-0F148EA76A1A}" presName="desTx" presStyleLbl="revTx" presStyleIdx="3" presStyleCnt="6">
        <dgm:presLayoutVars/>
      </dgm:prSet>
      <dgm:spPr/>
    </dgm:pt>
    <dgm:pt modelId="{987E38F9-6B5C-47CA-882C-29CF4DCB5FD0}" type="pres">
      <dgm:prSet presAssocID="{DF6033A8-CE90-4E75-A5F8-7F891C9512B3}" presName="sibTrans" presStyleCnt="0"/>
      <dgm:spPr/>
    </dgm:pt>
    <dgm:pt modelId="{6505D613-3435-4842-95E6-7FC59089F7E1}" type="pres">
      <dgm:prSet presAssocID="{E596603E-F349-4952-9AD0-05B4759EA493}" presName="compNode" presStyleCnt="0"/>
      <dgm:spPr/>
    </dgm:pt>
    <dgm:pt modelId="{DE1FBAAC-4280-40F9-9F73-07039A30CFA2}" type="pres">
      <dgm:prSet presAssocID="{E596603E-F349-4952-9AD0-05B4759EA4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8BAC7BB6-30F5-4BBA-B53B-BA6C18E55E65}" type="pres">
      <dgm:prSet presAssocID="{E596603E-F349-4952-9AD0-05B4759EA493}" presName="iconSpace" presStyleCnt="0"/>
      <dgm:spPr/>
    </dgm:pt>
    <dgm:pt modelId="{EF47B2D0-9598-4024-9BDA-637A08D53E90}" type="pres">
      <dgm:prSet presAssocID="{E596603E-F349-4952-9AD0-05B4759EA493}" presName="parTx" presStyleLbl="revTx" presStyleIdx="4" presStyleCnt="6">
        <dgm:presLayoutVars>
          <dgm:chMax val="0"/>
          <dgm:chPref val="0"/>
        </dgm:presLayoutVars>
      </dgm:prSet>
      <dgm:spPr/>
    </dgm:pt>
    <dgm:pt modelId="{A8DB6220-FD26-40FE-9394-7C6864A86B82}" type="pres">
      <dgm:prSet presAssocID="{E596603E-F349-4952-9AD0-05B4759EA493}" presName="txSpace" presStyleCnt="0"/>
      <dgm:spPr/>
    </dgm:pt>
    <dgm:pt modelId="{7C68E11E-898F-47D3-B06F-8CE472513A79}" type="pres">
      <dgm:prSet presAssocID="{E596603E-F349-4952-9AD0-05B4759EA493}" presName="desTx" presStyleLbl="revTx" presStyleIdx="5" presStyleCnt="6">
        <dgm:presLayoutVars/>
      </dgm:prSet>
      <dgm:spPr/>
    </dgm:pt>
  </dgm:ptLst>
  <dgm:cxnLst>
    <dgm:cxn modelId="{D2C4C809-C997-4FD9-B5A4-CE2E88A30938}" type="presOf" srcId="{B4197AB1-FFCD-4144-A551-BE20B13A0A32}" destId="{3E0FA4FC-93F7-4126-9B30-D2D14BEF5E90}" srcOrd="0" destOrd="0" presId="urn:microsoft.com/office/officeart/2018/5/layout/CenteredIconLabelDescriptionList"/>
    <dgm:cxn modelId="{121B1D0A-2FB7-491C-99F4-B2501D195874}" srcId="{42C4EA7A-88A3-4783-BAD4-2618A5C4B582}" destId="{AFD6EBF9-855D-4323-9D07-E9B6672E5D01}" srcOrd="0" destOrd="0" parTransId="{FF1A1716-BD67-4CC1-B5F4-FF3FEF5E2C20}" sibTransId="{6D830965-4AE1-445B-9F44-AE7F3C55BA3A}"/>
    <dgm:cxn modelId="{75AEE50C-B54C-4A7B-8648-2DB899C0054D}" type="presOf" srcId="{5A882A22-088D-471B-AF74-0F148EA76A1A}" destId="{C58B69D7-A514-4A8B-9694-B78A3A2834E7}" srcOrd="0" destOrd="0" presId="urn:microsoft.com/office/officeart/2018/5/layout/CenteredIconLabelDescriptionList"/>
    <dgm:cxn modelId="{9510D912-EC23-482A-9CA6-924EB76DA023}" type="presOf" srcId="{E596603E-F349-4952-9AD0-05B4759EA493}" destId="{EF47B2D0-9598-4024-9BDA-637A08D53E90}" srcOrd="0" destOrd="0" presId="urn:microsoft.com/office/officeart/2018/5/layout/CenteredIconLabelDescriptionList"/>
    <dgm:cxn modelId="{B7F7471D-AAF2-4125-96A4-5EBF2B44B561}" srcId="{5A882A22-088D-471B-AF74-0F148EA76A1A}" destId="{1B4EA659-D06D-49AE-8700-C03202CBF335}" srcOrd="1" destOrd="0" parTransId="{F84E1E27-FDB6-4D02-A3F5-AE9551522AEB}" sibTransId="{C8F081F2-B007-4188-AE55-DC6BB65ED24E}"/>
    <dgm:cxn modelId="{03028220-15AF-408B-88E1-AFB910EF645E}" type="presOf" srcId="{E61866CB-12D9-4314-80D1-79BA85E6C143}" destId="{7C68E11E-898F-47D3-B06F-8CE472513A79}" srcOrd="0" destOrd="1" presId="urn:microsoft.com/office/officeart/2018/5/layout/CenteredIconLabelDescriptionList"/>
    <dgm:cxn modelId="{FF11393B-252F-40C2-BC03-889E38D1EF26}" srcId="{42C4EA7A-88A3-4783-BAD4-2618A5C4B582}" destId="{5A882A22-088D-471B-AF74-0F148EA76A1A}" srcOrd="1" destOrd="0" parTransId="{428C1046-E97C-499C-A1BC-F01886A7173A}" sibTransId="{DF6033A8-CE90-4E75-A5F8-7F891C9512B3}"/>
    <dgm:cxn modelId="{8AF65B3C-167E-4B71-8EB2-AC1BAF412B81}" srcId="{AFD6EBF9-855D-4323-9D07-E9B6672E5D01}" destId="{B4197AB1-FFCD-4144-A551-BE20B13A0A32}" srcOrd="0" destOrd="0" parTransId="{319CF703-164D-4B28-A913-89115FC5DA30}" sibTransId="{EE579130-ECEA-4241-9812-511CA3338253}"/>
    <dgm:cxn modelId="{C1BD6C5F-F97F-44C5-B891-A0F8EE4179A5}" type="presOf" srcId="{1B4EA659-D06D-49AE-8700-C03202CBF335}" destId="{47D26E7C-E9FE-403F-9D0B-1A8A66EA339B}" srcOrd="0" destOrd="1" presId="urn:microsoft.com/office/officeart/2018/5/layout/CenteredIconLabelDescriptionList"/>
    <dgm:cxn modelId="{CD2CC542-03A3-4F01-B5DE-DE3AD9DC7974}" srcId="{42C4EA7A-88A3-4783-BAD4-2618A5C4B582}" destId="{E596603E-F349-4952-9AD0-05B4759EA493}" srcOrd="2" destOrd="0" parTransId="{4CC14CE6-4102-4ABF-8389-5AA4C14681F7}" sibTransId="{0D8CFCE3-FB8E-49A5-8E99-EC7C4F45D5C3}"/>
    <dgm:cxn modelId="{9AA3B958-BED1-45CF-99B0-AEF01CFAB8D8}" srcId="{E596603E-F349-4952-9AD0-05B4759EA493}" destId="{E61866CB-12D9-4314-80D1-79BA85E6C143}" srcOrd="1" destOrd="0" parTransId="{EE2C2ECE-7FB5-4FF9-A246-3B71990987B3}" sibTransId="{DB893F07-727F-462A-9E22-DE91EC06810F}"/>
    <dgm:cxn modelId="{7022E189-AD13-4D50-871C-416C904F692E}" srcId="{E596603E-F349-4952-9AD0-05B4759EA493}" destId="{51B129D9-985D-4B0C-9C6A-37AE34D45826}" srcOrd="0" destOrd="0" parTransId="{0885EBFC-733A-4233-B3E4-6C82007E4EB5}" sibTransId="{C5A74F02-74E7-4EDA-BA75-D56EDE58381D}"/>
    <dgm:cxn modelId="{DD7E5297-063D-40E2-A7FB-39AAE598DBEA}" type="presOf" srcId="{51B129D9-985D-4B0C-9C6A-37AE34D45826}" destId="{7C68E11E-898F-47D3-B06F-8CE472513A79}" srcOrd="0" destOrd="0" presId="urn:microsoft.com/office/officeart/2018/5/layout/CenteredIconLabelDescriptionList"/>
    <dgm:cxn modelId="{7A9A9BB7-3645-41B4-B6A0-67B8AF2B5E26}" type="presOf" srcId="{AFD6EBF9-855D-4323-9D07-E9B6672E5D01}" destId="{518A35D1-6A68-48E6-81CE-C68263FA4A58}" srcOrd="0" destOrd="0" presId="urn:microsoft.com/office/officeart/2018/5/layout/CenteredIconLabelDescriptionList"/>
    <dgm:cxn modelId="{F1BDACBD-28AA-40A2-930E-11E0FF5D67CD}" type="presOf" srcId="{788F3422-116F-4CA2-8BE1-674F572D4A1B}" destId="{47D26E7C-E9FE-403F-9D0B-1A8A66EA339B}" srcOrd="0" destOrd="0" presId="urn:microsoft.com/office/officeart/2018/5/layout/CenteredIconLabelDescriptionList"/>
    <dgm:cxn modelId="{C1291AD1-7F8A-42E4-97FC-9D4E4F902656}" type="presOf" srcId="{42C4EA7A-88A3-4783-BAD4-2618A5C4B582}" destId="{DCE7A691-DC4D-4B54-A3F4-459B4F95A308}" srcOrd="0" destOrd="0" presId="urn:microsoft.com/office/officeart/2018/5/layout/CenteredIconLabelDescriptionList"/>
    <dgm:cxn modelId="{BC857BE7-CB4A-4648-B876-8D72C745A28D}" srcId="{5A882A22-088D-471B-AF74-0F148EA76A1A}" destId="{788F3422-116F-4CA2-8BE1-674F572D4A1B}" srcOrd="0" destOrd="0" parTransId="{CA4512B1-53E1-4B89-BA82-C5480D5FC95F}" sibTransId="{23771CE8-4FA3-45A7-B720-68F8666ACD57}"/>
    <dgm:cxn modelId="{607A6BBF-B36B-41D3-A030-C56CFCE1EA2C}" type="presParOf" srcId="{DCE7A691-DC4D-4B54-A3F4-459B4F95A308}" destId="{1C9D57CC-FF35-414B-A3D4-BF141C3E4E2A}" srcOrd="0" destOrd="0" presId="urn:microsoft.com/office/officeart/2018/5/layout/CenteredIconLabelDescriptionList"/>
    <dgm:cxn modelId="{D34FCED3-21A6-4943-BAC3-998E1E3E2C8E}" type="presParOf" srcId="{1C9D57CC-FF35-414B-A3D4-BF141C3E4E2A}" destId="{34231415-3E91-4795-B673-EE5D5EA52057}" srcOrd="0" destOrd="0" presId="urn:microsoft.com/office/officeart/2018/5/layout/CenteredIconLabelDescriptionList"/>
    <dgm:cxn modelId="{18442AB3-B3D3-4728-AB34-D6A750E65E02}" type="presParOf" srcId="{1C9D57CC-FF35-414B-A3D4-BF141C3E4E2A}" destId="{B1766512-8628-4ACF-8D86-06B1038CFB34}" srcOrd="1" destOrd="0" presId="urn:microsoft.com/office/officeart/2018/5/layout/CenteredIconLabelDescriptionList"/>
    <dgm:cxn modelId="{4620A80A-5D4E-417F-AA79-984151D10674}" type="presParOf" srcId="{1C9D57CC-FF35-414B-A3D4-BF141C3E4E2A}" destId="{518A35D1-6A68-48E6-81CE-C68263FA4A58}" srcOrd="2" destOrd="0" presId="urn:microsoft.com/office/officeart/2018/5/layout/CenteredIconLabelDescriptionList"/>
    <dgm:cxn modelId="{ADCBC3CD-9F23-45DB-9B6C-2629BF8F656D}" type="presParOf" srcId="{1C9D57CC-FF35-414B-A3D4-BF141C3E4E2A}" destId="{6CD4F2DC-EFDF-406D-8FE5-4DA7FDC4500E}" srcOrd="3" destOrd="0" presId="urn:microsoft.com/office/officeart/2018/5/layout/CenteredIconLabelDescriptionList"/>
    <dgm:cxn modelId="{62206CD2-1B59-4931-AAF7-F33F1FD43864}" type="presParOf" srcId="{1C9D57CC-FF35-414B-A3D4-BF141C3E4E2A}" destId="{3E0FA4FC-93F7-4126-9B30-D2D14BEF5E90}" srcOrd="4" destOrd="0" presId="urn:microsoft.com/office/officeart/2018/5/layout/CenteredIconLabelDescriptionList"/>
    <dgm:cxn modelId="{067EC1C1-E0C0-4E0F-ADCC-A7004D501325}" type="presParOf" srcId="{DCE7A691-DC4D-4B54-A3F4-459B4F95A308}" destId="{5505E46A-3475-4AE0-9E78-62FAFC3C6C80}" srcOrd="1" destOrd="0" presId="urn:microsoft.com/office/officeart/2018/5/layout/CenteredIconLabelDescriptionList"/>
    <dgm:cxn modelId="{2B004FC3-1451-4AE3-ABD0-4E4D07D5FB87}" type="presParOf" srcId="{DCE7A691-DC4D-4B54-A3F4-459B4F95A308}" destId="{189E9D65-DABB-4628-A0A6-60FDBDE80E9F}" srcOrd="2" destOrd="0" presId="urn:microsoft.com/office/officeart/2018/5/layout/CenteredIconLabelDescriptionList"/>
    <dgm:cxn modelId="{2E5D082D-B19B-41EE-8E89-149FFDD71E38}" type="presParOf" srcId="{189E9D65-DABB-4628-A0A6-60FDBDE80E9F}" destId="{37B1F6B8-0410-444D-8A4D-3984D5D52E33}" srcOrd="0" destOrd="0" presId="urn:microsoft.com/office/officeart/2018/5/layout/CenteredIconLabelDescriptionList"/>
    <dgm:cxn modelId="{1745DE01-1FC0-4F70-857A-93F752FEB7B5}" type="presParOf" srcId="{189E9D65-DABB-4628-A0A6-60FDBDE80E9F}" destId="{93FCC805-92F6-4317-8421-768688B2B10E}" srcOrd="1" destOrd="0" presId="urn:microsoft.com/office/officeart/2018/5/layout/CenteredIconLabelDescriptionList"/>
    <dgm:cxn modelId="{814F10E5-019E-40E8-A882-E4EE0E22AEBB}" type="presParOf" srcId="{189E9D65-DABB-4628-A0A6-60FDBDE80E9F}" destId="{C58B69D7-A514-4A8B-9694-B78A3A2834E7}" srcOrd="2" destOrd="0" presId="urn:microsoft.com/office/officeart/2018/5/layout/CenteredIconLabelDescriptionList"/>
    <dgm:cxn modelId="{F000B92E-2676-4B07-8DEA-BBDDA849999B}" type="presParOf" srcId="{189E9D65-DABB-4628-A0A6-60FDBDE80E9F}" destId="{A39FA5B9-38F7-4524-99A6-75AC10099DA5}" srcOrd="3" destOrd="0" presId="urn:microsoft.com/office/officeart/2018/5/layout/CenteredIconLabelDescriptionList"/>
    <dgm:cxn modelId="{31743919-3157-4041-9DD7-EF640C7ED17C}" type="presParOf" srcId="{189E9D65-DABB-4628-A0A6-60FDBDE80E9F}" destId="{47D26E7C-E9FE-403F-9D0B-1A8A66EA339B}" srcOrd="4" destOrd="0" presId="urn:microsoft.com/office/officeart/2018/5/layout/CenteredIconLabelDescriptionList"/>
    <dgm:cxn modelId="{D1F2E7A1-38A0-47AF-A41F-0A66EA6251F6}" type="presParOf" srcId="{DCE7A691-DC4D-4B54-A3F4-459B4F95A308}" destId="{987E38F9-6B5C-47CA-882C-29CF4DCB5FD0}" srcOrd="3" destOrd="0" presId="urn:microsoft.com/office/officeart/2018/5/layout/CenteredIconLabelDescriptionList"/>
    <dgm:cxn modelId="{EC6FA87A-6712-4570-8BB6-A35E86185476}" type="presParOf" srcId="{DCE7A691-DC4D-4B54-A3F4-459B4F95A308}" destId="{6505D613-3435-4842-95E6-7FC59089F7E1}" srcOrd="4" destOrd="0" presId="urn:microsoft.com/office/officeart/2018/5/layout/CenteredIconLabelDescriptionList"/>
    <dgm:cxn modelId="{867E7450-242C-4B3C-8EC3-95E149F29EFB}" type="presParOf" srcId="{6505D613-3435-4842-95E6-7FC59089F7E1}" destId="{DE1FBAAC-4280-40F9-9F73-07039A30CFA2}" srcOrd="0" destOrd="0" presId="urn:microsoft.com/office/officeart/2018/5/layout/CenteredIconLabelDescriptionList"/>
    <dgm:cxn modelId="{976F5DF7-2AB0-487D-9286-DABCAD1BD09E}" type="presParOf" srcId="{6505D613-3435-4842-95E6-7FC59089F7E1}" destId="{8BAC7BB6-30F5-4BBA-B53B-BA6C18E55E65}" srcOrd="1" destOrd="0" presId="urn:microsoft.com/office/officeart/2018/5/layout/CenteredIconLabelDescriptionList"/>
    <dgm:cxn modelId="{C5E3DB7C-D528-4A1B-9288-C0829224A858}" type="presParOf" srcId="{6505D613-3435-4842-95E6-7FC59089F7E1}" destId="{EF47B2D0-9598-4024-9BDA-637A08D53E90}" srcOrd="2" destOrd="0" presId="urn:microsoft.com/office/officeart/2018/5/layout/CenteredIconLabelDescriptionList"/>
    <dgm:cxn modelId="{58B9F819-ED74-4160-B434-4A42152A7C5D}" type="presParOf" srcId="{6505D613-3435-4842-95E6-7FC59089F7E1}" destId="{A8DB6220-FD26-40FE-9394-7C6864A86B82}" srcOrd="3" destOrd="0" presId="urn:microsoft.com/office/officeart/2018/5/layout/CenteredIconLabelDescriptionList"/>
    <dgm:cxn modelId="{3D9993A7-D852-4C66-A155-C3C7DCF869C8}" type="presParOf" srcId="{6505D613-3435-4842-95E6-7FC59089F7E1}" destId="{7C68E11E-898F-47D3-B06F-8CE472513A7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31415-3E91-4795-B673-EE5D5EA52057}">
      <dsp:nvSpPr>
        <dsp:cNvPr id="0" name=""/>
        <dsp:cNvSpPr/>
      </dsp:nvSpPr>
      <dsp:spPr>
        <a:xfrm>
          <a:off x="1000041" y="229628"/>
          <a:ext cx="1070937" cy="1070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A35D1-6A68-48E6-81CE-C68263FA4A58}">
      <dsp:nvSpPr>
        <dsp:cNvPr id="0" name=""/>
        <dsp:cNvSpPr/>
      </dsp:nvSpPr>
      <dsp:spPr>
        <a:xfrm>
          <a:off x="5599" y="1414451"/>
          <a:ext cx="3059821" cy="45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Zachovat poměr dobrých / špatných zpráv </a:t>
          </a:r>
          <a:endParaRPr lang="en-US" sz="1700" kern="1200"/>
        </a:p>
      </dsp:txBody>
      <dsp:txXfrm>
        <a:off x="5599" y="1414451"/>
        <a:ext cx="3059821" cy="458973"/>
      </dsp:txXfrm>
    </dsp:sp>
    <dsp:sp modelId="{3E0FA4FC-93F7-4126-9B30-D2D14BEF5E90}">
      <dsp:nvSpPr>
        <dsp:cNvPr id="0" name=""/>
        <dsp:cNvSpPr/>
      </dsp:nvSpPr>
      <dsp:spPr>
        <a:xfrm>
          <a:off x="5599" y="1926394"/>
          <a:ext cx="3059821" cy="95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Obojí je stejně důležité – potřebuji vědět, co dělám blbě, ale i to, co dělám dobře, abych uměl/a ten úspěch zopakovat</a:t>
          </a:r>
          <a:endParaRPr lang="en-US" sz="1300" kern="1200"/>
        </a:p>
      </dsp:txBody>
      <dsp:txXfrm>
        <a:off x="5599" y="1926394"/>
        <a:ext cx="3059821" cy="951724"/>
      </dsp:txXfrm>
    </dsp:sp>
    <dsp:sp modelId="{37B1F6B8-0410-444D-8A4D-3984D5D52E33}">
      <dsp:nvSpPr>
        <dsp:cNvPr id="0" name=""/>
        <dsp:cNvSpPr/>
      </dsp:nvSpPr>
      <dsp:spPr>
        <a:xfrm>
          <a:off x="4595331" y="229628"/>
          <a:ext cx="1070937" cy="1070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B69D7-A514-4A8B-9694-B78A3A2834E7}">
      <dsp:nvSpPr>
        <dsp:cNvPr id="0" name=""/>
        <dsp:cNvSpPr/>
      </dsp:nvSpPr>
      <dsp:spPr>
        <a:xfrm>
          <a:off x="3600889" y="1414451"/>
          <a:ext cx="3059821" cy="45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Nabízíme</a:t>
          </a:r>
          <a:endParaRPr lang="en-US" sz="1700" kern="1200"/>
        </a:p>
      </dsp:txBody>
      <dsp:txXfrm>
        <a:off x="3600889" y="1414451"/>
        <a:ext cx="3059821" cy="458973"/>
      </dsp:txXfrm>
    </dsp:sp>
    <dsp:sp modelId="{47D26E7C-E9FE-403F-9D0B-1A8A66EA339B}">
      <dsp:nvSpPr>
        <dsp:cNvPr id="0" name=""/>
        <dsp:cNvSpPr/>
      </dsp:nvSpPr>
      <dsp:spPr>
        <a:xfrm>
          <a:off x="3600889" y="1926394"/>
          <a:ext cx="3059821" cy="95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Být opatrný/á v posuzování, prezentovat postřehy a nápady jako svoje domněnky, ne jako jedinou možnost skutečnost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Zároveň ale, pokud mám pro to, co říkám, argumenty, nebát se toho</a:t>
          </a:r>
          <a:endParaRPr lang="en-US" sz="1300" kern="1200"/>
        </a:p>
      </dsp:txBody>
      <dsp:txXfrm>
        <a:off x="3600889" y="1926394"/>
        <a:ext cx="3059821" cy="951724"/>
      </dsp:txXfrm>
    </dsp:sp>
    <dsp:sp modelId="{DE1FBAAC-4280-40F9-9F73-07039A30CFA2}">
      <dsp:nvSpPr>
        <dsp:cNvPr id="0" name=""/>
        <dsp:cNvSpPr/>
      </dsp:nvSpPr>
      <dsp:spPr>
        <a:xfrm>
          <a:off x="8190621" y="229628"/>
          <a:ext cx="1070937" cy="1070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7B2D0-9598-4024-9BDA-637A08D53E90}">
      <dsp:nvSpPr>
        <dsp:cNvPr id="0" name=""/>
        <dsp:cNvSpPr/>
      </dsp:nvSpPr>
      <dsp:spPr>
        <a:xfrm>
          <a:off x="7196179" y="1414451"/>
          <a:ext cx="3059821" cy="458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700" kern="1200"/>
            <a:t>Přidávat i konkrétní doporučení</a:t>
          </a:r>
          <a:endParaRPr lang="en-US" sz="1700" kern="1200"/>
        </a:p>
      </dsp:txBody>
      <dsp:txXfrm>
        <a:off x="7196179" y="1414451"/>
        <a:ext cx="3059821" cy="458973"/>
      </dsp:txXfrm>
    </dsp:sp>
    <dsp:sp modelId="{7C68E11E-898F-47D3-B06F-8CE472513A79}">
      <dsp:nvSpPr>
        <dsp:cNvPr id="0" name=""/>
        <dsp:cNvSpPr/>
      </dsp:nvSpPr>
      <dsp:spPr>
        <a:xfrm>
          <a:off x="7196179" y="1926394"/>
          <a:ext cx="3059821" cy="951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Nepsat „To se mi nějak nezdá“ – z toho si člověk horko těžko něco odnese</a:t>
          </a:r>
          <a:endParaRPr lang="en-US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Klidně nabízet příklady anebo to rovnou zformulovat tak, jak si myslíte, že by to bylo lepší</a:t>
          </a:r>
          <a:endParaRPr lang="en-US" sz="1300" kern="1200"/>
        </a:p>
      </dsp:txBody>
      <dsp:txXfrm>
        <a:off x="7196179" y="1926394"/>
        <a:ext cx="3059821" cy="951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39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65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30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64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40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0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3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1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6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3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05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C703A21-27D6-4FAF-9D34-D61B60F807B4}" type="datetimeFigureOut">
              <a:rPr lang="cs-CZ" smtClean="0"/>
              <a:t>07.03.2024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E64B36A-4738-4A9E-AFE5-243F9F428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61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edpapers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EACD-9531-56F3-1C10-A798FF37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2386744"/>
            <a:ext cx="5928358" cy="1645920"/>
          </a:xfrm>
        </p:spPr>
        <p:txBody>
          <a:bodyPr>
            <a:normAutofit/>
          </a:bodyPr>
          <a:lstStyle/>
          <a:p>
            <a:r>
              <a:rPr lang="cs-CZ"/>
              <a:t>druhý </a:t>
            </a:r>
            <a:r>
              <a:rPr lang="cs-CZ" dirty="0"/>
              <a:t>seminář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D7BFB-10F5-0A9C-DF33-58749C780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52544"/>
            <a:ext cx="5928358" cy="1239894"/>
          </a:xfrm>
        </p:spPr>
        <p:txBody>
          <a:bodyPr>
            <a:normAutofit/>
          </a:bodyPr>
          <a:lstStyle/>
          <a:p>
            <a:r>
              <a:rPr lang="cs-CZ" dirty="0" err="1"/>
              <a:t>Introduction</a:t>
            </a:r>
            <a:r>
              <a:rPr lang="cs-CZ" dirty="0"/>
              <a:t>, </a:t>
            </a:r>
            <a:r>
              <a:rPr lang="cs-CZ" dirty="0" err="1"/>
              <a:t>IMRaD</a:t>
            </a:r>
            <a:r>
              <a:rPr lang="cs-CZ" dirty="0"/>
              <a:t> a zpětné vazby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4CDFC-C122-2A77-FE31-BAC34D3F0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r="17248" b="-1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32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133ECD4-51B3-CC42-47DE-01468507D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Peer </a:t>
            </a:r>
            <a:r>
              <a:rPr lang="cs-CZ" dirty="0" err="1"/>
              <a:t>reviews</a:t>
            </a:r>
            <a:r>
              <a:rPr lang="cs-CZ" dirty="0"/>
              <a:t> a jak je psát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7E84B72F-16D1-B219-7325-8A4536B06C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504689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056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zadí s pracovním prostorem">
            <a:extLst>
              <a:ext uri="{FF2B5EF4-FFF2-40B4-BE49-F238E27FC236}">
                <a16:creationId xmlns:a16="http://schemas.microsoft.com/office/drawing/2014/main" id="{4FF90561-2DCC-42A1-82D1-48477B0FB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35" r="-1" b="-1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97F4B-612D-4D40-7E4D-CA5FA0D18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Checklistová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Aktivita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D8C857-9447-4941-8520-9A44A926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5539-21DC-52BE-B891-F6AE6CDC9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Napište si checklist kroků, kterými budete v práci pokračovat </a:t>
            </a:r>
          </a:p>
          <a:p>
            <a:r>
              <a:rPr lang="cs-CZ">
                <a:solidFill>
                  <a:srgbClr val="FFFFFF"/>
                </a:solidFill>
              </a:rPr>
              <a:t>Pokud Vám nebude nějaký krok jasný nebo nebudete vědět, co si pod ním představit, zkuste ho rozvést </a:t>
            </a:r>
          </a:p>
          <a:p>
            <a:r>
              <a:rPr lang="cs-CZ">
                <a:solidFill>
                  <a:srgbClr val="FFFFFF"/>
                </a:solidFill>
              </a:rPr>
              <a:t>Příklad: „Začnu psát.“ </a:t>
            </a:r>
          </a:p>
          <a:p>
            <a:pPr lvl="2"/>
            <a:r>
              <a:rPr lang="cs-CZ">
                <a:solidFill>
                  <a:srgbClr val="FFFFFF"/>
                </a:solidFill>
              </a:rPr>
              <a:t>Znamená to, že sednu a napíšu stránku? Že otevřu notebook, otevřu složku, otevřu wordový soubor? Že napíšu první větu? </a:t>
            </a:r>
          </a:p>
        </p:txBody>
      </p:sp>
    </p:spTree>
    <p:extLst>
      <p:ext uri="{BB962C8B-B14F-4D97-AF65-F5344CB8AC3E}">
        <p14:creationId xmlns:p14="http://schemas.microsoft.com/office/powerpoint/2010/main" val="1641763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DA9A4-AA8B-E167-6E7D-C3D2B5D6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prstGeom prst="ellipse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cs-CZ" sz="2200"/>
              <a:t>Dílči myšlenky k psaní intra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120A-0A01-E065-339D-8C4CFCA3F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1843591"/>
            <a:ext cx="8779512" cy="36719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Hledání </a:t>
            </a:r>
            <a:r>
              <a:rPr lang="cs-CZ" sz="1400" dirty="0" err="1">
                <a:solidFill>
                  <a:srgbClr val="404040"/>
                </a:solidFill>
              </a:rPr>
              <a:t>balancu</a:t>
            </a:r>
            <a:r>
              <a:rPr lang="cs-CZ" sz="1400" dirty="0">
                <a:solidFill>
                  <a:srgbClr val="404040"/>
                </a:solidFill>
              </a:rPr>
              <a:t> mezi tím, co je zjevné a nemá smysl to zkoumat, a tím, co je sice lákavé a zajímavé, ale i dobře podložené literaturou 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Nárok na autory, aby nejen našli dostatek zdrojů, ale taky je protřídili na základě nějaké vnitřní logiky textu (Obsah)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Není úplně dobré na čtenáře naházet všechny zdroje a doufat, že si to přebere – to je naše práce</a:t>
            </a:r>
          </a:p>
          <a:p>
            <a:pPr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Taky stylistická a formální stránka (Forma) 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Nebát se opakovat ustálené termíny, ale zároveň se neopakovat v jiných směrech 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5x za sebou „ačkoliv“</a:t>
            </a:r>
          </a:p>
          <a:p>
            <a:pPr lvl="1"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Hodnotící výplně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„je důležité zmínit“, „tento velmi zajímavý objev Borata et al.“ </a:t>
            </a:r>
          </a:p>
          <a:p>
            <a:pPr lvl="2">
              <a:lnSpc>
                <a:spcPct val="90000"/>
              </a:lnSpc>
            </a:pPr>
            <a:r>
              <a:rPr lang="cs-CZ" sz="1400" dirty="0">
                <a:solidFill>
                  <a:srgbClr val="404040"/>
                </a:solidFill>
              </a:rPr>
              <a:t>Hodnocení je zase naopak čtenářova práce. Pokud to zajímavé je, pozná to sám. Pokud není, pozná to sám.</a:t>
            </a:r>
          </a:p>
          <a:p>
            <a:pPr lvl="1">
              <a:lnSpc>
                <a:spcPct val="90000"/>
              </a:lnSpc>
            </a:pPr>
            <a:endParaRPr lang="cs-CZ" sz="14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</a:pPr>
            <a:endParaRPr lang="cs-CZ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4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B8C38-E51A-B085-3D5A-2B6D270A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3000">
                <a:solidFill>
                  <a:srgbClr val="FFFFFF"/>
                </a:solidFill>
              </a:rPr>
              <a:t>Anotace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B677-03D4-663C-E344-6B3C4842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cs-CZ" dirty="0"/>
              <a:t>Jak se vám píše / psala?</a:t>
            </a:r>
          </a:p>
          <a:p>
            <a:pPr lvl="1"/>
            <a:r>
              <a:rPr lang="cs-CZ" dirty="0"/>
              <a:t>Nějaký zásek nebo nejistota, jak postupovat?</a:t>
            </a:r>
          </a:p>
          <a:p>
            <a:pPr lvl="1"/>
            <a:r>
              <a:rPr lang="cs-CZ" dirty="0"/>
              <a:t>Nějaké zvládnuté nejistoty? </a:t>
            </a:r>
          </a:p>
          <a:p>
            <a:pPr lvl="1"/>
            <a:r>
              <a:rPr lang="cs-CZ" dirty="0"/>
              <a:t>Co byste k tomu teď potřebovali? </a:t>
            </a:r>
          </a:p>
        </p:txBody>
      </p:sp>
    </p:spTree>
    <p:extLst>
      <p:ext uri="{BB962C8B-B14F-4D97-AF65-F5344CB8AC3E}">
        <p14:creationId xmlns:p14="http://schemas.microsoft.com/office/powerpoint/2010/main" val="8648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Balíky papírování">
            <a:extLst>
              <a:ext uri="{FF2B5EF4-FFF2-40B4-BE49-F238E27FC236}">
                <a16:creationId xmlns:a16="http://schemas.microsoft.com/office/drawing/2014/main" id="{7DB43D4C-81F1-EB72-A22D-AFD6FDAD0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13" r="6217"/>
          <a:stretch/>
        </p:blipFill>
        <p:spPr>
          <a:xfrm>
            <a:off x="4650909" y="10"/>
            <a:ext cx="754109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E2E8B-9D8C-3CFE-C773-D24F08B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Rešerše literatury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748B9-3BD9-EA06-1936-84CD233D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Staré a nové</a:t>
            </a: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Kombinace více různých zdrojů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EBSCO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Google scholar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  <a:hlinkClick r:id="rId3"/>
              </a:rPr>
              <a:t>Connected papers</a:t>
            </a:r>
            <a:r>
              <a:rPr lang="cs-CZ" sz="1500">
                <a:solidFill>
                  <a:schemeClr val="bg1"/>
                </a:solidFill>
              </a:rPr>
              <a:t>...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sz="15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Další tipy: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Konkrétní otázka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Filtrování nerelevantních studií (kvalita, téma)</a:t>
            </a:r>
          </a:p>
          <a:p>
            <a:pPr lvl="1">
              <a:lnSpc>
                <a:spcPct val="90000"/>
              </a:lnSpc>
            </a:pPr>
            <a:r>
              <a:rPr lang="cs-CZ" sz="1500">
                <a:solidFill>
                  <a:schemeClr val="bg1"/>
                </a:solidFill>
              </a:rPr>
              <a:t>Meta-analýzy, přehledové studie</a:t>
            </a:r>
          </a:p>
          <a:p>
            <a:pPr>
              <a:lnSpc>
                <a:spcPct val="90000"/>
              </a:lnSpc>
            </a:pPr>
            <a:endParaRPr lang="cs-CZ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9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722C-3773-4E2D-99DB-BC7A9C6C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Dobrá otázka = (</a:t>
            </a:r>
            <a:r>
              <a:rPr lang="cs-CZ" dirty="0" err="1"/>
              <a:t>possibly</a:t>
            </a:r>
            <a:r>
              <a:rPr lang="cs-CZ" dirty="0"/>
              <a:t>) dobrá odpověď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D5348-1779-4DC4-94E0-053B1809E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92" y="2303989"/>
            <a:ext cx="7817932" cy="4086808"/>
          </a:xfrm>
        </p:spPr>
        <p:txBody>
          <a:bodyPr>
            <a:normAutofit/>
          </a:bodyPr>
          <a:lstStyle/>
          <a:p>
            <a:r>
              <a:rPr lang="cs-CZ" dirty="0"/>
              <a:t>Text nám dává odpovědi – ale jaké jsou vlastně naše otázky? </a:t>
            </a:r>
          </a:p>
          <a:p>
            <a:r>
              <a:rPr lang="cs-CZ" dirty="0"/>
              <a:t>Výzkumná otázka = základní osa výzkumu</a:t>
            </a:r>
          </a:p>
          <a:p>
            <a:pPr lvl="1"/>
            <a:r>
              <a:rPr lang="cs-CZ" dirty="0"/>
              <a:t>Většinou se vracíme právě k ní</a:t>
            </a:r>
          </a:p>
          <a:p>
            <a:pPr lvl="1"/>
            <a:r>
              <a:rPr lang="cs-CZ" dirty="0"/>
              <a:t>Zbytek je Proč, Co a Jak</a:t>
            </a:r>
          </a:p>
          <a:p>
            <a:r>
              <a:rPr lang="cs-CZ" dirty="0"/>
              <a:t>Ujasnit si, co vlastně hledám  </a:t>
            </a:r>
          </a:p>
          <a:p>
            <a:pPr lvl="2"/>
            <a:r>
              <a:rPr lang="cs-CZ" dirty="0"/>
              <a:t>Nemusím to v první chvíli vědět (explorace) </a:t>
            </a:r>
          </a:p>
          <a:p>
            <a:pPr lvl="2"/>
            <a:r>
              <a:rPr lang="cs-CZ" dirty="0"/>
              <a:t>Můžu to v průběhu zapomenout a potřebuji si to připomenout</a:t>
            </a:r>
          </a:p>
          <a:p>
            <a:pPr lvl="2"/>
            <a:r>
              <a:rPr lang="cs-CZ" dirty="0"/>
              <a:t>Pojmenovat, podle čeho poznám, že jsem to našel/našla</a:t>
            </a:r>
          </a:p>
          <a:p>
            <a:r>
              <a:rPr lang="cs-CZ" dirty="0"/>
              <a:t>Konfirmace (jdu najisto, vím, co hledám) a explorace (nevím, co najdu, ale moc mě to zajímá už teď)</a:t>
            </a:r>
          </a:p>
          <a:p>
            <a:pPr lvl="3"/>
            <a:endParaRPr lang="cs-CZ" dirty="0"/>
          </a:p>
          <a:p>
            <a:pPr lvl="3"/>
            <a:endParaRPr lang="cs-CZ" dirty="0"/>
          </a:p>
          <a:p>
            <a:pPr marL="1371600" lvl="3" indent="0">
              <a:buNone/>
            </a:pPr>
            <a:endParaRPr lang="cs-CZ" dirty="0"/>
          </a:p>
        </p:txBody>
      </p:sp>
      <p:pic>
        <p:nvPicPr>
          <p:cNvPr id="5" name="Picture 4" descr="A person looking at a question mark&#10;&#10;Description automatically generated">
            <a:extLst>
              <a:ext uri="{FF2B5EF4-FFF2-40B4-BE49-F238E27FC236}">
                <a16:creationId xmlns:a16="http://schemas.microsoft.com/office/drawing/2014/main" id="{B86F54E1-2977-4BCA-1FB0-EFC262B64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849" y="2606738"/>
            <a:ext cx="3784059" cy="37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9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1E78F-D8B8-482C-A572-0FCB0682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IMRaD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7193-C1A7-4A47-B393-A1EE1213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/>
              <a:t>Seznámit se dobře se strukturou akademických textů (IMRaD) – získat povědomí o tom, kde hledat jaké informace v textu </a:t>
            </a:r>
          </a:p>
          <a:p>
            <a:r>
              <a:rPr lang="cs-CZ"/>
              <a:t>Akademické texty se díky tomu stanou přístupnější – je to nějaká časová investice na začátku, která se vám bude znovu a znovu vracet</a:t>
            </a:r>
          </a:p>
          <a:p>
            <a:r>
              <a:rPr lang="cs-CZ"/>
              <a:t>Introduction – Proč mě to má zajímat? Jaký má smysl to zkoumat?</a:t>
            </a:r>
          </a:p>
          <a:p>
            <a:r>
              <a:rPr lang="cs-CZ"/>
              <a:t>Methods – Jak to zkoumali? Jak to zkoumání proběhlo? Na kom to zkoumali?</a:t>
            </a:r>
          </a:p>
          <a:p>
            <a:r>
              <a:rPr lang="cs-CZ"/>
              <a:t>Results – Co jim vyšlo? Proč mám věřit tomu, co jim vyšlo?</a:t>
            </a:r>
          </a:p>
          <a:p>
            <a:r>
              <a:rPr lang="cs-CZ"/>
              <a:t>Discussion – Co to všechno ale vlastně znamená? Jak tomu mám rozumět?</a:t>
            </a:r>
          </a:p>
          <a:p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761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2E7E2-1204-46CB-B0EC-34CD62A4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cs-CZ" sz="2400"/>
              <a:t>Očekávání od akademického textu</a:t>
            </a:r>
          </a:p>
        </p:txBody>
      </p:sp>
      <p:pic>
        <p:nvPicPr>
          <p:cNvPr id="5" name="Picture 4" descr="Abstraktní rozostřená veřejná knihovna s policemi knih">
            <a:extLst>
              <a:ext uri="{FF2B5EF4-FFF2-40B4-BE49-F238E27FC236}">
                <a16:creationId xmlns:a16="http://schemas.microsoft.com/office/drawing/2014/main" id="{249F7D6E-5A4A-2D76-2B45-22B432E55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C171-B671-49D5-8E83-21E1511EB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Povědomí o tom, co kde v textu najdu, ušetří čas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Číst studie lineárně (od začátku do konce, slovo od slova) není efektivní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Řada autorů se drží praxe napsat tu nejdůležitější informaci hned v první větě odstavce (jakési shrnutí)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Poslední věty (nebo poslední odstavec) pak shrnují dosavadní kapitolu a mohou naznačovat, o čem bude následující část (vytváří otázku, na kterou další část odpovídá)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775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CD5A-E177-4593-BBE1-A11385AA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„Shrnování“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80DB7-B66A-4684-9AD8-2087BFC4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061336"/>
          </a:xfrm>
        </p:spPr>
        <p:txBody>
          <a:bodyPr>
            <a:normAutofit/>
          </a:bodyPr>
          <a:lstStyle/>
          <a:p>
            <a:r>
              <a:rPr lang="cs-CZ" dirty="0"/>
              <a:t>Spíše eufemismus – ve skutečnosti se po vás později bude chtít rozbor, analýza, vlastní zamyšlení, propojení ústící v ucelenou argumentaci</a:t>
            </a:r>
          </a:p>
          <a:p>
            <a:r>
              <a:rPr lang="cs-CZ" dirty="0"/>
              <a:t>Ale i Baťa začínal od podrážek </a:t>
            </a:r>
          </a:p>
          <a:p>
            <a:r>
              <a:rPr lang="cs-CZ" dirty="0"/>
              <a:t>Shrnování je arbitrární proces</a:t>
            </a:r>
          </a:p>
          <a:p>
            <a:pPr lvl="2"/>
            <a:r>
              <a:rPr lang="cs-CZ" dirty="0"/>
              <a:t>Není přesně dané, co zdůrazním a co vynechám</a:t>
            </a:r>
          </a:p>
          <a:p>
            <a:pPr lvl="2"/>
            <a:r>
              <a:rPr lang="cs-CZ" dirty="0"/>
              <a:t>Zdůrazněním něčeho a vynecháním něčeho jiného můžu ilustrovat různé pointy</a:t>
            </a:r>
          </a:p>
          <a:p>
            <a:pPr lvl="2"/>
            <a:r>
              <a:rPr lang="cs-CZ" dirty="0"/>
              <a:t>Může v něm být znát rukopis i autorovo uvažování</a:t>
            </a:r>
          </a:p>
          <a:p>
            <a:pPr lvl="1"/>
            <a:r>
              <a:rPr lang="cs-CZ" dirty="0"/>
              <a:t>Proto může být zavádějící sázet jen na přečtení abstraktu</a:t>
            </a:r>
          </a:p>
          <a:p>
            <a:pPr lvl="1"/>
            <a:r>
              <a:rPr lang="cs-CZ" dirty="0"/>
              <a:t>Abstrakt je už nějaká interpretace autorů – pravděpodobně správná, zvlášť u peer </a:t>
            </a:r>
            <a:r>
              <a:rPr lang="cs-CZ" dirty="0" err="1"/>
              <a:t>reviewed</a:t>
            </a:r>
            <a:r>
              <a:rPr lang="cs-CZ" dirty="0"/>
              <a:t> </a:t>
            </a:r>
            <a:r>
              <a:rPr lang="cs-CZ" dirty="0" err="1"/>
              <a:t>paperu</a:t>
            </a:r>
            <a:r>
              <a:rPr lang="cs-CZ" dirty="0"/>
              <a:t>, ale i tak je to redukce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146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0452CE-53F4-0A25-26A6-1FF971D5F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noho otazníků na černém pozadí">
            <a:extLst>
              <a:ext uri="{FF2B5EF4-FFF2-40B4-BE49-F238E27FC236}">
                <a16:creationId xmlns:a16="http://schemas.microsoft.com/office/drawing/2014/main" id="{FF8E1903-06F2-977B-3C85-7A6FA7B66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4" r="2" b="2"/>
          <a:stretch/>
        </p:blipFill>
        <p:spPr>
          <a:xfrm>
            <a:off x="20" y="10"/>
            <a:ext cx="75376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98DF49-01C9-4835-C192-60A7FD33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44368"/>
            <a:ext cx="5928360" cy="1188720"/>
          </a:xfrm>
          <a:solidFill>
            <a:schemeClr val="bg1">
              <a:alpha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(paranormální) Aktivita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D8C857-9447-4941-8520-9A44A926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674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9341-1CBD-475C-CD75-C88C9A8D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273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- Pokuste se shrnout text o emocích (který už trochu znáte z prvního semináře)</a:t>
            </a:r>
          </a:p>
          <a:p>
            <a:r>
              <a:rPr lang="cs-CZ" dirty="0">
                <a:solidFill>
                  <a:srgbClr val="FFFFFF"/>
                </a:solidFill>
              </a:rPr>
              <a:t>- Zkuste vystihnout hlavní myšlenky</a:t>
            </a:r>
          </a:p>
        </p:txBody>
      </p:sp>
    </p:spTree>
    <p:extLst>
      <p:ext uri="{BB962C8B-B14F-4D97-AF65-F5344CB8AC3E}">
        <p14:creationId xmlns:p14="http://schemas.microsoft.com/office/powerpoint/2010/main" val="4147273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693424EB-902A-2368-8C5B-688613161EBB}"/>
              </a:ext>
            </a:extLst>
          </p:cNvPr>
          <p:cNvSpPr txBox="1">
            <a:spLocks/>
          </p:cNvSpPr>
          <p:nvPr/>
        </p:nvSpPr>
        <p:spPr>
          <a:xfrm>
            <a:off x="5445496" y="978776"/>
            <a:ext cx="5925310" cy="1174991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cap="all" spc="200">
                <a:solidFill>
                  <a:srgbClr val="262626"/>
                </a:solidFill>
              </a:rPr>
              <a:t>Peer reviews a jak je psát</a:t>
            </a:r>
          </a:p>
        </p:txBody>
      </p:sp>
      <p:pic>
        <p:nvPicPr>
          <p:cNvPr id="7" name="Picture 6" descr="Lupa na jasném pozadí">
            <a:extLst>
              <a:ext uri="{FF2B5EF4-FFF2-40B4-BE49-F238E27FC236}">
                <a16:creationId xmlns:a16="http://schemas.microsoft.com/office/drawing/2014/main" id="{8391A698-F10F-E3CC-5E9B-53ED793D36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74" r="14194"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71A93EC-1DC2-4937-E7C0-763467C097DD}"/>
              </a:ext>
            </a:extLst>
          </p:cNvPr>
          <p:cNvSpPr txBox="1">
            <a:spLocks/>
          </p:cNvSpPr>
          <p:nvPr/>
        </p:nvSpPr>
        <p:spPr>
          <a:xfrm>
            <a:off x="5445496" y="2640692"/>
            <a:ext cx="5925310" cy="3255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Cílem je:</a:t>
            </a:r>
          </a:p>
          <a:p>
            <a:pPr marL="0">
              <a:buClr>
                <a:schemeClr val="accent2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Pomoct ostatním vylepšit jejich texty</a:t>
            </a:r>
          </a:p>
          <a:p>
            <a:pPr marL="0">
              <a:buClr>
                <a:schemeClr val="accent2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Učit se identifikovat co v textu funguje a nefunguje</a:t>
            </a:r>
          </a:p>
          <a:p>
            <a:pPr marL="514350">
              <a:buClr>
                <a:schemeClr val="accent2"/>
              </a:buClr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>
              <a:buClr>
                <a:schemeClr val="accent2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Konstruktivně a s vysvětlením</a:t>
            </a:r>
          </a:p>
          <a:p>
            <a:pPr marL="0">
              <a:buClr>
                <a:schemeClr val="accent2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Empaticky a mile</a:t>
            </a:r>
          </a:p>
          <a:p>
            <a:pPr marL="0">
              <a:buClr>
                <a:schemeClr val="accent2"/>
              </a:buClr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Dostatečně obsáhle</a:t>
            </a:r>
          </a:p>
          <a:p>
            <a:pPr marL="0">
              <a:buClr>
                <a:schemeClr val="accent2"/>
              </a:buClr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1918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260</TotalTime>
  <Words>826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MT</vt:lpstr>
      <vt:lpstr>Parcel</vt:lpstr>
      <vt:lpstr>druhý seminář</vt:lpstr>
      <vt:lpstr>Anotace</vt:lpstr>
      <vt:lpstr>Rešerše literatury</vt:lpstr>
      <vt:lpstr>Dobrá otázka = (possibly) dobrá odpověď</vt:lpstr>
      <vt:lpstr>IMRaD</vt:lpstr>
      <vt:lpstr>Očekávání od akademického textu</vt:lpstr>
      <vt:lpstr>„Shrnování“</vt:lpstr>
      <vt:lpstr>(paranormální) Aktivita</vt:lpstr>
      <vt:lpstr>PowerPoint Presentation</vt:lpstr>
      <vt:lpstr>Peer reviews a jak je psát</vt:lpstr>
      <vt:lpstr>Checklistová Aktivita</vt:lpstr>
      <vt:lpstr>Dílči myšlenky k psaní intra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Třetí seminář</dc:title>
  <dc:creator>Stanislav Svačinka</dc:creator>
  <cp:lastModifiedBy>Stanislav Svačinka</cp:lastModifiedBy>
  <cp:revision>12</cp:revision>
  <dcterms:created xsi:type="dcterms:W3CDTF">2023-03-15T21:56:19Z</dcterms:created>
  <dcterms:modified xsi:type="dcterms:W3CDTF">2024-03-07T10:36:34Z</dcterms:modified>
</cp:coreProperties>
</file>