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39" r:id="rId2"/>
  </p:sldMasterIdLst>
  <p:sldIdLst>
    <p:sldId id="256" r:id="rId3"/>
    <p:sldId id="257" r:id="rId4"/>
    <p:sldId id="258" r:id="rId5"/>
    <p:sldId id="259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61" r:id="rId14"/>
    <p:sldId id="262" r:id="rId15"/>
    <p:sldId id="263" r:id="rId16"/>
    <p:sldId id="264" r:id="rId17"/>
    <p:sldId id="271" r:id="rId18"/>
    <p:sldId id="27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74767-DFEF-4659-B6B8-714E3C43CBF4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D558C4-AE4F-427C-90C1-A2745693E85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sz="1800" b="1" i="0"/>
            <a:t>Generování nápadů</a:t>
          </a:r>
          <a:endParaRPr lang="en-US" sz="1800"/>
        </a:p>
      </dgm:t>
    </dgm:pt>
    <dgm:pt modelId="{E53E7F8D-7040-4C38-91B9-B5E7F1CC498D}" type="parTrans" cxnId="{023E69DF-6998-4354-991E-D1D34D95910C}">
      <dgm:prSet/>
      <dgm:spPr/>
      <dgm:t>
        <a:bodyPr/>
        <a:lstStyle/>
        <a:p>
          <a:endParaRPr lang="en-US"/>
        </a:p>
      </dgm:t>
    </dgm:pt>
    <dgm:pt modelId="{C10D8400-5136-4851-AFB8-50B6BD33AAF6}" type="sibTrans" cxnId="{023E69DF-6998-4354-991E-D1D34D95910C}">
      <dgm:prSet/>
      <dgm:spPr/>
      <dgm:t>
        <a:bodyPr/>
        <a:lstStyle/>
        <a:p>
          <a:endParaRPr lang="en-US"/>
        </a:p>
      </dgm:t>
    </dgm:pt>
    <dgm:pt modelId="{B93CE690-3425-4116-A26A-4E6F3346F7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b="0" i="0" dirty="0"/>
            <a:t>Pokud máte blokace nebo potřebujete inspiraci pro začátek, </a:t>
          </a:r>
          <a:r>
            <a:rPr lang="cs-CZ" sz="1800" dirty="0"/>
            <a:t>AI pomůže </a:t>
          </a:r>
          <a:r>
            <a:rPr lang="cs-CZ" sz="1800" b="0" i="0" dirty="0"/>
            <a:t>generovat nápady, témata nebo úhly pohledu, které by nám trvaly déle (přitom je to někdy běžná kombinatorika)</a:t>
          </a:r>
          <a:endParaRPr lang="en-US" sz="1800" dirty="0"/>
        </a:p>
      </dgm:t>
    </dgm:pt>
    <dgm:pt modelId="{D9D73EA0-63B8-4987-8507-B5F31BACEB50}" type="parTrans" cxnId="{37AE27DD-32E7-4F24-BBE3-C2BBC74B8744}">
      <dgm:prSet/>
      <dgm:spPr/>
      <dgm:t>
        <a:bodyPr/>
        <a:lstStyle/>
        <a:p>
          <a:endParaRPr lang="en-US"/>
        </a:p>
      </dgm:t>
    </dgm:pt>
    <dgm:pt modelId="{19181A33-580F-43DF-BFC1-D886392B4CAE}" type="sibTrans" cxnId="{37AE27DD-32E7-4F24-BBE3-C2BBC74B8744}">
      <dgm:prSet/>
      <dgm:spPr/>
      <dgm:t>
        <a:bodyPr/>
        <a:lstStyle/>
        <a:p>
          <a:endParaRPr lang="en-US"/>
        </a:p>
      </dgm:t>
    </dgm:pt>
    <dgm:pt modelId="{424C76E0-3F26-47A1-90AD-00797988665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sz="1800" b="1" i="0"/>
            <a:t>Strukturování práce</a:t>
          </a:r>
          <a:endParaRPr lang="en-US" sz="1800"/>
        </a:p>
      </dgm:t>
    </dgm:pt>
    <dgm:pt modelId="{725A6AE6-0E03-421C-8399-7ECF05E4A3AA}" type="parTrans" cxnId="{FFD002D7-71C6-4225-9C2D-BB6A2AC7611A}">
      <dgm:prSet/>
      <dgm:spPr/>
      <dgm:t>
        <a:bodyPr/>
        <a:lstStyle/>
        <a:p>
          <a:endParaRPr lang="en-US"/>
        </a:p>
      </dgm:t>
    </dgm:pt>
    <dgm:pt modelId="{3FFC38C3-3D87-415B-A96F-9911BFB23F27}" type="sibTrans" cxnId="{FFD002D7-71C6-4225-9C2D-BB6A2AC7611A}">
      <dgm:prSet/>
      <dgm:spPr/>
      <dgm:t>
        <a:bodyPr/>
        <a:lstStyle/>
        <a:p>
          <a:endParaRPr lang="en-US"/>
        </a:p>
      </dgm:t>
    </dgm:pt>
    <dgm:pt modelId="{578FD8D7-7E15-4A22-84E3-EA7C32FFE8C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b="0" i="0" dirty="0"/>
            <a:t>Může </a:t>
          </a:r>
          <a:r>
            <a:rPr lang="cs-CZ" sz="1800" dirty="0"/>
            <a:t>navrhnout </a:t>
          </a:r>
          <a:r>
            <a:rPr lang="cs-CZ" sz="1800" b="0" i="0" dirty="0"/>
            <a:t>základní strukturu vaší práce, včetně návrhů pro úvod, korpus a závěr, které můžete dále rozvíjet</a:t>
          </a:r>
          <a:endParaRPr lang="en-US" sz="1800" dirty="0"/>
        </a:p>
      </dgm:t>
    </dgm:pt>
    <dgm:pt modelId="{99E92BAC-1775-4CB2-9255-E8BFDC307FEF}" type="parTrans" cxnId="{20F167BE-665B-488D-A678-F2917597A8CB}">
      <dgm:prSet/>
      <dgm:spPr/>
      <dgm:t>
        <a:bodyPr/>
        <a:lstStyle/>
        <a:p>
          <a:endParaRPr lang="en-US"/>
        </a:p>
      </dgm:t>
    </dgm:pt>
    <dgm:pt modelId="{891066A5-A8A6-422A-B1FF-57527360B59D}" type="sibTrans" cxnId="{20F167BE-665B-488D-A678-F2917597A8CB}">
      <dgm:prSet/>
      <dgm:spPr/>
      <dgm:t>
        <a:bodyPr/>
        <a:lstStyle/>
        <a:p>
          <a:endParaRPr lang="en-US"/>
        </a:p>
      </dgm:t>
    </dgm:pt>
    <dgm:pt modelId="{6F61EB98-B561-44C8-9FD2-E1042C3C20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b="0" i="0" dirty="0"/>
            <a:t>Smysluplné mantinely, ve kterých můžete tvořit </a:t>
          </a:r>
          <a:endParaRPr lang="en-US" sz="1800" dirty="0"/>
        </a:p>
      </dgm:t>
    </dgm:pt>
    <dgm:pt modelId="{2B0AB26F-9CD6-4447-B759-EB78B672EC37}" type="parTrans" cxnId="{6C53341D-F2EF-4B2A-800B-F3C1D0409136}">
      <dgm:prSet/>
      <dgm:spPr/>
      <dgm:t>
        <a:bodyPr/>
        <a:lstStyle/>
        <a:p>
          <a:endParaRPr lang="en-US"/>
        </a:p>
      </dgm:t>
    </dgm:pt>
    <dgm:pt modelId="{E590D7E8-5DA5-4B45-A6A7-C3FB38329324}" type="sibTrans" cxnId="{6C53341D-F2EF-4B2A-800B-F3C1D0409136}">
      <dgm:prSet/>
      <dgm:spPr/>
      <dgm:t>
        <a:bodyPr/>
        <a:lstStyle/>
        <a:p>
          <a:endParaRPr lang="en-US"/>
        </a:p>
      </dgm:t>
    </dgm:pt>
    <dgm:pt modelId="{9B22C146-F8D8-4144-9BFE-5DAA5839B1F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sz="1800" b="1" i="0"/>
            <a:t>Parafrazování a reformulace</a:t>
          </a:r>
          <a:endParaRPr lang="en-US" sz="1800"/>
        </a:p>
      </dgm:t>
    </dgm:pt>
    <dgm:pt modelId="{48C34D93-B42C-4E19-8B9E-A8E808892DC7}" type="parTrans" cxnId="{40798C44-242D-4374-BAF0-9BC2C32F576C}">
      <dgm:prSet/>
      <dgm:spPr/>
      <dgm:t>
        <a:bodyPr/>
        <a:lstStyle/>
        <a:p>
          <a:endParaRPr lang="en-US"/>
        </a:p>
      </dgm:t>
    </dgm:pt>
    <dgm:pt modelId="{BB8DA5F6-7C9B-4F45-9824-8CE807B93747}" type="sibTrans" cxnId="{40798C44-242D-4374-BAF0-9BC2C32F576C}">
      <dgm:prSet/>
      <dgm:spPr/>
      <dgm:t>
        <a:bodyPr/>
        <a:lstStyle/>
        <a:p>
          <a:endParaRPr lang="en-US"/>
        </a:p>
      </dgm:t>
    </dgm:pt>
    <dgm:pt modelId="{73B5521D-AD91-4463-A81F-2FA00770270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b="0" i="0"/>
            <a:t>Dobré na přeformulování nebo zjednodušení složitých konceptů pro lepší pochopení (a</a:t>
          </a:r>
          <a:r>
            <a:rPr lang="cs-CZ" sz="1800"/>
            <a:t> taky na překlad a jazykovou korekci)</a:t>
          </a:r>
          <a:endParaRPr lang="en-US" sz="1800"/>
        </a:p>
      </dgm:t>
    </dgm:pt>
    <dgm:pt modelId="{338CE2BD-A528-4CB1-B60D-14DC7C6DE76B}" type="parTrans" cxnId="{66838B1F-3F03-4B4C-95D5-F9BF784312AE}">
      <dgm:prSet/>
      <dgm:spPr/>
      <dgm:t>
        <a:bodyPr/>
        <a:lstStyle/>
        <a:p>
          <a:endParaRPr lang="en-US"/>
        </a:p>
      </dgm:t>
    </dgm:pt>
    <dgm:pt modelId="{CF85F99C-F00F-4D8D-8E7D-88B4A6534F47}" type="sibTrans" cxnId="{66838B1F-3F03-4B4C-95D5-F9BF784312AE}">
      <dgm:prSet/>
      <dgm:spPr/>
      <dgm:t>
        <a:bodyPr/>
        <a:lstStyle/>
        <a:p>
          <a:endParaRPr lang="en-US"/>
        </a:p>
      </dgm:t>
    </dgm:pt>
    <dgm:pt modelId="{56509A45-D3AD-4CF9-B157-27021C06CDB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sz="1800" b="1" i="0"/>
            <a:t>Průvodce psaním / Morální support</a:t>
          </a:r>
          <a:endParaRPr lang="en-US" sz="1800"/>
        </a:p>
      </dgm:t>
    </dgm:pt>
    <dgm:pt modelId="{D486BB47-066D-4F37-868B-E70BB372261B}" type="parTrans" cxnId="{2EAF0435-3828-479D-B980-2C281AD9B5B9}">
      <dgm:prSet/>
      <dgm:spPr/>
      <dgm:t>
        <a:bodyPr/>
        <a:lstStyle/>
        <a:p>
          <a:endParaRPr lang="en-US"/>
        </a:p>
      </dgm:t>
    </dgm:pt>
    <dgm:pt modelId="{86069BC2-3FA7-4012-8A59-11D6E4200AE3}" type="sibTrans" cxnId="{2EAF0435-3828-479D-B980-2C281AD9B5B9}">
      <dgm:prSet/>
      <dgm:spPr/>
      <dgm:t>
        <a:bodyPr/>
        <a:lstStyle/>
        <a:p>
          <a:endParaRPr lang="en-US"/>
        </a:p>
      </dgm:t>
    </dgm:pt>
    <dgm:pt modelId="{00C22033-8ABD-4706-9B75-0F4CB79C12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b="0" i="0"/>
            <a:t>Pro průběžnou pomoc při psaní nebo překonávání psacího bloku může ChatGPT posloužit jako interaktivní nástroj, který reaguje na vaše otázky a podněty v reálném čase.</a:t>
          </a:r>
          <a:endParaRPr lang="en-US" sz="1800"/>
        </a:p>
      </dgm:t>
    </dgm:pt>
    <dgm:pt modelId="{43368448-5ECD-4DB7-90CD-76095C477E0F}" type="parTrans" cxnId="{269D7F91-5045-484A-8BFB-F13427A6160C}">
      <dgm:prSet/>
      <dgm:spPr/>
      <dgm:t>
        <a:bodyPr/>
        <a:lstStyle/>
        <a:p>
          <a:endParaRPr lang="en-US"/>
        </a:p>
      </dgm:t>
    </dgm:pt>
    <dgm:pt modelId="{5388C38C-DDF2-4DE5-A434-ED9AEC31B5AF}" type="sibTrans" cxnId="{269D7F91-5045-484A-8BFB-F13427A6160C}">
      <dgm:prSet/>
      <dgm:spPr/>
      <dgm:t>
        <a:bodyPr/>
        <a:lstStyle/>
        <a:p>
          <a:endParaRPr lang="en-US"/>
        </a:p>
      </dgm:t>
    </dgm:pt>
    <dgm:pt modelId="{FCFC0E4B-C2EC-48F4-AAA4-D69D20F03011}" type="pres">
      <dgm:prSet presAssocID="{13474767-DFEF-4659-B6B8-714E3C43CBF4}" presName="root" presStyleCnt="0">
        <dgm:presLayoutVars>
          <dgm:dir/>
          <dgm:resizeHandles val="exact"/>
        </dgm:presLayoutVars>
      </dgm:prSet>
      <dgm:spPr/>
    </dgm:pt>
    <dgm:pt modelId="{6DA2D412-0014-4AEE-9372-30D041E13802}" type="pres">
      <dgm:prSet presAssocID="{E2D558C4-AE4F-427C-90C1-A2745693E851}" presName="compNode" presStyleCnt="0"/>
      <dgm:spPr/>
    </dgm:pt>
    <dgm:pt modelId="{3794C583-E787-4EDC-B79F-FA5B0837C6ED}" type="pres">
      <dgm:prSet presAssocID="{E2D558C4-AE4F-427C-90C1-A2745693E85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FB724618-FBA6-4D18-B135-72867B3B8090}" type="pres">
      <dgm:prSet presAssocID="{E2D558C4-AE4F-427C-90C1-A2745693E851}" presName="iconSpace" presStyleCnt="0"/>
      <dgm:spPr/>
    </dgm:pt>
    <dgm:pt modelId="{5597C84E-5A78-4B4F-95E9-0CD214FC6D69}" type="pres">
      <dgm:prSet presAssocID="{E2D558C4-AE4F-427C-90C1-A2745693E851}" presName="parTx" presStyleLbl="revTx" presStyleIdx="0" presStyleCnt="8">
        <dgm:presLayoutVars>
          <dgm:chMax val="0"/>
          <dgm:chPref val="0"/>
        </dgm:presLayoutVars>
      </dgm:prSet>
      <dgm:spPr/>
    </dgm:pt>
    <dgm:pt modelId="{5B706C94-C59F-49A8-9808-36923FEDF00A}" type="pres">
      <dgm:prSet presAssocID="{E2D558C4-AE4F-427C-90C1-A2745693E851}" presName="txSpace" presStyleCnt="0"/>
      <dgm:spPr/>
    </dgm:pt>
    <dgm:pt modelId="{2A4B99EF-24A8-462B-A089-AF923DEB7C80}" type="pres">
      <dgm:prSet presAssocID="{E2D558C4-AE4F-427C-90C1-A2745693E851}" presName="desTx" presStyleLbl="revTx" presStyleIdx="1" presStyleCnt="8">
        <dgm:presLayoutVars/>
      </dgm:prSet>
      <dgm:spPr/>
    </dgm:pt>
    <dgm:pt modelId="{72937324-D03D-4CB5-B232-92C1823E8979}" type="pres">
      <dgm:prSet presAssocID="{C10D8400-5136-4851-AFB8-50B6BD33AAF6}" presName="sibTrans" presStyleCnt="0"/>
      <dgm:spPr/>
    </dgm:pt>
    <dgm:pt modelId="{CB02D6E1-FD17-4BC7-BB64-5C2421FA1D6B}" type="pres">
      <dgm:prSet presAssocID="{424C76E0-3F26-47A1-90AD-007979886653}" presName="compNode" presStyleCnt="0"/>
      <dgm:spPr/>
    </dgm:pt>
    <dgm:pt modelId="{645E1917-4F82-4928-AF21-C5FA52F04592}" type="pres">
      <dgm:prSet presAssocID="{424C76E0-3F26-47A1-90AD-00797988665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D3B1FF0F-7206-4939-AC06-8F3F7A2A2523}" type="pres">
      <dgm:prSet presAssocID="{424C76E0-3F26-47A1-90AD-007979886653}" presName="iconSpace" presStyleCnt="0"/>
      <dgm:spPr/>
    </dgm:pt>
    <dgm:pt modelId="{86989365-5ABE-4D2E-B952-A497CB3B6E22}" type="pres">
      <dgm:prSet presAssocID="{424C76E0-3F26-47A1-90AD-007979886653}" presName="parTx" presStyleLbl="revTx" presStyleIdx="2" presStyleCnt="8">
        <dgm:presLayoutVars>
          <dgm:chMax val="0"/>
          <dgm:chPref val="0"/>
        </dgm:presLayoutVars>
      </dgm:prSet>
      <dgm:spPr/>
    </dgm:pt>
    <dgm:pt modelId="{A407B172-9A69-4677-816F-1B2795B6C2F3}" type="pres">
      <dgm:prSet presAssocID="{424C76E0-3F26-47A1-90AD-007979886653}" presName="txSpace" presStyleCnt="0"/>
      <dgm:spPr/>
    </dgm:pt>
    <dgm:pt modelId="{3A9A588F-103F-44DE-BB2D-11B649FD3D4D}" type="pres">
      <dgm:prSet presAssocID="{424C76E0-3F26-47A1-90AD-007979886653}" presName="desTx" presStyleLbl="revTx" presStyleIdx="3" presStyleCnt="8">
        <dgm:presLayoutVars/>
      </dgm:prSet>
      <dgm:spPr/>
    </dgm:pt>
    <dgm:pt modelId="{55EF4535-E727-420A-87A2-0A883B2698A2}" type="pres">
      <dgm:prSet presAssocID="{3FFC38C3-3D87-415B-A96F-9911BFB23F27}" presName="sibTrans" presStyleCnt="0"/>
      <dgm:spPr/>
    </dgm:pt>
    <dgm:pt modelId="{D019B8E3-C333-469B-8508-412EC4AE6848}" type="pres">
      <dgm:prSet presAssocID="{9B22C146-F8D8-4144-9BFE-5DAA5839B1FF}" presName="compNode" presStyleCnt="0"/>
      <dgm:spPr/>
    </dgm:pt>
    <dgm:pt modelId="{7BB89F6F-BDE7-4DB8-ADDC-09148ADC1430}" type="pres">
      <dgm:prSet presAssocID="{9B22C146-F8D8-4144-9BFE-5DAA5839B1F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9878561F-80D2-49AF-9345-5B08664C37BC}" type="pres">
      <dgm:prSet presAssocID="{9B22C146-F8D8-4144-9BFE-5DAA5839B1FF}" presName="iconSpace" presStyleCnt="0"/>
      <dgm:spPr/>
    </dgm:pt>
    <dgm:pt modelId="{DDE19373-B563-45C4-8099-7A86C840EA24}" type="pres">
      <dgm:prSet presAssocID="{9B22C146-F8D8-4144-9BFE-5DAA5839B1FF}" presName="parTx" presStyleLbl="revTx" presStyleIdx="4" presStyleCnt="8">
        <dgm:presLayoutVars>
          <dgm:chMax val="0"/>
          <dgm:chPref val="0"/>
        </dgm:presLayoutVars>
      </dgm:prSet>
      <dgm:spPr/>
    </dgm:pt>
    <dgm:pt modelId="{DFA7C1D3-1739-4B01-9879-04B79EA1F709}" type="pres">
      <dgm:prSet presAssocID="{9B22C146-F8D8-4144-9BFE-5DAA5839B1FF}" presName="txSpace" presStyleCnt="0"/>
      <dgm:spPr/>
    </dgm:pt>
    <dgm:pt modelId="{0F9884A1-3C5F-40EB-A5C7-A78280848D9A}" type="pres">
      <dgm:prSet presAssocID="{9B22C146-F8D8-4144-9BFE-5DAA5839B1FF}" presName="desTx" presStyleLbl="revTx" presStyleIdx="5" presStyleCnt="8">
        <dgm:presLayoutVars/>
      </dgm:prSet>
      <dgm:spPr/>
    </dgm:pt>
    <dgm:pt modelId="{7150373A-4ACE-4A63-854A-6FD32D04E544}" type="pres">
      <dgm:prSet presAssocID="{BB8DA5F6-7C9B-4F45-9824-8CE807B93747}" presName="sibTrans" presStyleCnt="0"/>
      <dgm:spPr/>
    </dgm:pt>
    <dgm:pt modelId="{3A0669E1-E8A0-4254-AB4C-35539C0D26EE}" type="pres">
      <dgm:prSet presAssocID="{56509A45-D3AD-4CF9-B157-27021C06CDB9}" presName="compNode" presStyleCnt="0"/>
      <dgm:spPr/>
    </dgm:pt>
    <dgm:pt modelId="{8056EA90-23A5-4774-8886-C06769EB7C25}" type="pres">
      <dgm:prSet presAssocID="{56509A45-D3AD-4CF9-B157-27021C06CDB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E9820FEE-2430-44EA-8A40-AF5D61E941FD}" type="pres">
      <dgm:prSet presAssocID="{56509A45-D3AD-4CF9-B157-27021C06CDB9}" presName="iconSpace" presStyleCnt="0"/>
      <dgm:spPr/>
    </dgm:pt>
    <dgm:pt modelId="{6751D3BF-8830-4A81-91F0-FEC9C4DA3187}" type="pres">
      <dgm:prSet presAssocID="{56509A45-D3AD-4CF9-B157-27021C06CDB9}" presName="parTx" presStyleLbl="revTx" presStyleIdx="6" presStyleCnt="8">
        <dgm:presLayoutVars>
          <dgm:chMax val="0"/>
          <dgm:chPref val="0"/>
        </dgm:presLayoutVars>
      </dgm:prSet>
      <dgm:spPr/>
    </dgm:pt>
    <dgm:pt modelId="{34C58D61-76E0-472B-865B-D2A67F165260}" type="pres">
      <dgm:prSet presAssocID="{56509A45-D3AD-4CF9-B157-27021C06CDB9}" presName="txSpace" presStyleCnt="0"/>
      <dgm:spPr/>
    </dgm:pt>
    <dgm:pt modelId="{9EFE0C2D-9B64-4F2B-A3D8-AD98FDAA262B}" type="pres">
      <dgm:prSet presAssocID="{56509A45-D3AD-4CF9-B157-27021C06CDB9}" presName="desTx" presStyleLbl="revTx" presStyleIdx="7" presStyleCnt="8">
        <dgm:presLayoutVars/>
      </dgm:prSet>
      <dgm:spPr/>
    </dgm:pt>
  </dgm:ptLst>
  <dgm:cxnLst>
    <dgm:cxn modelId="{A3BF0F0E-1F9B-420D-8DAB-E36CFF2F9BB0}" type="presOf" srcId="{B93CE690-3425-4116-A26A-4E6F3346F76D}" destId="{2A4B99EF-24A8-462B-A089-AF923DEB7C80}" srcOrd="0" destOrd="0" presId="urn:microsoft.com/office/officeart/2018/2/layout/IconLabelDescriptionList"/>
    <dgm:cxn modelId="{6C53341D-F2EF-4B2A-800B-F3C1D0409136}" srcId="{424C76E0-3F26-47A1-90AD-007979886653}" destId="{6F61EB98-B561-44C8-9FD2-E1042C3C2061}" srcOrd="1" destOrd="0" parTransId="{2B0AB26F-9CD6-4447-B759-EB78B672EC37}" sibTransId="{E590D7E8-5DA5-4B45-A6A7-C3FB38329324}"/>
    <dgm:cxn modelId="{66838B1F-3F03-4B4C-95D5-F9BF784312AE}" srcId="{9B22C146-F8D8-4144-9BFE-5DAA5839B1FF}" destId="{73B5521D-AD91-4463-A81F-2FA00770270D}" srcOrd="0" destOrd="0" parTransId="{338CE2BD-A528-4CB1-B60D-14DC7C6DE76B}" sibTransId="{CF85F99C-F00F-4D8D-8E7D-88B4A6534F47}"/>
    <dgm:cxn modelId="{EC0B2C25-299D-4DF9-89EC-928EE8D8B344}" type="presOf" srcId="{E2D558C4-AE4F-427C-90C1-A2745693E851}" destId="{5597C84E-5A78-4B4F-95E9-0CD214FC6D69}" srcOrd="0" destOrd="0" presId="urn:microsoft.com/office/officeart/2018/2/layout/IconLabelDescriptionList"/>
    <dgm:cxn modelId="{2EAF0435-3828-479D-B980-2C281AD9B5B9}" srcId="{13474767-DFEF-4659-B6B8-714E3C43CBF4}" destId="{56509A45-D3AD-4CF9-B157-27021C06CDB9}" srcOrd="3" destOrd="0" parTransId="{D486BB47-066D-4F37-868B-E70BB372261B}" sibTransId="{86069BC2-3FA7-4012-8A59-11D6E4200AE3}"/>
    <dgm:cxn modelId="{40798C44-242D-4374-BAF0-9BC2C32F576C}" srcId="{13474767-DFEF-4659-B6B8-714E3C43CBF4}" destId="{9B22C146-F8D8-4144-9BFE-5DAA5839B1FF}" srcOrd="2" destOrd="0" parTransId="{48C34D93-B42C-4E19-8B9E-A8E808892DC7}" sibTransId="{BB8DA5F6-7C9B-4F45-9824-8CE807B93747}"/>
    <dgm:cxn modelId="{6A893F4C-9B07-48C4-AAD9-0366BFC6FA95}" type="presOf" srcId="{6F61EB98-B561-44C8-9FD2-E1042C3C2061}" destId="{3A9A588F-103F-44DE-BB2D-11B649FD3D4D}" srcOrd="0" destOrd="1" presId="urn:microsoft.com/office/officeart/2018/2/layout/IconLabelDescriptionList"/>
    <dgm:cxn modelId="{6197D16C-9116-483A-9F5D-E2B5ED0A5D6F}" type="presOf" srcId="{56509A45-D3AD-4CF9-B157-27021C06CDB9}" destId="{6751D3BF-8830-4A81-91F0-FEC9C4DA3187}" srcOrd="0" destOrd="0" presId="urn:microsoft.com/office/officeart/2018/2/layout/IconLabelDescriptionList"/>
    <dgm:cxn modelId="{82503F6D-5C2F-47B4-9729-8517836A05FB}" type="presOf" srcId="{424C76E0-3F26-47A1-90AD-007979886653}" destId="{86989365-5ABE-4D2E-B952-A497CB3B6E22}" srcOrd="0" destOrd="0" presId="urn:microsoft.com/office/officeart/2018/2/layout/IconLabelDescriptionList"/>
    <dgm:cxn modelId="{39CBB154-BA31-4ADF-8015-C457CA1D472C}" type="presOf" srcId="{00C22033-8ABD-4706-9B75-0F4CB79C127C}" destId="{9EFE0C2D-9B64-4F2B-A3D8-AD98FDAA262B}" srcOrd="0" destOrd="0" presId="urn:microsoft.com/office/officeart/2018/2/layout/IconLabelDescriptionList"/>
    <dgm:cxn modelId="{4433CB76-D479-42B9-A53B-E9AA0930E525}" type="presOf" srcId="{9B22C146-F8D8-4144-9BFE-5DAA5839B1FF}" destId="{DDE19373-B563-45C4-8099-7A86C840EA24}" srcOrd="0" destOrd="0" presId="urn:microsoft.com/office/officeart/2018/2/layout/IconLabelDescriptionList"/>
    <dgm:cxn modelId="{54F54F85-37E0-4987-85C7-445691AF0591}" type="presOf" srcId="{13474767-DFEF-4659-B6B8-714E3C43CBF4}" destId="{FCFC0E4B-C2EC-48F4-AAA4-D69D20F03011}" srcOrd="0" destOrd="0" presId="urn:microsoft.com/office/officeart/2018/2/layout/IconLabelDescriptionList"/>
    <dgm:cxn modelId="{269D7F91-5045-484A-8BFB-F13427A6160C}" srcId="{56509A45-D3AD-4CF9-B157-27021C06CDB9}" destId="{00C22033-8ABD-4706-9B75-0F4CB79C127C}" srcOrd="0" destOrd="0" parTransId="{43368448-5ECD-4DB7-90CD-76095C477E0F}" sibTransId="{5388C38C-DDF2-4DE5-A434-ED9AEC31B5AF}"/>
    <dgm:cxn modelId="{20F167BE-665B-488D-A678-F2917597A8CB}" srcId="{424C76E0-3F26-47A1-90AD-007979886653}" destId="{578FD8D7-7E15-4A22-84E3-EA7C32FFE8C6}" srcOrd="0" destOrd="0" parTransId="{99E92BAC-1775-4CB2-9255-E8BFDC307FEF}" sibTransId="{891066A5-A8A6-422A-B1FF-57527360B59D}"/>
    <dgm:cxn modelId="{FFD002D7-71C6-4225-9C2D-BB6A2AC7611A}" srcId="{13474767-DFEF-4659-B6B8-714E3C43CBF4}" destId="{424C76E0-3F26-47A1-90AD-007979886653}" srcOrd="1" destOrd="0" parTransId="{725A6AE6-0E03-421C-8399-7ECF05E4A3AA}" sibTransId="{3FFC38C3-3D87-415B-A96F-9911BFB23F27}"/>
    <dgm:cxn modelId="{37AE27DD-32E7-4F24-BBE3-C2BBC74B8744}" srcId="{E2D558C4-AE4F-427C-90C1-A2745693E851}" destId="{B93CE690-3425-4116-A26A-4E6F3346F76D}" srcOrd="0" destOrd="0" parTransId="{D9D73EA0-63B8-4987-8507-B5F31BACEB50}" sibTransId="{19181A33-580F-43DF-BFC1-D886392B4CAE}"/>
    <dgm:cxn modelId="{023E69DF-6998-4354-991E-D1D34D95910C}" srcId="{13474767-DFEF-4659-B6B8-714E3C43CBF4}" destId="{E2D558C4-AE4F-427C-90C1-A2745693E851}" srcOrd="0" destOrd="0" parTransId="{E53E7F8D-7040-4C38-91B9-B5E7F1CC498D}" sibTransId="{C10D8400-5136-4851-AFB8-50B6BD33AAF6}"/>
    <dgm:cxn modelId="{9B3481F0-7AC8-4B31-B6A9-CEA0BCDDBCFD}" type="presOf" srcId="{73B5521D-AD91-4463-A81F-2FA00770270D}" destId="{0F9884A1-3C5F-40EB-A5C7-A78280848D9A}" srcOrd="0" destOrd="0" presId="urn:microsoft.com/office/officeart/2018/2/layout/IconLabelDescriptionList"/>
    <dgm:cxn modelId="{52ED72FE-97A2-4C45-8A8A-32C7A09130AD}" type="presOf" srcId="{578FD8D7-7E15-4A22-84E3-EA7C32FFE8C6}" destId="{3A9A588F-103F-44DE-BB2D-11B649FD3D4D}" srcOrd="0" destOrd="0" presId="urn:microsoft.com/office/officeart/2018/2/layout/IconLabelDescriptionList"/>
    <dgm:cxn modelId="{34E109D6-6048-49AF-ABC0-B644661DFE95}" type="presParOf" srcId="{FCFC0E4B-C2EC-48F4-AAA4-D69D20F03011}" destId="{6DA2D412-0014-4AEE-9372-30D041E13802}" srcOrd="0" destOrd="0" presId="urn:microsoft.com/office/officeart/2018/2/layout/IconLabelDescriptionList"/>
    <dgm:cxn modelId="{104F1004-1328-4ED5-ACC8-C617481592EE}" type="presParOf" srcId="{6DA2D412-0014-4AEE-9372-30D041E13802}" destId="{3794C583-E787-4EDC-B79F-FA5B0837C6ED}" srcOrd="0" destOrd="0" presId="urn:microsoft.com/office/officeart/2018/2/layout/IconLabelDescriptionList"/>
    <dgm:cxn modelId="{42DD2E73-6500-43B2-8FB4-BAD900FF9FF9}" type="presParOf" srcId="{6DA2D412-0014-4AEE-9372-30D041E13802}" destId="{FB724618-FBA6-4D18-B135-72867B3B8090}" srcOrd="1" destOrd="0" presId="urn:microsoft.com/office/officeart/2018/2/layout/IconLabelDescriptionList"/>
    <dgm:cxn modelId="{97BD5751-A6F8-483A-83A5-040B13214987}" type="presParOf" srcId="{6DA2D412-0014-4AEE-9372-30D041E13802}" destId="{5597C84E-5A78-4B4F-95E9-0CD214FC6D69}" srcOrd="2" destOrd="0" presId="urn:microsoft.com/office/officeart/2018/2/layout/IconLabelDescriptionList"/>
    <dgm:cxn modelId="{83536A5C-043A-4C5D-998D-CD080D44E81F}" type="presParOf" srcId="{6DA2D412-0014-4AEE-9372-30D041E13802}" destId="{5B706C94-C59F-49A8-9808-36923FEDF00A}" srcOrd="3" destOrd="0" presId="urn:microsoft.com/office/officeart/2018/2/layout/IconLabelDescriptionList"/>
    <dgm:cxn modelId="{73CE5D12-3B71-4B41-9B54-766B466BB349}" type="presParOf" srcId="{6DA2D412-0014-4AEE-9372-30D041E13802}" destId="{2A4B99EF-24A8-462B-A089-AF923DEB7C80}" srcOrd="4" destOrd="0" presId="urn:microsoft.com/office/officeart/2018/2/layout/IconLabelDescriptionList"/>
    <dgm:cxn modelId="{079B9AEE-00AD-4C51-A9A7-D7EADC08D64F}" type="presParOf" srcId="{FCFC0E4B-C2EC-48F4-AAA4-D69D20F03011}" destId="{72937324-D03D-4CB5-B232-92C1823E8979}" srcOrd="1" destOrd="0" presId="urn:microsoft.com/office/officeart/2018/2/layout/IconLabelDescriptionList"/>
    <dgm:cxn modelId="{C472DA93-FE7F-4AAF-8F3F-C5847632159D}" type="presParOf" srcId="{FCFC0E4B-C2EC-48F4-AAA4-D69D20F03011}" destId="{CB02D6E1-FD17-4BC7-BB64-5C2421FA1D6B}" srcOrd="2" destOrd="0" presId="urn:microsoft.com/office/officeart/2018/2/layout/IconLabelDescriptionList"/>
    <dgm:cxn modelId="{A90D74DE-A1F9-4A3E-BBCD-92A1EC125F7C}" type="presParOf" srcId="{CB02D6E1-FD17-4BC7-BB64-5C2421FA1D6B}" destId="{645E1917-4F82-4928-AF21-C5FA52F04592}" srcOrd="0" destOrd="0" presId="urn:microsoft.com/office/officeart/2018/2/layout/IconLabelDescriptionList"/>
    <dgm:cxn modelId="{D427E671-4732-48C9-A62A-6B455C6D8E99}" type="presParOf" srcId="{CB02D6E1-FD17-4BC7-BB64-5C2421FA1D6B}" destId="{D3B1FF0F-7206-4939-AC06-8F3F7A2A2523}" srcOrd="1" destOrd="0" presId="urn:microsoft.com/office/officeart/2018/2/layout/IconLabelDescriptionList"/>
    <dgm:cxn modelId="{260F2AF5-AB9C-4A8F-B316-299B6DB5256D}" type="presParOf" srcId="{CB02D6E1-FD17-4BC7-BB64-5C2421FA1D6B}" destId="{86989365-5ABE-4D2E-B952-A497CB3B6E22}" srcOrd="2" destOrd="0" presId="urn:microsoft.com/office/officeart/2018/2/layout/IconLabelDescriptionList"/>
    <dgm:cxn modelId="{38C789E7-8018-493B-A3E2-C0567D479622}" type="presParOf" srcId="{CB02D6E1-FD17-4BC7-BB64-5C2421FA1D6B}" destId="{A407B172-9A69-4677-816F-1B2795B6C2F3}" srcOrd="3" destOrd="0" presId="urn:microsoft.com/office/officeart/2018/2/layout/IconLabelDescriptionList"/>
    <dgm:cxn modelId="{77890767-ED43-443C-9A3B-4F323F44DA2F}" type="presParOf" srcId="{CB02D6E1-FD17-4BC7-BB64-5C2421FA1D6B}" destId="{3A9A588F-103F-44DE-BB2D-11B649FD3D4D}" srcOrd="4" destOrd="0" presId="urn:microsoft.com/office/officeart/2018/2/layout/IconLabelDescriptionList"/>
    <dgm:cxn modelId="{D4D01758-F9BB-446E-B2E5-82BF5C7A0C4B}" type="presParOf" srcId="{FCFC0E4B-C2EC-48F4-AAA4-D69D20F03011}" destId="{55EF4535-E727-420A-87A2-0A883B2698A2}" srcOrd="3" destOrd="0" presId="urn:microsoft.com/office/officeart/2018/2/layout/IconLabelDescriptionList"/>
    <dgm:cxn modelId="{D882FD8C-FEC0-4FA8-AF33-076F2614DE81}" type="presParOf" srcId="{FCFC0E4B-C2EC-48F4-AAA4-D69D20F03011}" destId="{D019B8E3-C333-469B-8508-412EC4AE6848}" srcOrd="4" destOrd="0" presId="urn:microsoft.com/office/officeart/2018/2/layout/IconLabelDescriptionList"/>
    <dgm:cxn modelId="{C0C49CF5-164C-46EE-94C5-BB5D5D5C094D}" type="presParOf" srcId="{D019B8E3-C333-469B-8508-412EC4AE6848}" destId="{7BB89F6F-BDE7-4DB8-ADDC-09148ADC1430}" srcOrd="0" destOrd="0" presId="urn:microsoft.com/office/officeart/2018/2/layout/IconLabelDescriptionList"/>
    <dgm:cxn modelId="{EEC8A48A-3ED7-4207-8DBA-7B8E54A6DA06}" type="presParOf" srcId="{D019B8E3-C333-469B-8508-412EC4AE6848}" destId="{9878561F-80D2-49AF-9345-5B08664C37BC}" srcOrd="1" destOrd="0" presId="urn:microsoft.com/office/officeart/2018/2/layout/IconLabelDescriptionList"/>
    <dgm:cxn modelId="{9D43254E-E622-4F46-9C6D-CE57F7FE0442}" type="presParOf" srcId="{D019B8E3-C333-469B-8508-412EC4AE6848}" destId="{DDE19373-B563-45C4-8099-7A86C840EA24}" srcOrd="2" destOrd="0" presId="urn:microsoft.com/office/officeart/2018/2/layout/IconLabelDescriptionList"/>
    <dgm:cxn modelId="{15D1030C-5908-406C-BE0C-F096E45FE8FF}" type="presParOf" srcId="{D019B8E3-C333-469B-8508-412EC4AE6848}" destId="{DFA7C1D3-1739-4B01-9879-04B79EA1F709}" srcOrd="3" destOrd="0" presId="urn:microsoft.com/office/officeart/2018/2/layout/IconLabelDescriptionList"/>
    <dgm:cxn modelId="{4EDD118C-1EFE-47BF-90DD-B38DCEE749C9}" type="presParOf" srcId="{D019B8E3-C333-469B-8508-412EC4AE6848}" destId="{0F9884A1-3C5F-40EB-A5C7-A78280848D9A}" srcOrd="4" destOrd="0" presId="urn:microsoft.com/office/officeart/2018/2/layout/IconLabelDescriptionList"/>
    <dgm:cxn modelId="{198B6B9D-C79A-44ED-9315-74009A9BE50E}" type="presParOf" srcId="{FCFC0E4B-C2EC-48F4-AAA4-D69D20F03011}" destId="{7150373A-4ACE-4A63-854A-6FD32D04E544}" srcOrd="5" destOrd="0" presId="urn:microsoft.com/office/officeart/2018/2/layout/IconLabelDescriptionList"/>
    <dgm:cxn modelId="{A50C543A-A3A3-4CC4-9687-9E52DE6C0DE8}" type="presParOf" srcId="{FCFC0E4B-C2EC-48F4-AAA4-D69D20F03011}" destId="{3A0669E1-E8A0-4254-AB4C-35539C0D26EE}" srcOrd="6" destOrd="0" presId="urn:microsoft.com/office/officeart/2018/2/layout/IconLabelDescriptionList"/>
    <dgm:cxn modelId="{E1F30D98-5611-43C4-8C13-E941944E3B90}" type="presParOf" srcId="{3A0669E1-E8A0-4254-AB4C-35539C0D26EE}" destId="{8056EA90-23A5-4774-8886-C06769EB7C25}" srcOrd="0" destOrd="0" presId="urn:microsoft.com/office/officeart/2018/2/layout/IconLabelDescriptionList"/>
    <dgm:cxn modelId="{E6BC8A66-25F9-4599-80AE-12B0BD1F55AE}" type="presParOf" srcId="{3A0669E1-E8A0-4254-AB4C-35539C0D26EE}" destId="{E9820FEE-2430-44EA-8A40-AF5D61E941FD}" srcOrd="1" destOrd="0" presId="urn:microsoft.com/office/officeart/2018/2/layout/IconLabelDescriptionList"/>
    <dgm:cxn modelId="{BF645704-7F2E-4A95-805E-F740490D7BF4}" type="presParOf" srcId="{3A0669E1-E8A0-4254-AB4C-35539C0D26EE}" destId="{6751D3BF-8830-4A81-91F0-FEC9C4DA3187}" srcOrd="2" destOrd="0" presId="urn:microsoft.com/office/officeart/2018/2/layout/IconLabelDescriptionList"/>
    <dgm:cxn modelId="{4F56D20A-9DFA-49A0-9E67-E348EDD257EB}" type="presParOf" srcId="{3A0669E1-E8A0-4254-AB4C-35539C0D26EE}" destId="{34C58D61-76E0-472B-865B-D2A67F165260}" srcOrd="3" destOrd="0" presId="urn:microsoft.com/office/officeart/2018/2/layout/IconLabelDescriptionList"/>
    <dgm:cxn modelId="{8A984204-165A-4586-B394-0987898F5915}" type="presParOf" srcId="{3A0669E1-E8A0-4254-AB4C-35539C0D26EE}" destId="{9EFE0C2D-9B64-4F2B-A3D8-AD98FDAA262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4C583-E787-4EDC-B79F-FA5B0837C6ED}">
      <dsp:nvSpPr>
        <dsp:cNvPr id="0" name=""/>
        <dsp:cNvSpPr/>
      </dsp:nvSpPr>
      <dsp:spPr>
        <a:xfrm>
          <a:off x="723" y="202089"/>
          <a:ext cx="823921" cy="8239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7C84E-5A78-4B4F-95E9-0CD214FC6D69}">
      <dsp:nvSpPr>
        <dsp:cNvPr id="0" name=""/>
        <dsp:cNvSpPr/>
      </dsp:nvSpPr>
      <dsp:spPr>
        <a:xfrm>
          <a:off x="723" y="1206166"/>
          <a:ext cx="2354062" cy="58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800" b="1" i="0" kern="1200"/>
            <a:t>Generování nápadů</a:t>
          </a:r>
          <a:endParaRPr lang="en-US" sz="1800" kern="1200"/>
        </a:p>
      </dsp:txBody>
      <dsp:txXfrm>
        <a:off x="723" y="1206166"/>
        <a:ext cx="2354062" cy="584837"/>
      </dsp:txXfrm>
    </dsp:sp>
    <dsp:sp modelId="{2A4B99EF-24A8-462B-A089-AF923DEB7C80}">
      <dsp:nvSpPr>
        <dsp:cNvPr id="0" name=""/>
        <dsp:cNvSpPr/>
      </dsp:nvSpPr>
      <dsp:spPr>
        <a:xfrm>
          <a:off x="723" y="1874797"/>
          <a:ext cx="2354062" cy="2516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/>
            <a:t>Pokud máte blokace nebo potřebujete inspiraci pro začátek, </a:t>
          </a:r>
          <a:r>
            <a:rPr lang="cs-CZ" sz="1800" kern="1200" dirty="0"/>
            <a:t>AI pomůže </a:t>
          </a:r>
          <a:r>
            <a:rPr lang="cs-CZ" sz="1800" b="0" i="0" kern="1200" dirty="0"/>
            <a:t>generovat nápady, témata nebo úhly pohledu, které by nám trvaly déle (přitom je to někdy běžná kombinatorika)</a:t>
          </a:r>
          <a:endParaRPr lang="en-US" sz="1800" kern="1200" dirty="0"/>
        </a:p>
      </dsp:txBody>
      <dsp:txXfrm>
        <a:off x="723" y="1874797"/>
        <a:ext cx="2354062" cy="2516940"/>
      </dsp:txXfrm>
    </dsp:sp>
    <dsp:sp modelId="{645E1917-4F82-4928-AF21-C5FA52F04592}">
      <dsp:nvSpPr>
        <dsp:cNvPr id="0" name=""/>
        <dsp:cNvSpPr/>
      </dsp:nvSpPr>
      <dsp:spPr>
        <a:xfrm>
          <a:off x="2766746" y="194506"/>
          <a:ext cx="823921" cy="8239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89365-5ABE-4D2E-B952-A497CB3B6E22}">
      <dsp:nvSpPr>
        <dsp:cNvPr id="0" name=""/>
        <dsp:cNvSpPr/>
      </dsp:nvSpPr>
      <dsp:spPr>
        <a:xfrm>
          <a:off x="2766746" y="1199237"/>
          <a:ext cx="2354062" cy="58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800" b="1" i="0" kern="1200"/>
            <a:t>Strukturování práce</a:t>
          </a:r>
          <a:endParaRPr lang="en-US" sz="1800" kern="1200"/>
        </a:p>
      </dsp:txBody>
      <dsp:txXfrm>
        <a:off x="2766746" y="1199237"/>
        <a:ext cx="2354062" cy="584837"/>
      </dsp:txXfrm>
    </dsp:sp>
    <dsp:sp modelId="{3A9A588F-103F-44DE-BB2D-11B649FD3D4D}">
      <dsp:nvSpPr>
        <dsp:cNvPr id="0" name=""/>
        <dsp:cNvSpPr/>
      </dsp:nvSpPr>
      <dsp:spPr>
        <a:xfrm>
          <a:off x="2766746" y="1868171"/>
          <a:ext cx="2354062" cy="253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/>
            <a:t>Může </a:t>
          </a:r>
          <a:r>
            <a:rPr lang="cs-CZ" sz="1800" kern="1200" dirty="0"/>
            <a:t>navrhnout </a:t>
          </a:r>
          <a:r>
            <a:rPr lang="cs-CZ" sz="1800" b="0" i="0" kern="1200" dirty="0"/>
            <a:t>základní strukturu vaší práce, včetně návrhů pro úvod, korpus a závěr, které můžete dále rozvíjet</a:t>
          </a:r>
          <a:endParaRPr lang="en-US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/>
            <a:t>Smysluplné mantinely, ve kterých můžete tvořit </a:t>
          </a:r>
          <a:endParaRPr lang="en-US" sz="1800" kern="1200" dirty="0"/>
        </a:p>
      </dsp:txBody>
      <dsp:txXfrm>
        <a:off x="2766746" y="1868171"/>
        <a:ext cx="2354062" cy="2531149"/>
      </dsp:txXfrm>
    </dsp:sp>
    <dsp:sp modelId="{7BB89F6F-BDE7-4DB8-ADDC-09148ADC1430}">
      <dsp:nvSpPr>
        <dsp:cNvPr id="0" name=""/>
        <dsp:cNvSpPr/>
      </dsp:nvSpPr>
      <dsp:spPr>
        <a:xfrm>
          <a:off x="5532769" y="194506"/>
          <a:ext cx="823921" cy="8239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19373-B563-45C4-8099-7A86C840EA24}">
      <dsp:nvSpPr>
        <dsp:cNvPr id="0" name=""/>
        <dsp:cNvSpPr/>
      </dsp:nvSpPr>
      <dsp:spPr>
        <a:xfrm>
          <a:off x="5532769" y="1199237"/>
          <a:ext cx="2354062" cy="58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800" b="1" i="0" kern="1200"/>
            <a:t>Parafrazování a reformulace</a:t>
          </a:r>
          <a:endParaRPr lang="en-US" sz="1800" kern="1200"/>
        </a:p>
      </dsp:txBody>
      <dsp:txXfrm>
        <a:off x="5532769" y="1199237"/>
        <a:ext cx="2354062" cy="584837"/>
      </dsp:txXfrm>
    </dsp:sp>
    <dsp:sp modelId="{0F9884A1-3C5F-40EB-A5C7-A78280848D9A}">
      <dsp:nvSpPr>
        <dsp:cNvPr id="0" name=""/>
        <dsp:cNvSpPr/>
      </dsp:nvSpPr>
      <dsp:spPr>
        <a:xfrm>
          <a:off x="5532769" y="1868171"/>
          <a:ext cx="2354062" cy="253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/>
            <a:t>Dobré na přeformulování nebo zjednodušení složitých konceptů pro lepší pochopení (a</a:t>
          </a:r>
          <a:r>
            <a:rPr lang="cs-CZ" sz="1800" kern="1200"/>
            <a:t> taky na překlad a jazykovou korekci)</a:t>
          </a:r>
          <a:endParaRPr lang="en-US" sz="1800" kern="1200"/>
        </a:p>
      </dsp:txBody>
      <dsp:txXfrm>
        <a:off x="5532769" y="1868171"/>
        <a:ext cx="2354062" cy="2531149"/>
      </dsp:txXfrm>
    </dsp:sp>
    <dsp:sp modelId="{8056EA90-23A5-4774-8886-C06769EB7C25}">
      <dsp:nvSpPr>
        <dsp:cNvPr id="0" name=""/>
        <dsp:cNvSpPr/>
      </dsp:nvSpPr>
      <dsp:spPr>
        <a:xfrm>
          <a:off x="8298793" y="194506"/>
          <a:ext cx="823921" cy="8239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1D3BF-8830-4A81-91F0-FEC9C4DA3187}">
      <dsp:nvSpPr>
        <dsp:cNvPr id="0" name=""/>
        <dsp:cNvSpPr/>
      </dsp:nvSpPr>
      <dsp:spPr>
        <a:xfrm>
          <a:off x="8298793" y="1199237"/>
          <a:ext cx="2354062" cy="58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800" b="1" i="0" kern="1200"/>
            <a:t>Průvodce psaním / Morální support</a:t>
          </a:r>
          <a:endParaRPr lang="en-US" sz="1800" kern="1200"/>
        </a:p>
      </dsp:txBody>
      <dsp:txXfrm>
        <a:off x="8298793" y="1199237"/>
        <a:ext cx="2354062" cy="584837"/>
      </dsp:txXfrm>
    </dsp:sp>
    <dsp:sp modelId="{9EFE0C2D-9B64-4F2B-A3D8-AD98FDAA262B}">
      <dsp:nvSpPr>
        <dsp:cNvPr id="0" name=""/>
        <dsp:cNvSpPr/>
      </dsp:nvSpPr>
      <dsp:spPr>
        <a:xfrm>
          <a:off x="8298793" y="1868171"/>
          <a:ext cx="2354062" cy="253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/>
            <a:t>Pro průběžnou pomoc při psaní nebo překonávání psacího bloku může ChatGPT posloužit jako interaktivní nástroj, který reaguje na vaše otázky a podněty v reálném čase.</a:t>
          </a:r>
          <a:endParaRPr lang="en-US" sz="1800" kern="1200"/>
        </a:p>
      </dsp:txBody>
      <dsp:txXfrm>
        <a:off x="8298793" y="1868171"/>
        <a:ext cx="2354062" cy="2531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4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6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16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798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777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292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3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26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796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864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61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65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939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998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4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2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2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99A8DD2-C443-44AD-85B3-4CE72B962C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4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7491E53-6881-4A09-9F8F-116A8D9E0519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46FA179-9FA1-4887-8F92-ACE115D9B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E448DB1-4196-18A6-15DA-C72635C1B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18" name="Picture 17" descr="A close-up of a network&#10;&#10;Description automatically generated">
            <a:extLst>
              <a:ext uri="{FF2B5EF4-FFF2-40B4-BE49-F238E27FC236}">
                <a16:creationId xmlns:a16="http://schemas.microsoft.com/office/drawing/2014/main" id="{6F152283-CDBF-6865-4B90-D1D3A9DAF3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38" b="39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7D064F0-6D2A-219C-C000-14ABD99EC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06" y="0"/>
            <a:ext cx="4903694" cy="685800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103A54-8C30-9FCB-A88B-3CC3C134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0" y="822960"/>
            <a:ext cx="4363589" cy="3474720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Popularizace / </a:t>
            </a:r>
            <a:r>
              <a:rPr lang="cs-CZ" sz="4800" dirty="0" err="1"/>
              <a:t>chatGPT</a:t>
            </a:r>
            <a:endParaRPr lang="cs-CZ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9E28F-6181-29B5-A82C-F3F07ED12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1" y="4419600"/>
            <a:ext cx="3931920" cy="1386840"/>
          </a:xfrm>
        </p:spPr>
        <p:txBody>
          <a:bodyPr anchor="t">
            <a:normAutofit/>
          </a:bodyPr>
          <a:lstStyle/>
          <a:p>
            <a:pPr algn="l"/>
            <a:r>
              <a:rPr lang="cs-CZ" sz="2200"/>
              <a:t>Ady </a:t>
            </a:r>
            <a:r>
              <a:rPr lang="en-US" sz="2200"/>
              <a:t>&amp;</a:t>
            </a:r>
            <a:r>
              <a:rPr lang="cs-CZ" sz="2200"/>
              <a:t> Standa</a:t>
            </a:r>
          </a:p>
        </p:txBody>
      </p:sp>
    </p:spTree>
    <p:extLst>
      <p:ext uri="{BB962C8B-B14F-4D97-AF65-F5344CB8AC3E}">
        <p14:creationId xmlns:p14="http://schemas.microsoft.com/office/powerpoint/2010/main" val="151437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6092E-386F-43B2-B899-29CCEE00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378704" cy="1325563"/>
          </a:xfrm>
        </p:spPr>
        <p:txBody>
          <a:bodyPr>
            <a:normAutofit/>
          </a:bodyPr>
          <a:lstStyle/>
          <a:p>
            <a:r>
              <a:rPr lang="cs-CZ" dirty="0"/>
              <a:t>4. Krátké věty, měnící se délka</a:t>
            </a:r>
          </a:p>
        </p:txBody>
      </p:sp>
      <p:pic>
        <p:nvPicPr>
          <p:cNvPr id="1030" name="Picture 6" descr="This Sentence Has Five Words: A Lesson from Gary Provost on Varying Sentence  Length">
            <a:extLst>
              <a:ext uri="{FF2B5EF4-FFF2-40B4-BE49-F238E27FC236}">
                <a16:creationId xmlns:a16="http://schemas.microsoft.com/office/drawing/2014/main" id="{8E1267A0-B43C-4065-86F6-1F3C10E753B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8352" y="0"/>
            <a:ext cx="6901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CD59F1-3100-4A4F-B06F-FC21405FF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752" y="2089400"/>
            <a:ext cx="5181600" cy="4351338"/>
          </a:xfrm>
        </p:spPr>
        <p:txBody>
          <a:bodyPr/>
          <a:lstStyle/>
          <a:p>
            <a:r>
              <a:rPr lang="cs-CZ" dirty="0"/>
              <a:t>dobrý text má sílu všech vyškrtaných slov</a:t>
            </a:r>
          </a:p>
          <a:p>
            <a:r>
              <a:rPr lang="cs-CZ" dirty="0"/>
              <a:t>dlouhé věty jsou koření, ne hlavní surovina – šetřete s nimi</a:t>
            </a:r>
          </a:p>
          <a:p>
            <a:endParaRPr lang="cs-CZ" dirty="0"/>
          </a:p>
          <a:p>
            <a:r>
              <a:rPr lang="cs-CZ" dirty="0"/>
              <a:t>věty nad 15-20 slov by měly být vzácné</a:t>
            </a:r>
          </a:p>
        </p:txBody>
      </p:sp>
    </p:spTree>
    <p:extLst>
      <p:ext uri="{BB962C8B-B14F-4D97-AF65-F5344CB8AC3E}">
        <p14:creationId xmlns:p14="http://schemas.microsoft.com/office/powerpoint/2010/main" val="98579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41D87-A743-4B54-A790-0E46EF5C8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Jeden odstavec – jedno téma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F6DAE-0972-4BF8-8604-23D586041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psací strategie:</a:t>
            </a:r>
          </a:p>
          <a:p>
            <a:pPr marL="0" indent="0">
              <a:buNone/>
            </a:pPr>
            <a:endParaRPr lang="cs-CZ" sz="2000" dirty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Plánujte si každý odstavec nejdřív jako jednu větu – a tu pak rozpracujte.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Pokud už máte odstavec napsaný, zkuste ho shrnout zpátky do jedné věty – jde to?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Nechte z odstavce jen první a poslední větu – říkají zhruba to samé, co celý odstavec?</a:t>
            </a:r>
          </a:p>
        </p:txBody>
      </p:sp>
    </p:spTree>
    <p:extLst>
      <p:ext uri="{BB962C8B-B14F-4D97-AF65-F5344CB8AC3E}">
        <p14:creationId xmlns:p14="http://schemas.microsoft.com/office/powerpoint/2010/main" val="380156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CA42A-0655-47A1-A3F1-3E00643C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Srozumitelný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D76FE9-6AF3-48D9-95C8-82B53C6E9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Záleží na cílovém publiku (např. dlouhý článek v Respektu si asi může dovolit víc než krátká popularizace v novinách x ale o kolik víc?)</a:t>
            </a:r>
          </a:p>
          <a:p>
            <a:r>
              <a:rPr lang="cs-CZ" sz="2000" dirty="0"/>
              <a:t>Rady z anglického prostředí: </a:t>
            </a:r>
          </a:p>
          <a:p>
            <a:pPr lvl="1"/>
            <a:r>
              <a:rPr lang="cs-CZ" sz="2000" dirty="0"/>
              <a:t>měli byste být srozumitelní pro člověka se základním vzděláním (9. třída)</a:t>
            </a:r>
          </a:p>
          <a:p>
            <a:pPr lvl="1"/>
            <a:r>
              <a:rPr lang="cs-CZ" sz="2000" dirty="0"/>
              <a:t>měli byste být srozumitelní pro člověka, který není rodilý mluvčí</a:t>
            </a:r>
          </a:p>
          <a:p>
            <a:pPr lvl="1"/>
            <a:endParaRPr lang="cs-CZ" sz="2000" dirty="0"/>
          </a:p>
          <a:p>
            <a:r>
              <a:rPr lang="cs-CZ" sz="2000" dirty="0"/>
              <a:t>pozor na odborné termíny</a:t>
            </a:r>
          </a:p>
          <a:p>
            <a:pPr lvl="1"/>
            <a:r>
              <a:rPr lang="cs-CZ" sz="2000" dirty="0"/>
              <a:t>hlavně na ty, které nám mezi psychology připadají úplně běžné</a:t>
            </a:r>
          </a:p>
        </p:txBody>
      </p:sp>
    </p:spTree>
    <p:extLst>
      <p:ext uri="{BB962C8B-B14F-4D97-AF65-F5344CB8AC3E}">
        <p14:creationId xmlns:p14="http://schemas.microsoft.com/office/powerpoint/2010/main" val="3743729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F6774-6FEB-4817-B010-D2A33BB0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Bezbariérovost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40CDB-4E09-46CA-96EA-3992E9E2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/>
              <a:t>nepoužívejte zkratky, které předtím neobjasníte</a:t>
            </a:r>
          </a:p>
          <a:p>
            <a:r>
              <a:rPr lang="cs-CZ" sz="2200" dirty="0"/>
              <a:t>nepoužívejte názvy institucí, programů, úředníků, pokud to není nezbytně nutné; dávejte přednost obecnějším termínům</a:t>
            </a:r>
          </a:p>
          <a:p>
            <a:pPr lvl="1"/>
            <a:r>
              <a:rPr lang="cs-CZ" sz="2200" dirty="0"/>
              <a:t>„Mikuláš Bek řekl, že.. Odkazuje se tím na úpravu podpůrných opatření podle školského zákona.“</a:t>
            </a:r>
          </a:p>
          <a:p>
            <a:pPr lvl="1"/>
            <a:r>
              <a:rPr lang="cs-CZ" sz="2200" dirty="0"/>
              <a:t>„Na problematiku úzkosti u dětí upozorňuje i Petr Winkler, ředitel NÚDZ.“</a:t>
            </a:r>
          </a:p>
          <a:p>
            <a:pPr marL="0" indent="0">
              <a:buNone/>
            </a:pPr>
            <a:r>
              <a:rPr lang="cs-CZ" sz="2200" dirty="0"/>
              <a:t> </a:t>
            </a:r>
          </a:p>
          <a:p>
            <a:r>
              <a:rPr lang="cs-CZ" sz="2200" dirty="0"/>
              <a:t>obecně snižte nároky na znalost reálií, programů, vyhlášek..</a:t>
            </a:r>
          </a:p>
          <a:p>
            <a:pPr lvl="1"/>
            <a:endParaRPr lang="cs-CZ" sz="2200" dirty="0"/>
          </a:p>
          <a:p>
            <a:endParaRPr lang="cs-CZ" sz="3200" dirty="0"/>
          </a:p>
          <a:p>
            <a:pPr lvl="1"/>
            <a:endParaRPr lang="cs-CZ" sz="2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731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6D37-79D1-40D2-8CAD-79704DF75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 </a:t>
            </a:r>
            <a:r>
              <a:rPr lang="cs-CZ" dirty="0" err="1"/>
              <a:t>Inkluzivita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9E604-65E0-4C32-AEB8-8C4A3D17F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pořád se vyvíjející oblast stylistiky</a:t>
            </a:r>
          </a:p>
          <a:p>
            <a:r>
              <a:rPr lang="cs-CZ" sz="2000" dirty="0"/>
              <a:t>nejde o „korektnost za každou cenu“</a:t>
            </a:r>
          </a:p>
          <a:p>
            <a:pPr lvl="1"/>
            <a:r>
              <a:rPr lang="cs-CZ" sz="2000" dirty="0"/>
              <a:t>jde o empatii ke svému čtenáři</a:t>
            </a:r>
          </a:p>
          <a:p>
            <a:endParaRPr lang="cs-CZ" sz="2000" dirty="0"/>
          </a:p>
          <a:p>
            <a:r>
              <a:rPr lang="cs-CZ" sz="2000" dirty="0"/>
              <a:t>pozor na silné soudy a argumentační fauly</a:t>
            </a:r>
          </a:p>
          <a:p>
            <a:pPr lvl="1"/>
            <a:r>
              <a:rPr lang="cs-CZ" sz="2000" dirty="0"/>
              <a:t>„Dnes už je jasné, že mladá generace je závislá na sociálních sítích.“</a:t>
            </a:r>
          </a:p>
          <a:p>
            <a:r>
              <a:rPr lang="cs-CZ" sz="2000" dirty="0"/>
              <a:t>Formulace diagnóz, rysů apod.</a:t>
            </a:r>
          </a:p>
          <a:p>
            <a:pPr lvl="1"/>
            <a:r>
              <a:rPr lang="cs-CZ" sz="2000" dirty="0"/>
              <a:t>přečtu si radši článek, kde o mě budou psát jako o maniakovi, nebo jako o člověku s bipolárně-afektivní poruchou?</a:t>
            </a:r>
          </a:p>
        </p:txBody>
      </p:sp>
    </p:spTree>
    <p:extLst>
      <p:ext uri="{BB962C8B-B14F-4D97-AF65-F5344CB8AC3E}">
        <p14:creationId xmlns:p14="http://schemas.microsoft.com/office/powerpoint/2010/main" val="139916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D42EB-112D-44B3-BF32-A97E3389B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 Konverzační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940F75-C6AA-4DFA-B499-9C22CC5E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Dnes už ho ocení i čtenář odborného textu</a:t>
            </a:r>
          </a:p>
          <a:p>
            <a:r>
              <a:rPr lang="cs-CZ" sz="2400" dirty="0"/>
              <a:t>Působí přátelštěji</a:t>
            </a:r>
          </a:p>
          <a:p>
            <a:r>
              <a:rPr lang="cs-CZ" sz="2400" dirty="0"/>
              <a:t>Trochu jako psát dopis/scénář pro přednášku nebo </a:t>
            </a:r>
            <a:r>
              <a:rPr lang="cs-CZ" sz="2400" dirty="0" err="1"/>
              <a:t>podcast</a:t>
            </a:r>
            <a:r>
              <a:rPr lang="cs-CZ" sz="2400" dirty="0"/>
              <a:t> místo článku</a:t>
            </a:r>
          </a:p>
          <a:p>
            <a:r>
              <a:rPr lang="cs-CZ" sz="2400" dirty="0"/>
              <a:t>Udrží vás v módu „vidím tě, můj čtenáři, a tohle ti chci říct, protože si myslím, že by tě to mohlo zajímat“</a:t>
            </a:r>
          </a:p>
        </p:txBody>
      </p:sp>
    </p:spTree>
    <p:extLst>
      <p:ext uri="{BB962C8B-B14F-4D97-AF65-F5344CB8AC3E}">
        <p14:creationId xmlns:p14="http://schemas.microsoft.com/office/powerpoint/2010/main" val="307518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7E743-D0EE-4327-BB2F-16652FD3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Sežeňte si editora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980EC-E5B5-45EB-AC18-0A8A1B046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42735"/>
            <a:ext cx="7729728" cy="3101983"/>
          </a:xfrm>
        </p:spPr>
        <p:txBody>
          <a:bodyPr>
            <a:noAutofit/>
          </a:bodyPr>
          <a:lstStyle/>
          <a:p>
            <a:r>
              <a:rPr lang="cs-CZ" sz="2400" dirty="0"/>
              <a:t>Nejlepším editorem je v tomhle případě váš potenciální čtenář</a:t>
            </a:r>
          </a:p>
          <a:p>
            <a:r>
              <a:rPr lang="cs-CZ" sz="2400" dirty="0"/>
              <a:t>Babička? Kamarád mimo obor? Aspoň spolužák, který se odmyslí od své odbornosti?</a:t>
            </a:r>
          </a:p>
          <a:p>
            <a:endParaRPr lang="cs-CZ" sz="2400" dirty="0"/>
          </a:p>
          <a:p>
            <a:r>
              <a:rPr lang="cs-CZ" sz="2400" dirty="0"/>
              <a:t>Doporučení berte vážně</a:t>
            </a:r>
          </a:p>
          <a:p>
            <a:r>
              <a:rPr lang="cs-CZ" sz="2400" dirty="0"/>
              <a:t>Jak si říct o zpětnou vazbu?</a:t>
            </a:r>
          </a:p>
          <a:p>
            <a:pPr lvl="1"/>
            <a:r>
              <a:rPr lang="cs-CZ" sz="2400" dirty="0"/>
              <a:t>Nedělejte to jako Sheldon Cooper („Ty jsi jenom inženýr. Přečti si to a řekni mi, čemu na tom nerozumíš.“)</a:t>
            </a:r>
          </a:p>
        </p:txBody>
      </p:sp>
    </p:spTree>
    <p:extLst>
      <p:ext uri="{BB962C8B-B14F-4D97-AF65-F5344CB8AC3E}">
        <p14:creationId xmlns:p14="http://schemas.microsoft.com/office/powerpoint/2010/main" val="810738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696151F-EABB-45B3-A6A7-717EF866DDB1}"/>
              </a:ext>
            </a:extLst>
          </p:cNvPr>
          <p:cNvSpPr/>
          <p:nvPr/>
        </p:nvSpPr>
        <p:spPr>
          <a:xfrm>
            <a:off x="1473693" y="885198"/>
            <a:ext cx="2325950" cy="8370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35F281E-705F-431C-B1B1-77E46D015FA6}"/>
              </a:ext>
            </a:extLst>
          </p:cNvPr>
          <p:cNvSpPr txBox="1"/>
          <p:nvPr/>
        </p:nvSpPr>
        <p:spPr>
          <a:xfrm>
            <a:off x="940724" y="1119067"/>
            <a:ext cx="341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1. Přiléhavý název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3254F84-41CD-45C8-B533-70F0BCB20CBB}"/>
              </a:ext>
            </a:extLst>
          </p:cNvPr>
          <p:cNvSpPr/>
          <p:nvPr/>
        </p:nvSpPr>
        <p:spPr>
          <a:xfrm>
            <a:off x="1473693" y="1956137"/>
            <a:ext cx="2325950" cy="8370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A1957A9-7472-4985-9726-81C4D0C5AADF}"/>
              </a:ext>
            </a:extLst>
          </p:cNvPr>
          <p:cNvSpPr txBox="1"/>
          <p:nvPr/>
        </p:nvSpPr>
        <p:spPr>
          <a:xfrm>
            <a:off x="940724" y="2190006"/>
            <a:ext cx="341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2. Popisné nadpisy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88657577-B56F-401E-B1DF-95ACD79FB37B}"/>
              </a:ext>
            </a:extLst>
          </p:cNvPr>
          <p:cNvSpPr/>
          <p:nvPr/>
        </p:nvSpPr>
        <p:spPr>
          <a:xfrm>
            <a:off x="1473693" y="3076279"/>
            <a:ext cx="2325950" cy="8370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9E9DB8C-EEA4-4B69-A02A-B8DDFB036C6E}"/>
              </a:ext>
            </a:extLst>
          </p:cNvPr>
          <p:cNvSpPr txBox="1"/>
          <p:nvPr/>
        </p:nvSpPr>
        <p:spPr>
          <a:xfrm>
            <a:off x="940724" y="3310148"/>
            <a:ext cx="341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3. „Nákupní“ seznamy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0BD89CED-5052-46E4-AD9E-AFB31BE6BAA1}"/>
              </a:ext>
            </a:extLst>
          </p:cNvPr>
          <p:cNvGrpSpPr/>
          <p:nvPr/>
        </p:nvGrpSpPr>
        <p:grpSpPr>
          <a:xfrm>
            <a:off x="940724" y="4206628"/>
            <a:ext cx="3416968" cy="837070"/>
            <a:chOff x="4491792" y="1852864"/>
            <a:chExt cx="3416968" cy="837070"/>
          </a:xfrm>
          <a:noFill/>
        </p:grpSpPr>
        <p:sp>
          <p:nvSpPr>
            <p:cNvPr id="14" name="Obdélník: se zakulacenými rohy 13">
              <a:extLst>
                <a:ext uri="{FF2B5EF4-FFF2-40B4-BE49-F238E27FC236}">
                  <a16:creationId xmlns:a16="http://schemas.microsoft.com/office/drawing/2014/main" id="{CD25D648-0B6A-4155-91D6-4BDD012C8E4E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0402B913-FD04-4A16-878A-E81192DB8CFA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4. Délka vět</a:t>
              </a: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0A13342-37DB-42E4-8502-02DB2CCD5942}"/>
              </a:ext>
            </a:extLst>
          </p:cNvPr>
          <p:cNvGrpSpPr/>
          <p:nvPr/>
        </p:nvGrpSpPr>
        <p:grpSpPr>
          <a:xfrm>
            <a:off x="928184" y="5456958"/>
            <a:ext cx="3416968" cy="837070"/>
            <a:chOff x="4479252" y="1852864"/>
            <a:chExt cx="3416968" cy="837070"/>
          </a:xfrm>
          <a:noFill/>
        </p:grpSpPr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70EB58C7-66F2-42FB-BDE7-BAE710CE2666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A13B951F-F573-4404-895C-A155D41703EF}"/>
                </a:ext>
              </a:extLst>
            </p:cNvPr>
            <p:cNvSpPr txBox="1"/>
            <p:nvPr/>
          </p:nvSpPr>
          <p:spPr>
            <a:xfrm>
              <a:off x="4479252" y="1946595"/>
              <a:ext cx="3416968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5. Jeden odstavec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– jedno téma</a:t>
              </a:r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9E6BDCE8-4A8B-4226-A203-7EEA0240C7D1}"/>
              </a:ext>
            </a:extLst>
          </p:cNvPr>
          <p:cNvGrpSpPr/>
          <p:nvPr/>
        </p:nvGrpSpPr>
        <p:grpSpPr>
          <a:xfrm>
            <a:off x="6588402" y="885198"/>
            <a:ext cx="3416968" cy="837070"/>
            <a:chOff x="4491792" y="1852864"/>
            <a:chExt cx="3416968" cy="837070"/>
          </a:xfrm>
          <a:noFill/>
        </p:grpSpPr>
        <p:sp>
          <p:nvSpPr>
            <p:cNvPr id="20" name="Obdélník: se zakulacenými rohy 19">
              <a:extLst>
                <a:ext uri="{FF2B5EF4-FFF2-40B4-BE49-F238E27FC236}">
                  <a16:creationId xmlns:a16="http://schemas.microsoft.com/office/drawing/2014/main" id="{08300CAF-9EB5-47BB-B5D4-A7F3DBC9127C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8BE0DCD7-AABB-4A2A-9E40-375A9B428C68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6. Srozumitelný jazyk</a:t>
              </a: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B2B102DF-BF4E-475E-8EF9-8C6BA5C0F542}"/>
              </a:ext>
            </a:extLst>
          </p:cNvPr>
          <p:cNvGrpSpPr/>
          <p:nvPr/>
        </p:nvGrpSpPr>
        <p:grpSpPr>
          <a:xfrm>
            <a:off x="6588402" y="2058530"/>
            <a:ext cx="3416968" cy="837070"/>
            <a:chOff x="4491792" y="1852864"/>
            <a:chExt cx="3416968" cy="837070"/>
          </a:xfrm>
          <a:noFill/>
        </p:grpSpPr>
        <p:sp>
          <p:nvSpPr>
            <p:cNvPr id="23" name="Obdélník: se zakulacenými rohy 22">
              <a:extLst>
                <a:ext uri="{FF2B5EF4-FFF2-40B4-BE49-F238E27FC236}">
                  <a16:creationId xmlns:a16="http://schemas.microsoft.com/office/drawing/2014/main" id="{D8B2636F-10AA-4E27-BE30-F92C7AE89632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0BD56B45-66EC-4D25-9513-D9ACA9879ACD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7. Bezbariérovost</a:t>
              </a:r>
            </a:p>
          </p:txBody>
        </p: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627D6FCA-4CD4-44B8-BEA4-50EF27E7CED8}"/>
              </a:ext>
            </a:extLst>
          </p:cNvPr>
          <p:cNvGrpSpPr/>
          <p:nvPr/>
        </p:nvGrpSpPr>
        <p:grpSpPr>
          <a:xfrm>
            <a:off x="6588402" y="3079329"/>
            <a:ext cx="3416968" cy="837070"/>
            <a:chOff x="4491792" y="1852864"/>
            <a:chExt cx="3416968" cy="837070"/>
          </a:xfrm>
          <a:noFill/>
        </p:grpSpPr>
        <p:sp>
          <p:nvSpPr>
            <p:cNvPr id="26" name="Obdélník: se zakulacenými rohy 25">
              <a:extLst>
                <a:ext uri="{FF2B5EF4-FFF2-40B4-BE49-F238E27FC236}">
                  <a16:creationId xmlns:a16="http://schemas.microsoft.com/office/drawing/2014/main" id="{E2F0320B-DF6B-449A-B482-36A403FC7887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7CCEF827-2D80-48E6-81BC-BC49DBC8D723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8. </a:t>
              </a:r>
              <a:r>
                <a:rPr kumimoji="0" lang="cs-CZ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Inkluzivita</a:t>
              </a:r>
              <a:endPara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9963BEF9-5360-400F-8352-5535A49E8F78}"/>
              </a:ext>
            </a:extLst>
          </p:cNvPr>
          <p:cNvGrpSpPr/>
          <p:nvPr/>
        </p:nvGrpSpPr>
        <p:grpSpPr>
          <a:xfrm>
            <a:off x="6575862" y="4196270"/>
            <a:ext cx="3416968" cy="837070"/>
            <a:chOff x="4491792" y="1852864"/>
            <a:chExt cx="3416968" cy="837070"/>
          </a:xfrm>
          <a:noFill/>
        </p:grpSpPr>
        <p:sp>
          <p:nvSpPr>
            <p:cNvPr id="29" name="Obdélník: se zakulacenými rohy 28">
              <a:extLst>
                <a:ext uri="{FF2B5EF4-FFF2-40B4-BE49-F238E27FC236}">
                  <a16:creationId xmlns:a16="http://schemas.microsoft.com/office/drawing/2014/main" id="{BB61462A-9737-484D-A753-A7619E203082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17675E6C-271F-4863-AA8F-BED5D49A19FD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9. Konverzační jazyk</a:t>
              </a: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BA3ED6BB-0710-4780-B80C-B14C8A15DEDF}"/>
              </a:ext>
            </a:extLst>
          </p:cNvPr>
          <p:cNvGrpSpPr/>
          <p:nvPr/>
        </p:nvGrpSpPr>
        <p:grpSpPr>
          <a:xfrm>
            <a:off x="6620836" y="5418805"/>
            <a:ext cx="3416968" cy="837070"/>
            <a:chOff x="4491792" y="1852864"/>
            <a:chExt cx="3416968" cy="837070"/>
          </a:xfrm>
          <a:noFill/>
        </p:grpSpPr>
        <p:sp>
          <p:nvSpPr>
            <p:cNvPr id="32" name="Obdélník: se zakulacenými rohy 31">
              <a:extLst>
                <a:ext uri="{FF2B5EF4-FFF2-40B4-BE49-F238E27FC236}">
                  <a16:creationId xmlns:a16="http://schemas.microsoft.com/office/drawing/2014/main" id="{9E49F4EF-F329-46E6-8C60-C760B1C3E15D}"/>
                </a:ext>
              </a:extLst>
            </p:cNvPr>
            <p:cNvSpPr/>
            <p:nvPr/>
          </p:nvSpPr>
          <p:spPr>
            <a:xfrm>
              <a:off x="5024761" y="1852864"/>
              <a:ext cx="2325950" cy="8370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36985FBC-B2F9-44AA-8F4E-231163732602}"/>
                </a:ext>
              </a:extLst>
            </p:cNvPr>
            <p:cNvSpPr txBox="1"/>
            <p:nvPr/>
          </p:nvSpPr>
          <p:spPr>
            <a:xfrm>
              <a:off x="4491792" y="2086733"/>
              <a:ext cx="341696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10. Editor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51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F4E4A3-1D34-9278-08B7-082918C5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5"/>
            <a:ext cx="6035040" cy="1529932"/>
          </a:xfrm>
        </p:spPr>
        <p:txBody>
          <a:bodyPr anchor="b">
            <a:normAutofit/>
          </a:bodyPr>
          <a:lstStyle/>
          <a:p>
            <a:r>
              <a:rPr lang="cs-CZ" dirty="0"/>
              <a:t>Jak (zhruba) funguje strojové učení?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FBADB-6E7E-2E33-3CAC-6D0D6588E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212848"/>
            <a:ext cx="6035040" cy="4096512"/>
          </a:xfrm>
        </p:spPr>
        <p:txBody>
          <a:bodyPr>
            <a:normAutofit/>
          </a:bodyPr>
          <a:lstStyle/>
          <a:p>
            <a:r>
              <a:rPr lang="cs-CZ" sz="1800" b="1" i="0">
                <a:effectLst/>
                <a:highlight>
                  <a:srgbClr val="FFFFFF"/>
                </a:highlight>
                <a:latin typeface="Söhne"/>
              </a:rPr>
              <a:t>ChatGPT</a:t>
            </a:r>
            <a:r>
              <a:rPr lang="cs-CZ" sz="1800" b="0" i="0">
                <a:effectLst/>
                <a:highlight>
                  <a:srgbClr val="FFFFFF"/>
                </a:highlight>
                <a:latin typeface="Söhne"/>
              </a:rPr>
              <a:t> </a:t>
            </a:r>
          </a:p>
          <a:p>
            <a:pPr lvl="1"/>
            <a:r>
              <a:rPr lang="cs-CZ">
                <a:highlight>
                  <a:srgbClr val="FFFFFF"/>
                </a:highlight>
                <a:latin typeface="Söhne"/>
              </a:rPr>
              <a:t>Z</a:t>
            </a:r>
            <a:r>
              <a:rPr lang="cs-CZ" b="0" i="0">
                <a:effectLst/>
                <a:highlight>
                  <a:srgbClr val="FFFFFF"/>
                </a:highlight>
                <a:latin typeface="Söhne"/>
              </a:rPr>
              <a:t>aložený na modelu umělé inteligence</a:t>
            </a:r>
          </a:p>
          <a:p>
            <a:pPr lvl="1"/>
            <a:r>
              <a:rPr lang="cs-CZ" b="0" i="0">
                <a:effectLst/>
                <a:highlight>
                  <a:srgbClr val="FFFFFF"/>
                </a:highlight>
                <a:latin typeface="Söhne"/>
              </a:rPr>
              <a:t>Vyvinutý společností OpenAI</a:t>
            </a:r>
            <a:endParaRPr lang="cs-CZ">
              <a:highlight>
                <a:srgbClr val="FFFFFF"/>
              </a:highlight>
              <a:latin typeface="Söhne"/>
            </a:endParaRPr>
          </a:p>
          <a:p>
            <a:pPr lvl="1"/>
            <a:r>
              <a:rPr lang="cs-CZ" b="0" i="0">
                <a:effectLst/>
                <a:highlight>
                  <a:srgbClr val="FFFFFF"/>
                </a:highlight>
                <a:latin typeface="Söhne"/>
              </a:rPr>
              <a:t>Model se učí z obrovského množství textových dat </a:t>
            </a:r>
          </a:p>
          <a:p>
            <a:pPr lvl="1"/>
            <a:r>
              <a:rPr lang="cs-CZ">
                <a:highlight>
                  <a:srgbClr val="FFFFFF"/>
                </a:highlight>
                <a:latin typeface="Söhne"/>
              </a:rPr>
              <a:t>P</a:t>
            </a:r>
            <a:r>
              <a:rPr lang="cs-CZ" b="0" i="0">
                <a:effectLst/>
                <a:highlight>
                  <a:srgbClr val="FFFFFF"/>
                </a:highlight>
                <a:latin typeface="Söhne"/>
              </a:rPr>
              <a:t>okouší se napodobit lidskou schopnost odpovídat na otázky a psát texty</a:t>
            </a:r>
          </a:p>
          <a:p>
            <a:pPr lvl="2"/>
            <a:r>
              <a:rPr lang="cs-CZ" sz="1800">
                <a:highlight>
                  <a:srgbClr val="FFFFFF"/>
                </a:highlight>
                <a:latin typeface="Söhne"/>
              </a:rPr>
              <a:t>P</a:t>
            </a:r>
            <a:r>
              <a:rPr lang="cs-CZ" sz="1800" b="0" i="0">
                <a:effectLst/>
                <a:highlight>
                  <a:srgbClr val="FFFFFF"/>
                </a:highlight>
                <a:latin typeface="Söhne"/>
              </a:rPr>
              <a:t>rincipu predikce následujícího slova v kontextu věty</a:t>
            </a:r>
          </a:p>
          <a:p>
            <a:pPr lvl="2"/>
            <a:r>
              <a:rPr lang="cs-CZ" sz="1800" b="0" i="0">
                <a:effectLst/>
                <a:highlight>
                  <a:srgbClr val="FFFFFF"/>
                </a:highlight>
                <a:latin typeface="Söhne"/>
              </a:rPr>
              <a:t>Model je tzv. transformátor, který pomocí pozornostních mechanismů (attention mechanisms) a neuronových sítí generuje text na základě předchozího kontextu.</a:t>
            </a:r>
            <a:endParaRPr lang="cs-CZ" sz="1800"/>
          </a:p>
        </p:txBody>
      </p:sp>
      <p:pic>
        <p:nvPicPr>
          <p:cNvPr id="12" name="Picture 11" descr="Water droplet on a petal">
            <a:extLst>
              <a:ext uri="{FF2B5EF4-FFF2-40B4-BE49-F238E27FC236}">
                <a16:creationId xmlns:a16="http://schemas.microsoft.com/office/drawing/2014/main" id="{0A952C31-56B3-A000-CCB5-EFF751F0F4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02" r="26948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5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BE2178-418D-9AA0-1BB7-F62FCFC7F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5"/>
            <a:ext cx="6035040" cy="1529932"/>
          </a:xfrm>
        </p:spPr>
        <p:txBody>
          <a:bodyPr anchor="b">
            <a:normAutofit/>
          </a:bodyPr>
          <a:lstStyle/>
          <a:p>
            <a:r>
              <a:rPr lang="cs-CZ" dirty="0"/>
              <a:t>Jak psát prompty?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1C23-4E1F-A547-3E02-E6A7050F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212848"/>
            <a:ext cx="6035040" cy="4096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500" b="1" i="0">
                <a:effectLst/>
                <a:highlight>
                  <a:srgbClr val="FFFFFF"/>
                </a:highlight>
                <a:latin typeface="Söhne"/>
              </a:rPr>
              <a:t>Specificky</a:t>
            </a:r>
          </a:p>
          <a:p>
            <a:pPr lvl="1">
              <a:lnSpc>
                <a:spcPct val="110000"/>
              </a:lnSpc>
            </a:pPr>
            <a:r>
              <a:rPr lang="cs-CZ" sz="1500" b="0" i="0">
                <a:effectLst/>
                <a:highlight>
                  <a:srgbClr val="FFFFFF"/>
                </a:highlight>
                <a:latin typeface="Söhne"/>
              </a:rPr>
              <a:t>Čím přesnější je dotaz, tím relevantnější odpověď </a:t>
            </a:r>
          </a:p>
          <a:p>
            <a:pPr lvl="1">
              <a:lnSpc>
                <a:spcPct val="110000"/>
              </a:lnSpc>
            </a:pPr>
            <a:r>
              <a:rPr lang="cs-CZ" sz="1500" b="0" i="0">
                <a:effectLst/>
                <a:highlight>
                  <a:srgbClr val="FFFFFF"/>
                </a:highlight>
                <a:latin typeface="Söhne"/>
              </a:rPr>
              <a:t>Například místo obecného dotazu „Co je fotosyntéza?“ můžete položit konkrétnější otázku, jako je „Jaké jsou hlavní fáze fotosyntézy a jaké enzymy jsou v každé fázi aktivní?“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500" b="1" i="0">
                <a:effectLst/>
                <a:highlight>
                  <a:srgbClr val="FFFFFF"/>
                </a:highlight>
                <a:latin typeface="Söhne"/>
              </a:rPr>
              <a:t>Strukturovaně</a:t>
            </a:r>
          </a:p>
          <a:p>
            <a:pPr lvl="1">
              <a:lnSpc>
                <a:spcPct val="110000"/>
              </a:lnSpc>
            </a:pPr>
            <a:r>
              <a:rPr lang="cs-CZ" sz="1500" b="0" i="0">
                <a:effectLst/>
                <a:highlight>
                  <a:srgbClr val="FFFFFF"/>
                </a:highlight>
                <a:latin typeface="Söhne"/>
              </a:rPr>
              <a:t>Pro komplexní témata je dobrý rozdělit dotaz na menší, lépe managovatelné části. AI se pak spíš zaměří na jednotlivé aspekty a poskytne ucelenější odpovědi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500" b="1" i="0">
                <a:effectLst/>
                <a:highlight>
                  <a:srgbClr val="FFFFFF"/>
                </a:highlight>
                <a:latin typeface="Söhne"/>
              </a:rPr>
              <a:t>S dobrými klíčovými slovy</a:t>
            </a:r>
            <a:endParaRPr lang="cs-CZ" sz="1500">
              <a:highlight>
                <a:srgbClr val="FFFFFF"/>
              </a:highlight>
              <a:latin typeface="Söhne"/>
            </a:endParaRPr>
          </a:p>
          <a:p>
            <a:pPr lvl="1">
              <a:lnSpc>
                <a:spcPct val="110000"/>
              </a:lnSpc>
            </a:pPr>
            <a:r>
              <a:rPr lang="cs-CZ" sz="1500" b="0" i="0">
                <a:effectLst/>
                <a:highlight>
                  <a:srgbClr val="FFFFFF"/>
                </a:highlight>
                <a:latin typeface="Söhne"/>
              </a:rPr>
              <a:t>Vždycky dobré pro kontext a zaměření dotazu </a:t>
            </a:r>
          </a:p>
          <a:p>
            <a:pPr lvl="1">
              <a:lnSpc>
                <a:spcPct val="110000"/>
              </a:lnSpc>
            </a:pPr>
            <a:r>
              <a:rPr lang="cs-CZ" sz="1500">
                <a:highlight>
                  <a:srgbClr val="FFFFFF"/>
                </a:highlight>
                <a:latin typeface="Söhne"/>
              </a:rPr>
              <a:t>Což neznamená, že si nemůžete AI říct o dobrá klíčová slova a varianty, v první fázi</a:t>
            </a:r>
            <a:endParaRPr lang="cs-CZ" sz="1500" b="0" i="0">
              <a:effectLst/>
              <a:highlight>
                <a:srgbClr val="FFFFFF"/>
              </a:highlight>
              <a:latin typeface="Söhne"/>
            </a:endParaRPr>
          </a:p>
          <a:p>
            <a:pPr>
              <a:lnSpc>
                <a:spcPct val="110000"/>
              </a:lnSpc>
            </a:pPr>
            <a:endParaRPr lang="cs-CZ" sz="1500"/>
          </a:p>
        </p:txBody>
      </p:sp>
      <p:pic>
        <p:nvPicPr>
          <p:cNvPr id="5" name="Picture 4" descr="Otazník na zeleném pastelovém pozadí">
            <a:extLst>
              <a:ext uri="{FF2B5EF4-FFF2-40B4-BE49-F238E27FC236}">
                <a16:creationId xmlns:a16="http://schemas.microsoft.com/office/drawing/2014/main" id="{6F683B7F-C96D-7F6C-DE63-1D09365BD8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496" r="3504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6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59E58-52AC-2378-E99B-64C9A527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to je dobré?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3D31998-249F-D4AE-E190-4B4C99C406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897223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40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606AF0-18FE-14C3-F5E7-88FAD34C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682" y="181785"/>
            <a:ext cx="6035040" cy="1529932"/>
          </a:xfrm>
        </p:spPr>
        <p:txBody>
          <a:bodyPr anchor="b">
            <a:normAutofit/>
          </a:bodyPr>
          <a:lstStyle/>
          <a:p>
            <a:r>
              <a:rPr lang="cs-CZ" dirty="0"/>
              <a:t>Je něco, čeho se vyvarovat?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0851-0187-36C6-7880-C7771A02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2" y="1893502"/>
            <a:ext cx="6148075" cy="475215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sz="1400" b="1" i="0" dirty="0">
              <a:effectLst/>
              <a:highlight>
                <a:srgbClr val="FFFFFF"/>
              </a:highlight>
              <a:latin typeface="Söhne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highlight>
                  <a:srgbClr val="FFFFFF"/>
                </a:highlight>
                <a:latin typeface="Söhne"/>
              </a:rPr>
              <a:t>Jo.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400" b="1" i="0" dirty="0">
                <a:effectLst/>
                <a:highlight>
                  <a:srgbClr val="FFFFFF"/>
                </a:highlight>
                <a:latin typeface="Söhne"/>
              </a:rPr>
              <a:t>Použití bez revize</a:t>
            </a:r>
            <a:endParaRPr lang="cs-CZ" sz="1400" dirty="0">
              <a:highlight>
                <a:srgbClr val="FFFFFF"/>
              </a:highlight>
              <a:latin typeface="Söhne"/>
            </a:endParaRPr>
          </a:p>
          <a:p>
            <a:pPr lvl="1">
              <a:lnSpc>
                <a:spcPct val="110000"/>
              </a:lnSpc>
            </a:pP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Vždy je potřeba kontrola generovaných textů. </a:t>
            </a:r>
            <a:r>
              <a:rPr lang="cs-CZ" sz="1400" b="0" i="0" dirty="0" err="1">
                <a:effectLst/>
                <a:highlight>
                  <a:srgbClr val="FFFFFF"/>
                </a:highlight>
                <a:latin typeface="Söhne"/>
              </a:rPr>
              <a:t>ChatGPT</a:t>
            </a: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 může občas produkovat nepřesné nebo zastaralé informace, nemá „live“ přístup k internetu </a:t>
            </a:r>
          </a:p>
          <a:p>
            <a:pPr lvl="1">
              <a:lnSpc>
                <a:spcPct val="110000"/>
              </a:lnSpc>
            </a:pP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Původní modely se uchylovaly k fabulaci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400" b="1" i="0" dirty="0">
                <a:effectLst/>
                <a:highlight>
                  <a:srgbClr val="FFFFFF"/>
                </a:highlight>
                <a:latin typeface="Söhne"/>
              </a:rPr>
              <a:t>Závislost na AI pro hluboké analýzy</a:t>
            </a:r>
            <a:endParaRPr lang="cs-CZ" sz="1400" dirty="0">
              <a:highlight>
                <a:srgbClr val="FFFFFF"/>
              </a:highlight>
              <a:latin typeface="Söhne"/>
            </a:endParaRPr>
          </a:p>
          <a:p>
            <a:pPr lvl="1">
              <a:lnSpc>
                <a:spcPct val="110000"/>
              </a:lnSpc>
            </a:pP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Pro hlubší analýzu a kritické myšlení je lepší spoléhat na lidskou intuici a schopnost syntézy, protože </a:t>
            </a:r>
            <a:r>
              <a:rPr lang="cs-CZ" sz="1400" b="0" i="0" dirty="0" err="1">
                <a:effectLst/>
                <a:highlight>
                  <a:srgbClr val="FFFFFF"/>
                </a:highlight>
                <a:latin typeface="Söhne"/>
              </a:rPr>
              <a:t>ChatGPT</a:t>
            </a: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 může mít omezení v těchto oblastech.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400" b="1" i="0" dirty="0">
                <a:effectLst/>
                <a:highlight>
                  <a:srgbClr val="FFFFFF"/>
                </a:highlight>
                <a:latin typeface="Söhne"/>
              </a:rPr>
              <a:t>Ignorování akademické integrity</a:t>
            </a:r>
            <a:endParaRPr lang="cs-CZ" sz="1400" dirty="0">
              <a:highlight>
                <a:srgbClr val="FFFFFF"/>
              </a:highlight>
              <a:latin typeface="Söhne"/>
            </a:endParaRPr>
          </a:p>
          <a:p>
            <a:pPr lvl="1">
              <a:lnSpc>
                <a:spcPct val="110000"/>
              </a:lnSpc>
            </a:pP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Přestože </a:t>
            </a:r>
            <a:r>
              <a:rPr lang="cs-CZ" sz="1400" b="0" i="0" dirty="0" err="1">
                <a:effectLst/>
                <a:highlight>
                  <a:srgbClr val="FFFFFF"/>
                </a:highlight>
                <a:latin typeface="Söhne"/>
              </a:rPr>
              <a:t>ChatGPT</a:t>
            </a: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 může pomoci při tvorbě textů, je důležité, aby byla práce studenta originální a vlastní. Všechna pomoc od </a:t>
            </a:r>
            <a:r>
              <a:rPr lang="cs-CZ" sz="1400" b="0" i="0" dirty="0" err="1">
                <a:effectLst/>
                <a:highlight>
                  <a:srgbClr val="FFFFFF"/>
                </a:highlight>
                <a:latin typeface="Söhne"/>
              </a:rPr>
              <a:t>ChatGPT</a:t>
            </a:r>
            <a:r>
              <a:rPr lang="cs-CZ" sz="1400" b="0" i="0" dirty="0">
                <a:effectLst/>
                <a:highlight>
                  <a:srgbClr val="FFFFFF"/>
                </a:highlight>
                <a:latin typeface="Söhne"/>
              </a:rPr>
              <a:t> by měla být řádně citována.</a:t>
            </a:r>
          </a:p>
          <a:p>
            <a:pPr>
              <a:lnSpc>
                <a:spcPct val="110000"/>
              </a:lnSpc>
            </a:pPr>
            <a:r>
              <a:rPr lang="cs-CZ" sz="1400" i="1" dirty="0"/>
              <a:t>Tato prezentace vznikla s využitím </a:t>
            </a:r>
            <a:r>
              <a:rPr lang="cs-CZ" sz="1400" i="1" dirty="0" err="1"/>
              <a:t>chatGPT</a:t>
            </a:r>
            <a:r>
              <a:rPr lang="cs-CZ" sz="1400" i="1" dirty="0"/>
              <a:t>.</a:t>
            </a:r>
          </a:p>
        </p:txBody>
      </p:sp>
      <p:pic>
        <p:nvPicPr>
          <p:cNvPr id="5" name="Picture 4" descr="Vykřičník na žlutém pozadí">
            <a:extLst>
              <a:ext uri="{FF2B5EF4-FFF2-40B4-BE49-F238E27FC236}">
                <a16:creationId xmlns:a16="http://schemas.microsoft.com/office/drawing/2014/main" id="{14B9FF4B-2FA3-78BE-8397-1070A946E8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59" r="17041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7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EC9A9-0BBD-4376-9824-DBD37F0441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Desatero popularizačních návyků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71DFF-9BF1-4298-8957-64A9B3739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0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B3E995D-FDB4-4228-AC2E-DDADBBE7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Přiléhavý název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EBC732-C3FB-4A64-8B91-BD0F924D8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Rozhoduje, jestli si článek vůbec přečtu</a:t>
            </a:r>
          </a:p>
          <a:p>
            <a:r>
              <a:rPr lang="cs-CZ" sz="2400" dirty="0"/>
              <a:t>Ale </a:t>
            </a:r>
            <a:r>
              <a:rPr lang="cs-CZ" sz="2400" dirty="0" err="1"/>
              <a:t>clickbaity</a:t>
            </a:r>
            <a:r>
              <a:rPr lang="cs-CZ" sz="2400" dirty="0"/>
              <a:t> k serióznímu článku nepatří</a:t>
            </a:r>
          </a:p>
        </p:txBody>
      </p:sp>
    </p:spTree>
    <p:extLst>
      <p:ext uri="{BB962C8B-B14F-4D97-AF65-F5344CB8AC3E}">
        <p14:creationId xmlns:p14="http://schemas.microsoft.com/office/powerpoint/2010/main" val="14127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EFE0A-D36D-4304-9669-2756136C7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Popisné nadpisy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3F72B-C2E7-483A-A991-305F5CF4E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Platí totéž, co u titulku</a:t>
            </a:r>
          </a:p>
          <a:p>
            <a:r>
              <a:rPr lang="cs-CZ" sz="2400" dirty="0"/>
              <a:t>Nebojte se je používat, navigují čtenáře textem</a:t>
            </a:r>
          </a:p>
          <a:p>
            <a:r>
              <a:rPr lang="cs-CZ" sz="2400" dirty="0"/>
              <a:t>Možnost navázat tam, kde jsem skončila při minulém čtení</a:t>
            </a:r>
          </a:p>
        </p:txBody>
      </p:sp>
    </p:spTree>
    <p:extLst>
      <p:ext uri="{BB962C8B-B14F-4D97-AF65-F5344CB8AC3E}">
        <p14:creationId xmlns:p14="http://schemas.microsoft.com/office/powerpoint/2010/main" val="297594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01A29-F3F3-4EAE-AC7C-AB8EF922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3. „Nákupní“ seznamy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33FB46-9C7D-4885-AE38-A66FDBD600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Při návštěvě Brna byste neměli minout Náměstí Svobody, vilu Tugendhat, Špilberk a jeho kasematy, Petrov, Brněnské „moře“ na Moravském náměstí a spoustu dalších památek.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EE001B-5A24-4DAB-B297-0F099CCDAB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Při návštěvě Brna byste neměli minout následující skvosty:</a:t>
            </a:r>
          </a:p>
          <a:p>
            <a:pPr lvl="1"/>
            <a:r>
              <a:rPr lang="cs-CZ" dirty="0"/>
              <a:t>Náměstí Svobody</a:t>
            </a:r>
          </a:p>
          <a:p>
            <a:pPr lvl="1"/>
            <a:r>
              <a:rPr lang="cs-CZ" dirty="0"/>
              <a:t>vilu Tugendhat</a:t>
            </a:r>
          </a:p>
          <a:p>
            <a:pPr lvl="1"/>
            <a:r>
              <a:rPr lang="cs-CZ" dirty="0"/>
              <a:t>Špilberk a jeho kasematy</a:t>
            </a:r>
          </a:p>
          <a:p>
            <a:pPr lvl="1"/>
            <a:r>
              <a:rPr lang="cs-CZ" dirty="0"/>
              <a:t>Petrov</a:t>
            </a:r>
          </a:p>
          <a:p>
            <a:pPr lvl="1"/>
            <a:r>
              <a:rPr lang="cs-CZ" dirty="0"/>
              <a:t>Brněnské „moře“ na Moravském náměstí</a:t>
            </a:r>
          </a:p>
          <a:p>
            <a:pPr marL="457200" lvl="1" indent="0">
              <a:buNone/>
            </a:pPr>
            <a:r>
              <a:rPr lang="cs-CZ" dirty="0"/>
              <a:t>a spoustu dalších památek.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37884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AnalogousFromDarkSeedLeftStep">
      <a:dk1>
        <a:srgbClr val="000000"/>
      </a:dk1>
      <a:lt1>
        <a:srgbClr val="FFFFFF"/>
      </a:lt1>
      <a:dk2>
        <a:srgbClr val="30201B"/>
      </a:dk2>
      <a:lt2>
        <a:srgbClr val="F0F3F3"/>
      </a:lt2>
      <a:accent1>
        <a:srgbClr val="C3684D"/>
      </a:accent1>
      <a:accent2>
        <a:srgbClr val="B13B51"/>
      </a:accent2>
      <a:accent3>
        <a:srgbClr val="C34D94"/>
      </a:accent3>
      <a:accent4>
        <a:srgbClr val="AF3BB1"/>
      </a:accent4>
      <a:accent5>
        <a:srgbClr val="904DC3"/>
      </a:accent5>
      <a:accent6>
        <a:srgbClr val="5140B3"/>
      </a:accent6>
      <a:hlink>
        <a:srgbClr val="9C3FB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997</Words>
  <Application>Microsoft Office PowerPoint</Application>
  <PresentationFormat>Širokoúhlá obrazovka</PresentationFormat>
  <Paragraphs>117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Gill Sans MT</vt:lpstr>
      <vt:lpstr>Neue Haas Grotesk Text Pro</vt:lpstr>
      <vt:lpstr>Söhne</vt:lpstr>
      <vt:lpstr>VanillaVTI</vt:lpstr>
      <vt:lpstr>Balík</vt:lpstr>
      <vt:lpstr>Popularizace / chatGPT</vt:lpstr>
      <vt:lpstr>Jak (zhruba) funguje strojové učení?</vt:lpstr>
      <vt:lpstr>Jak psát prompty? </vt:lpstr>
      <vt:lpstr>K čemu to je dobré? </vt:lpstr>
      <vt:lpstr>Je něco, čeho se vyvarovat?</vt:lpstr>
      <vt:lpstr>Desatero popularizačních návyků</vt:lpstr>
      <vt:lpstr>1. Přiléhavý název</vt:lpstr>
      <vt:lpstr>2. Popisné nadpisy</vt:lpstr>
      <vt:lpstr> 3. „Nákupní“ seznamy</vt:lpstr>
      <vt:lpstr>4. Krátké věty, měnící se délka</vt:lpstr>
      <vt:lpstr>5. Jeden odstavec – jedno téma</vt:lpstr>
      <vt:lpstr>6. Srozumitelný jazyk</vt:lpstr>
      <vt:lpstr>7. Bezbariérovost</vt:lpstr>
      <vt:lpstr>8. Inkluzivita</vt:lpstr>
      <vt:lpstr>9. Konverzační jazyk</vt:lpstr>
      <vt:lpstr>10. Sežeňte si editora 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Popularizace / chatGPT</dc:title>
  <dc:creator>Stanislav Svačinka</dc:creator>
  <cp:lastModifiedBy>Mojmír Vlašín</cp:lastModifiedBy>
  <cp:revision>5</cp:revision>
  <dcterms:created xsi:type="dcterms:W3CDTF">2024-05-02T08:50:51Z</dcterms:created>
  <dcterms:modified xsi:type="dcterms:W3CDTF">2024-05-02T11:38:40Z</dcterms:modified>
</cp:coreProperties>
</file>