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7" r:id="rId1"/>
  </p:sldMasterIdLst>
  <p:notesMasterIdLst>
    <p:notesMasterId r:id="rId64"/>
  </p:notesMasterIdLst>
  <p:handoutMasterIdLst>
    <p:handoutMasterId r:id="rId65"/>
  </p:handoutMasterIdLst>
  <p:sldIdLst>
    <p:sldId id="471" r:id="rId2"/>
    <p:sldId id="477" r:id="rId3"/>
    <p:sldId id="480" r:id="rId4"/>
    <p:sldId id="482" r:id="rId5"/>
    <p:sldId id="439" r:id="rId6"/>
    <p:sldId id="442" r:id="rId7"/>
    <p:sldId id="435" r:id="rId8"/>
    <p:sldId id="446" r:id="rId9"/>
    <p:sldId id="484" r:id="rId10"/>
    <p:sldId id="443" r:id="rId11"/>
    <p:sldId id="485" r:id="rId12"/>
    <p:sldId id="423" r:id="rId13"/>
    <p:sldId id="447" r:id="rId14"/>
    <p:sldId id="486" r:id="rId15"/>
    <p:sldId id="448" r:id="rId16"/>
    <p:sldId id="425" r:id="rId17"/>
    <p:sldId id="450" r:id="rId18"/>
    <p:sldId id="487" r:id="rId19"/>
    <p:sldId id="449" r:id="rId20"/>
    <p:sldId id="488" r:id="rId21"/>
    <p:sldId id="489" r:id="rId22"/>
    <p:sldId id="436" r:id="rId23"/>
    <p:sldId id="491" r:id="rId24"/>
    <p:sldId id="490" r:id="rId25"/>
    <p:sldId id="451" r:id="rId26"/>
    <p:sldId id="427" r:id="rId27"/>
    <p:sldId id="455" r:id="rId28"/>
    <p:sldId id="456" r:id="rId29"/>
    <p:sldId id="457" r:id="rId30"/>
    <p:sldId id="458" r:id="rId31"/>
    <p:sldId id="452" r:id="rId32"/>
    <p:sldId id="453" r:id="rId33"/>
    <p:sldId id="459" r:id="rId34"/>
    <p:sldId id="460" r:id="rId35"/>
    <p:sldId id="461" r:id="rId36"/>
    <p:sldId id="422" r:id="rId37"/>
    <p:sldId id="472" r:id="rId38"/>
    <p:sldId id="473" r:id="rId39"/>
    <p:sldId id="474" r:id="rId40"/>
    <p:sldId id="475" r:id="rId41"/>
    <p:sldId id="476" r:id="rId42"/>
    <p:sldId id="431" r:id="rId43"/>
    <p:sldId id="437" r:id="rId44"/>
    <p:sldId id="492" r:id="rId45"/>
    <p:sldId id="429" r:id="rId46"/>
    <p:sldId id="430" r:id="rId47"/>
    <p:sldId id="493" r:id="rId48"/>
    <p:sldId id="495" r:id="rId49"/>
    <p:sldId id="465" r:id="rId50"/>
    <p:sldId id="510" r:id="rId51"/>
    <p:sldId id="496" r:id="rId52"/>
    <p:sldId id="497" r:id="rId53"/>
    <p:sldId id="498" r:id="rId54"/>
    <p:sldId id="499" r:id="rId55"/>
    <p:sldId id="500" r:id="rId56"/>
    <p:sldId id="501" r:id="rId57"/>
    <p:sldId id="502" r:id="rId58"/>
    <p:sldId id="503" r:id="rId59"/>
    <p:sldId id="505" r:id="rId60"/>
    <p:sldId id="506" r:id="rId61"/>
    <p:sldId id="508" r:id="rId62"/>
    <p:sldId id="509" r:id="rId63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F7733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50F2B5-08D4-4397-B7A6-EF1B9D641851}" v="25" dt="2024-03-13T15:38:16.693"/>
    <p1510:client id="{BB533811-584B-46F5-BD74-DF1BC215B02B}" v="118" dt="2024-03-13T16:06:17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2139" autoAdjust="0"/>
  </p:normalViewPr>
  <p:slideViewPr>
    <p:cSldViewPr snapToGrid="0">
      <p:cViewPr varScale="1">
        <p:scale>
          <a:sx n="74" d="100"/>
          <a:sy n="74" d="100"/>
        </p:scale>
        <p:origin x="1248" y="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795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7768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9194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9376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7285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0063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1225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703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1072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9436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256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6475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0995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364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5122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1391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6542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1718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4246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1375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83984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3896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0390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1221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92746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4791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05870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78674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0446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56245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9553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48360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3600"/>
              </a:spcBef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4750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29838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3600"/>
              </a:spcBef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72839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3269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73451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6688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99787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17551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42385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64533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46918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9831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59659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31982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93816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77179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79742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93967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60494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4828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47273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45632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187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90011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75518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2248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3795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0447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6423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ylek@fss.m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com.12024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jcom.1202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jcom.12024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jcom.1202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C_IBSuXIoo&amp;t=37s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jcom.1202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jcom.12024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emf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RKZn2Sf7bo&amp;t=33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3079" y="6184900"/>
            <a:ext cx="7920000" cy="252000"/>
          </a:xfrm>
        </p:spPr>
        <p:txBody>
          <a:bodyPr/>
          <a:lstStyle/>
          <a:p>
            <a:r>
              <a:rPr lang="cs-CZ" sz="1400" dirty="0"/>
              <a:t>Jaro 2024	Psychologie médií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79" y="2832100"/>
            <a:ext cx="4667995" cy="3352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Média a agrese</a:t>
            </a:r>
            <a:br>
              <a:rPr lang="cs-CZ" dirty="0"/>
            </a:br>
            <a:br>
              <a:rPr lang="cs-CZ" dirty="0"/>
            </a:br>
            <a:r>
              <a:rPr lang="cs-CZ" sz="2400" b="0" dirty="0">
                <a:solidFill>
                  <a:schemeClr val="tx1"/>
                </a:solidFill>
              </a:rPr>
              <a:t>Vojtěch Mýlek</a:t>
            </a:r>
            <a:br>
              <a:rPr lang="cs-CZ" sz="2400" b="0" dirty="0"/>
            </a:br>
            <a:r>
              <a:rPr lang="cs-CZ" sz="2400" b="0" dirty="0">
                <a:hlinkClick r:id="rId3"/>
              </a:rPr>
              <a:t>mylek@fss.muni.cz</a:t>
            </a:r>
            <a:br>
              <a:rPr lang="cs-CZ" sz="2400" b="0" dirty="0"/>
            </a:br>
            <a:br>
              <a:rPr lang="cs-CZ" sz="2400" b="0" dirty="0"/>
            </a:br>
            <a:r>
              <a:rPr lang="cs-CZ" sz="2000" b="0" dirty="0">
                <a:solidFill>
                  <a:schemeClr val="tx1"/>
                </a:solidFill>
              </a:rPr>
              <a:t>Prezentaci připravila Marie </a:t>
            </a:r>
            <a:r>
              <a:rPr lang="cs-CZ" sz="2000" b="0" dirty="0" err="1">
                <a:solidFill>
                  <a:schemeClr val="tx1"/>
                </a:solidFill>
              </a:rPr>
              <a:t>Bedrošová</a:t>
            </a:r>
            <a:br>
              <a:rPr lang="cs-CZ" sz="1800" dirty="0">
                <a:solidFill>
                  <a:srgbClr val="0000DC"/>
                </a:solidFill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6494736-FDF6-30BA-D431-A37F155616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0900" y="1"/>
            <a:ext cx="6641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DB349A5-005E-48CE-9F7B-CC7276F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Copycat phenomenon</a:t>
            </a:r>
            <a:endParaRPr lang="en-GB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562A188-2C40-4E8C-8AEA-ECD4E3C61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906431" cy="4139998"/>
          </a:xfrm>
        </p:spPr>
        <p:txBody>
          <a:bodyPr/>
          <a:lstStyle/>
          <a:p>
            <a:r>
              <a:rPr lang="cs-CZ" sz="1800" dirty="0"/>
              <a:t>Tendence u již náchylných osob (viz např. </a:t>
            </a:r>
            <a:r>
              <a:rPr lang="cs-CZ" sz="1800" dirty="0" err="1"/>
              <a:t>reinforcing</a:t>
            </a:r>
            <a:r>
              <a:rPr lang="cs-CZ" sz="1800" dirty="0"/>
              <a:t> </a:t>
            </a:r>
            <a:r>
              <a:rPr lang="cs-CZ" sz="1800" dirty="0" err="1"/>
              <a:t>spirals</a:t>
            </a:r>
            <a:r>
              <a:rPr lang="cs-CZ" sz="1800" dirty="0"/>
              <a:t> model) – mladší, muži, odcizení, asociální tendence, poruchy osobnosti (např. zneuznané velikášství), nejasná hranice mezi realitu a mediálním obsahem </a:t>
            </a:r>
          </a:p>
          <a:p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3995504"/>
            <a:ext cx="6008155" cy="223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03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DB349A5-005E-48CE-9F7B-CC7276F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Copycat phenomenon</a:t>
            </a:r>
            <a:endParaRPr lang="en-GB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562A188-2C40-4E8C-8AEA-ECD4E3C61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906431" cy="4139998"/>
          </a:xfrm>
        </p:spPr>
        <p:txBody>
          <a:bodyPr/>
          <a:lstStyle/>
          <a:p>
            <a:r>
              <a:rPr lang="cs-CZ" sz="1800" dirty="0"/>
              <a:t>Tendence u již náchylných osob (viz např. </a:t>
            </a:r>
            <a:r>
              <a:rPr lang="cs-CZ" sz="1800" dirty="0" err="1"/>
              <a:t>reinforcing</a:t>
            </a:r>
            <a:r>
              <a:rPr lang="cs-CZ" sz="1800" dirty="0"/>
              <a:t> </a:t>
            </a:r>
            <a:r>
              <a:rPr lang="cs-CZ" sz="1800" dirty="0" err="1"/>
              <a:t>spirals</a:t>
            </a:r>
            <a:r>
              <a:rPr lang="cs-CZ" sz="1800" dirty="0"/>
              <a:t> model) – mladší, muži, odcizení, asociální tendence, poruchy osobnosti (např. zneuznané velikášství), nejasná hranice mezi realitu a mediálním obsahem </a:t>
            </a:r>
          </a:p>
          <a:p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3995504"/>
            <a:ext cx="6008155" cy="2232496"/>
          </a:xfrm>
          <a:prstGeom prst="rect">
            <a:avLst/>
          </a:prstGeom>
        </p:spPr>
      </p:pic>
      <p:pic>
        <p:nvPicPr>
          <p:cNvPr id="8" name="Obrázek 7" descr="Obsah obrázku obloha, osoba, venku&#10;&#10;Popis byl vytvořen automaticky">
            <a:extLst>
              <a:ext uri="{FF2B5EF4-FFF2-40B4-BE49-F238E27FC236}">
                <a16:creationId xmlns:a16="http://schemas.microsoft.com/office/drawing/2014/main" id="{BED3501A-E8DD-AF90-0CE7-0A01F4F31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55" y="3169712"/>
            <a:ext cx="3597260" cy="3579273"/>
          </a:xfrm>
          <a:prstGeom prst="rect">
            <a:avLst/>
          </a:prstGeom>
        </p:spPr>
      </p:pic>
      <p:pic>
        <p:nvPicPr>
          <p:cNvPr id="2" name="Picture 6" descr="5 Ways to Kill Peeps (RollerCoaster Tycoon 2) - YouTube">
            <a:extLst>
              <a:ext uri="{FF2B5EF4-FFF2-40B4-BE49-F238E27FC236}">
                <a16:creationId xmlns:a16="http://schemas.microsoft.com/office/drawing/2014/main" id="{C40F08F8-228C-D23D-53B8-18E0983F6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13386" y="622494"/>
            <a:ext cx="3597260" cy="244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872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1C24DC8-FB66-4686-8E09-DA315653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Imitace a nápodoba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0D256C-695C-4B26-98BD-EF89BD057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92458"/>
            <a:ext cx="10753200" cy="4139998"/>
          </a:xfrm>
        </p:spPr>
        <p:txBody>
          <a:bodyPr/>
          <a:lstStyle/>
          <a:p>
            <a:r>
              <a:rPr lang="cs-CZ" sz="1800" b="1" dirty="0"/>
              <a:t>Teorie sociálního učení </a:t>
            </a:r>
            <a:r>
              <a:rPr lang="en-GB" sz="1800" dirty="0"/>
              <a:t>(social learning theory / social cognitive theory) </a:t>
            </a:r>
            <a:r>
              <a:rPr lang="cs-CZ" sz="1800" dirty="0"/>
              <a:t>– Albert Bandura – pozorováním jiných</a:t>
            </a:r>
            <a:r>
              <a:rPr lang="en-GB" sz="1800" dirty="0"/>
              <a:t> -</a:t>
            </a:r>
            <a:r>
              <a:rPr lang="cs-CZ" sz="1800" dirty="0"/>
              <a:t> jejich chování máme tendenci napodobovat </a:t>
            </a:r>
            <a:r>
              <a:rPr lang="en-GB" sz="1800" dirty="0"/>
              <a:t>t</a:t>
            </a:r>
            <a:r>
              <a:rPr lang="cs-CZ" sz="1800" dirty="0" err="1"/>
              <a:t>ím</a:t>
            </a:r>
            <a:r>
              <a:rPr lang="cs-CZ" sz="1800" dirty="0"/>
              <a:t> pravděpodobněji, čím více jejich chování bylo odměněno a pokud ty osoby vnímáme jako pro nás významné (rodiče, přátelé, vzory, celebrity,…). </a:t>
            </a:r>
          </a:p>
          <a:p>
            <a:endParaRPr lang="en-GB" sz="1800" dirty="0"/>
          </a:p>
        </p:txBody>
      </p:sp>
      <p:pic>
        <p:nvPicPr>
          <p:cNvPr id="7" name="Picture 2" descr="data:image/png;base64,iVBORw0KGgoAAAANSUhEUgAAAPkAAADKCAMAAABQfxahAAAAllBMVEX///8AAAD+/v75+fnv7+/29vbx8fH09PTl5eX4+Pjp6ens7Ozo6Ojf39/k5OStra1ycnLT09O0tLRVVVXLy8vZ2dmdnZ2EhISPj49paWnFxcWlpaV6enpNTU2np6exsbFcXFyMjIy7u7seHh5tbW1AQEA3NzdISEhQUFCXl5ctLS2BgYFhYWF3d3c8PDwmJiYWFhYPDw8LL4UMAAAgAElEQVR4nO09iXqiSrNdzSYisu8oiwiCuL3/y91qwDUmmhnNzP3n1HfmxBBsurqra6+CkP95GMmUEuNPz+LnAbGmCMKfnsefAcT8T0/hP/gP3gmq9Kdn8KfgXzjb/wCKn4D4pyfwx+Df3fP/4H8DmNJ577rz0xP5A/DJ6f2bhZU6nU5V7reGkHM3XuiETNRbPP9KxNmk3A0coAM9M8ivTBS/IKf9ELDAf+obZvpykF2AbAZnyH5l2lIBV1C/fJ6vBdyqEMA29tfTDr6x7ew+VdNmyxvUS5f+nUQ+gGIdiDCCW9iNnlc0OHcJh/3xuFxA89dijtMaQ0H2yoc5I+r2s6irPX/YwmoB5aFkGDOqKXffI52fBJyUCZm9FtU7mAPIz6DOEMvwZs2wYE1iB7Zs1fCfT7jwgIe9w/xvQ58SH2w3JIS/i7n13Chqi5uM9/LRVG6FMA/Xi7miOgZRnJTxOYb0X2dyt6Vfdmx8dRf19cMBcC9FJsJmpPcUXmkDXqXhn5R3TPx3wWtrENie0BuUi8yNVKLA9NEIyLwrRtnx3h5Nq7piRI7Uj6upbzJzYeGKxj+AyPeAkghypm8wajzhvNh4XsT+GtrxerZ8PEiwZF8LmihlhztnBBDGsR52Sg078/D3WeETcEAfPs9xhlWp57gQHBdGaTqId/UBk6ME/LaTZs0a/GVjBPixHYRDvNFgs4Tx+1H5JpRaBuERM0lrEnUeRrNrofyIyVESzmp2oxsa9oiqU9geiqw/MfauLM3MhL8rSoKcSavcTsF0DMNwvMVdFgcweTTSgTDhDeEsd6YjM6xHqkz0OK41I6m5WWj9fVoshTGk+FP8BOUB8gejkJCg6jKbVboFMUr05qCndemSTZ2HqemwIfbvxOK7d+N/RaxC92v+Ed1ZHZq26jhOFDWPx0thh6d77XVEv1gssoO3qFfe1oPG3TGl5m2hMU7+BQ1JBW6n9YtAzeUJ551VJaJ8GhlCeDxU1X3z0EBpg1WXHtLAARbxcq0Pg8qPx/hF+CbiqiGKJM40t/ti9y8P2CzLIravbzXz8qG9SnsxgBYLoHBMjmRzQUJ/TThUk/ixCgpon/ydIv02gzKm6tGj4cY9eosSWrI+yYTmjPjqhXP/PXA5XoqyufbpViA/hqr/mOsPObNx4g4HIjLKT60MCX5/UoiL1039Gr5H65RyoSQaiRian3nc5hcMuYjqR/xzfN7dMVEqjZ3q4JJfZt+Z3zfgm8F1SniVF8ya1PZnjKcTRUeVPfcfYc7hkU6Whyi3OxPAsCfINAeeWT4hGH8d6Le0Q9RgRIXzR0ko85+gNOlOa9h9Dvz1Q/0VjXtzoDyuBk932Ddidthl772s/VtASTxWZE80fJX/5JZ+uw4C4ewsq87UTj/zMdQQh7tdwDEqD/xRLw0y3GxgB2fxlzglKC2oomRc6CufHROc7TacdI5JBidBx1xX07tCTlg4Xr3DO0VGLo2Lmz8mWzSIOvfe27wS31zScSjx6kYJY/Ozb0LVoZeD2Kt3p8eIKRyWM/HDvlOyzxhPj3HX1d5h7QDBAwU28vrdu6Qa/V7EinITXhlZZMInn2G+4bphd85A+L2thdguNvOt6ZaFeLPclMytdo3niPGGqGdoAvNm2wR11/L7OD2LyzfvHoliOCd5xn/1TbwNINp0mHvDFR3CAmW9p3nE5K9v5jvxr1/ao4wrUB2szd8SJWeYCyavLN2lee+v2pGCwpM8TlHES5TYhYtHd1Rk6kZN2uvvaQGjifBKxDK/7lvttG8CFUYTMVfUqcPf8xiEJw9KdsIc93wpoVWbIy4VaSEpjMgi9qWTKdSOO8tdMER47NP5KTDwDDr4zzXHnj2Vb08K7hqcrpwjRTrabDLR2gMcQosvN2MgXk2uvJPiDE+2lQlTawdLkdgd4fCwnfwdGSGU+AEhdoLEa1Jzx/bpZlrcITx93pwwR2GFxzhwcV3EBFw7RrQVAqPLb6L011oXV8khGiT5lNk5hvsTWD0DiDnut4HbE5nqyqZT5WizcMMKGJfH8og4HmltTUgaoHpWME5mGXiiTe9KNQvMsDryDckPO8em/6nc/HmoUZJRmVG7nG00azJMnvaYo3BKj3eqHuNPDJb4R+Y43iQRQI1UInRumsNpyzvCmUIAMTFqf581rjRWGaubz/s//w3oM8zJdKyEIVWNydgZrLVhckws9xdGGWrixO4wR8UkYtEDbaN2t5I142HTS7NdzHMxNjQWS0qQMepU7BibBKjRzf+Gk44Sue7lea6FjUmy7FZz11IyREb7FIjZhjlOnU6Lk5gfFkU0N0svRmT3ryGLe1UPyWTnDn9p5jXAhmil8xTub10eVDJxFuKYl8xIteyRYko3qlje4TgaTYptNxVnyky2tqcJq2K/eAc4BV7Y5bzaQYqf1XInmjvXjpisFJSjhW6j+b6KHqNl/156ziMQmcyKeEUwI5I4CRndeGXQ4Dx+6qNhoobELiv9hrTtHBy2rcVZkkc7FivP2BpE0KjGLp6z868Z5lkXoMYOoicCdO8EzmXBNEGRtdFEmVD/U3cOU78OMe7eGnm529/EA2RG5nf4TDqnLeXSFRrhSW/Kx8HRB0EtVwOoBi5Be1dHEL13V7+ErjCE6BzPJ114uPwcc0oHDyIec3u4iXnnhkiM0burw0oEiAf0YMziKeuRbO/jDbjQuZx7927n5NntfgrPa0Q6lZrNQik5RfQMLg++di3KvS8Zz8N8uBKdVJsk4BiuCoSd97G3Qms8/tOzyss8UdVA48YhrPws13+ey1MS+GRwrRNb4qWdMzEc8euJuN3s+693wDBfVB0FFyn+7ixy1NcWs6P3umQ2nbo9RlJ1Kz5+1Wj0GSSk8t6E3xdgAx6y6aZDXZ4IRqXUsTP+EnPaoY6a7snmYF7kQwlLFmiGsXlYoFxvoVjAUeNtcnYrY3rskAfqyYNhpqGGd3G7+f1nvQ+kiqU5QUdtlBOFtWMuR+KXUVJKONPwUSgJGR4SppeKEFa73XKKfJ+ZdOWUOaaWqNzu+OEbUzRQGC8xXN8+K/V45XBYdEeCtsEP58sINnt+l9/G9Awaq4kj8V+7bKlrgYBSkMedtdm0xaMZV/u9w2YEnMyyoI7udEomaMUcmeYF85zC2tz1bN/68dQROkTQshXTV0amKvHK15l+LHOm97tSUrBpi8cksY6VM79kNFbA9Rcn844SuUnuDDViSSODiVBpP83mOsxRSrMJ7LgEJZvy9RS4OEi7pF2KBikTxTJ0DJ1MlvjDYIfb0R3YeRe5Bcw5e2eoEYSHo94nQHjnjrdCh0SnjrupZvOj0V0Gd+FLwk0FFjRDYu/FkRH3P1L84UH3SyfUphff/jAkXtBY+Gl2/FV9Iix9NZGXwLpgHA6UTv58HBu52vmqXLreBs8os9l6kchcUgi5yyh/cWCftdJ3H+S74cEQwJ2f823uhXA/xJ9ebNlOFxyOaIXEaeW7YzsXLhnC2Qe7x3jdzRWJpZPHKt7jQ+kxxmatDg8y/ZAgGg3Z4Fltyu4EGG/jT5S+KJNsQDLr3DLF/NPY5qx3rveLEiZwm+F/ZFMcEDdeFsygXcDuS8pcw0jt1dh+JpzuHn6Sx2m9tYBYOAtyDI1/gD4cfBgSxcQp49/p5TTdgVAjFHAaCfOQZRcVXyMSgruG4og5mVrTawfem4EbqthRqqj28rOZxoPCHXVrNHbQJu1P/nHfhapfQXPdMbNpGcMTOV8Lrx+zg9GK2M1TOdQvgl6co6FWEHf1GftYw2BbdmEEuXdTXMRP8cR39BCqqdtfY/7Zh3kB8gLglA04XTHJxv0c6kidLJiUL8JcET577JrFwbsg4n7d9C4pNNRwwQbtAxW63cB5YMY20WSOl0e6eBdf7/KA2S+UOTPlvf31d14JdtsJtKm5zT61mBBzPIK7s515UrJPSxWt+l/UFmYatA4P8EQ8cwSkObp/JObbpIfsp3addgfUj4Tqnnp5BDS1ZbZBjMcftO0pcn4xScunREHVt4ZtzSyV57JaPSO8We+ftVglINrn/IgyzQwJnfmURmiJIxu+p2hurDRtl7Os22pckuAZbTSxyW7g6Ec9rzY/qeJ8PVAyc8gXegc9JbP1jmeUR89s5wSe0LdaAXWAm2MR/lyY1U9J8YUXkJ5OeNGlbR/299k226rLuIn+xKZD56i7cXGbn+kVrwYFNTD+fuLGoLRVoI8m9YUnrWLiYHq66f7eGv7jZ5dMGia3Ok/wQxbrKifF/LNHGbUFwbY7Cszz6Kn23JuHbKuUI5nwn9CLDI+nb1RsddMb6uDS12N+DhkwmDBfY9iSmGQfUnsQpgY74Cma4bAVxqzaqD+Rsr18GB9gsP0sf/biMbNOTIBziSrqGMuPVhlOnfuN9aD00mhODLwQKEq0/ZjBYMw7rW3JPApDUvZyYEWSHT/EiUH00K9IybwLK6vbS38vpVwEHxzA9PdKWS+/23tj/JoE21K6fo7Sow0sssiOsWik5do/ucWp8VTGqvOQUzHbeNzxxktx0UXlPvop6CvDzjjWgixXuXg1pMF4+TIuV8eI6jGKdMQ8txfPjD6dPbFLSduNKmxvwg0qfKpMvwIoyUxiXKXFyP4etm4XJSvn4+Ntob+Op6f6MjXcPzOpSTp7YgYDXVPrJiPLbd7K4CdA6i7IdbwgslxktDeWNRQW/uj1VJYIthwFR98QVVeMGz9ic2MrSo67/vnmB8bw9DS9vIxL8laX5MZ0DtXkIvXPQGHdJ3NbmxoOM2gY7qI6YW7F4Dipas4sskfFqYnF8qQebBwVTlaAA1eZQ/GdtLyXQQKThctf7shQh1DW7tItIlieSy5YkufwiYjO7q5D9RqMFdEWg1mXN/dNN9bVsDp+4lfnc6e69eZX0XoElHA7g4TqZRYmZcQP1TxDjA9I9NcaqJ4PN/kT4B4zL3WLX9kOyKhNPflkqc75r+pJhenClurbqtNrnSyzKw8Qqmawyyom0/YBuMr1AQ37ObJLi4dkjLBxWRiF9I5akiw+qfk5CTBKDz1lcEPY9dVdSE4ZT41IgsS5QUG3/M7v0qTO+QucYpu5TA6DQUcT7xldBq1fModAONLwvaghGgAXEmBYahZt75DXHP4r7vhdOI7k74hTj279P31dmY7G+GlJBjvVJPlQwUFN+yaz9/5jNqifTBswvqSPq2zRpO5CVMwkRCbbongJXijXKdd7gFBKBe11yJhRe495n8p+vCoZTlfccj6ST0hbZBp2j4d+03Pg+PeuHOrKTKTMJ6WXyGN3+47HjLevN19QJ8tjaXQ9LFfAoTAba8SHNvfRQtB6SUZn5Bk3G8l7BmnrS9W8G7QKoGyAu7ykgDfxl6hJLcXOn0ul8mFJ4HfBzImbcNc5f0xxXegbqMvBF9GuXC2KToda3PX6NdcnPD4Cmwkm5qLXIbizcWED7b64Udmpu8uQ0eylKczH2gxE/8WhdeRvdH1sqXCEUw+V6tINEbplUwbTbo1Uq/tC4azvOu4ovTo9hn76WC9d6dLooCwINwOmJn/UiFCXWvaa42qRHra/ieotqK0StzS6xNw5NkpCSb71Ghuf79fpqfZ+kY37sCt+eawF9wa9YcP2SRnB6+PdRrhY6KkFeq37za68U8+dQMm2oU4jy60e9rT4JtRmkhTtJeIqS9jq+l+0c3/uoVyJgxVLXzt72ssR9dhihaZx3wS9Rj3MjjK0+1+yaAfNaBIyoeUuy4pJjXvJWLGz3ueRBM7Ly1fpgWhXvYAoObgQzIyllddBG20XTYPazK7clOGsa3q0RIooUeAuWAqdozwT6OdgwPz4GAdmM2VtseVl7Td2HhvZvSexBchBKYlXwfzFOZLGZtpsnUs25UKTRfqq2GR+CnocRzmLEQV45Ne1FrS1dehOH+VYAkxKnjLRCwtNYME48rCxfwxO7rryTJYnCe79FBkN8mltLhf8S1VYlofrGDde84OLpnmhreNM8/RMv2itgSiXh8HpipN0YE5G0vazGs6b+es9jmnmZUXXMSvTm8uuHahD3u/Lw1SqZzzX3wLKsrdQS7u0A7sOUZtDYWdu6C17Xrc5wG5f7vNjQ5XFvudGxWailE9Eu9luXdVdg6/v0k5wsN5puABap/Ckd7+qnqO1LwRVJ3ZALrfNR47eeNpc1/zVJoraqgn0de22C1g3S7ZLu6IuZyjttXSNmpdpPWFOdIbsgPP+9P8SUC/fozxbrLWODXBwx+s92BYvxhyFebszOefyyhaa3cyqq2oZ1UuwtsHa1HGeu4OHbHiPu16xeGJppWvDMZN8+3QfHLdvldQ5cEvwS8+ClClKe4McM1D45/KiXgFKm8XmpTuJtUXrncsFlN3JLFJweUrtC6UmCpFfaSJBJuC162dNSMbFNpBZPcdIBxFpqigm9mTem7C2+3Ll/BPw12R3wzyQgi2/M1AXelJ47n4IJ4gDO2qY0mZsiGusierYfhg9N1l5u3KmoeuGuU2dtoHK9bwktF0cz7aO51h+X3XuDYCiGkS+mjkK82CJVOi67g6awJv2HgU6sL6c2NRlieosRZZnycwP+0x0IOxzGwJfUwvXZZavDU2F1J8yv64eDS4tSoIfaoXKNyQoletN15CacR4xIh92DojjpBjmvCiRMRmFg3D2RWqPn7AemenltCeOIPkoEMLVsQBQZBoka2SCy5t/Xbb4sqMwt9Aqu7mm9LFhCrtbL81qKRNjzKE12UnBWiBOKGSx9QzmmySHC3VJXk1J1B7/2D22/yF/6el4HYN3kwnclt3KUf+AcHzzIM5G+lZd1mKo+x0lwkjLN/oTTImSkgutC7OlCx1ax+w/euHALb8YTHxV38QJWXJ5RdLL1EpkrxWbkBRAenP7CEWOwKItHJO9q75wmRj28hnMfZNAfr7A1CcqssFug2SrH0kN4koWp51chRe5Qwwdh4Nb2SoGxNIyltY6GB+UM0QB5l9nd/ajUgUt8EuLw2Cpf1HnDbv+drL6CcyNWmll8/rZrAwHRW65r7wbh+G0T0cWuqiaIwj4xRq33SqfmmoM28kl6pzJukx03KIfdqBkrv0JzNOEt6Kr1gBk2h67bW+DG6YtAJlPuYDQ7nTgtsvjBCVSsnhqqlNQFzfHtKviP/YJU3u/AyXPLeRvwoF8SD7frPu40mFh3WI+rshE4bKucIVjTK4mJnBrDZ6zm2v/2rPAqrAbksyGh7jHQl37J2oaVmST5xf8DbcR1WiLmZDacm7dHHR+Edo8TyTUNVQlKVQSTgVOjAN4ykzFk/2hWaYC7ezoUA2PKozwA72UwjXJrEuncV+CBjM0nzTY7G5ZHGihYeN24wkVyTRhesjIyE0QniBPSjnY3RIH040+upKfaK/4u5AZ5FpjoiSdVdttwexlZkHe0F3GnM52Tnyl782TiHnM5WHwzMHEW2YfvMaI+WFgo9y5bVb9/mzfQE30qwvIXtB+jAuWJgE5aDf2p5rmUzJ2cyEnihOwHjIjSnbuo15hJ9jd6uQszWrwQAmH01XbezuPAxLeNFbqGpyuQ8R8qdVw0/hN2C07vdYWcUVsg2XkJqJP7Kcxr295V12L2qr/snEOknNv5u6U8gHZxdfx756vu8zxkGW7S/826i2N49qWRJBmJWaocmhY25Ts4WkBHF0lQyKTYPvcZXdTErvn62+Xa0ZECufaCmCxleWSucDXbZ/beZ4olCQgZkCJRCamHYgkcYoJjvK00kXJ4orC+K5zcpdMgQzGOAdd5u+u0DSR1kP/KvePY+4xK4NqB3UdnUU93lLaBlpqDkVD+xxgVEdE057icB14qPmIm1k+LPcKpQRJqm78c0iWEvMT7v6c9HwCkLtBfrXnfZP5rs/8DdOnGzsPbUERXDzjZkwsm2QKWqk2adZP6O0DCBYXwabfZNsk+06isTqOviHNcRLTTzB/maUGxCyTa0sUP+czVGZMZkpd/iHQUXtxYMqezhHF6gJGLLFfh/YbxzI2bHVIGpFA7StcPEbb6rnZLXPBvrfjRI4EFul30jd30IaXUXFcAtMiKcpzQSWmQ0sinjqMEFW1n99zchl4NaAvwzywzgNXjh3u8ZsAfgvK6JPSjRC21bU6P4W1pmVSr63j0cxI4Duck091WtraN/Z8fV5oSpR9x8m6E8fFF4PIb27ovgxF+14ePyXstREnekO1k8bRVBUVlGNuWIhIDSqn7QDSepZWHsA3Gn7FV35aIWBiIWJSUblyY0Ly+pDKGTgQAk6403GfMreodjSXmdidWKokTRzfkCQ0UcaKYtgC5HlnzjbQfqPvfHyjxfkl22G8KFz5/BJ4F+ZsVAO42g3vESoqK1CL0uleMTNtgce55ZyIIGkKZxQ9umC4ED5RrHGEjUiic+n9BsjCZy9kOs7pCPKjWtZfBjaqU4uicOtd7WAyFnLndM4pp+qUMxwpkaXQ4ENJJBxneD2D3ul2fbuPX8GGI5v5OQJprlnd9p0O8Ma7inLVyUg0Qm6T5HcSm1CqcOSsrFC+NsVIFhJlJEqyIvKiZyfr3m+YN6G0jL/RUzV2pnbCnXWWOlswb+Tt8lPivaliaySK8tIUivX0iaVVNkIyFmQuy7h8wouoqkde75BCjTaSo+9kr8Q3jVpEC0TU0z+qKCpLjn4DwU9x5yJhZLrCE7UwE4+owtiVZEEcKXjMp61PVHmY35h66TcevNFuXK0+6yS6uiPE2jc4InHAKS9pCXH9/IlgoKhmrsCLAi4WzwuiOq+cU/WPAHUSLr7xqgGnGd3seoKqvHtHncrfoMdROlF4aa7K2kjlH+8579SEV1UxpLaq+MTziXTqM8MB2Tbf6PDFOu/l15eYMpV8fL0cKvJv0GaEscjLNSeHKT99vLBiWBPRMERBMiaSEGlEOUWdcHoN2Xwj7stUhRv/orZk1QwfmszQXp1/MUgKz8tLeRxF4RNHSQoTnzoiH9q8JIgtVS4L3YAn7fdmGN9QtsIWLvqg+lPivDrvj/SYC94k803n67TrHoyWjFVJMVRRzbWYG4sXiZtI6Z7+5bc/PPxaeOMQ7F0x1UcZM31D4oiEHNowSWxz4/zRvYwdtnQq5mEohDKn+vKEXGDeWPbsmxXy/pV3jxKXsbwp3BTD0NvK5JcA7rmE2ikK54cvi2L5SmLAKbwsiZyJx3wuXOwOiwN78L3KIsodrl0rYqe7zj+6Mfevf9UeYi5nMuc68sOxKZkIcahKhsKLYSgZmi3yl3/Nlxx8zzt+XbRBWKfo7urHBVy+PsokKvwo5gxr/iG8MWSmXoS0OSmsKcryyZh3xhPHFccXNSgMC/H7L9ZgHZguNjjtUhfU5nbPtw+P4neBUlGZaBJni5+20j5jPh4FgiTY0mQii/xYdjnl4oSg3h0dvs+IjMXo0sgJi+6B0a2vIHg55gy0mIUYPlTfoKBXVdsQThW4iljyUm6bosLplDccl/JXmB/U5BdYcGxaF0331KG3annjgvJfXrzBQE9QCbnhp5RX53OrOewO3pCtQ6miJYaA3G06lfmxJBNTvGqRmNZ6CE8IxiuglFsY56ZYqNd1SSPEuPFq5XdLBn4P0Doy6E7nyJUSQvks3awq2y4Kr8+QQ8xjlbOnsqo4kSCpcz+xhQvMTeB879uVwrjB9dyoz5jndf9zd62vOm9JCiw5Gyo5uLY1eDXQg0SQnaYyutpcKvCeqBqimXCSKjkK/gu4s1QTwFRrr/ou5qQ7ZnPvxEyOnonwujriHaoMzpk6/mZGrl8pJcpJWoVUHKW7musOnSLMN/ZEIJJoiBNblFQ5oGfMN2itHu5lJz8GYO+gPf12FHM3mtw7XiZqN0Ru6pF2LTHpaJSuG92abayNJEtoxvG8tOQEJRSZE0qWJVe0xn0shJUOlzGZm9v8VzD3UQkwK1a1R1kAd7iaX/syu5LGF79E1rRIxmqkrudMFVlNZ2lrzVKrDNeOovCcaqkGL/FiJtAo16bU1Y7fUZjukQxte78LdsfNKHvVtOKshgNN5WvDpbQ/bVHzy5Clc1BDgVwXdlNhwm2C1FoV8Wq1XRaTkdbOAjvMc8pTM58khmQcq3NHZOaTyIC8edD8+S5Q0ruqFcPbL6O5ery6vXLpzb3XY27l82Ue+rebThRJLZYrK21XljWb6Wm5bKvNxDYTSbIdx1D5UO8sNcopbsrS2YzqV9lQ1vheVei5oLaLXU83KHKuipSd+FfI6WuwVMEIyJh+8EuoFLcZMU+tWaFXejVPq/XKE0eKSnNfHs0sSe7nOAZF2DghhL8selywR7npdy+5WAxRRuvSBkDb9fWYpw6UPLXJ7YZRMiWbFDfcqoJ2FRSrqkXSL7eWGasql/nn5j1jVqtlZ8qHBJDnITPWmx30NUFD2Fi7bLlDybeVpIcgFJyWN3lc34oNSoQJ0RHx1VrHzUZmZ+FJr6yV1VppsFWl0+sFnY1B0MbXq180JScrnVWixhwxun73PVe/6o5HGYt7MaDqEGznOck/eE0pUdAsmVmz0q+Q5BHSbZ4Wwayd+e7KOa/UtHCJa8jtBwvrSdBZaTnkJKl2ljHPtT4BTb6s+qMk+Ko94S8AJeE+B8fKDONegxt+QsOgMHHfkckh6rOiQKU2qqpZY4xOrHYM5BCQOv/VUtECgj2YU4jtSF/EC7D6lpJ1cenxaV+856gob4i7sPy71QOUyCPquGW10rdFsWKEX1jbbD2brasRf55Wzpp76eGvNjwRWVfQIh3b5cFYeDbsuzfMU7o6Oz4uM0heBXqmALS27daXHsjTJ1HhRV6YmG42i9MqTfUqXlVs808GKluAArhx6/4yg3MAN3zSLBMnZD3YSm3ebfD4QlZ83wx8CJs1yc31vgX/olG5ctpO9oETxqi6OqKxLNNVhVS/2pb5OZuAjFEq5eKk+uVKo4h3wAU3S91ZYRebxaJtu0evT20NJKheHmzY+E5T5qEdXkjjiyYA53JpTtqTfBMAAAaUSURBVFUMPV1GyOvSfC2eMecU9gqdbQa/0aPOAUhHtcIbbqTVy75vMD2pL8jfbPX3+kB+8K9SEvsmxPv11DPSSlPv+9GGNs+8MA5jr9pWq+X0QoApQ3Ol36o5AbNWrTSuCg1gthlykuhy8AY6qGo9bjH2FXzoWoO8vRwl+sx0+DGvRtVusf5IVZwgcN32j0eiRJ3csxxJOJGFfKxX/K3cXA+83Ao0aAPQ0TA+Xh2aOCnKOHj5K/f40gj6imBrq7t2Xs9lIvOKKoodM6WE48cyGmhDkHw8HSPPuwzBUXeo+PgNscMKwGEpZUkAVtCcEsqpCFNiOBmgHtWmDwMC34X2+Nb1Y+V7tU7ynOMVeSLyyng6UibLbCJMmIt56A5xmRgsKceGE79TfkBZ9HzPynTL/bkxFCWThQ5FyKKsqv9Um8nvQP+m08pyoW1nPQ6HXaAHQYEQaFOJJ0oe26OuMq43Ua7txSPmvzMJNuAkzKxqB+tz9zD86dZ14WxgaW6ti4ZJv9Pv8wK68mp3sV2gQj6zyuVml2ZoNbIC813JDsLOUkeJLU4/sY/nPeJv8IhTkqG024XQZIf0YF0Q2osyCRi5t3rlWUtYldnMi9fzAJIKl2MdVNC/Iw3W+SdKFJve7275aaybVp4o7LYrRlMLPAgz8+K+VzyNdbNBQ2lvtZAuYq9s3cZCA4UVV2R5WsVBk8E6YG+CbVzmFfz4UOW3Oftn0OSwBUsH1B49CN7w3jEV1WYd9AUEkJWZbu1s0FeHZt26XgJVWx2CgDEfb6Hr4j0+NoXuPfavnhYh5q5rSFGVfZf4lz+ie5M16DvYbcFeN362USFC/TnVYNauYJWAVXYtIVhTRPa27xtqo6xVyK+44B5PrHs/FzRa77R4udGCYGzBW0K90CsdzMot4dDolp6steSw1meVGYE+28Q1lFkB1k3xKlOHjPQNk+qGNrvKWNb6ILhTzvaCB7AmlwtkVdlmk1ZLaOsIwJiVYEMMsenNIIdq00DsV7Dc767j21wb+m+qokQrOoV02UmfBt6QLcMgQaparNeQFW6VmogpzBaQISlE8RoWRQYpWpB5AWGzPECZiKRWOS1kbctV+y3BHwbs9aKL7Z75bA7Wa+THnWdIi0NR+BBk/m6+zbawL0MwVyYEqOUVBcyzdlW2i4UNadysoDokE+K6M8gUcbR4uX51AlhC/55tHbLD49t/BZDi50yy69sVUjpSgNEsluk8DWYJ6jrFxkAWF8Wr+R4Wjtt3B2Q9VagGQv248+WvgoGnfNAoVupFuPel7JQNhjinK30moKG4iuJULxvf2+oG+Oull3mQmIAmaVO0FST7TtVPCSv/+UaG8zdhwJr15ZsXlzbRK/l8pz9NZ0xjibS8qLP1ojkgU4/X1gasvaunXJEC6/uDHAdn5MXsAxAJvpHO/11ggjRziBrCdZf0d+Q+j6Pdfu8WB+UA0W622FqFZlmHtnazlIMGpf7CG3onlV1vvLX1hvAHOb7K0e5KY3hzaXRvA6Lvey1L30OFveyUbS/Axm2Y/b2s9JlfJog5FJaOOp/BFCurO+6N9MYKG9ThHNODTCszSkSO3n314kshXA6GyqF7qVRVV1mb4Sbrvgn1DFY1xKu+1/DhFa/Cojc8iwuB+GYZ6g6yWs1MdmCnjbWM0YbR3qEtXoFs53rvrEFrZV93Xc1YXRYsIjwHKGU7smhe00+dyjK1XQ/tpWRX+nmjuZW7zwfWNjgNwHVbLeI3dyuNXgcDAQtKtIQLOPYB7NtqNw73Il6DEiMsWDvRsuMfQIFYyNz0hcuajJZVbdfyRdXcC574FRxtZZELzTzOilQ/MFOZ8QCvaKKoPvbwfsGjiMzNMxLpGyBxtSK70HVprpokIUJO3luk+BE6gTk2wglBjdWebapFvWevLHCYww73HqkdFZrcfoksxzV25K6yujvxvdOrd3yRlzc//HQOlHCSaSO+rN3Cao47XDHp5bbs3JmVlWnONJG03IvaPF/65iuauH0prH7mBWOIt2DMy9VA1avcjwNvZqH+Mg9QVzs4ekNKUaqogQoV/8Pvqn4rUKKZ81pM3TUNItEakYgnGsflIns/q0S6IHvfDKIPf7z0HTh/FCiVuY8pM/8C0BP86Zn8Cfh/jfQ7fHX/P+AfIdY7WP4biH94f88/w54+IEr/TbFEurDzn57CH4IHxC4+TRE/9kbel8HXqD/NBQZX2P8OPM8Ap9PRy1py/Qf/wX/wH/wHL4f/Awtsm3ji2MljAAAAAElFTkSuQmCC">
            <a:extLst>
              <a:ext uri="{FF2B5EF4-FFF2-40B4-BE49-F238E27FC236}">
                <a16:creationId xmlns:a16="http://schemas.microsoft.com/office/drawing/2014/main" id="{5411C962-6457-4F15-B1F4-6988D0EA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879" y="159541"/>
            <a:ext cx="2136121" cy="17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341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1C24DC8-FB66-4686-8E09-DA315653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Imitace a nápodoba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0D256C-695C-4B26-98BD-EF89BD057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92458"/>
            <a:ext cx="5282215" cy="4139998"/>
          </a:xfrm>
        </p:spPr>
        <p:txBody>
          <a:bodyPr/>
          <a:lstStyle/>
          <a:p>
            <a:r>
              <a:rPr lang="cs-CZ" sz="1800" dirty="0"/>
              <a:t>Tzv. </a:t>
            </a:r>
            <a:r>
              <a:rPr lang="cs-CZ" sz="1800" b="1" dirty="0" err="1"/>
              <a:t>bobo</a:t>
            </a:r>
            <a:r>
              <a:rPr lang="cs-CZ" sz="1800" b="1" dirty="0"/>
              <a:t> </a:t>
            </a:r>
            <a:r>
              <a:rPr lang="cs-CZ" sz="1800" b="1" dirty="0" err="1"/>
              <a:t>doll</a:t>
            </a:r>
            <a:r>
              <a:rPr lang="cs-CZ" sz="1800" b="1" dirty="0"/>
              <a:t> experiment</a:t>
            </a:r>
            <a:r>
              <a:rPr lang="cs-CZ" sz="1800" dirty="0"/>
              <a:t>:</a:t>
            </a:r>
          </a:p>
          <a:p>
            <a:pPr lvl="1"/>
            <a:r>
              <a:rPr lang="cs-CZ" sz="1800" dirty="0"/>
              <a:t>Děti replikovaly násilí vůči panáčkovi, pokud viděly takové chování u dospělého. Efekt funguje od útlého dětství a nezáleží, zda dítě pozoruje násilí skutečné či v médiích. Silnější tendence u chlapců.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Vliv odměny a trestu:</a:t>
            </a:r>
          </a:p>
          <a:p>
            <a:pPr lvl="1"/>
            <a:r>
              <a:rPr lang="cs-CZ" sz="1600" dirty="0"/>
              <a:t>1) Agresor byl odměněný</a:t>
            </a:r>
          </a:p>
          <a:p>
            <a:pPr lvl="1"/>
            <a:r>
              <a:rPr lang="cs-CZ" sz="1600" dirty="0"/>
              <a:t>2) Agresor byl potrestaný</a:t>
            </a:r>
          </a:p>
          <a:p>
            <a:pPr lvl="1"/>
            <a:r>
              <a:rPr lang="cs-CZ" sz="1600" dirty="0"/>
              <a:t>3) Neproběhla žádná odměna ani trest</a:t>
            </a:r>
          </a:p>
          <a:p>
            <a:pPr lvl="1"/>
            <a:endParaRPr lang="cs-CZ" sz="1050" dirty="0"/>
          </a:p>
          <a:p>
            <a:endParaRPr lang="en-GB" sz="1800" dirty="0"/>
          </a:p>
        </p:txBody>
      </p:sp>
      <p:pic>
        <p:nvPicPr>
          <p:cNvPr id="1026" name="Picture 2" descr="data:image/png;base64,iVBORw0KGgoAAAANSUhEUgAAAPkAAADKCAMAAABQfxahAAAAllBMVEX///8AAAD+/v75+fnv7+/29vbx8fH09PTl5eX4+Pjp6ens7Ozo6Ojf39/k5OStra1ycnLT09O0tLRVVVXLy8vZ2dmdnZ2EhISPj49paWnFxcWlpaV6enpNTU2np6exsbFcXFyMjIy7u7seHh5tbW1AQEA3NzdISEhQUFCXl5ctLS2BgYFhYWF3d3c8PDwmJiYWFhYPDw8LL4UMAAAgAElEQVR4nO09iXqiSrNdzSYisu8oiwiCuL3/y91qwDUmmhnNzP3n1HfmxBBsurqra6+CkP95GMmUEuNPz+LnAbGmCMKfnsefAcT8T0/hP/gP3gmq9Kdn8KfgXzjb/wCKn4D4pyfwx+Df3fP/4H8DmNJ577rz0xP5A/DJ6f2bhZU6nU5V7reGkHM3XuiETNRbPP9KxNmk3A0coAM9M8ivTBS/IKf9ELDAf+obZvpykF2AbAZnyH5l2lIBV1C/fJ6vBdyqEMA29tfTDr6x7ew+VdNmyxvUS5f+nUQ+gGIdiDCCW9iNnlc0OHcJh/3xuFxA89dijtMaQ0H2yoc5I+r2s6irPX/YwmoB5aFkGDOqKXffI52fBJyUCZm9FtU7mAPIz6DOEMvwZs2wYE1iB7Zs1fCfT7jwgIe9w/xvQ58SH2w3JIS/i7n13Chqi5uM9/LRVG6FMA/Xi7miOgZRnJTxOYb0X2dyt6Vfdmx8dRf19cMBcC9FJsJmpPcUXmkDXqXhn5R3TPx3wWtrENie0BuUi8yNVKLA9NEIyLwrRtnx3h5Nq7piRI7Uj6upbzJzYeGKxj+AyPeAkghypm8wajzhvNh4XsT+GtrxerZ8PEiwZF8LmihlhztnBBDGsR52Sg078/D3WeETcEAfPs9xhlWp57gQHBdGaTqId/UBk6ME/LaTZs0a/GVjBPixHYRDvNFgs4Tx+1H5JpRaBuERM0lrEnUeRrNrofyIyVESzmp2oxsa9oiqU9geiqw/MfauLM3MhL8rSoKcSavcTsF0DMNwvMVdFgcweTTSgTDhDeEsd6YjM6xHqkz0OK41I6m5WWj9fVoshTGk+FP8BOUB8gejkJCg6jKbVboFMUr05qCndemSTZ2HqemwIfbvxOK7d+N/RaxC92v+Ed1ZHZq26jhOFDWPx0thh6d77XVEv1gssoO3qFfe1oPG3TGl5m2hMU7+BQ1JBW6n9YtAzeUJ551VJaJ8GhlCeDxU1X3z0EBpg1WXHtLAARbxcq0Pg8qPx/hF+CbiqiGKJM40t/ti9y8P2CzLIravbzXz8qG9SnsxgBYLoHBMjmRzQUJ/TThUk/ixCgpon/ydIv02gzKm6tGj4cY9eosSWrI+yYTmjPjqhXP/PXA5XoqyufbpViA/hqr/mOsPObNx4g4HIjLKT60MCX5/UoiL1039Gr5H65RyoSQaiRian3nc5hcMuYjqR/xzfN7dMVEqjZ3q4JJfZt+Z3zfgm8F1SniVF8ya1PZnjKcTRUeVPfcfYc7hkU6Whyi3OxPAsCfINAeeWT4hGH8d6Le0Q9RgRIXzR0ko85+gNOlOa9h9Dvz1Q/0VjXtzoDyuBk932Ddidthl772s/VtASTxWZE80fJX/5JZ+uw4C4ewsq87UTj/zMdQQh7tdwDEqD/xRLw0y3GxgB2fxlzglKC2oomRc6CufHROc7TacdI5JBidBx1xX07tCTlg4Xr3DO0VGLo2Lmz8mWzSIOvfe27wS31zScSjx6kYJY/Ozb0LVoZeD2Kt3p8eIKRyWM/HDvlOyzxhPj3HX1d5h7QDBAwU28vrdu6Qa/V7EinITXhlZZMInn2G+4bphd85A+L2thdguNvOt6ZaFeLPclMytdo3niPGGqGdoAvNm2wR11/L7OD2LyzfvHoliOCd5xn/1TbwNINp0mHvDFR3CAmW9p3nE5K9v5jvxr1/ao4wrUB2szd8SJWeYCyavLN2lee+v2pGCwpM8TlHES5TYhYtHd1Rk6kZN2uvvaQGjifBKxDK/7lvttG8CFUYTMVfUqcPf8xiEJw9KdsIc93wpoVWbIy4VaSEpjMgi9qWTKdSOO8tdMER47NP5KTDwDDr4zzXHnj2Vb08K7hqcrpwjRTrabDLR2gMcQosvN2MgXk2uvJPiDE+2lQlTawdLkdgd4fCwnfwdGSGU+AEhdoLEa1Jzx/bpZlrcITx93pwwR2GFxzhwcV3EBFw7RrQVAqPLb6L011oXV8khGiT5lNk5hvsTWD0DiDnut4HbE5nqyqZT5WizcMMKGJfH8og4HmltTUgaoHpWME5mGXiiTe9KNQvMsDryDckPO8em/6nc/HmoUZJRmVG7nG00azJMnvaYo3BKj3eqHuNPDJb4R+Y43iQRQI1UInRumsNpyzvCmUIAMTFqf581rjRWGaubz/s//w3oM8zJdKyEIVWNydgZrLVhckws9xdGGWrixO4wR8UkYtEDbaN2t5I142HTS7NdzHMxNjQWS0qQMepU7BibBKjRzf+Gk44Sue7lea6FjUmy7FZz11IyREb7FIjZhjlOnU6Lk5gfFkU0N0svRmT3ryGLe1UPyWTnDn9p5jXAhmil8xTub10eVDJxFuKYl8xIteyRYko3qlje4TgaTYptNxVnyky2tqcJq2K/eAc4BV7Y5bzaQYqf1XInmjvXjpisFJSjhW6j+b6KHqNl/156ziMQmcyKeEUwI5I4CRndeGXQ4Dx+6qNhoobELiv9hrTtHBy2rcVZkkc7FivP2BpE0KjGLp6z868Z5lkXoMYOoicCdO8EzmXBNEGRtdFEmVD/U3cOU78OMe7eGnm529/EA2RG5nf4TDqnLeXSFRrhSW/Kx8HRB0EtVwOoBi5Be1dHEL13V7+ErjCE6BzPJ114uPwcc0oHDyIec3u4iXnnhkiM0burw0oEiAf0YMziKeuRbO/jDbjQuZx7927n5NntfgrPa0Q6lZrNQik5RfQMLg++di3KvS8Zz8N8uBKdVJsk4BiuCoSd97G3Qms8/tOzyss8UdVA48YhrPws13+ey1MS+GRwrRNb4qWdMzEc8euJuN3s+693wDBfVB0FFyn+7ixy1NcWs6P3umQ2nbo9RlJ1Kz5+1Wj0GSSk8t6E3xdgAx6y6aZDXZ4IRqXUsTP+EnPaoY6a7snmYF7kQwlLFmiGsXlYoFxvoVjAUeNtcnYrY3rskAfqyYNhpqGGd3G7+f1nvQ+kiqU5QUdtlBOFtWMuR+KXUVJKONPwUSgJGR4SppeKEFa73XKKfJ+ZdOWUOaaWqNzu+OEbUzRQGC8xXN8+K/V45XBYdEeCtsEP58sINnt+l9/G9Awaq4kj8V+7bKlrgYBSkMedtdm0xaMZV/u9w2YEnMyyoI7udEomaMUcmeYF85zC2tz1bN/68dQROkTQshXTV0amKvHK15l+LHOm97tSUrBpi8cksY6VM79kNFbA9Rcn844SuUnuDDViSSODiVBpP83mOsxRSrMJ7LgEJZvy9RS4OEi7pF2KBikTxTJ0DJ1MlvjDYIfb0R3YeRe5Bcw5e2eoEYSHo94nQHjnjrdCh0SnjrupZvOj0V0Gd+FLwk0FFjRDYu/FkRH3P1L84UH3SyfUphff/jAkXtBY+Gl2/FV9Iix9NZGXwLpgHA6UTv58HBu52vmqXLreBs8os9l6kchcUgi5yyh/cWCftdJ3H+S74cEQwJ2f823uhXA/xJ9ebNlOFxyOaIXEaeW7YzsXLhnC2Qe7x3jdzRWJpZPHKt7jQ+kxxmatDg8y/ZAgGg3Z4Fltyu4EGG/jT5S+KJNsQDLr3DLF/NPY5qx3rveLEiZwm+F/ZFMcEDdeFsygXcDuS8pcw0jt1dh+JpzuHn6Sx2m9tYBYOAtyDI1/gD4cfBgSxcQp49/p5TTdgVAjFHAaCfOQZRcVXyMSgruG4og5mVrTawfem4EbqthRqqj28rOZxoPCHXVrNHbQJu1P/nHfhapfQXPdMbNpGcMTOV8Lrx+zg9GK2M1TOdQvgl6co6FWEHf1GftYw2BbdmEEuXdTXMRP8cR39BCqqdtfY/7Zh3kB8gLglA04XTHJxv0c6kidLJiUL8JcET577JrFwbsg4n7d9C4pNNRwwQbtAxW63cB5YMY20WSOl0e6eBdf7/KA2S+UOTPlvf31d14JdtsJtKm5zT61mBBzPIK7s515UrJPSxWt+l/UFmYatA4P8EQ8cwSkObp/JObbpIfsp3addgfUj4Tqnnp5BDS1ZbZBjMcftO0pcn4xScunREHVt4ZtzSyV57JaPSO8We+ftVglINrn/IgyzQwJnfmURmiJIxu+p2hurDRtl7Os22pckuAZbTSxyW7g6Ec9rzY/qeJ8PVAyc8gXegc9JbP1jmeUR89s5wSe0LdaAXWAm2MR/lyY1U9J8YUXkJ5OeNGlbR/299k226rLuIn+xKZD56i7cXGbn+kVrwYFNTD+fuLGoLRVoI8m9YUnrWLiYHq66f7eGv7jZ5dMGia3Ok/wQxbrKifF/LNHGbUFwbY7Cszz6Kn23JuHbKuUI5nwn9CLDI+nb1RsddMb6uDS12N+DhkwmDBfY9iSmGQfUnsQpgY74Cma4bAVxqzaqD+Rsr18GB9gsP0sf/biMbNOTIBziSrqGMuPVhlOnfuN9aD00mhODLwQKEq0/ZjBYMw7rW3JPApDUvZyYEWSHT/EiUH00K9IybwLK6vbS38vpVwEHxzA9PdKWS+/23tj/JoE21K6fo7Sow0sssiOsWik5do/ucWp8VTGqvOQUzHbeNzxxktx0UXlPvop6CvDzjjWgixXuXg1pMF4+TIuV8eI6jGKdMQ8txfPjD6dPbFLSduNKmxvwg0qfKpMvwIoyUxiXKXFyP4etm4XJSvn4+Ntob+Op6f6MjXcPzOpSTp7YgYDXVPrJiPLbd7K4CdA6i7IdbwgslxktDeWNRQW/uj1VJYIthwFR98QVVeMGz9ic2MrSo67/vnmB8bw9DS9vIxL8laX5MZ0DtXkIvXPQGHdJ3NbmxoOM2gY7qI6YW7F4Dipas4sskfFqYnF8qQebBwVTlaAA1eZQ/GdtLyXQQKThctf7shQh1DW7tItIlieSy5YkufwiYjO7q5D9RqMFdEWg1mXN/dNN9bVsDp+4lfnc6e69eZX0XoElHA7g4TqZRYmZcQP1TxDjA9I9NcaqJ4PN/kT4B4zL3WLX9kOyKhNPflkqc75r+pJhenClurbqtNrnSyzKw8Qqmawyyom0/YBuMr1AQ37ObJLi4dkjLBxWRiF9I5akiw+qfk5CTBKDz1lcEPY9dVdSE4ZT41IgsS5QUG3/M7v0qTO+QucYpu5TA6DQUcT7xldBq1fModAONLwvaghGgAXEmBYahZt75DXHP4r7vhdOI7k74hTj279P31dmY7G+GlJBjvVJPlQwUFN+yaz9/5jNqifTBswvqSPq2zRpO5CVMwkRCbbongJXijXKdd7gFBKBe11yJhRe495n8p+vCoZTlfccj6ST0hbZBp2j4d+03Pg+PeuHOrKTKTMJ6WXyGN3+47HjLevN19QJ8tjaXQ9LFfAoTAba8SHNvfRQtB6SUZn5Bk3G8l7BmnrS9W8G7QKoGyAu7ykgDfxl6hJLcXOn0ul8mFJ4HfBzImbcNc5f0xxXegbqMvBF9GuXC2KToda3PX6NdcnPD4Cmwkm5qLXIbizcWED7b64Udmpu8uQ0eylKczH2gxE/8WhdeRvdH1sqXCEUw+V6tINEbplUwbTbo1Uq/tC4azvOu4ovTo9hn76WC9d6dLooCwINwOmJn/UiFCXWvaa42qRHra/ieotqK0StzS6xNw5NkpCSb71Ghuf79fpqfZ+kY37sCt+eawF9wa9YcP2SRnB6+PdRrhY6KkFeq37za68U8+dQMm2oU4jy60e9rT4JtRmkhTtJeIqS9jq+l+0c3/uoVyJgxVLXzt72ssR9dhihaZx3wS9Rj3MjjK0+1+yaAfNaBIyoeUuy4pJjXvJWLGz3ueRBM7Ly1fpgWhXvYAoObgQzIyllddBG20XTYPazK7clOGsa3q0RIooUeAuWAqdozwT6OdgwPz4GAdmM2VtseVl7Td2HhvZvSexBchBKYlXwfzFOZLGZtpsnUs25UKTRfqq2GR+CnocRzmLEQV45Ne1FrS1dehOH+VYAkxKnjLRCwtNYME48rCxfwxO7rryTJYnCe79FBkN8mltLhf8S1VYlofrGDde84OLpnmhreNM8/RMv2itgSiXh8HpipN0YE5G0vazGs6b+es9jmnmZUXXMSvTm8uuHahD3u/Lw1SqZzzX3wLKsrdQS7u0A7sOUZtDYWdu6C17Xrc5wG5f7vNjQ5XFvudGxWailE9Eu9luXdVdg6/v0k5wsN5puABap/Ckd7+qnqO1LwRVJ3ZALrfNR47eeNpc1/zVJoraqgn0de22C1g3S7ZLu6IuZyjttXSNmpdpPWFOdIbsgPP+9P8SUC/fozxbrLWODXBwx+s92BYvxhyFebszOefyyhaa3cyqq2oZ1UuwtsHa1HGeu4OHbHiPu16xeGJppWvDMZN8+3QfHLdvldQ5cEvwS8+ClClKe4McM1D45/KiXgFKm8XmpTuJtUXrncsFlN3JLFJweUrtC6UmCpFfaSJBJuC162dNSMbFNpBZPcdIBxFpqigm9mTem7C2+3Ll/BPw12R3wzyQgi2/M1AXelJ47n4IJ4gDO2qY0mZsiGusierYfhg9N1l5u3KmoeuGuU2dtoHK9bwktF0cz7aO51h+X3XuDYCiGkS+mjkK82CJVOi67g6awJv2HgU6sL6c2NRlieosRZZnycwP+0x0IOxzGwJfUwvXZZavDU2F1J8yv64eDS4tSoIfaoXKNyQoletN15CacR4xIh92DojjpBjmvCiRMRmFg3D2RWqPn7AemenltCeOIPkoEMLVsQBQZBoka2SCy5t/Xbb4sqMwt9Aqu7mm9LFhCrtbL81qKRNjzKE12UnBWiBOKGSx9QzmmySHC3VJXk1J1B7/2D22/yF/6el4HYN3kwnclt3KUf+AcHzzIM5G+lZd1mKo+x0lwkjLN/oTTImSkgutC7OlCx1ax+w/euHALb8YTHxV38QJWXJ5RdLL1EpkrxWbkBRAenP7CEWOwKItHJO9q75wmRj28hnMfZNAfr7A1CcqssFug2SrH0kN4koWp51chRe5Qwwdh4Nb2SoGxNIyltY6GB+UM0QB5l9nd/ajUgUt8EuLw2Cpf1HnDbv+drL6CcyNWmll8/rZrAwHRW65r7wbh+G0T0cWuqiaIwj4xRq33SqfmmoM28kl6pzJukx03KIfdqBkrv0JzNOEt6Kr1gBk2h67bW+DG6YtAJlPuYDQ7nTgtsvjBCVSsnhqqlNQFzfHtKviP/YJU3u/AyXPLeRvwoF8SD7frPu40mFh3WI+rshE4bKucIVjTK4mJnBrDZ6zm2v/2rPAqrAbksyGh7jHQl37J2oaVmST5xf8DbcR1WiLmZDacm7dHHR+Edo8TyTUNVQlKVQSTgVOjAN4ykzFk/2hWaYC7ezoUA2PKozwA72UwjXJrEuncV+CBjM0nzTY7G5ZHGihYeN24wkVyTRhesjIyE0QniBPSjnY3RIH040+upKfaK/4u5AZ5FpjoiSdVdttwexlZkHe0F3GnM52Tnyl782TiHnM5WHwzMHEW2YfvMaI+WFgo9y5bVb9/mzfQE30qwvIXtB+jAuWJgE5aDf2p5rmUzJ2cyEnihOwHjIjSnbuo15hJ9jd6uQszWrwQAmH01XbezuPAxLeNFbqGpyuQ8R8qdVw0/hN2C07vdYWcUVsg2XkJqJP7Kcxr295V12L2qr/snEOknNv5u6U8gHZxdfx756vu8zxkGW7S/826i2N49qWRJBmJWaocmhY25Ts4WkBHF0lQyKTYPvcZXdTErvn62+Xa0ZECufaCmCxleWSucDXbZ/beZ4olCQgZkCJRCamHYgkcYoJjvK00kXJ4orC+K5zcpdMgQzGOAdd5u+u0DSR1kP/KvePY+4xK4NqB3UdnUU93lLaBlpqDkVD+xxgVEdE057icB14qPmIm1k+LPcKpQRJqm78c0iWEvMT7v6c9HwCkLtBfrXnfZP5rs/8DdOnGzsPbUERXDzjZkwsm2QKWqk2adZP6O0DCBYXwabfZNsk+06isTqOviHNcRLTTzB/maUGxCyTa0sUP+czVGZMZkpd/iHQUXtxYMqezhHF6gJGLLFfh/YbxzI2bHVIGpFA7StcPEbb6rnZLXPBvrfjRI4EFul30jd30IaXUXFcAtMiKcpzQSWmQ0sinjqMEFW1n99zchl4NaAvwzywzgNXjh3u8ZsAfgvK6JPSjRC21bU6P4W1pmVSr63j0cxI4Duck091WtraN/Z8fV5oSpR9x8m6E8fFF4PIb27ovgxF+14ePyXstREnekO1k8bRVBUVlGNuWIhIDSqn7QDSepZWHsA3Gn7FV35aIWBiIWJSUblyY0Ly+pDKGTgQAk6403GfMreodjSXmdidWKokTRzfkCQ0UcaKYtgC5HlnzjbQfqPvfHyjxfkl22G8KFz5/BJ4F+ZsVAO42g3vESoqK1CL0uleMTNtgce55ZyIIGkKZxQ9umC4ED5RrHGEjUiic+n9BsjCZy9kOs7pCPKjWtZfBjaqU4uicOtd7WAyFnLndM4pp+qUMxwpkaXQ4ENJJBxneD2D3ul2fbuPX8GGI5v5OQJprlnd9p0O8Ma7inLVyUg0Qm6T5HcSm1CqcOSsrFC+NsVIFhJlJEqyIvKiZyfr3m+YN6G0jL/RUzV2pnbCnXWWOlswb+Tt8lPivaliaySK8tIUivX0iaVVNkIyFmQuy7h8wouoqkde75BCjTaSo+9kr8Q3jVpEC0TU0z+qKCpLjn4DwU9x5yJhZLrCE7UwE4+owtiVZEEcKXjMp61PVHmY35h66TcevNFuXK0+6yS6uiPE2jc4InHAKS9pCXH9/IlgoKhmrsCLAi4WzwuiOq+cU/WPAHUSLr7xqgGnGd3seoKqvHtHncrfoMdROlF4aa7K2kjlH+8579SEV1UxpLaq+MTziXTqM8MB2Tbf6PDFOu/l15eYMpV8fL0cKvJv0GaEscjLNSeHKT99vLBiWBPRMERBMiaSEGlEOUWdcHoN2Xwj7stUhRv/orZk1QwfmszQXp1/MUgKz8tLeRxF4RNHSQoTnzoiH9q8JIgtVS4L3YAn7fdmGN9QtsIWLvqg+lPivDrvj/SYC94k803n67TrHoyWjFVJMVRRzbWYG4sXiZtI6Z7+5bc/PPxaeOMQ7F0x1UcZM31D4oiEHNowSWxz4/zRvYwdtnQq5mEohDKn+vKEXGDeWPbsmxXy/pV3jxKXsbwp3BTD0NvK5JcA7rmE2ikK54cvi2L5SmLAKbwsiZyJx3wuXOwOiwN78L3KIsodrl0rYqe7zj+6Mfevf9UeYi5nMuc68sOxKZkIcahKhsKLYSgZmi3yl3/Nlxx8zzt+XbRBWKfo7urHBVy+PsokKvwo5gxr/iG8MWSmXoS0OSmsKcryyZh3xhPHFccXNSgMC/H7L9ZgHZguNjjtUhfU5nbPtw+P4neBUlGZaBJni5+20j5jPh4FgiTY0mQii/xYdjnl4oSg3h0dvs+IjMXo0sgJi+6B0a2vIHg55gy0mIUYPlTfoKBXVdsQThW4iljyUm6bosLplDccl/JXmB/U5BdYcGxaF0331KG3annjgvJfXrzBQE9QCbnhp5RX53OrOewO3pCtQ6miJYaA3G06lfmxJBNTvGqRmNZ6CE8IxiuglFsY56ZYqNd1SSPEuPFq5XdLBn4P0Doy6E7nyJUSQvks3awq2y4Kr8+QQ8xjlbOnsqo4kSCpcz+xhQvMTeB879uVwrjB9dyoz5jndf9zd62vOm9JCiw5Gyo5uLY1eDXQg0SQnaYyutpcKvCeqBqimXCSKjkK/gu4s1QTwFRrr/ou5qQ7ZnPvxEyOnonwujriHaoMzpk6/mZGrl8pJcpJWoVUHKW7musOnSLMN/ZEIJJoiBNblFQ5oGfMN2itHu5lJz8GYO+gPf12FHM3mtw7XiZqN0Ru6pF2LTHpaJSuG92abayNJEtoxvG8tOQEJRSZE0qWJVe0xn0shJUOlzGZm9v8VzD3UQkwK1a1R1kAd7iaX/syu5LGF79E1rRIxmqkrudMFVlNZ2lrzVKrDNeOovCcaqkGL/FiJtAo16bU1Y7fUZjukQxte78LdsfNKHvVtOKshgNN5WvDpbQ/bVHzy5Clc1BDgVwXdlNhwm2C1FoV8Wq1XRaTkdbOAjvMc8pTM58khmQcq3NHZOaTyIC8edD8+S5Q0ruqFcPbL6O5ery6vXLpzb3XY27l82Ue+rebThRJLZYrK21XljWb6Wm5bKvNxDYTSbIdx1D5UO8sNcopbsrS2YzqV9lQ1vheVei5oLaLXU83KHKuipSd+FfI6WuwVMEIyJh+8EuoFLcZMU+tWaFXejVPq/XKE0eKSnNfHs0sSe7nOAZF2DghhL8selywR7npdy+5WAxRRuvSBkDb9fWYpw6UPLXJ7YZRMiWbFDfcqoJ2FRSrqkXSL7eWGasql/nn5j1jVqtlZ8qHBJDnITPWmx30NUFD2Fi7bLlDybeVpIcgFJyWN3lc34oNSoQJ0RHx1VrHzUZmZ+FJr6yV1VppsFWl0+sFnY1B0MbXq180JScrnVWixhwxun73PVe/6o5HGYt7MaDqEGznOck/eE0pUdAsmVmz0q+Q5BHSbZ4Wwayd+e7KOa/UtHCJa8jtBwvrSdBZaTnkJKl2ljHPtT4BTb6s+qMk+Ko94S8AJeE+B8fKDONegxt+QsOgMHHfkckh6rOiQKU2qqpZY4xOrHYM5BCQOv/VUtECgj2YU4jtSF/EC7D6lpJ1cenxaV+856gob4i7sPy71QOUyCPquGW10rdFsWKEX1jbbD2brasRf55Wzpp76eGvNjwRWVfQIh3b5cFYeDbsuzfMU7o6Oz4uM0heBXqmALS27daXHsjTJ1HhRV6YmG42i9MqTfUqXlVs808GKluAArhx6/4yg3MAN3zSLBMnZD3YSm3ebfD4QlZ83wx8CJs1yc31vgX/olG5ctpO9oETxqi6OqKxLNNVhVS/2pb5OZuAjFEq5eKk+uVKo4h3wAU3S91ZYRebxaJtu0evT20NJKheHmzY+E5T5qEdXkjjiyYA53JpTtqTfBMAAAaUSURBVFUMPV1GyOvSfC2eMecU9gqdbQa/0aPOAUhHtcIbbqTVy75vMD2pL8jfbPX3+kB+8K9SEvsmxPv11DPSSlPv+9GGNs+8MA5jr9pWq+X0QoApQ3Ol36o5AbNWrTSuCg1gthlykuhy8AY6qGo9bjH2FXzoWoO8vRwl+sx0+DGvRtVusf5IVZwgcN32j0eiRJ3csxxJOJGFfKxX/K3cXA+83Ao0aAPQ0TA+Xh2aOCnKOHj5K/f40gj6imBrq7t2Xs9lIvOKKoodM6WE48cyGmhDkHw8HSPPuwzBUXeo+PgNscMKwGEpZUkAVtCcEsqpCFNiOBmgHtWmDwMC34X2+Nb1Y+V7tU7ynOMVeSLyyng6UibLbCJMmIt56A5xmRgsKceGE79TfkBZ9HzPynTL/bkxFCWThQ5FyKKsqv9Um8nvQP+m08pyoW1nPQ6HXaAHQYEQaFOJJ0oe26OuMq43Ua7txSPmvzMJNuAkzKxqB+tz9zD86dZ14WxgaW6ti4ZJv9Pv8wK68mp3sV2gQj6zyuVml2ZoNbIC813JDsLOUkeJLU4/sY/nPeJv8IhTkqG024XQZIf0YF0Q2osyCRi5t3rlWUtYldnMi9fzAJIKl2MdVNC/Iw3W+SdKFJve7275aaybVp4o7LYrRlMLPAgz8+K+VzyNdbNBQ2lvtZAuYq9s3cZCA4UVV2R5WsVBk8E6YG+CbVzmFfz4UOW3Oftn0OSwBUsH1B49CN7w3jEV1WYd9AUEkJWZbu1s0FeHZt26XgJVWx2CgDEfb6Hr4j0+NoXuPfavnhYh5q5rSFGVfZf4lz+ie5M16DvYbcFeN362USFC/TnVYNauYJWAVXYtIVhTRPa27xtqo6xVyK+44B5PrHs/FzRa77R4udGCYGzBW0K90CsdzMot4dDolp6steSw1meVGYE+28Q1lFkB1k3xKlOHjPQNk+qGNrvKWNb6ILhTzvaCB7AmlwtkVdlmk1ZLaOsIwJiVYEMMsenNIIdq00DsV7Dc767j21wb+m+qokQrOoV02UmfBt6QLcMgQaparNeQFW6VmogpzBaQISlE8RoWRQYpWpB5AWGzPECZiKRWOS1kbctV+y3BHwbs9aKL7Z75bA7Wa+THnWdIi0NR+BBk/m6+zbawL0MwVyYEqOUVBcyzdlW2i4UNadysoDokE+K6M8gUcbR4uX51AlhC/55tHbLD49t/BZDi50yy69sVUjpSgNEsluk8DWYJ6jrFxkAWF8Wr+R4Wjtt3B2Q9VagGQv248+WvgoGnfNAoVupFuPel7JQNhjinK30moKG4iuJULxvf2+oG+Oull3mQmIAmaVO0FST7TtVPCSv/+UaG8zdhwJr15ZsXlzbRK/l8pz9NZ0xjibS8qLP1ojkgU4/X1gasvaunXJEC6/uDHAdn5MXsAxAJvpHO/11ggjRziBrCdZf0d+Q+j6Pdfu8WB+UA0W622FqFZlmHtnazlIMGpf7CG3onlV1vvLX1hvAHOb7K0e5KY3hzaXRvA6Lvey1L30OFveyUbS/Axm2Y/b2s9JlfJog5FJaOOp/BFCurO+6N9MYKG9ThHNODTCszSkSO3n314kshXA6GyqF7qVRVV1mb4Sbrvgn1DFY1xKu+1/DhFa/Cojc8iwuB+GYZ6g6yWs1MdmCnjbWM0YbR3qEtXoFs53rvrEFrZV93Xc1YXRYsIjwHKGU7smhe00+dyjK1XQ/tpWRX+nmjuZW7zwfWNjgNwHVbLeI3dyuNXgcDAQtKtIQLOPYB7NtqNw73Il6DEiMsWDvRsuMfQIFYyNz0hcuajJZVbdfyRdXcC574FRxtZZELzTzOilQ/MFOZ8QCvaKKoPvbwfsGjiMzNMxLpGyBxtSK70HVprpokIUJO3luk+BE6gTk2wglBjdWebapFvWevLHCYww73HqkdFZrcfoksxzV25K6yujvxvdOrd3yRlzc//HQOlHCSaSO+rN3Cao47XDHp5bbs3JmVlWnONJG03IvaPF/65iuauH0prH7mBWOIt2DMy9VA1avcjwNvZqH+Mg9QVzs4ekNKUaqogQoV/8Pvqn4rUKKZ81pM3TUNItEakYgnGsflIns/q0S6IHvfDKIPf7z0HTh/FCiVuY8pM/8C0BP86Zn8Cfh/jfQ7fHX/P+AfIdY7WP4biH94f88/w54+IEr/TbFEurDzn57CH4IHxC4+TRE/9kbel8HXqD/NBQZX2P8OPM8Ap9PRy1py/Qf/wX/wH/wHL4f/Awtsm3ji2MljAAAAAElFTkSuQmCC">
            <a:extLst>
              <a:ext uri="{FF2B5EF4-FFF2-40B4-BE49-F238E27FC236}">
                <a16:creationId xmlns:a16="http://schemas.microsoft.com/office/drawing/2014/main" id="{5411C962-6457-4F15-B1F4-6988D0EA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879" y="159541"/>
            <a:ext cx="2136121" cy="17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 descr="Obsah obrázku různé, stejné&#10;&#10;Popis byl vytvořen automaticky">
            <a:extLst>
              <a:ext uri="{FF2B5EF4-FFF2-40B4-BE49-F238E27FC236}">
                <a16:creationId xmlns:a16="http://schemas.microsoft.com/office/drawing/2014/main" id="{DA1252C6-06F7-2322-CA22-E3353F3D4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6096000" y="1978086"/>
            <a:ext cx="3959879" cy="45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6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1C24DC8-FB66-4686-8E09-DA315653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Imitace a nápodoba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0D256C-695C-4B26-98BD-EF89BD057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92458"/>
            <a:ext cx="10753200" cy="4139998"/>
          </a:xfrm>
        </p:spPr>
        <p:txBody>
          <a:bodyPr/>
          <a:lstStyle/>
          <a:p>
            <a:r>
              <a:rPr lang="cs-CZ" sz="1800" dirty="0"/>
              <a:t>Spíše se učí obecnější pravidla a „vzorce chování“ než konkrétní chování (na rozdíl od </a:t>
            </a:r>
            <a:r>
              <a:rPr lang="cs-CZ" sz="1800" dirty="0" err="1"/>
              <a:t>copycatu</a:t>
            </a:r>
            <a:r>
              <a:rPr lang="cs-CZ" sz="1800" dirty="0"/>
              <a:t>) – na základě přesvědčení, že okolí (významní druzí) by takové chování ocenili či naopak s ním nesouhlasili - média nás učí co je norma</a:t>
            </a:r>
          </a:p>
          <a:p>
            <a:endParaRPr lang="en-GB" sz="1800" dirty="0"/>
          </a:p>
        </p:txBody>
      </p:sp>
      <p:pic>
        <p:nvPicPr>
          <p:cNvPr id="1026" name="Picture 2" descr="data:image/png;base64,iVBORw0KGgoAAAANSUhEUgAAAPkAAADKCAMAAABQfxahAAAAllBMVEX///8AAAD+/v75+fnv7+/29vbx8fH09PTl5eX4+Pjp6ens7Ozo6Ojf39/k5OStra1ycnLT09O0tLRVVVXLy8vZ2dmdnZ2EhISPj49paWnFxcWlpaV6enpNTU2np6exsbFcXFyMjIy7u7seHh5tbW1AQEA3NzdISEhQUFCXl5ctLS2BgYFhYWF3d3c8PDwmJiYWFhYPDw8LL4UMAAAgAElEQVR4nO09iXqiSrNdzSYisu8oiwiCuL3/y91qwDUmmhnNzP3n1HfmxBBsurqra6+CkP95GMmUEuNPz+LnAbGmCMKfnsefAcT8T0/hP/gP3gmq9Kdn8KfgXzjb/wCKn4D4pyfwx+Df3fP/4H8DmNJ577rz0xP5A/DJ6f2bhZU6nU5V7reGkHM3XuiETNRbPP9KxNmk3A0coAM9M8ivTBS/IKf9ELDAf+obZvpykF2AbAZnyH5l2lIBV1C/fJ6vBdyqEMA29tfTDr6x7ew+VdNmyxvUS5f+nUQ+gGIdiDCCW9iNnlc0OHcJh/3xuFxA89dijtMaQ0H2yoc5I+r2s6irPX/YwmoB5aFkGDOqKXffI52fBJyUCZm9FtU7mAPIz6DOEMvwZs2wYE1iB7Zs1fCfT7jwgIe9w/xvQ58SH2w3JIS/i7n13Chqi5uM9/LRVG6FMA/Xi7miOgZRnJTxOYb0X2dyt6Vfdmx8dRf19cMBcC9FJsJmpPcUXmkDXqXhn5R3TPx3wWtrENie0BuUi8yNVKLA9NEIyLwrRtnx3h5Nq7piRI7Uj6upbzJzYeGKxj+AyPeAkghypm8wajzhvNh4XsT+GtrxerZ8PEiwZF8LmihlhztnBBDGsR52Sg078/D3WeETcEAfPs9xhlWp57gQHBdGaTqId/UBk6ME/LaTZs0a/GVjBPixHYRDvNFgs4Tx+1H5JpRaBuERM0lrEnUeRrNrofyIyVESzmp2oxsa9oiqU9geiqw/MfauLM3MhL8rSoKcSavcTsF0DMNwvMVdFgcweTTSgTDhDeEsd6YjM6xHqkz0OK41I6m5WWj9fVoshTGk+FP8BOUB8gejkJCg6jKbVboFMUr05qCndemSTZ2HqemwIfbvxOK7d+N/RaxC92v+Ed1ZHZq26jhOFDWPx0thh6d77XVEv1gssoO3qFfe1oPG3TGl5m2hMU7+BQ1JBW6n9YtAzeUJ551VJaJ8GhlCeDxU1X3z0EBpg1WXHtLAARbxcq0Pg8qPx/hF+CbiqiGKJM40t/ti9y8P2CzLIravbzXz8qG9SnsxgBYLoHBMjmRzQUJ/TThUk/ixCgpon/ydIv02gzKm6tGj4cY9eosSWrI+yYTmjPjqhXP/PXA5XoqyufbpViA/hqr/mOsPObNx4g4HIjLKT60MCX5/UoiL1039Gr5H65RyoSQaiRian3nc5hcMuYjqR/xzfN7dMVEqjZ3q4JJfZt+Z3zfgm8F1SniVF8ya1PZnjKcTRUeVPfcfYc7hkU6Whyi3OxPAsCfINAeeWT4hGH8d6Le0Q9RgRIXzR0ko85+gNOlOa9h9Dvz1Q/0VjXtzoDyuBk932Ddidthl772s/VtASTxWZE80fJX/5JZ+uw4C4ewsq87UTj/zMdQQh7tdwDEqD/xRLw0y3GxgB2fxlzglKC2oomRc6CufHROc7TacdI5JBidBx1xX07tCTlg4Xr3DO0VGLo2Lmz8mWzSIOvfe27wS31zScSjx6kYJY/Ozb0LVoZeD2Kt3p8eIKRyWM/HDvlOyzxhPj3HX1d5h7QDBAwU28vrdu6Qa/V7EinITXhlZZMInn2G+4bphd85A+L2thdguNvOt6ZaFeLPclMytdo3niPGGqGdoAvNm2wR11/L7OD2LyzfvHoliOCd5xn/1TbwNINp0mHvDFR3CAmW9p3nE5K9v5jvxr1/ao4wrUB2szd8SJWeYCyavLN2lee+v2pGCwpM8TlHES5TYhYtHd1Rk6kZN2uvvaQGjifBKxDK/7lvttG8CFUYTMVfUqcPf8xiEJw9KdsIc93wpoVWbIy4VaSEpjMgi9qWTKdSOO8tdMER47NP5KTDwDDr4zzXHnj2Vb08K7hqcrpwjRTrabDLR2gMcQosvN2MgXk2uvJPiDE+2lQlTawdLkdgd4fCwnfwdGSGU+AEhdoLEa1Jzx/bpZlrcITx93pwwR2GFxzhwcV3EBFw7RrQVAqPLb6L011oXV8khGiT5lNk5hvsTWD0DiDnut4HbE5nqyqZT5WizcMMKGJfH8og4HmltTUgaoHpWME5mGXiiTe9KNQvMsDryDckPO8em/6nc/HmoUZJRmVG7nG00azJMnvaYo3BKj3eqHuNPDJb4R+Y43iQRQI1UInRumsNpyzvCmUIAMTFqf581rjRWGaubz/s//w3oM8zJdKyEIVWNydgZrLVhckws9xdGGWrixO4wR8UkYtEDbaN2t5I142HTS7NdzHMxNjQWS0qQMepU7BibBKjRzf+Gk44Sue7lea6FjUmy7FZz11IyREb7FIjZhjlOnU6Lk5gfFkU0N0svRmT3ryGLe1UPyWTnDn9p5jXAhmil8xTub10eVDJxFuKYl8xIteyRYko3qlje4TgaTYptNxVnyky2tqcJq2K/eAc4BV7Y5bzaQYqf1XInmjvXjpisFJSjhW6j+b6KHqNl/156ziMQmcyKeEUwI5I4CRndeGXQ4Dx+6qNhoobELiv9hrTtHBy2rcVZkkc7FivP2BpE0KjGLp6z868Z5lkXoMYOoicCdO8EzmXBNEGRtdFEmVD/U3cOU78OMe7eGnm529/EA2RG5nf4TDqnLeXSFRrhSW/Kx8HRB0EtVwOoBi5Be1dHEL13V7+ErjCE6BzPJ114uPwcc0oHDyIec3u4iXnnhkiM0burw0oEiAf0YMziKeuRbO/jDbjQuZx7927n5NntfgrPa0Q6lZrNQik5RfQMLg++di3KvS8Zz8N8uBKdVJsk4BiuCoSd97G3Qms8/tOzyss8UdVA48YhrPws13+ey1MS+GRwrRNb4qWdMzEc8euJuN3s+693wDBfVB0FFyn+7ixy1NcWs6P3umQ2nbo9RlJ1Kz5+1Wj0GSSk8t6E3xdgAx6y6aZDXZ4IRqXUsTP+EnPaoY6a7snmYF7kQwlLFmiGsXlYoFxvoVjAUeNtcnYrY3rskAfqyYNhpqGGd3G7+f1nvQ+kiqU5QUdtlBOFtWMuR+KXUVJKONPwUSgJGR4SppeKEFa73XKKfJ+ZdOWUOaaWqNzu+OEbUzRQGC8xXN8+K/V45XBYdEeCtsEP58sINnt+l9/G9Awaq4kj8V+7bKlrgYBSkMedtdm0xaMZV/u9w2YEnMyyoI7udEomaMUcmeYF85zC2tz1bN/68dQROkTQshXTV0amKvHK15l+LHOm97tSUrBpi8cksY6VM79kNFbA9Rcn844SuUnuDDViSSODiVBpP83mOsxRSrMJ7LgEJZvy9RS4OEi7pF2KBikTxTJ0DJ1MlvjDYIfb0R3YeRe5Bcw5e2eoEYSHo94nQHjnjrdCh0SnjrupZvOj0V0Gd+FLwk0FFjRDYu/FkRH3P1L84UH3SyfUphff/jAkXtBY+Gl2/FV9Iix9NZGXwLpgHA6UTv58HBu52vmqXLreBs8os9l6kchcUgi5yyh/cWCftdJ3H+S74cEQwJ2f823uhXA/xJ9ebNlOFxyOaIXEaeW7YzsXLhnC2Qe7x3jdzRWJpZPHKt7jQ+kxxmatDg8y/ZAgGg3Z4Fltyu4EGG/jT5S+KJNsQDLr3DLF/NPY5qx3rveLEiZwm+F/ZFMcEDdeFsygXcDuS8pcw0jt1dh+JpzuHn6Sx2m9tYBYOAtyDI1/gD4cfBgSxcQp49/p5TTdgVAjFHAaCfOQZRcVXyMSgruG4og5mVrTawfem4EbqthRqqj28rOZxoPCHXVrNHbQJu1P/nHfhapfQXPdMbNpGcMTOV8Lrx+zg9GK2M1TOdQvgl6co6FWEHf1GftYw2BbdmEEuXdTXMRP8cR39BCqqdtfY/7Zh3kB8gLglA04XTHJxv0c6kidLJiUL8JcET577JrFwbsg4n7d9C4pNNRwwQbtAxW63cB5YMY20WSOl0e6eBdf7/KA2S+UOTPlvf31d14JdtsJtKm5zT61mBBzPIK7s515UrJPSxWt+l/UFmYatA4P8EQ8cwSkObp/JObbpIfsp3addgfUj4Tqnnp5BDS1ZbZBjMcftO0pcn4xScunREHVt4ZtzSyV57JaPSO8We+ftVglINrn/IgyzQwJnfmURmiJIxu+p2hurDRtl7Os22pckuAZbTSxyW7g6Ec9rzY/qeJ8PVAyc8gXegc9JbP1jmeUR89s5wSe0LdaAXWAm2MR/lyY1U9J8YUXkJ5OeNGlbR/299k226rLuIn+xKZD56i7cXGbn+kVrwYFNTD+fuLGoLRVoI8m9YUnrWLiYHq66f7eGv7jZ5dMGia3Ok/wQxbrKifF/LNHGbUFwbY7Cszz6Kn23JuHbKuUI5nwn9CLDI+nb1RsddMb6uDS12N+DhkwmDBfY9iSmGQfUnsQpgY74Cma4bAVxqzaqD+Rsr18GB9gsP0sf/biMbNOTIBziSrqGMuPVhlOnfuN9aD00mhODLwQKEq0/ZjBYMw7rW3JPApDUvZyYEWSHT/EiUH00K9IybwLK6vbS38vpVwEHxzA9PdKWS+/23tj/JoE21K6fo7Sow0sssiOsWik5do/ucWp8VTGqvOQUzHbeNzxxktx0UXlPvop6CvDzjjWgixXuXg1pMF4+TIuV8eI6jGKdMQ8txfPjD6dPbFLSduNKmxvwg0qfKpMvwIoyUxiXKXFyP4etm4XJSvn4+Ntob+Op6f6MjXcPzOpSTp7YgYDXVPrJiPLbd7K4CdA6i7IdbwgslxktDeWNRQW/uj1VJYIthwFR98QVVeMGz9ic2MrSo67/vnmB8bw9DS9vIxL8laX5MZ0DtXkIvXPQGHdJ3NbmxoOM2gY7qI6YW7F4Dipas4sskfFqYnF8qQebBwVTlaAA1eZQ/GdtLyXQQKThctf7shQh1DW7tItIlieSy5YkufwiYjO7q5D9RqMFdEWg1mXN/dNN9bVsDp+4lfnc6e69eZX0XoElHA7g4TqZRYmZcQP1TxDjA9I9NcaqJ4PN/kT4B4zL3WLX9kOyKhNPflkqc75r+pJhenClurbqtNrnSyzKw8Qqmawyyom0/YBuMr1AQ37ObJLi4dkjLBxWRiF9I5akiw+qfk5CTBKDz1lcEPY9dVdSE4ZT41IgsS5QUG3/M7v0qTO+QucYpu5TA6DQUcT7xldBq1fModAONLwvaghGgAXEmBYahZt75DXHP4r7vhdOI7k74hTj279P31dmY7G+GlJBjvVJPlQwUFN+yaz9/5jNqifTBswvqSPq2zRpO5CVMwkRCbbongJXijXKdd7gFBKBe11yJhRe495n8p+vCoZTlfccj6ST0hbZBp2j4d+03Pg+PeuHOrKTKTMJ6WXyGN3+47HjLevN19QJ8tjaXQ9LFfAoTAba8SHNvfRQtB6SUZn5Bk3G8l7BmnrS9W8G7QKoGyAu7ykgDfxl6hJLcXOn0ul8mFJ4HfBzImbcNc5f0xxXegbqMvBF9GuXC2KToda3PX6NdcnPD4Cmwkm5qLXIbizcWED7b64Udmpu8uQ0eylKczH2gxE/8WhdeRvdH1sqXCEUw+V6tINEbplUwbTbo1Uq/tC4azvOu4ovTo9hn76WC9d6dLooCwINwOmJn/UiFCXWvaa42qRHra/ieotqK0StzS6xNw5NkpCSb71Ghuf79fpqfZ+kY37sCt+eawF9wa9YcP2SRnB6+PdRrhY6KkFeq37za68U8+dQMm2oU4jy60e9rT4JtRmkhTtJeIqS9jq+l+0c3/uoVyJgxVLXzt72ssR9dhihaZx3wS9Rj3MjjK0+1+yaAfNaBIyoeUuy4pJjXvJWLGz3ueRBM7Ly1fpgWhXvYAoObgQzIyllddBG20XTYPazK7clOGsa3q0RIooUeAuWAqdozwT6OdgwPz4GAdmM2VtseVl7Td2HhvZvSexBchBKYlXwfzFOZLGZtpsnUs25UKTRfqq2GR+CnocRzmLEQV45Ne1FrS1dehOH+VYAkxKnjLRCwtNYME48rCxfwxO7rryTJYnCe79FBkN8mltLhf8S1VYlofrGDde84OLpnmhreNM8/RMv2itgSiXh8HpipN0YE5G0vazGs6b+es9jmnmZUXXMSvTm8uuHahD3u/Lw1SqZzzX3wLKsrdQS7u0A7sOUZtDYWdu6C17Xrc5wG5f7vNjQ5XFvudGxWailE9Eu9luXdVdg6/v0k5wsN5puABap/Ckd7+qnqO1LwRVJ3ZALrfNR47eeNpc1/zVJoraqgn0de22C1g3S7ZLu6IuZyjttXSNmpdpPWFOdIbsgPP+9P8SUC/fozxbrLWODXBwx+s92BYvxhyFebszOefyyhaa3cyqq2oZ1UuwtsHa1HGeu4OHbHiPu16xeGJppWvDMZN8+3QfHLdvldQ5cEvwS8+ClClKe4McM1D45/KiXgFKm8XmpTuJtUXrncsFlN3JLFJweUrtC6UmCpFfaSJBJuC162dNSMbFNpBZPcdIBxFpqigm9mTem7C2+3Ll/BPw12R3wzyQgi2/M1AXelJ47n4IJ4gDO2qY0mZsiGusierYfhg9N1l5u3KmoeuGuU2dtoHK9bwktF0cz7aO51h+X3XuDYCiGkS+mjkK82CJVOi67g6awJv2HgU6sL6c2NRlieosRZZnycwP+0x0IOxzGwJfUwvXZZavDU2F1J8yv64eDS4tSoIfaoXKNyQoletN15CacR4xIh92DojjpBjmvCiRMRmFg3D2RWqPn7AemenltCeOIPkoEMLVsQBQZBoka2SCy5t/Xbb4sqMwt9Aqu7mm9LFhCrtbL81qKRNjzKE12UnBWiBOKGSx9QzmmySHC3VJXk1J1B7/2D22/yF/6el4HYN3kwnclt3KUf+AcHzzIM5G+lZd1mKo+x0lwkjLN/oTTImSkgutC7OlCx1ax+w/euHALb8YTHxV38QJWXJ5RdLL1EpkrxWbkBRAenP7CEWOwKItHJO9q75wmRj28hnMfZNAfr7A1CcqssFug2SrH0kN4koWp51chRe5Qwwdh4Nb2SoGxNIyltY6GB+UM0QB5l9nd/ajUgUt8EuLw2Cpf1HnDbv+drL6CcyNWmll8/rZrAwHRW65r7wbh+G0T0cWuqiaIwj4xRq33SqfmmoM28kl6pzJukx03KIfdqBkrv0JzNOEt6Kr1gBk2h67bW+DG6YtAJlPuYDQ7nTgtsvjBCVSsnhqqlNQFzfHtKviP/YJU3u/AyXPLeRvwoF8SD7frPu40mFh3WI+rshE4bKucIVjTK4mJnBrDZ6zm2v/2rPAqrAbksyGh7jHQl37J2oaVmST5xf8DbcR1WiLmZDacm7dHHR+Edo8TyTUNVQlKVQSTgVOjAN4ykzFk/2hWaYC7ezoUA2PKozwA72UwjXJrEuncV+CBjM0nzTY7G5ZHGihYeN24wkVyTRhesjIyE0QniBPSjnY3RIH040+upKfaK/4u5AZ5FpjoiSdVdttwexlZkHe0F3GnM52Tnyl782TiHnM5WHwzMHEW2YfvMaI+WFgo9y5bVb9/mzfQE30qwvIXtB+jAuWJgE5aDf2p5rmUzJ2cyEnihOwHjIjSnbuo15hJ9jd6uQszWrwQAmH01XbezuPAxLeNFbqGpyuQ8R8qdVw0/hN2C07vdYWcUVsg2XkJqJP7Kcxr295V12L2qr/snEOknNv5u6U8gHZxdfx756vu8zxkGW7S/826i2N49qWRJBmJWaocmhY25Ts4WkBHF0lQyKTYPvcZXdTErvn62+Xa0ZECufaCmCxleWSucDXbZ/beZ4olCQgZkCJRCamHYgkcYoJjvK00kXJ4orC+K5zcpdMgQzGOAdd5u+u0DSR1kP/KvePY+4xK4NqB3UdnUU93lLaBlpqDkVD+xxgVEdE057icB14qPmIm1k+LPcKpQRJqm78c0iWEvMT7v6c9HwCkLtBfrXnfZP5rs/8DdOnGzsPbUERXDzjZkwsm2QKWqk2adZP6O0DCBYXwabfZNsk+06isTqOviHNcRLTTzB/maUGxCyTa0sUP+czVGZMZkpd/iHQUXtxYMqezhHF6gJGLLFfh/YbxzI2bHVIGpFA7StcPEbb6rnZLXPBvrfjRI4EFul30jd30IaXUXFcAtMiKcpzQSWmQ0sinjqMEFW1n99zchl4NaAvwzywzgNXjh3u8ZsAfgvK6JPSjRC21bU6P4W1pmVSr63j0cxI4Duck091WtraN/Z8fV5oSpR9x8m6E8fFF4PIb27ovgxF+14ePyXstREnekO1k8bRVBUVlGNuWIhIDSqn7QDSepZWHsA3Gn7FV35aIWBiIWJSUblyY0Ly+pDKGTgQAk6403GfMreodjSXmdidWKokTRzfkCQ0UcaKYtgC5HlnzjbQfqPvfHyjxfkl22G8KFz5/BJ4F+ZsVAO42g3vESoqK1CL0uleMTNtgce55ZyIIGkKZxQ9umC4ED5RrHGEjUiic+n9BsjCZy9kOs7pCPKjWtZfBjaqU4uicOtd7WAyFnLndM4pp+qUMxwpkaXQ4ENJJBxneD2D3ul2fbuPX8GGI5v5OQJprlnd9p0O8Ma7inLVyUg0Qm6T5HcSm1CqcOSsrFC+NsVIFhJlJEqyIvKiZyfr3m+YN6G0jL/RUzV2pnbCnXWWOlswb+Tt8lPivaliaySK8tIUivX0iaVVNkIyFmQuy7h8wouoqkde75BCjTaSo+9kr8Q3jVpEC0TU0z+qKCpLjn4DwU9x5yJhZLrCE7UwE4+owtiVZEEcKXjMp61PVHmY35h66TcevNFuXK0+6yS6uiPE2jc4InHAKS9pCXH9/IlgoKhmrsCLAi4WzwuiOq+cU/WPAHUSLr7xqgGnGd3seoKqvHtHncrfoMdROlF4aa7K2kjlH+8579SEV1UxpLaq+MTziXTqM8MB2Tbf6PDFOu/l15eYMpV8fL0cKvJv0GaEscjLNSeHKT99vLBiWBPRMERBMiaSEGlEOUWdcHoN2Xwj7stUhRv/orZk1QwfmszQXp1/MUgKz8tLeRxF4RNHSQoTnzoiH9q8JIgtVS4L3YAn7fdmGN9QtsIWLvqg+lPivDrvj/SYC94k803n67TrHoyWjFVJMVRRzbWYG4sXiZtI6Z7+5bc/PPxaeOMQ7F0x1UcZM31D4oiEHNowSWxz4/zRvYwdtnQq5mEohDKn+vKEXGDeWPbsmxXy/pV3jxKXsbwp3BTD0NvK5JcA7rmE2ikK54cvi2L5SmLAKbwsiZyJx3wuXOwOiwN78L3KIsodrl0rYqe7zj+6Mfevf9UeYi5nMuc68sOxKZkIcahKhsKLYSgZmi3yl3/Nlxx8zzt+XbRBWKfo7urHBVy+PsokKvwo5gxr/iG8MWSmXoS0OSmsKcryyZh3xhPHFccXNSgMC/H7L9ZgHZguNjjtUhfU5nbPtw+P4neBUlGZaBJni5+20j5jPh4FgiTY0mQii/xYdjnl4oSg3h0dvs+IjMXo0sgJi+6B0a2vIHg55gy0mIUYPlTfoKBXVdsQThW4iljyUm6bosLplDccl/JXmB/U5BdYcGxaF0331KG3annjgvJfXrzBQE9QCbnhp5RX53OrOewO3pCtQ6miJYaA3G06lfmxJBNTvGqRmNZ6CE8IxiuglFsY56ZYqNd1SSPEuPFq5XdLBn4P0Doy6E7nyJUSQvks3awq2y4Kr8+QQ8xjlbOnsqo4kSCpcz+xhQvMTeB879uVwrjB9dyoz5jndf9zd62vOm9JCiw5Gyo5uLY1eDXQg0SQnaYyutpcKvCeqBqimXCSKjkK/gu4s1QTwFRrr/ou5qQ7ZnPvxEyOnonwujriHaoMzpk6/mZGrl8pJcpJWoVUHKW7musOnSLMN/ZEIJJoiBNblFQ5oGfMN2itHu5lJz8GYO+gPf12FHM3mtw7XiZqN0Ru6pF2LTHpaJSuG92abayNJEtoxvG8tOQEJRSZE0qWJVe0xn0shJUOlzGZm9v8VzD3UQkwK1a1R1kAd7iaX/syu5LGF79E1rRIxmqkrudMFVlNZ2lrzVKrDNeOovCcaqkGL/FiJtAo16bU1Y7fUZjukQxte78LdsfNKHvVtOKshgNN5WvDpbQ/bVHzy5Clc1BDgVwXdlNhwm2C1FoV8Wq1XRaTkdbOAjvMc8pTM58khmQcq3NHZOaTyIC8edD8+S5Q0ruqFcPbL6O5ery6vXLpzb3XY27l82Ue+rebThRJLZYrK21XljWb6Wm5bKvNxDYTSbIdx1D5UO8sNcopbsrS2YzqV9lQ1vheVei5oLaLXU83KHKuipSd+FfI6WuwVMEIyJh+8EuoFLcZMU+tWaFXejVPq/XKE0eKSnNfHs0sSe7nOAZF2DghhL8selywR7npdy+5WAxRRuvSBkDb9fWYpw6UPLXJ7YZRMiWbFDfcqoJ2FRSrqkXSL7eWGasql/nn5j1jVqtlZ8qHBJDnITPWmx30NUFD2Fi7bLlDybeVpIcgFJyWN3lc34oNSoQJ0RHx1VrHzUZmZ+FJr6yV1VppsFWl0+sFnY1B0MbXq180JScrnVWixhwxun73PVe/6o5HGYt7MaDqEGznOck/eE0pUdAsmVmz0q+Q5BHSbZ4Wwayd+e7KOa/UtHCJa8jtBwvrSdBZaTnkJKl2ljHPtT4BTb6s+qMk+Ko94S8AJeE+B8fKDONegxt+QsOgMHHfkckh6rOiQKU2qqpZY4xOrHYM5BCQOv/VUtECgj2YU4jtSF/EC7D6lpJ1cenxaV+856gob4i7sPy71QOUyCPquGW10rdFsWKEX1jbbD2brasRf55Wzpp76eGvNjwRWVfQIh3b5cFYeDbsuzfMU7o6Oz4uM0heBXqmALS27daXHsjTJ1HhRV6YmG42i9MqTfUqXlVs808GKluAArhx6/4yg3MAN3zSLBMnZD3YSm3ebfD4QlZ83wx8CJs1yc31vgX/olG5ctpO9oETxqi6OqKxLNNVhVS/2pb5OZuAjFEq5eKk+uVKo4h3wAU3S91ZYRebxaJtu0evT20NJKheHmzY+E5T5qEdXkjjiyYA53JpTtqTfBMAAAaUSURBVFUMPV1GyOvSfC2eMecU9gqdbQa/0aPOAUhHtcIbbqTVy75vMD2pL8jfbPX3+kB+8K9SEvsmxPv11DPSSlPv+9GGNs+8MA5jr9pWq+X0QoApQ3Ol36o5AbNWrTSuCg1gthlykuhy8AY6qGo9bjH2FXzoWoO8vRwl+sx0+DGvRtVusf5IVZwgcN32j0eiRJ3csxxJOJGFfKxX/K3cXA+83Ao0aAPQ0TA+Xh2aOCnKOHj5K/f40gj6imBrq7t2Xs9lIvOKKoodM6WE48cyGmhDkHw8HSPPuwzBUXeo+PgNscMKwGEpZUkAVtCcEsqpCFNiOBmgHtWmDwMC34X2+Nb1Y+V7tU7ynOMVeSLyyng6UibLbCJMmIt56A5xmRgsKceGE79TfkBZ9HzPynTL/bkxFCWThQ5FyKKsqv9Um8nvQP+m08pyoW1nPQ6HXaAHQYEQaFOJJ0oe26OuMq43Ua7txSPmvzMJNuAkzKxqB+tz9zD86dZ14WxgaW6ti4ZJv9Pv8wK68mp3sV2gQj6zyuVml2ZoNbIC813JDsLOUkeJLU4/sY/nPeJv8IhTkqG024XQZIf0YF0Q2osyCRi5t3rlWUtYldnMi9fzAJIKl2MdVNC/Iw3W+SdKFJve7275aaybVp4o7LYrRlMLPAgz8+K+VzyNdbNBQ2lvtZAuYq9s3cZCA4UVV2R5WsVBk8E6YG+CbVzmFfz4UOW3Oftn0OSwBUsH1B49CN7w3jEV1WYd9AUEkJWZbu1s0FeHZt26XgJVWx2CgDEfb6Hr4j0+NoXuPfavnhYh5q5rSFGVfZf4lz+ie5M16DvYbcFeN362USFC/TnVYNauYJWAVXYtIVhTRPa27xtqo6xVyK+44B5PrHs/FzRa77R4udGCYGzBW0K90CsdzMot4dDolp6steSw1meVGYE+28Q1lFkB1k3xKlOHjPQNk+qGNrvKWNb6ILhTzvaCB7AmlwtkVdlmk1ZLaOsIwJiVYEMMsenNIIdq00DsV7Dc767j21wb+m+qokQrOoV02UmfBt6QLcMgQaparNeQFW6VmogpzBaQISlE8RoWRQYpWpB5AWGzPECZiKRWOS1kbctV+y3BHwbs9aKL7Z75bA7Wa+THnWdIi0NR+BBk/m6+zbawL0MwVyYEqOUVBcyzdlW2i4UNadysoDokE+K6M8gUcbR4uX51AlhC/55tHbLD49t/BZDi50yy69sVUjpSgNEsluk8DWYJ6jrFxkAWF8Wr+R4Wjtt3B2Q9VagGQv248+WvgoGnfNAoVupFuPel7JQNhjinK30moKG4iuJULxvf2+oG+Oull3mQmIAmaVO0FST7TtVPCSv/+UaG8zdhwJr15ZsXlzbRK/l8pz9NZ0xjibS8qLP1ojkgU4/X1gasvaunXJEC6/uDHAdn5MXsAxAJvpHO/11ggjRziBrCdZf0d+Q+j6Pdfu8WB+UA0W622FqFZlmHtnazlIMGpf7CG3onlV1vvLX1hvAHOb7K0e5KY3hzaXRvA6Lvey1L30OFveyUbS/Axm2Y/b2s9JlfJog5FJaOOp/BFCurO+6N9MYKG9ThHNODTCszSkSO3n314kshXA6GyqF7qVRVV1mb4Sbrvgn1DFY1xKu+1/DhFa/Cojc8iwuB+GYZ6g6yWs1MdmCnjbWM0YbR3qEtXoFs53rvrEFrZV93Xc1YXRYsIjwHKGU7smhe00+dyjK1XQ/tpWRX+nmjuZW7zwfWNjgNwHVbLeI3dyuNXgcDAQtKtIQLOPYB7NtqNw73Il6DEiMsWDvRsuMfQIFYyNz0hcuajJZVbdfyRdXcC574FRxtZZELzTzOilQ/MFOZ8QCvaKKoPvbwfsGjiMzNMxLpGyBxtSK70HVprpokIUJO3luk+BE6gTk2wglBjdWebapFvWevLHCYww73HqkdFZrcfoksxzV25K6yujvxvdOrd3yRlzc//HQOlHCSaSO+rN3Cao47XDHp5bbs3JmVlWnONJG03IvaPF/65iuauH0prH7mBWOIt2DMy9VA1avcjwNvZqH+Mg9QVzs4ekNKUaqogQoV/8Pvqn4rUKKZ81pM3TUNItEakYgnGsflIns/q0S6IHvfDKIPf7z0HTh/FCiVuY8pM/8C0BP86Zn8Cfh/jfQ7fHX/P+AfIdY7WP4biH94f88/w54+IEr/TbFEurDzn57CH4IHxC4+TRE/9kbel8HXqD/NBQZX2P8OPM8Ap9PRy1py/Qf/wX/wH/wHL4f/Awtsm3ji2MljAAAAAElFTkSuQmCC">
            <a:extLst>
              <a:ext uri="{FF2B5EF4-FFF2-40B4-BE49-F238E27FC236}">
                <a16:creationId xmlns:a16="http://schemas.microsoft.com/office/drawing/2014/main" id="{5411C962-6457-4F15-B1F4-6988D0EA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879" y="159541"/>
            <a:ext cx="2136121" cy="17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55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1C24DC8-FB66-4686-8E09-DA315653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Imitace a nápodoba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0D256C-695C-4B26-98BD-EF89BD057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92458"/>
            <a:ext cx="10753200" cy="4139998"/>
          </a:xfrm>
        </p:spPr>
        <p:txBody>
          <a:bodyPr/>
          <a:lstStyle/>
          <a:p>
            <a:r>
              <a:rPr lang="cs-CZ" sz="1800" dirty="0"/>
              <a:t>Spíše se učí obecnější pravidla a „vzorce chování“ než konkrétní chování (na rozdíl od </a:t>
            </a:r>
            <a:r>
              <a:rPr lang="cs-CZ" sz="1800" dirty="0" err="1"/>
              <a:t>copycatu</a:t>
            </a:r>
            <a:r>
              <a:rPr lang="cs-CZ" sz="1800" dirty="0"/>
              <a:t>) – na základě přesvědčení, že okolí (významní druzí) by takové chování ocenili či naopak s ním nesouhlasili - média nás učí co je norma</a:t>
            </a:r>
          </a:p>
          <a:p>
            <a:endParaRPr lang="en-GB" sz="1800" dirty="0"/>
          </a:p>
        </p:txBody>
      </p:sp>
      <p:pic>
        <p:nvPicPr>
          <p:cNvPr id="1026" name="Picture 2" descr="data:image/png;base64,iVBORw0KGgoAAAANSUhEUgAAAPkAAADKCAMAAABQfxahAAAAllBMVEX///8AAAD+/v75+fnv7+/29vbx8fH09PTl5eX4+Pjp6ens7Ozo6Ojf39/k5OStra1ycnLT09O0tLRVVVXLy8vZ2dmdnZ2EhISPj49paWnFxcWlpaV6enpNTU2np6exsbFcXFyMjIy7u7seHh5tbW1AQEA3NzdISEhQUFCXl5ctLS2BgYFhYWF3d3c8PDwmJiYWFhYPDw8LL4UMAAAgAElEQVR4nO09iXqiSrNdzSYisu8oiwiCuL3/y91qwDUmmhnNzP3n1HfmxBBsurqra6+CkP95GMmUEuNPz+LnAbGmCMKfnsefAcT8T0/hP/gP3gmq9Kdn8KfgXzjb/wCKn4D4pyfwx+Df3fP/4H8DmNJ577rz0xP5A/DJ6f2bhZU6nU5V7reGkHM3XuiETNRbPP9KxNmk3A0coAM9M8ivTBS/IKf9ELDAf+obZvpykF2AbAZnyH5l2lIBV1C/fJ6vBdyqEMA29tfTDr6x7ew+VdNmyxvUS5f+nUQ+gGIdiDCCW9iNnlc0OHcJh/3xuFxA89dijtMaQ0H2yoc5I+r2s6irPX/YwmoB5aFkGDOqKXffI52fBJyUCZm9FtU7mAPIz6DOEMvwZs2wYE1iB7Zs1fCfT7jwgIe9w/xvQ58SH2w3JIS/i7n13Chqi5uM9/LRVG6FMA/Xi7miOgZRnJTxOYb0X2dyt6Vfdmx8dRf19cMBcC9FJsJmpPcUXmkDXqXhn5R3TPx3wWtrENie0BuUi8yNVKLA9NEIyLwrRtnx3h5Nq7piRI7Uj6upbzJzYeGKxj+AyPeAkghypm8wajzhvNh4XsT+GtrxerZ8PEiwZF8LmihlhztnBBDGsR52Sg078/D3WeETcEAfPs9xhlWp57gQHBdGaTqId/UBk6ME/LaTZs0a/GVjBPixHYRDvNFgs4Tx+1H5JpRaBuERM0lrEnUeRrNrofyIyVESzmp2oxsa9oiqU9geiqw/MfauLM3MhL8rSoKcSavcTsF0DMNwvMVdFgcweTTSgTDhDeEsd6YjM6xHqkz0OK41I6m5WWj9fVoshTGk+FP8BOUB8gejkJCg6jKbVboFMUr05qCndemSTZ2HqemwIfbvxOK7d+N/RaxC92v+Ed1ZHZq26jhOFDWPx0thh6d77XVEv1gssoO3qFfe1oPG3TGl5m2hMU7+BQ1JBW6n9YtAzeUJ551VJaJ8GhlCeDxU1X3z0EBpg1WXHtLAARbxcq0Pg8qPx/hF+CbiqiGKJM40t/ti9y8P2CzLIravbzXz8qG9SnsxgBYLoHBMjmRzQUJ/TThUk/ixCgpon/ydIv02gzKm6tGj4cY9eosSWrI+yYTmjPjqhXP/PXA5XoqyufbpViA/hqr/mOsPObNx4g4HIjLKT60MCX5/UoiL1039Gr5H65RyoSQaiRian3nc5hcMuYjqR/xzfN7dMVEqjZ3q4JJfZt+Z3zfgm8F1SniVF8ya1PZnjKcTRUeVPfcfYc7hkU6Whyi3OxPAsCfINAeeWT4hGH8d6Le0Q9RgRIXzR0ko85+gNOlOa9h9Dvz1Q/0VjXtzoDyuBk932Ddidthl772s/VtASTxWZE80fJX/5JZ+uw4C4ewsq87UTj/zMdQQh7tdwDEqD/xRLw0y3GxgB2fxlzglKC2oomRc6CufHROc7TacdI5JBidBx1xX07tCTlg4Xr3DO0VGLo2Lmz8mWzSIOvfe27wS31zScSjx6kYJY/Ozb0LVoZeD2Kt3p8eIKRyWM/HDvlOyzxhPj3HX1d5h7QDBAwU28vrdu6Qa/V7EinITXhlZZMInn2G+4bphd85A+L2thdguNvOt6ZaFeLPclMytdo3niPGGqGdoAvNm2wR11/L7OD2LyzfvHoliOCd5xn/1TbwNINp0mHvDFR3CAmW9p3nE5K9v5jvxr1/ao4wrUB2szd8SJWeYCyavLN2lee+v2pGCwpM8TlHES5TYhYtHd1Rk6kZN2uvvaQGjifBKxDK/7lvttG8CFUYTMVfUqcPf8xiEJw9KdsIc93wpoVWbIy4VaSEpjMgi9qWTKdSOO8tdMER47NP5KTDwDDr4zzXHnj2Vb08K7hqcrpwjRTrabDLR2gMcQosvN2MgXk2uvJPiDE+2lQlTawdLkdgd4fCwnfwdGSGU+AEhdoLEa1Jzx/bpZlrcITx93pwwR2GFxzhwcV3EBFw7RrQVAqPLb6L011oXV8khGiT5lNk5hvsTWD0DiDnut4HbE5nqyqZT5WizcMMKGJfH8og4HmltTUgaoHpWME5mGXiiTe9KNQvMsDryDckPO8em/6nc/HmoUZJRmVG7nG00azJMnvaYo3BKj3eqHuNPDJb4R+Y43iQRQI1UInRumsNpyzvCmUIAMTFqf581rjRWGaubz/s//w3oM8zJdKyEIVWNydgZrLVhckws9xdGGWrixO4wR8UkYtEDbaN2t5I142HTS7NdzHMxNjQWS0qQMepU7BibBKjRzf+Gk44Sue7lea6FjUmy7FZz11IyREb7FIjZhjlOnU6Lk5gfFkU0N0svRmT3ryGLe1UPyWTnDn9p5jXAhmil8xTub10eVDJxFuKYl8xIteyRYko3qlje4TgaTYptNxVnyky2tqcJq2K/eAc4BV7Y5bzaQYqf1XInmjvXjpisFJSjhW6j+b6KHqNl/156ziMQmcyKeEUwI5I4CRndeGXQ4Dx+6qNhoobELiv9hrTtHBy2rcVZkkc7FivP2BpE0KjGLp6z868Z5lkXoMYOoicCdO8EzmXBNEGRtdFEmVD/U3cOU78OMe7eGnm529/EA2RG5nf4TDqnLeXSFRrhSW/Kx8HRB0EtVwOoBi5Be1dHEL13V7+ErjCE6BzPJ114uPwcc0oHDyIec3u4iXnnhkiM0burw0oEiAf0YMziKeuRbO/jDbjQuZx7927n5NntfgrPa0Q6lZrNQik5RfQMLg++di3KvS8Zz8N8uBKdVJsk4BiuCoSd97G3Qms8/tOzyss8UdVA48YhrPws13+ey1MS+GRwrRNb4qWdMzEc8euJuN3s+693wDBfVB0FFyn+7ixy1NcWs6P3umQ2nbo9RlJ1Kz5+1Wj0GSSk8t6E3xdgAx6y6aZDXZ4IRqXUsTP+EnPaoY6a7snmYF7kQwlLFmiGsXlYoFxvoVjAUeNtcnYrY3rskAfqyYNhpqGGd3G7+f1nvQ+kiqU5QUdtlBOFtWMuR+KXUVJKONPwUSgJGR4SppeKEFa73XKKfJ+ZdOWUOaaWqNzu+OEbUzRQGC8xXN8+K/V45XBYdEeCtsEP58sINnt+l9/G9Awaq4kj8V+7bKlrgYBSkMedtdm0xaMZV/u9w2YEnMyyoI7udEomaMUcmeYF85zC2tz1bN/68dQROkTQshXTV0amKvHK15l+LHOm97tSUrBpi8cksY6VM79kNFbA9Rcn844SuUnuDDViSSODiVBpP83mOsxRSrMJ7LgEJZvy9RS4OEi7pF2KBikTxTJ0DJ1MlvjDYIfb0R3YeRe5Bcw5e2eoEYSHo94nQHjnjrdCh0SnjrupZvOj0V0Gd+FLwk0FFjRDYu/FkRH3P1L84UH3SyfUphff/jAkXtBY+Gl2/FV9Iix9NZGXwLpgHA6UTv58HBu52vmqXLreBs8os9l6kchcUgi5yyh/cWCftdJ3H+S74cEQwJ2f823uhXA/xJ9ebNlOFxyOaIXEaeW7YzsXLhnC2Qe7x3jdzRWJpZPHKt7jQ+kxxmatDg8y/ZAgGg3Z4Fltyu4EGG/jT5S+KJNsQDLr3DLF/NPY5qx3rveLEiZwm+F/ZFMcEDdeFsygXcDuS8pcw0jt1dh+JpzuHn6Sx2m9tYBYOAtyDI1/gD4cfBgSxcQp49/p5TTdgVAjFHAaCfOQZRcVXyMSgruG4og5mVrTawfem4EbqthRqqj28rOZxoPCHXVrNHbQJu1P/nHfhapfQXPdMbNpGcMTOV8Lrx+zg9GK2M1TOdQvgl6co6FWEHf1GftYw2BbdmEEuXdTXMRP8cR39BCqqdtfY/7Zh3kB8gLglA04XTHJxv0c6kidLJiUL8JcET577JrFwbsg4n7d9C4pNNRwwQbtAxW63cB5YMY20WSOl0e6eBdf7/KA2S+UOTPlvf31d14JdtsJtKm5zT61mBBzPIK7s515UrJPSxWt+l/UFmYatA4P8EQ8cwSkObp/JObbpIfsp3addgfUj4Tqnnp5BDS1ZbZBjMcftO0pcn4xScunREHVt4ZtzSyV57JaPSO8We+ftVglINrn/IgyzQwJnfmURmiJIxu+p2hurDRtl7Os22pckuAZbTSxyW7g6Ec9rzY/qeJ8PVAyc8gXegc9JbP1jmeUR89s5wSe0LdaAXWAm2MR/lyY1U9J8YUXkJ5OeNGlbR/299k226rLuIn+xKZD56i7cXGbn+kVrwYFNTD+fuLGoLRVoI8m9YUnrWLiYHq66f7eGv7jZ5dMGia3Ok/wQxbrKifF/LNHGbUFwbY7Cszz6Kn23JuHbKuUI5nwn9CLDI+nb1RsddMb6uDS12N+DhkwmDBfY9iSmGQfUnsQpgY74Cma4bAVxqzaqD+Rsr18GB9gsP0sf/biMbNOTIBziSrqGMuPVhlOnfuN9aD00mhODLwQKEq0/ZjBYMw7rW3JPApDUvZyYEWSHT/EiUH00K9IybwLK6vbS38vpVwEHxzA9PdKWS+/23tj/JoE21K6fo7Sow0sssiOsWik5do/ucWp8VTGqvOQUzHbeNzxxktx0UXlPvop6CvDzjjWgixXuXg1pMF4+TIuV8eI6jGKdMQ8txfPjD6dPbFLSduNKmxvwg0qfKpMvwIoyUxiXKXFyP4etm4XJSvn4+Ntob+Op6f6MjXcPzOpSTp7YgYDXVPrJiPLbd7K4CdA6i7IdbwgslxktDeWNRQW/uj1VJYIthwFR98QVVeMGz9ic2MrSo67/vnmB8bw9DS9vIxL8laX5MZ0DtXkIvXPQGHdJ3NbmxoOM2gY7qI6YW7F4Dipas4sskfFqYnF8qQebBwVTlaAA1eZQ/GdtLyXQQKThctf7shQh1DW7tItIlieSy5YkufwiYjO7q5D9RqMFdEWg1mXN/dNN9bVsDp+4lfnc6e69eZX0XoElHA7g4TqZRYmZcQP1TxDjA9I9NcaqJ4PN/kT4B4zL3WLX9kOyKhNPflkqc75r+pJhenClurbqtNrnSyzKw8Qqmawyyom0/YBuMr1AQ37ObJLi4dkjLBxWRiF9I5akiw+qfk5CTBKDz1lcEPY9dVdSE4ZT41IgsS5QUG3/M7v0qTO+QucYpu5TA6DQUcT7xldBq1fModAONLwvaghGgAXEmBYahZt75DXHP4r7vhdOI7k74hTj279P31dmY7G+GlJBjvVJPlQwUFN+yaz9/5jNqifTBswvqSPq2zRpO5CVMwkRCbbongJXijXKdd7gFBKBe11yJhRe495n8p+vCoZTlfccj6ST0hbZBp2j4d+03Pg+PeuHOrKTKTMJ6WXyGN3+47HjLevN19QJ8tjaXQ9LFfAoTAba8SHNvfRQtB6SUZn5Bk3G8l7BmnrS9W8G7QKoGyAu7ykgDfxl6hJLcXOn0ul8mFJ4HfBzImbcNc5f0xxXegbqMvBF9GuXC2KToda3PX6NdcnPD4Cmwkm5qLXIbizcWED7b64Udmpu8uQ0eylKczH2gxE/8WhdeRvdH1sqXCEUw+V6tINEbplUwbTbo1Uq/tC4azvOu4ovTo9hn76WC9d6dLooCwINwOmJn/UiFCXWvaa42qRHra/ieotqK0StzS6xNw5NkpCSb71Ghuf79fpqfZ+kY37sCt+eawF9wa9YcP2SRnB6+PdRrhY6KkFeq37za68U8+dQMm2oU4jy60e9rT4JtRmkhTtJeIqS9jq+l+0c3/uoVyJgxVLXzt72ssR9dhihaZx3wS9Rj3MjjK0+1+yaAfNaBIyoeUuy4pJjXvJWLGz3ueRBM7Ly1fpgWhXvYAoObgQzIyllddBG20XTYPazK7clOGsa3q0RIooUeAuWAqdozwT6OdgwPz4GAdmM2VtseVl7Td2HhvZvSexBchBKYlXwfzFOZLGZtpsnUs25UKTRfqq2GR+CnocRzmLEQV45Ne1FrS1dehOH+VYAkxKnjLRCwtNYME48rCxfwxO7rryTJYnCe79FBkN8mltLhf8S1VYlofrGDde84OLpnmhreNM8/RMv2itgSiXh8HpipN0YE5G0vazGs6b+es9jmnmZUXXMSvTm8uuHahD3u/Lw1SqZzzX3wLKsrdQS7u0A7sOUZtDYWdu6C17Xrc5wG5f7vNjQ5XFvudGxWailE9Eu9luXdVdg6/v0k5wsN5puABap/Ckd7+qnqO1LwRVJ3ZALrfNR47eeNpc1/zVJoraqgn0de22C1g3S7ZLu6IuZyjttXSNmpdpPWFOdIbsgPP+9P8SUC/fozxbrLWODXBwx+s92BYvxhyFebszOefyyhaa3cyqq2oZ1UuwtsHa1HGeu4OHbHiPu16xeGJppWvDMZN8+3QfHLdvldQ5cEvwS8+ClClKe4McM1D45/KiXgFKm8XmpTuJtUXrncsFlN3JLFJweUrtC6UmCpFfaSJBJuC162dNSMbFNpBZPcdIBxFpqigm9mTem7C2+3Ll/BPw12R3wzyQgi2/M1AXelJ47n4IJ4gDO2qY0mZsiGusierYfhg9N1l5u3KmoeuGuU2dtoHK9bwktF0cz7aO51h+X3XuDYCiGkS+mjkK82CJVOi67g6awJv2HgU6sL6c2NRlieosRZZnycwP+0x0IOxzGwJfUwvXZZavDU2F1J8yv64eDS4tSoIfaoXKNyQoletN15CacR4xIh92DojjpBjmvCiRMRmFg3D2RWqPn7AemenltCeOIPkoEMLVsQBQZBoka2SCy5t/Xbb4sqMwt9Aqu7mm9LFhCrtbL81qKRNjzKE12UnBWiBOKGSx9QzmmySHC3VJXk1J1B7/2D22/yF/6el4HYN3kwnclt3KUf+AcHzzIM5G+lZd1mKo+x0lwkjLN/oTTImSkgutC7OlCx1ax+w/euHALb8YTHxV38QJWXJ5RdLL1EpkrxWbkBRAenP7CEWOwKItHJO9q75wmRj28hnMfZNAfr7A1CcqssFug2SrH0kN4koWp51chRe5Qwwdh4Nb2SoGxNIyltY6GB+UM0QB5l9nd/ajUgUt8EuLw2Cpf1HnDbv+drL6CcyNWmll8/rZrAwHRW65r7wbh+G0T0cWuqiaIwj4xRq33SqfmmoM28kl6pzJukx03KIfdqBkrv0JzNOEt6Kr1gBk2h67bW+DG6YtAJlPuYDQ7nTgtsvjBCVSsnhqqlNQFzfHtKviP/YJU3u/AyXPLeRvwoF8SD7frPu40mFh3WI+rshE4bKucIVjTK4mJnBrDZ6zm2v/2rPAqrAbksyGh7jHQl37J2oaVmST5xf8DbcR1WiLmZDacm7dHHR+Edo8TyTUNVQlKVQSTgVOjAN4ykzFk/2hWaYC7ezoUA2PKozwA72UwjXJrEuncV+CBjM0nzTY7G5ZHGihYeN24wkVyTRhesjIyE0QniBPSjnY3RIH040+upKfaK/4u5AZ5FpjoiSdVdttwexlZkHe0F3GnM52Tnyl782TiHnM5WHwzMHEW2YfvMaI+WFgo9y5bVb9/mzfQE30qwvIXtB+jAuWJgE5aDf2p5rmUzJ2cyEnihOwHjIjSnbuo15hJ9jd6uQszWrwQAmH01XbezuPAxLeNFbqGpyuQ8R8qdVw0/hN2C07vdYWcUVsg2XkJqJP7Kcxr295V12L2qr/snEOknNv5u6U8gHZxdfx756vu8zxkGW7S/826i2N49qWRJBmJWaocmhY25Ts4WkBHF0lQyKTYPvcZXdTErvn62+Xa0ZECufaCmCxleWSucDXbZ/beZ4olCQgZkCJRCamHYgkcYoJjvK00kXJ4orC+K5zcpdMgQzGOAdd5u+u0DSR1kP/KvePY+4xK4NqB3UdnUU93lLaBlpqDkVD+xxgVEdE057icB14qPmIm1k+LPcKpQRJqm78c0iWEvMT7v6c9HwCkLtBfrXnfZP5rs/8DdOnGzsPbUERXDzjZkwsm2QKWqk2adZP6O0DCBYXwabfZNsk+06isTqOviHNcRLTTzB/maUGxCyTa0sUP+czVGZMZkpd/iHQUXtxYMqezhHF6gJGLLFfh/YbxzI2bHVIGpFA7StcPEbb6rnZLXPBvrfjRI4EFul30jd30IaXUXFcAtMiKcpzQSWmQ0sinjqMEFW1n99zchl4NaAvwzywzgNXjh3u8ZsAfgvK6JPSjRC21bU6P4W1pmVSr63j0cxI4Duck091WtraN/Z8fV5oSpR9x8m6E8fFF4PIb27ovgxF+14ePyXstREnekO1k8bRVBUVlGNuWIhIDSqn7QDSepZWHsA3Gn7FV35aIWBiIWJSUblyY0Ly+pDKGTgQAk6403GfMreodjSXmdidWKokTRzfkCQ0UcaKYtgC5HlnzjbQfqPvfHyjxfkl22G8KFz5/BJ4F+ZsVAO42g3vESoqK1CL0uleMTNtgce55ZyIIGkKZxQ9umC4ED5RrHGEjUiic+n9BsjCZy9kOs7pCPKjWtZfBjaqU4uicOtd7WAyFnLndM4pp+qUMxwpkaXQ4ENJJBxneD2D3ul2fbuPX8GGI5v5OQJprlnd9p0O8Ma7inLVyUg0Qm6T5HcSm1CqcOSsrFC+NsVIFhJlJEqyIvKiZyfr3m+YN6G0jL/RUzV2pnbCnXWWOlswb+Tt8lPivaliaySK8tIUivX0iaVVNkIyFmQuy7h8wouoqkde75BCjTaSo+9kr8Q3jVpEC0TU0z+qKCpLjn4DwU9x5yJhZLrCE7UwE4+owtiVZEEcKXjMp61PVHmY35h66TcevNFuXK0+6yS6uiPE2jc4InHAKS9pCXH9/IlgoKhmrsCLAi4WzwuiOq+cU/WPAHUSLr7xqgGnGd3seoKqvHtHncrfoMdROlF4aa7K2kjlH+8579SEV1UxpLaq+MTziXTqM8MB2Tbf6PDFOu/l15eYMpV8fL0cKvJv0GaEscjLNSeHKT99vLBiWBPRMERBMiaSEGlEOUWdcHoN2Xwj7stUhRv/orZk1QwfmszQXp1/MUgKz8tLeRxF4RNHSQoTnzoiH9q8JIgtVS4L3YAn7fdmGN9QtsIWLvqg+lPivDrvj/SYC94k803n67TrHoyWjFVJMVRRzbWYG4sXiZtI6Z7+5bc/PPxaeOMQ7F0x1UcZM31D4oiEHNowSWxz4/zRvYwdtnQq5mEohDKn+vKEXGDeWPbsmxXy/pV3jxKXsbwp3BTD0NvK5JcA7rmE2ikK54cvi2L5SmLAKbwsiZyJx3wuXOwOiwN78L3KIsodrl0rYqe7zj+6Mfevf9UeYi5nMuc68sOxKZkIcahKhsKLYSgZmi3yl3/Nlxx8zzt+XbRBWKfo7urHBVy+PsokKvwo5gxr/iG8MWSmXoS0OSmsKcryyZh3xhPHFccXNSgMC/H7L9ZgHZguNjjtUhfU5nbPtw+P4neBUlGZaBJni5+20j5jPh4FgiTY0mQii/xYdjnl4oSg3h0dvs+IjMXo0sgJi+6B0a2vIHg55gy0mIUYPlTfoKBXVdsQThW4iljyUm6bosLplDccl/JXmB/U5BdYcGxaF0331KG3annjgvJfXrzBQE9QCbnhp5RX53OrOewO3pCtQ6miJYaA3G06lfmxJBNTvGqRmNZ6CE8IxiuglFsY56ZYqNd1SSPEuPFq5XdLBn4P0Doy6E7nyJUSQvks3awq2y4Kr8+QQ8xjlbOnsqo4kSCpcz+xhQvMTeB879uVwrjB9dyoz5jndf9zd62vOm9JCiw5Gyo5uLY1eDXQg0SQnaYyutpcKvCeqBqimXCSKjkK/gu4s1QTwFRrr/ou5qQ7ZnPvxEyOnonwujriHaoMzpk6/mZGrl8pJcpJWoVUHKW7musOnSLMN/ZEIJJoiBNblFQ5oGfMN2itHu5lJz8GYO+gPf12FHM3mtw7XiZqN0Ru6pF2LTHpaJSuG92abayNJEtoxvG8tOQEJRSZE0qWJVe0xn0shJUOlzGZm9v8VzD3UQkwK1a1R1kAd7iaX/syu5LGF79E1rRIxmqkrudMFVlNZ2lrzVKrDNeOovCcaqkGL/FiJtAo16bU1Y7fUZjukQxte78LdsfNKHvVtOKshgNN5WvDpbQ/bVHzy5Clc1BDgVwXdlNhwm2C1FoV8Wq1XRaTkdbOAjvMc8pTM58khmQcq3NHZOaTyIC8edD8+S5Q0ruqFcPbL6O5ery6vXLpzb3XY27l82Ue+rebThRJLZYrK21XljWb6Wm5bKvNxDYTSbIdx1D5UO8sNcopbsrS2YzqV9lQ1vheVei5oLaLXU83KHKuipSd+FfI6WuwVMEIyJh+8EuoFLcZMU+tWaFXejVPq/XKE0eKSnNfHs0sSe7nOAZF2DghhL8selywR7npdy+5WAxRRuvSBkDb9fWYpw6UPLXJ7YZRMiWbFDfcqoJ2FRSrqkXSL7eWGasql/nn5j1jVqtlZ8qHBJDnITPWmx30NUFD2Fi7bLlDybeVpIcgFJyWN3lc34oNSoQJ0RHx1VrHzUZmZ+FJr6yV1VppsFWl0+sFnY1B0MbXq180JScrnVWixhwxun73PVe/6o5HGYt7MaDqEGznOck/eE0pUdAsmVmz0q+Q5BHSbZ4Wwayd+e7KOa/UtHCJa8jtBwvrSdBZaTnkJKl2ljHPtT4BTb6s+qMk+Ko94S8AJeE+B8fKDONegxt+QsOgMHHfkckh6rOiQKU2qqpZY4xOrHYM5BCQOv/VUtECgj2YU4jtSF/EC7D6lpJ1cenxaV+856gob4i7sPy71QOUyCPquGW10rdFsWKEX1jbbD2brasRf55Wzpp76eGvNjwRWVfQIh3b5cFYeDbsuzfMU7o6Oz4uM0heBXqmALS27daXHsjTJ1HhRV6YmG42i9MqTfUqXlVs808GKluAArhx6/4yg3MAN3zSLBMnZD3YSm3ebfD4QlZ83wx8CJs1yc31vgX/olG5ctpO9oETxqi6OqKxLNNVhVS/2pb5OZuAjFEq5eKk+uVKo4h3wAU3S91ZYRebxaJtu0evT20NJKheHmzY+E5T5qEdXkjjiyYA53JpTtqTfBMAAAaUSURBVFUMPV1GyOvSfC2eMecU9gqdbQa/0aPOAUhHtcIbbqTVy75vMD2pL8jfbPX3+kB+8K9SEvsmxPv11DPSSlPv+9GGNs+8MA5jr9pWq+X0QoApQ3Ol36o5AbNWrTSuCg1gthlykuhy8AY6qGo9bjH2FXzoWoO8vRwl+sx0+DGvRtVusf5IVZwgcN32j0eiRJ3csxxJOJGFfKxX/K3cXA+83Ao0aAPQ0TA+Xh2aOCnKOHj5K/f40gj6imBrq7t2Xs9lIvOKKoodM6WE48cyGmhDkHw8HSPPuwzBUXeo+PgNscMKwGEpZUkAVtCcEsqpCFNiOBmgHtWmDwMC34X2+Nb1Y+V7tU7ynOMVeSLyyng6UibLbCJMmIt56A5xmRgsKceGE79TfkBZ9HzPynTL/bkxFCWThQ5FyKKsqv9Um8nvQP+m08pyoW1nPQ6HXaAHQYEQaFOJJ0oe26OuMq43Ua7txSPmvzMJNuAkzKxqB+tz9zD86dZ14WxgaW6ti4ZJv9Pv8wK68mp3sV2gQj6zyuVml2ZoNbIC813JDsLOUkeJLU4/sY/nPeJv8IhTkqG024XQZIf0YF0Q2osyCRi5t3rlWUtYldnMi9fzAJIKl2MdVNC/Iw3W+SdKFJve7275aaybVp4o7LYrRlMLPAgz8+K+VzyNdbNBQ2lvtZAuYq9s3cZCA4UVV2R5WsVBk8E6YG+CbVzmFfz4UOW3Oftn0OSwBUsH1B49CN7w3jEV1WYd9AUEkJWZbu1s0FeHZt26XgJVWx2CgDEfb6Hr4j0+NoXuPfavnhYh5q5rSFGVfZf4lz+ie5M16DvYbcFeN362USFC/TnVYNauYJWAVXYtIVhTRPa27xtqo6xVyK+44B5PrHs/FzRa77R4udGCYGzBW0K90CsdzMot4dDolp6steSw1meVGYE+28Q1lFkB1k3xKlOHjPQNk+qGNrvKWNb6ILhTzvaCB7AmlwtkVdlmk1ZLaOsIwJiVYEMMsenNIIdq00DsV7Dc767j21wb+m+qokQrOoV02UmfBt6QLcMgQaparNeQFW6VmogpzBaQISlE8RoWRQYpWpB5AWGzPECZiKRWOS1kbctV+y3BHwbs9aKL7Z75bA7Wa+THnWdIi0NR+BBk/m6+zbawL0MwVyYEqOUVBcyzdlW2i4UNadysoDokE+K6M8gUcbR4uX51AlhC/55tHbLD49t/BZDi50yy69sVUjpSgNEsluk8DWYJ6jrFxkAWF8Wr+R4Wjtt3B2Q9VagGQv248+WvgoGnfNAoVupFuPel7JQNhjinK30moKG4iuJULxvf2+oG+Oull3mQmIAmaVO0FST7TtVPCSv/+UaG8zdhwJr15ZsXlzbRK/l8pz9NZ0xjibS8qLP1ojkgU4/X1gasvaunXJEC6/uDHAdn5MXsAxAJvpHO/11ggjRziBrCdZf0d+Q+j6Pdfu8WB+UA0W622FqFZlmHtnazlIMGpf7CG3onlV1vvLX1hvAHOb7K0e5KY3hzaXRvA6Lvey1L30OFveyUbS/Axm2Y/b2s9JlfJog5FJaOOp/BFCurO+6N9MYKG9ThHNODTCszSkSO3n314kshXA6GyqF7qVRVV1mb4Sbrvgn1DFY1xKu+1/DhFa/Cojc8iwuB+GYZ6g6yWs1MdmCnjbWM0YbR3qEtXoFs53rvrEFrZV93Xc1YXRYsIjwHKGU7smhe00+dyjK1XQ/tpWRX+nmjuZW7zwfWNjgNwHVbLeI3dyuNXgcDAQtKtIQLOPYB7NtqNw73Il6DEiMsWDvRsuMfQIFYyNz0hcuajJZVbdfyRdXcC574FRxtZZELzTzOilQ/MFOZ8QCvaKKoPvbwfsGjiMzNMxLpGyBxtSK70HVprpokIUJO3luk+BE6gTk2wglBjdWebapFvWevLHCYww73HqkdFZrcfoksxzV25K6yujvxvdOrd3yRlzc//HQOlHCSaSO+rN3Cao47XDHp5bbs3JmVlWnONJG03IvaPF/65iuauH0prH7mBWOIt2DMy9VA1avcjwNvZqH+Mg9QVzs4ekNKUaqogQoV/8Pvqn4rUKKZ81pM3TUNItEakYgnGsflIns/q0S6IHvfDKIPf7z0HTh/FCiVuY8pM/8C0BP86Zn8Cfh/jfQ7fHX/P+AfIdY7WP4biH94f88/w54+IEr/TbFEurDzn57CH4IHxC4+TRE/9kbel8HXqD/NBQZX2P8OPM8Ap9PRy1py/Qf/wX/wH/wHL4f/Awtsm3ji2MljAAAAAElFTkSuQmCC">
            <a:extLst>
              <a:ext uri="{FF2B5EF4-FFF2-40B4-BE49-F238E27FC236}">
                <a16:creationId xmlns:a16="http://schemas.microsoft.com/office/drawing/2014/main" id="{5411C962-6457-4F15-B1F4-6988D0EA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879" y="159541"/>
            <a:ext cx="2136121" cy="17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he Top 10 Most Violent Superheroes In All Of Com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571" y="3429000"/>
            <a:ext cx="5616858" cy="31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620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AC88584-6BB8-41FF-A8B6-7CAE8818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Desenzitizace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40AB49-98E7-46A4-83AB-8FBBE0C0F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000" dirty="0"/>
          </a:p>
          <a:p>
            <a:endParaRPr lang="cs-CZ" sz="2000" dirty="0"/>
          </a:p>
          <a:p>
            <a:endParaRPr lang="en-GB" dirty="0"/>
          </a:p>
        </p:txBody>
      </p:sp>
      <p:pic>
        <p:nvPicPr>
          <p:cNvPr id="9224" name="Picture 8" descr="https://i.ytimg.com/vi/xg4vHW5thT0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800" y="1683280"/>
            <a:ext cx="8841415" cy="41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3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AC88584-6BB8-41FF-A8B6-7CAE8818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Desenzitizace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40AB49-98E7-46A4-83AB-8FBBE0C0F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Tendence postupného přivykání si (habituace) na opakující se násilné obsahy  - např. postupem času nejsou vnímané tak emočně silně. Vysvětluje tedy dlouhodobé vliv médií (viz kultivační teorie)</a:t>
            </a:r>
          </a:p>
          <a:p>
            <a:r>
              <a:rPr lang="cs-CZ" sz="1800" dirty="0"/>
              <a:t>Tvůrci mediálních obsahů zvyšují kvalitu a kvantitu násilí aby získali pozornost</a:t>
            </a:r>
          </a:p>
          <a:p>
            <a:endParaRPr lang="cs-CZ" sz="2000" dirty="0"/>
          </a:p>
          <a:p>
            <a:endParaRPr lang="cs-CZ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949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AC88584-6BB8-41FF-A8B6-7CAE8818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Desenzitizace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40AB49-98E7-46A4-83AB-8FBBE0C0F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Tendence postupného přivykání si (habituace) na opakující se násilné obsahy  - např. postupem času nejsou vnímané tak emočně silně. Vysvětluje tedy dlouhodobé vliv médií (viz kultivační teorie)</a:t>
            </a:r>
          </a:p>
          <a:p>
            <a:r>
              <a:rPr lang="cs-CZ" sz="1800" dirty="0"/>
              <a:t>Tvůrci mediálních obsahů zvyšují kvalitu a kvantitu násilí aby získali pozornost</a:t>
            </a:r>
          </a:p>
          <a:p>
            <a:endParaRPr lang="cs-CZ" sz="2000" dirty="0"/>
          </a:p>
          <a:p>
            <a:endParaRPr lang="cs-CZ" sz="2000" dirty="0"/>
          </a:p>
          <a:p>
            <a:endParaRPr lang="en-GB" dirty="0"/>
          </a:p>
        </p:txBody>
      </p:sp>
      <p:pic>
        <p:nvPicPr>
          <p:cNvPr id="10244" name="Picture 4" descr="Evolution of the Zomb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65" y="3103787"/>
            <a:ext cx="6002157" cy="33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579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AC88584-6BB8-41FF-A8B6-7CAE8818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Desenzitizace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40AB49-98E7-46A4-83AB-8FBBE0C0F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7440152" cy="4139998"/>
          </a:xfrm>
        </p:spPr>
        <p:txBody>
          <a:bodyPr/>
          <a:lstStyle/>
          <a:p>
            <a:r>
              <a:rPr lang="cs-CZ" sz="1800" dirty="0"/>
              <a:t>Dlouhodobé vystavování se výrazným (nejen násilným) obsahům vede k poklesu emočních a fyziologických reakci – tyto obrazy pak nejsou tak zneklidňující jako dříve. To může vést k apatii a netečnosti vůči násilí </a:t>
            </a:r>
          </a:p>
          <a:p>
            <a:pPr lvl="1"/>
            <a:r>
              <a:rPr lang="cs-CZ" sz="1800" dirty="0"/>
              <a:t>Ochota pomáhat?</a:t>
            </a:r>
          </a:p>
          <a:p>
            <a:endParaRPr lang="cs-CZ" sz="2000" dirty="0"/>
          </a:p>
          <a:p>
            <a:endParaRPr lang="cs-CZ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88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73541C9-070E-4E88-8836-3607839E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Témata hodiny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69F0DAE-EBEC-5013-3223-CEB7A21D2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154" y="2219540"/>
            <a:ext cx="6315046" cy="3735783"/>
          </a:xfrm>
        </p:spPr>
        <p:txBody>
          <a:bodyPr/>
          <a:lstStyle/>
          <a:p>
            <a:r>
              <a:rPr lang="cs-CZ" b="0" i="0" dirty="0">
                <a:solidFill>
                  <a:srgbClr val="3A3A3A"/>
                </a:solidFill>
                <a:effectLst/>
                <a:latin typeface="+mj-lt"/>
              </a:rPr>
              <a:t>Násilí v médiích a jeho vliv na násilné chování konzumentů</a:t>
            </a:r>
          </a:p>
          <a:p>
            <a:endParaRPr lang="cs-CZ" dirty="0">
              <a:solidFill>
                <a:srgbClr val="3A3A3A"/>
              </a:solidFill>
              <a:latin typeface="+mj-lt"/>
            </a:endParaRPr>
          </a:p>
          <a:p>
            <a:r>
              <a:rPr lang="cs-CZ" b="0" i="0" dirty="0">
                <a:solidFill>
                  <a:srgbClr val="3A3A3A"/>
                </a:solidFill>
                <a:effectLst/>
                <a:latin typeface="+mj-lt"/>
              </a:rPr>
              <a:t>Agrese v online komunikaci</a:t>
            </a:r>
            <a:endParaRPr lang="cs-CZ" dirty="0">
              <a:latin typeface="+mj-lt"/>
            </a:endParaRPr>
          </a:p>
        </p:txBody>
      </p:sp>
      <p:pic>
        <p:nvPicPr>
          <p:cNvPr id="9" name="Obrázek 8" descr="Obsah obrázku text, pózování&#10;&#10;Popis byl vytvořen automaticky">
            <a:extLst>
              <a:ext uri="{FF2B5EF4-FFF2-40B4-BE49-F238E27FC236}">
                <a16:creationId xmlns:a16="http://schemas.microsoft.com/office/drawing/2014/main" id="{97A9D7D7-ABE8-6FBA-A877-2E77B688E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1519527"/>
            <a:ext cx="4430262" cy="42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29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AC88584-6BB8-41FF-A8B6-7CAE8818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Desenzitizace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40AB49-98E7-46A4-83AB-8FBBE0C0F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7440152" cy="4139998"/>
          </a:xfrm>
        </p:spPr>
        <p:txBody>
          <a:bodyPr/>
          <a:lstStyle/>
          <a:p>
            <a:r>
              <a:rPr lang="cs-CZ" sz="1800" dirty="0"/>
              <a:t>Dlouhodobé vystavování se výrazným (nejen násilným) obsahům vede k poklesu emočních a fyziologických reakci – tyto obrazy pak nejsou tak zneklidňující jako dříve. To může vést k apatii a netečnosti vůči násilí </a:t>
            </a:r>
          </a:p>
          <a:p>
            <a:pPr lvl="1"/>
            <a:r>
              <a:rPr lang="cs-CZ" sz="1800" dirty="0"/>
              <a:t>Ochota pomáhat?</a:t>
            </a:r>
          </a:p>
          <a:p>
            <a:pPr lvl="1"/>
            <a:r>
              <a:rPr lang="cs-CZ" sz="1800" dirty="0"/>
              <a:t>Př. </a:t>
            </a:r>
            <a:r>
              <a:rPr lang="en-US" sz="1800" dirty="0"/>
              <a:t>Comfortably numb: </a:t>
            </a:r>
            <a:r>
              <a:rPr lang="cs-CZ" sz="1800" dirty="0"/>
              <a:t>D</a:t>
            </a:r>
            <a:r>
              <a:rPr lang="en-US" sz="1800" dirty="0" err="1"/>
              <a:t>esensitizing</a:t>
            </a:r>
            <a:r>
              <a:rPr lang="en-US" sz="1800" dirty="0"/>
              <a:t> effects of violent media on helping others </a:t>
            </a:r>
            <a:r>
              <a:rPr lang="cs-CZ" sz="1800" dirty="0"/>
              <a:t>(Bushman &amp; Anderson, 2009)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en-GB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F16A82B-6140-5C42-E7C5-37BD0B9906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86" y="914399"/>
            <a:ext cx="1782664" cy="26494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437C6E7-DAD9-3F17-7B05-0D3BF3FF0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83" y="914399"/>
            <a:ext cx="1892626" cy="26494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1F7EEF-005D-EDB5-D985-9B4509AB7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1595">
            <a:off x="10474126" y="4096769"/>
            <a:ext cx="1367030" cy="13670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D5FF12-606E-1EA4-1694-569C78D19C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86" y="3886327"/>
            <a:ext cx="1498156" cy="14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2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AC88584-6BB8-41FF-A8B6-7CAE8818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Desenzitizace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40AB49-98E7-46A4-83AB-8FBBE0C0F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7440152" cy="4139998"/>
          </a:xfrm>
        </p:spPr>
        <p:txBody>
          <a:bodyPr/>
          <a:lstStyle/>
          <a:p>
            <a:r>
              <a:rPr lang="cs-CZ" sz="1800" dirty="0"/>
              <a:t>Dlouhodobé vystavování se výrazným (nejen násilným) obsahům vede k poklesu emočních a fyziologických reakci – tyto obrazy pak nejsou tak zneklidňující jako dříve. To může vést k apatii a netečnosti vůči násilí </a:t>
            </a:r>
          </a:p>
          <a:p>
            <a:pPr lvl="1"/>
            <a:r>
              <a:rPr lang="cs-CZ" sz="1800" dirty="0"/>
              <a:t>Ochota pomáhat?</a:t>
            </a:r>
          </a:p>
          <a:p>
            <a:pPr lvl="1"/>
            <a:r>
              <a:rPr lang="cs-CZ" sz="1800" dirty="0"/>
              <a:t>Př. </a:t>
            </a:r>
            <a:r>
              <a:rPr lang="en-US" sz="1800" dirty="0"/>
              <a:t>Comfortably numb: </a:t>
            </a:r>
            <a:r>
              <a:rPr lang="cs-CZ" sz="1800" dirty="0"/>
              <a:t>D</a:t>
            </a:r>
            <a:r>
              <a:rPr lang="en-US" sz="1800" dirty="0" err="1"/>
              <a:t>esensitizing</a:t>
            </a:r>
            <a:r>
              <a:rPr lang="en-US" sz="1800" dirty="0"/>
              <a:t> effects of violent media on helping others </a:t>
            </a:r>
            <a:r>
              <a:rPr lang="cs-CZ" sz="1800" dirty="0"/>
              <a:t>(Bushman &amp; Anderson, 2009)</a:t>
            </a:r>
          </a:p>
          <a:p>
            <a:endParaRPr lang="cs-CZ" sz="2000" dirty="0"/>
          </a:p>
          <a:p>
            <a:r>
              <a:rPr lang="cs-CZ" sz="1800" dirty="0" err="1"/>
              <a:t>Desenzitizační</a:t>
            </a:r>
            <a:r>
              <a:rPr lang="cs-CZ" sz="1800" dirty="0"/>
              <a:t> efekt násilí v médiích potvrzen v mnoha experimentálních studiích (i fyziologických a neurologických), těžko se ale zkoumá v reálných podmínkách</a:t>
            </a:r>
          </a:p>
          <a:p>
            <a:endParaRPr lang="cs-CZ" sz="2000" dirty="0"/>
          </a:p>
          <a:p>
            <a:endParaRPr lang="en-GB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F16A82B-6140-5C42-E7C5-37BD0B9906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86" y="914399"/>
            <a:ext cx="1782664" cy="26494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437C6E7-DAD9-3F17-7B05-0D3BF3FF0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83" y="914399"/>
            <a:ext cx="1892626" cy="26494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1F7EEF-005D-EDB5-D985-9B4509AB7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1595">
            <a:off x="10474126" y="4096769"/>
            <a:ext cx="1367030" cy="13670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D5FF12-606E-1EA4-1694-569C78D19C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86" y="3886327"/>
            <a:ext cx="1498156" cy="14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08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568E7FF-AC6C-41A2-A814-85A23109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Priming</a:t>
            </a:r>
            <a:r>
              <a:rPr lang="cs-CZ" dirty="0"/>
              <a:t> a </a:t>
            </a:r>
            <a:r>
              <a:rPr lang="cs-CZ" dirty="0" err="1"/>
              <a:t>trasfér</a:t>
            </a:r>
            <a:r>
              <a:rPr lang="cs-CZ" dirty="0"/>
              <a:t> excitace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01F5C11-2C8B-4D84-98B1-DE802BAC6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Vysvětlují krátkodobé efekty</a:t>
            </a:r>
          </a:p>
          <a:p>
            <a:r>
              <a:rPr lang="cs-CZ" sz="1800" dirty="0"/>
              <a:t>Lidská zkušenost je mentálně organizovaná v clusterech jako schémata a scénáře (tj. předpoklad, že určité události se dějí „nějak“, mají svou souslednost atd.). Tyto schémata se spouští automaticky na základě asociací vlivem (zpravidla vnějších) spouštěčů.</a:t>
            </a:r>
          </a:p>
          <a:p>
            <a:r>
              <a:rPr lang="cs-CZ" sz="1800" dirty="0"/>
              <a:t>Násilí v médiích nás může udělat dočasně náchylnějšími ke spuštění agresivních schémat a scénářů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56204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568E7FF-AC6C-41A2-A814-85A23109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Priming</a:t>
            </a:r>
            <a:r>
              <a:rPr lang="cs-CZ" dirty="0"/>
              <a:t> a </a:t>
            </a:r>
            <a:r>
              <a:rPr lang="cs-CZ" dirty="0" err="1"/>
              <a:t>trasfér</a:t>
            </a:r>
            <a:r>
              <a:rPr lang="cs-CZ" dirty="0"/>
              <a:t> excitace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01F5C11-2C8B-4D84-98B1-DE802BAC6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Vysvětlují krátkodobé efekty</a:t>
            </a:r>
          </a:p>
          <a:p>
            <a:r>
              <a:rPr lang="cs-CZ" sz="1800" dirty="0"/>
              <a:t>Lidská zkušenost je mentálně organizovaná v clusterech jako schémata a scénáře (tj. předpoklad, že určité události se dějí „nějak“, mají svou souslednost atd.). Tyto schémata se spouští automaticky na základě asociací vlivem (zpravidla vnějších) spouštěčů.</a:t>
            </a:r>
          </a:p>
          <a:p>
            <a:r>
              <a:rPr lang="cs-CZ" sz="1800" dirty="0"/>
              <a:t>Násilí v médiích nás může udělat dočasně náchylnějšími ke spuštění agresivních schémat a scénářů</a:t>
            </a:r>
          </a:p>
          <a:p>
            <a:endParaRPr lang="en-GB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015883" y="4200819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+mj-lt"/>
              </a:rPr>
              <a:t>kn</a:t>
            </a:r>
            <a:r>
              <a:rPr lang="cs-CZ" dirty="0">
                <a:latin typeface="+mj-lt"/>
              </a:rPr>
              <a:t>_ _e →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19075" y="4200818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+mj-lt"/>
              </a:rPr>
              <a:t>mug</a:t>
            </a:r>
            <a:r>
              <a:rPr lang="cs-CZ" dirty="0">
                <a:latin typeface="+mj-lt"/>
              </a:rPr>
              <a:t> →</a:t>
            </a:r>
          </a:p>
        </p:txBody>
      </p:sp>
    </p:spTree>
    <p:extLst>
      <p:ext uri="{BB962C8B-B14F-4D97-AF65-F5344CB8AC3E}">
        <p14:creationId xmlns:p14="http://schemas.microsoft.com/office/powerpoint/2010/main" val="4238177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568E7FF-AC6C-41A2-A814-85A23109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Priming</a:t>
            </a:r>
            <a:r>
              <a:rPr lang="cs-CZ" dirty="0"/>
              <a:t> a </a:t>
            </a:r>
            <a:r>
              <a:rPr lang="cs-CZ" dirty="0" err="1"/>
              <a:t>trasfér</a:t>
            </a:r>
            <a:r>
              <a:rPr lang="cs-CZ" dirty="0"/>
              <a:t> excitace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01F5C11-2C8B-4D84-98B1-DE802BAC6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Vysvětlují krátkodobé efekty</a:t>
            </a:r>
          </a:p>
          <a:p>
            <a:r>
              <a:rPr lang="cs-CZ" sz="1800" dirty="0"/>
              <a:t>Lidská zkušenost je mentálně organizovaná v clusterech jako schémata a scénáře (tj. předpoklad, že určité události se dějí „nějak“, mají svou souslednost atd.). Tyto schémata se spouští automaticky na základě asociací vlivem (zpravidla vnějších) spouštěčů.</a:t>
            </a:r>
          </a:p>
          <a:p>
            <a:r>
              <a:rPr lang="cs-CZ" sz="1800" dirty="0"/>
              <a:t>Násilí v médiích nás může udělat dočasně náchylnějšími ke spuštění agresivních schémat a scénářů</a:t>
            </a:r>
          </a:p>
          <a:p>
            <a:endParaRPr lang="en-GB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015883" y="4200819"/>
            <a:ext cx="3230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+mj-lt"/>
              </a:rPr>
              <a:t>kn</a:t>
            </a:r>
            <a:r>
              <a:rPr lang="cs-CZ" dirty="0">
                <a:latin typeface="+mj-lt"/>
              </a:rPr>
              <a:t>_ _e → </a:t>
            </a:r>
            <a:r>
              <a:rPr lang="cs-CZ" dirty="0" err="1">
                <a:latin typeface="+mj-lt"/>
              </a:rPr>
              <a:t>kn</a:t>
            </a:r>
            <a:r>
              <a:rPr lang="cs-CZ" dirty="0" err="1">
                <a:solidFill>
                  <a:srgbClr val="0000DC"/>
                </a:solidFill>
                <a:latin typeface="+mj-lt"/>
              </a:rPr>
              <a:t>if</a:t>
            </a:r>
            <a:r>
              <a:rPr lang="cs-CZ" dirty="0" err="1">
                <a:latin typeface="+mj-lt"/>
              </a:rPr>
              <a:t>e</a:t>
            </a:r>
            <a:r>
              <a:rPr lang="cs-CZ" dirty="0">
                <a:latin typeface="+mj-lt"/>
              </a:rPr>
              <a:t>; </a:t>
            </a:r>
            <a:r>
              <a:rPr lang="cs-CZ" dirty="0" err="1">
                <a:latin typeface="+mj-lt"/>
              </a:rPr>
              <a:t>kn</a:t>
            </a:r>
            <a:r>
              <a:rPr lang="cs-CZ" dirty="0" err="1">
                <a:solidFill>
                  <a:srgbClr val="0000DC"/>
                </a:solidFill>
                <a:latin typeface="+mj-lt"/>
              </a:rPr>
              <a:t>av</a:t>
            </a:r>
            <a:r>
              <a:rPr lang="cs-CZ" dirty="0" err="1">
                <a:latin typeface="+mj-lt"/>
              </a:rPr>
              <a:t>e</a:t>
            </a:r>
            <a:endParaRPr lang="cs-CZ" dirty="0">
              <a:latin typeface="+mj-lt"/>
            </a:endParaRPr>
          </a:p>
        </p:txBody>
      </p:sp>
      <p:pic>
        <p:nvPicPr>
          <p:cNvPr id="12290" name="Picture 2" descr="Catler DMS 203 Chef Knife Gyuto kuchařský japonský nůž | Electroworld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32" y="4819982"/>
            <a:ext cx="689378" cy="54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laying Cards; when the Jack was a Knave | Playing cards, Cards, Deck of  car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94" y="4697208"/>
            <a:ext cx="707889" cy="108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814310" y="4200819"/>
            <a:ext cx="2196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+mj-lt"/>
              </a:rPr>
              <a:t>mug</a:t>
            </a:r>
            <a:r>
              <a:rPr lang="cs-CZ" dirty="0">
                <a:latin typeface="+mj-lt"/>
              </a:rPr>
              <a:t> →           /</a:t>
            </a:r>
          </a:p>
        </p:txBody>
      </p:sp>
      <p:pic>
        <p:nvPicPr>
          <p:cNvPr id="12294" name="Picture 6" descr="Buy Personalised Ceramic Black Magic Mug Online - Red Momen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527" y="4039154"/>
            <a:ext cx="751937" cy="9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Mugging in Dhaka city up aga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835" y="4211863"/>
            <a:ext cx="998658" cy="66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61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568E7FF-AC6C-41A2-A814-85A23109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Priming</a:t>
            </a:r>
            <a:r>
              <a:rPr lang="cs-CZ" dirty="0"/>
              <a:t> a </a:t>
            </a:r>
            <a:r>
              <a:rPr lang="cs-CZ" dirty="0" err="1"/>
              <a:t>trasfér</a:t>
            </a:r>
            <a:r>
              <a:rPr lang="cs-CZ" dirty="0"/>
              <a:t> excitace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01F5C11-2C8B-4D84-98B1-DE802BAC6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 err="1"/>
              <a:t>Transfér</a:t>
            </a:r>
            <a:r>
              <a:rPr lang="cs-CZ" sz="1800" b="1" dirty="0"/>
              <a:t> excitace </a:t>
            </a:r>
            <a:r>
              <a:rPr lang="cs-CZ" sz="1800" dirty="0"/>
              <a:t>– podobné jako </a:t>
            </a:r>
            <a:r>
              <a:rPr lang="cs-CZ" sz="1800" dirty="0" err="1"/>
              <a:t>priming</a:t>
            </a:r>
            <a:r>
              <a:rPr lang="cs-CZ" sz="1800" dirty="0"/>
              <a:t> – zde spouštění </a:t>
            </a:r>
            <a:r>
              <a:rPr lang="cs-CZ" sz="1800" dirty="0" err="1"/>
              <a:t>fyziologicko</a:t>
            </a:r>
            <a:r>
              <a:rPr lang="cs-CZ" sz="1800" dirty="0"/>
              <a:t>/emoční reakce</a:t>
            </a:r>
            <a:r>
              <a:rPr lang="en-GB" sz="1800" dirty="0"/>
              <a:t> </a:t>
            </a:r>
            <a:r>
              <a:rPr lang="cs-CZ" sz="1800" dirty="0"/>
              <a:t>- vzrušení (</a:t>
            </a:r>
            <a:r>
              <a:rPr lang="cs-CZ" sz="1800" i="1" dirty="0" err="1"/>
              <a:t>arousal</a:t>
            </a:r>
            <a:r>
              <a:rPr lang="cs-CZ" sz="1800" dirty="0"/>
              <a:t>)  a ne kognitivního (neuro) schématu.</a:t>
            </a:r>
          </a:p>
          <a:p>
            <a:r>
              <a:rPr lang="cs-CZ" sz="1800" dirty="0"/>
              <a:t>Excitace je neutrální, ale předává energii (zesiluje) případné emoce, které se vážou na následnou situaci </a:t>
            </a:r>
          </a:p>
          <a:p>
            <a:r>
              <a:rPr lang="cs-CZ" sz="1800" dirty="0"/>
              <a:t>Spouštěč nemusí být nutně násilí, ale třeba frustrace, napětí, nebo rychlé střihy v záběrech filmu. Zda je pak následná reakce násilná záleží na rámování té situace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29697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71E1DD-EC5C-4295-A35E-6B9B71A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cs-CZ" dirty="0"/>
              <a:t>A</a:t>
            </a:r>
            <a:r>
              <a:rPr lang="en-US" dirty="0" err="1"/>
              <a:t>gression</a:t>
            </a:r>
            <a:r>
              <a:rPr lang="en-US" dirty="0"/>
              <a:t> </a:t>
            </a:r>
            <a:r>
              <a:rPr lang="cs-CZ" dirty="0"/>
              <a:t>M</a:t>
            </a:r>
            <a:r>
              <a:rPr lang="en-US" dirty="0" err="1"/>
              <a:t>odel</a:t>
            </a:r>
            <a:r>
              <a:rPr lang="en-US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26D0D-B3CA-4C48-9046-4AEB759BF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Anderson &amp; Bushman</a:t>
            </a:r>
          </a:p>
          <a:p>
            <a:r>
              <a:rPr lang="cs-CZ" sz="2000" dirty="0"/>
              <a:t>Krátkodobé i dlouhodobé mediální účinky</a:t>
            </a:r>
          </a:p>
          <a:p>
            <a:r>
              <a:rPr lang="cs-CZ" sz="2000" dirty="0"/>
              <a:t>„Meta-teoretický rámec“</a:t>
            </a:r>
          </a:p>
          <a:p>
            <a:r>
              <a:rPr lang="cs-CZ" sz="2000" dirty="0"/>
              <a:t>Filmová a televizní agrese, videohry, interaktivní média</a:t>
            </a:r>
          </a:p>
          <a:p>
            <a:endParaRPr lang="cs-CZ" sz="2000" dirty="0"/>
          </a:p>
          <a:p>
            <a:r>
              <a:rPr lang="cs-CZ" sz="2000" dirty="0"/>
              <a:t>Naučená kognitivní schémata</a:t>
            </a:r>
          </a:p>
          <a:p>
            <a:r>
              <a:rPr lang="cs-CZ" sz="2000" dirty="0"/>
              <a:t>Distální a proximální procesy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907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24" y="0"/>
            <a:ext cx="6051710" cy="68580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 bwMode="auto">
          <a:xfrm>
            <a:off x="1593448" y="2152890"/>
            <a:ext cx="8488102" cy="47051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1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24" y="0"/>
            <a:ext cx="6051710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 bwMode="auto">
          <a:xfrm>
            <a:off x="1593448" y="3264061"/>
            <a:ext cx="8152436" cy="35939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40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24" y="0"/>
            <a:ext cx="6051710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 bwMode="auto">
          <a:xfrm>
            <a:off x="1593448" y="4745619"/>
            <a:ext cx="8314481" cy="211237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7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text, různorodé, elektronické, několik&#10;&#10;Popis byl vytvořen automaticky">
            <a:extLst>
              <a:ext uri="{FF2B5EF4-FFF2-40B4-BE49-F238E27FC236}">
                <a16:creationId xmlns:a16="http://schemas.microsoft.com/office/drawing/2014/main" id="{C1C10AA4-C05C-2919-49A0-BF05C33DDA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29000"/>
            <a:ext cx="4303757" cy="3429000"/>
          </a:xfrm>
          <a:prstGeom prst="rect">
            <a:avLst/>
          </a:prstGeom>
        </p:spPr>
      </p:pic>
      <p:pic>
        <p:nvPicPr>
          <p:cNvPr id="15" name="Obrázek 14" descr="Obsah obrázku text, různorodé, elektronické, několik&#10;&#10;Popis byl vytvořen automaticky">
            <a:extLst>
              <a:ext uri="{FF2B5EF4-FFF2-40B4-BE49-F238E27FC236}">
                <a16:creationId xmlns:a16="http://schemas.microsoft.com/office/drawing/2014/main" id="{31FECD45-C02B-9E42-EB88-80C153F34D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3753" y="3429000"/>
            <a:ext cx="4226866" cy="3429000"/>
          </a:xfrm>
          <a:prstGeom prst="rect">
            <a:avLst/>
          </a:prstGeom>
        </p:spPr>
      </p:pic>
      <p:pic>
        <p:nvPicPr>
          <p:cNvPr id="16" name="Obrázek 15" descr="Obsah obrázku text, různorodé, elektronické, několik&#10;&#10;Popis byl vytvořen automaticky">
            <a:extLst>
              <a:ext uri="{FF2B5EF4-FFF2-40B4-BE49-F238E27FC236}">
                <a16:creationId xmlns:a16="http://schemas.microsoft.com/office/drawing/2014/main" id="{57D594F3-FCB8-55C7-A090-E43A75BDDD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0617" y="3429000"/>
            <a:ext cx="3840005" cy="3429000"/>
          </a:xfrm>
          <a:prstGeom prst="rect">
            <a:avLst/>
          </a:prstGeom>
        </p:spPr>
      </p:pic>
      <p:pic>
        <p:nvPicPr>
          <p:cNvPr id="11" name="Obrázek 10" descr="Obsah obrázku text, různorodé, elektronické, několik&#10;&#10;Popis byl vytvořen automaticky">
            <a:extLst>
              <a:ext uri="{FF2B5EF4-FFF2-40B4-BE49-F238E27FC236}">
                <a16:creationId xmlns:a16="http://schemas.microsoft.com/office/drawing/2014/main" id="{DAFAFB8D-0E6B-1F12-9396-F0420228A7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4226862" cy="3429000"/>
          </a:xfrm>
          <a:prstGeom prst="rect">
            <a:avLst/>
          </a:prstGeom>
        </p:spPr>
      </p:pic>
      <p:pic>
        <p:nvPicPr>
          <p:cNvPr id="12" name="Obrázek 11" descr="Obsah obrázku text, různorodé, elektronické, několik&#10;&#10;Popis byl vytvořen automaticky">
            <a:extLst>
              <a:ext uri="{FF2B5EF4-FFF2-40B4-BE49-F238E27FC236}">
                <a16:creationId xmlns:a16="http://schemas.microsoft.com/office/drawing/2014/main" id="{121AA4DE-64E9-9489-87E2-8002B83A2D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861" y="-1852"/>
            <a:ext cx="4226866" cy="3682899"/>
          </a:xfrm>
          <a:prstGeom prst="rect">
            <a:avLst/>
          </a:prstGeom>
        </p:spPr>
      </p:pic>
      <p:pic>
        <p:nvPicPr>
          <p:cNvPr id="13" name="Obrázek 12" descr="Obsah obrázku text, různorodé, elektronické, několik&#10;&#10;Popis byl vytvořen automaticky">
            <a:extLst>
              <a:ext uri="{FF2B5EF4-FFF2-40B4-BE49-F238E27FC236}">
                <a16:creationId xmlns:a16="http://schemas.microsoft.com/office/drawing/2014/main" id="{7CF10626-B384-0263-1BC5-D6E7DC12D8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3727" y="-3703"/>
            <a:ext cx="3916895" cy="368475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9FB486F-A409-26A3-F9E0-404B703CE35B}"/>
              </a:ext>
            </a:extLst>
          </p:cNvPr>
          <p:cNvSpPr/>
          <p:nvPr/>
        </p:nvSpPr>
        <p:spPr bwMode="auto">
          <a:xfrm>
            <a:off x="1" y="2647459"/>
            <a:ext cx="12191999" cy="1563079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600" b="0" kern="0" dirty="0">
                <a:solidFill>
                  <a:schemeClr val="bg1"/>
                </a:solidFill>
                <a:latin typeface="+mj-lt"/>
              </a:rPr>
              <a:t>Násilí v médiích</a:t>
            </a:r>
          </a:p>
          <a:p>
            <a:pPr algn="ctr"/>
            <a:r>
              <a:rPr lang="cs-CZ" sz="3600" b="0" kern="0" dirty="0">
                <a:solidFill>
                  <a:schemeClr val="bg1"/>
                </a:solidFill>
                <a:latin typeface="+mj-lt"/>
              </a:rPr>
              <a:t>a jeho vliv na násilné chování konzumentů</a:t>
            </a:r>
          </a:p>
        </p:txBody>
      </p:sp>
    </p:spTree>
    <p:extLst>
      <p:ext uri="{BB962C8B-B14F-4D97-AF65-F5344CB8AC3E}">
        <p14:creationId xmlns:p14="http://schemas.microsoft.com/office/powerpoint/2010/main" val="108228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24" y="0"/>
            <a:ext cx="6051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8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71E1DD-EC5C-4295-A35E-6B9B71A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cs-CZ" dirty="0"/>
              <a:t>A</a:t>
            </a:r>
            <a:r>
              <a:rPr lang="en-US" dirty="0" err="1"/>
              <a:t>gression</a:t>
            </a:r>
            <a:r>
              <a:rPr lang="en-US" dirty="0"/>
              <a:t> </a:t>
            </a:r>
            <a:r>
              <a:rPr lang="cs-CZ" dirty="0"/>
              <a:t>M</a:t>
            </a:r>
            <a:r>
              <a:rPr lang="en-US" dirty="0" err="1"/>
              <a:t>odel</a:t>
            </a:r>
            <a:r>
              <a:rPr lang="en-US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26D0D-B3CA-4C48-9046-4AEB759B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86856" cy="4139998"/>
          </a:xfrm>
        </p:spPr>
        <p:txBody>
          <a:bodyPr/>
          <a:lstStyle/>
          <a:p>
            <a:r>
              <a:rPr lang="cs-CZ" sz="2000" dirty="0"/>
              <a:t>V krátkodobé perspektivě média ovlivňují náš kognitivní, emoční a fyziologický stav</a:t>
            </a:r>
          </a:p>
          <a:p>
            <a:r>
              <a:rPr lang="cs-CZ" sz="2000" dirty="0"/>
              <a:t>V dlouhodobé perspektivě nás média učí jak vnímat, interpretovat a hodnotit svět kolem nás</a:t>
            </a:r>
          </a:p>
          <a:p>
            <a:r>
              <a:rPr lang="cs-CZ" sz="2000" dirty="0"/>
              <a:t>S každým opakováním expozice násilí v médiích se skrze krátkodobé efekty zesiluje „zapisování“ těchto schémat do paměti a identity jedince. Tyto clustery se stávají komplexními, propojují s jinými částmi identity a je tak stále obtížnější je změnit</a:t>
            </a:r>
          </a:p>
          <a:p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95" y="544009"/>
            <a:ext cx="4335782" cy="491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40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71E1DD-EC5C-4295-A35E-6B9B71A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cs-CZ" dirty="0"/>
              <a:t>A</a:t>
            </a:r>
            <a:r>
              <a:rPr lang="en-US" dirty="0" err="1"/>
              <a:t>gression</a:t>
            </a:r>
            <a:r>
              <a:rPr lang="en-US" dirty="0"/>
              <a:t> </a:t>
            </a:r>
            <a:r>
              <a:rPr lang="cs-CZ" dirty="0"/>
              <a:t>M</a:t>
            </a:r>
            <a:r>
              <a:rPr lang="en-US" dirty="0" err="1"/>
              <a:t>odel</a:t>
            </a:r>
            <a:r>
              <a:rPr lang="en-US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26D0D-B3CA-4C48-9046-4AEB759BF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dirty="0"/>
              <a:t>Jednotlivé propozice modelu byly testovány v rámci průřezových, longitudinálních i experimentálních studií, a to v různých kulturních kontextech i s různými věkovými skupinami</a:t>
            </a:r>
          </a:p>
          <a:p>
            <a:pPr lvl="0"/>
            <a:r>
              <a:rPr lang="cs-CZ" sz="2000" dirty="0"/>
              <a:t>Existující metaanalýzy ukazují, že výsledy jsou napříč kontexty poměrně konzistentní a hlavní propozice modelu potvrzují</a:t>
            </a:r>
          </a:p>
          <a:p>
            <a:pPr lvl="0"/>
            <a:r>
              <a:rPr lang="cs-CZ" sz="2000" dirty="0"/>
              <a:t>ALE:</a:t>
            </a:r>
          </a:p>
          <a:p>
            <a:pPr lvl="1"/>
            <a:r>
              <a:rPr lang="cs-CZ" dirty="0"/>
              <a:t>Malé </a:t>
            </a:r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sizes</a:t>
            </a:r>
            <a:endParaRPr lang="cs-CZ" dirty="0"/>
          </a:p>
          <a:p>
            <a:pPr lvl="1"/>
            <a:r>
              <a:rPr lang="cs-CZ" dirty="0"/>
              <a:t>Komplexní a těžko testovatelný model</a:t>
            </a:r>
          </a:p>
          <a:p>
            <a:pPr lvl="1"/>
            <a:r>
              <a:rPr lang="cs-CZ" dirty="0"/>
              <a:t>Vliv mnoha intervenujících proměnných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01100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71E1DD-EC5C-4295-A35E-6B9B71A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cs-CZ" dirty="0"/>
              <a:t>A</a:t>
            </a:r>
            <a:r>
              <a:rPr lang="en-US" dirty="0" err="1"/>
              <a:t>gression</a:t>
            </a:r>
            <a:r>
              <a:rPr lang="en-US" dirty="0"/>
              <a:t> </a:t>
            </a:r>
            <a:r>
              <a:rPr lang="cs-CZ" dirty="0"/>
              <a:t>M</a:t>
            </a:r>
            <a:r>
              <a:rPr lang="en-US" dirty="0" err="1"/>
              <a:t>odel</a:t>
            </a:r>
            <a:r>
              <a:rPr lang="en-US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26D0D-B3CA-4C48-9046-4AEB759B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528400" cy="4696098"/>
          </a:xfrm>
        </p:spPr>
        <p:txBody>
          <a:bodyPr/>
          <a:lstStyle/>
          <a:p>
            <a:r>
              <a:rPr lang="cs-CZ" dirty="0"/>
              <a:t>Vliv mediálního obsahu:</a:t>
            </a:r>
          </a:p>
          <a:p>
            <a:pPr lvl="1"/>
            <a:r>
              <a:rPr lang="cs-CZ" dirty="0"/>
              <a:t>Odměna násilí, realističnost násilí, ne/ukázání důsledků pro oběti, pozitivní vykreslení agresora a identifikace</a:t>
            </a:r>
          </a:p>
          <a:p>
            <a:pPr lvl="1"/>
            <a:r>
              <a:rPr lang="cs-CZ" dirty="0" err="1"/>
              <a:t>Hollingdale</a:t>
            </a:r>
            <a:r>
              <a:rPr lang="cs-CZ" dirty="0"/>
              <a:t> &amp; </a:t>
            </a:r>
            <a:r>
              <a:rPr lang="cs-CZ" dirty="0" err="1"/>
              <a:t>Greitemeyer</a:t>
            </a:r>
            <a:r>
              <a:rPr lang="cs-CZ" dirty="0"/>
              <a:t> (2013) – personalizace </a:t>
            </a:r>
            <a:r>
              <a:rPr lang="cs-CZ" dirty="0" err="1"/>
              <a:t>avatara</a:t>
            </a:r>
            <a:endParaRPr lang="en-GB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082" y="673866"/>
            <a:ext cx="4082607" cy="2755134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64D89021-F1E6-4A5C-9D9D-A4D4DA1445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Obsah obrázku text, osoba, pózování&#10;&#10;Popis byl vytvořen automaticky">
            <a:extLst>
              <a:ext uri="{FF2B5EF4-FFF2-40B4-BE49-F238E27FC236}">
                <a16:creationId xmlns:a16="http://schemas.microsoft.com/office/drawing/2014/main" id="{FFA384C5-CA14-49BF-9FFD-D757F0AA7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20" y="3694228"/>
            <a:ext cx="5325869" cy="299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79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71E1DD-EC5C-4295-A35E-6B9B71A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cs-CZ" dirty="0"/>
              <a:t>A</a:t>
            </a:r>
            <a:r>
              <a:rPr lang="en-US" dirty="0" err="1"/>
              <a:t>gression</a:t>
            </a:r>
            <a:r>
              <a:rPr lang="en-US" dirty="0"/>
              <a:t> </a:t>
            </a:r>
            <a:r>
              <a:rPr lang="cs-CZ" dirty="0"/>
              <a:t>M</a:t>
            </a:r>
            <a:r>
              <a:rPr lang="en-US" dirty="0" err="1"/>
              <a:t>odel</a:t>
            </a:r>
            <a:r>
              <a:rPr lang="en-US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26D0D-B3CA-4C48-9046-4AEB759B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657651" cy="4139998"/>
          </a:xfrm>
        </p:spPr>
        <p:txBody>
          <a:bodyPr/>
          <a:lstStyle/>
          <a:p>
            <a:r>
              <a:rPr lang="cs-CZ" dirty="0"/>
              <a:t>Vliv individuálních charakteristik</a:t>
            </a:r>
          </a:p>
          <a:p>
            <a:pPr lvl="1"/>
            <a:r>
              <a:rPr lang="cs-CZ" dirty="0"/>
              <a:t>Př. Agresivita jedince, hostilní </a:t>
            </a:r>
            <a:r>
              <a:rPr lang="cs-CZ" dirty="0" err="1"/>
              <a:t>atribuce</a:t>
            </a:r>
            <a:r>
              <a:rPr lang="cs-CZ" dirty="0"/>
              <a:t>, postoje vůči násilí,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Morální </a:t>
            </a:r>
            <a:r>
              <a:rPr lang="cs-CZ" dirty="0" err="1"/>
              <a:t>indentita</a:t>
            </a:r>
            <a:r>
              <a:rPr lang="cs-CZ" dirty="0"/>
              <a:t>, empatie,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r>
              <a:rPr lang="cs-CZ" dirty="0"/>
              <a:t>Vliv sociálního prostředí</a:t>
            </a:r>
          </a:p>
          <a:p>
            <a:pPr lvl="1"/>
            <a:r>
              <a:rPr lang="cs-CZ" dirty="0"/>
              <a:t>Konflikt v rodině, rodičovské mediace konzumace médií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</p:txBody>
      </p:sp>
      <p:pic>
        <p:nvPicPr>
          <p:cNvPr id="6" name="Picture 2" descr="Aggression and Antisocial Behavior - ppt downl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66000" y="242756"/>
            <a:ext cx="4636144" cy="641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07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B71E1DD-EC5C-4295-A35E-6B9B71A2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Prosociální chování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826D0D-B3CA-4C48-9046-4AEB759B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376000" cy="4139998"/>
          </a:xfrm>
        </p:spPr>
        <p:txBody>
          <a:bodyPr/>
          <a:lstStyle/>
          <a:p>
            <a:r>
              <a:rPr lang="cs-CZ" sz="2000" dirty="0"/>
              <a:t>Obecný model učení</a:t>
            </a:r>
          </a:p>
          <a:p>
            <a:pPr lvl="0"/>
            <a:r>
              <a:rPr lang="cs-CZ" sz="2000" dirty="0"/>
              <a:t>Výzkumy zaměřené na prosociální chování</a:t>
            </a:r>
          </a:p>
          <a:p>
            <a:pPr lvl="0"/>
            <a:r>
              <a:rPr lang="cs-CZ" sz="2000" dirty="0"/>
              <a:t>Konzumace prosociálních obsahů vede k učení se a k aktivování prosociálních skriptů a kognitivních schémat</a:t>
            </a:r>
          </a:p>
          <a:p>
            <a:pPr lvl="0"/>
            <a:r>
              <a:rPr lang="cs-CZ" sz="2000" dirty="0"/>
              <a:t>Hraní prosociálních her – zvýšení prosociálních tendencí chování, snížení agresivních tendencí</a:t>
            </a:r>
          </a:p>
          <a:p>
            <a:endParaRPr lang="cs-CZ" sz="2000" dirty="0"/>
          </a:p>
        </p:txBody>
      </p:sp>
      <p:pic>
        <p:nvPicPr>
          <p:cNvPr id="4100" name="Picture 4" descr="It Takes Two – kooperační hra pro všechny páry | Recenze | PSGamer.cz">
            <a:extLst>
              <a:ext uri="{FF2B5EF4-FFF2-40B4-BE49-F238E27FC236}">
                <a16:creationId xmlns:a16="http://schemas.microsoft.com/office/drawing/2014/main" id="{1589FDB3-7A5B-4BEC-92F0-5B5A57DF5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7210" y="1692002"/>
            <a:ext cx="4914790" cy="398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726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03F88E1A-AF0F-47CD-952C-B12DF8C2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DSMM - opakování</a:t>
            </a:r>
            <a:endParaRPr lang="en-GB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B27B38E-2620-0FAD-4F2A-63DABAE085CB}"/>
              </a:ext>
            </a:extLst>
          </p:cNvPr>
          <p:cNvSpPr/>
          <p:nvPr/>
        </p:nvSpPr>
        <p:spPr>
          <a:xfrm>
            <a:off x="666000" y="1354201"/>
            <a:ext cx="10986855" cy="71060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Valkenburg, P. M., &amp; Peter, J. (2013). The differential susceptibility to media effects model. </a:t>
            </a:r>
            <a:r>
              <a:rPr lang="en-US" sz="1400" i="1" dirty="0"/>
              <a:t>Journal of Communication</a:t>
            </a:r>
            <a:r>
              <a:rPr lang="en-US" sz="1400" dirty="0"/>
              <a:t>, </a:t>
            </a:r>
            <a:r>
              <a:rPr lang="en-US" sz="1400" i="1" dirty="0"/>
              <a:t>63</a:t>
            </a:r>
            <a:r>
              <a:rPr lang="en-US" sz="1400" dirty="0"/>
              <a:t>(2), 221-243.</a:t>
            </a:r>
            <a:r>
              <a:rPr lang="cs-CZ" sz="1400" dirty="0"/>
              <a:t> </a:t>
            </a:r>
            <a:r>
              <a:rPr lang="en-US" sz="1400" dirty="0">
                <a:hlinkClick r:id="rId3"/>
              </a:rPr>
              <a:t>https://doi.org/10.1111/jcom.12024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57C33E43-3BF6-E60C-9CBF-5F50964A18CC}"/>
              </a:ext>
            </a:extLst>
          </p:cNvPr>
          <p:cNvSpPr/>
          <p:nvPr/>
        </p:nvSpPr>
        <p:spPr bwMode="auto">
          <a:xfrm>
            <a:off x="9477488" y="2134387"/>
            <a:ext cx="2419167" cy="587299"/>
          </a:xfrm>
          <a:prstGeom prst="wedgeRectCallout">
            <a:avLst>
              <a:gd name="adj1" fmla="val -22298"/>
              <a:gd name="adj2" fmla="val -71437"/>
            </a:avLst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Model zvýšené náchylnosti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 mediálním účinkům</a:t>
            </a:r>
          </a:p>
        </p:txBody>
      </p:sp>
      <p:pic>
        <p:nvPicPr>
          <p:cNvPr id="14" name="Obrázek 13" descr="Obsah obrázku text, kočka, kočka domácí, savec&#10;&#10;Popis byl vytvořen automaticky">
            <a:extLst>
              <a:ext uri="{FF2B5EF4-FFF2-40B4-BE49-F238E27FC236}">
                <a16:creationId xmlns:a16="http://schemas.microsoft.com/office/drawing/2014/main" id="{B4049F08-7CE0-FB95-3C7D-9482E085B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670000"/>
            <a:ext cx="3429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20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03F88E1A-AF0F-47CD-952C-B12DF8C2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Mediální účinky - opakování</a:t>
            </a:r>
            <a:endParaRPr lang="en-GB" dirty="0"/>
          </a:p>
        </p:txBody>
      </p:sp>
      <p:pic>
        <p:nvPicPr>
          <p:cNvPr id="13" name="Picture 2" descr="http://onlinelibrary.wiley.com/store/10.1111/jcom.12024/asset/image_m/jcom12024-fig-0001-m.png?v=1&amp;t=itwmv0no&amp;s=6442444f22b7b1ff580ae1ae40e546bce1242e0c">
            <a:extLst>
              <a:ext uri="{FF2B5EF4-FFF2-40B4-BE49-F238E27FC236}">
                <a16:creationId xmlns:a16="http://schemas.microsoft.com/office/drawing/2014/main" id="{EB821A55-393A-48C0-AAAC-3ECA9E0C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76" y="2763963"/>
            <a:ext cx="8417047" cy="37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27B38E-2620-0FAD-4F2A-63DABAE085CB}"/>
              </a:ext>
            </a:extLst>
          </p:cNvPr>
          <p:cNvSpPr/>
          <p:nvPr/>
        </p:nvSpPr>
        <p:spPr>
          <a:xfrm>
            <a:off x="666000" y="1354201"/>
            <a:ext cx="10986855" cy="71060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Valkenburg, P. M., &amp; Peter, J. (2013). The differential susceptibility to media effects model. </a:t>
            </a:r>
            <a:r>
              <a:rPr lang="en-US" sz="1400" i="1" dirty="0"/>
              <a:t>Journal of Communication</a:t>
            </a:r>
            <a:r>
              <a:rPr lang="en-US" sz="1400" dirty="0"/>
              <a:t>, </a:t>
            </a:r>
            <a:r>
              <a:rPr lang="en-US" sz="1400" i="1" dirty="0"/>
              <a:t>63</a:t>
            </a:r>
            <a:r>
              <a:rPr lang="en-US" sz="1400" dirty="0"/>
              <a:t>(2), 221-243.</a:t>
            </a:r>
            <a:r>
              <a:rPr lang="cs-CZ" sz="1400" dirty="0"/>
              <a:t> </a:t>
            </a:r>
            <a:r>
              <a:rPr lang="en-US" sz="1400" dirty="0">
                <a:hlinkClick r:id="rId4"/>
              </a:rPr>
              <a:t>https://doi.org/10.1111/jcom.12024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57C33E43-3BF6-E60C-9CBF-5F50964A18CC}"/>
              </a:ext>
            </a:extLst>
          </p:cNvPr>
          <p:cNvSpPr/>
          <p:nvPr/>
        </p:nvSpPr>
        <p:spPr bwMode="auto">
          <a:xfrm>
            <a:off x="9477488" y="2134387"/>
            <a:ext cx="2419167" cy="587299"/>
          </a:xfrm>
          <a:prstGeom prst="wedgeRectCallout">
            <a:avLst>
              <a:gd name="adj1" fmla="val -22298"/>
              <a:gd name="adj2" fmla="val -71437"/>
            </a:avLst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Model zvýšené náchylnosti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 mediálním účinkům</a:t>
            </a:r>
          </a:p>
        </p:txBody>
      </p:sp>
    </p:spTree>
    <p:extLst>
      <p:ext uri="{BB962C8B-B14F-4D97-AF65-F5344CB8AC3E}">
        <p14:creationId xmlns:p14="http://schemas.microsoft.com/office/powerpoint/2010/main" val="3788730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03F88E1A-AF0F-47CD-952C-B12DF8C2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Mediální účinky - opakování</a:t>
            </a:r>
            <a:endParaRPr lang="en-GB" dirty="0"/>
          </a:p>
        </p:txBody>
      </p:sp>
      <p:pic>
        <p:nvPicPr>
          <p:cNvPr id="13" name="Picture 2" descr="http://onlinelibrary.wiley.com/store/10.1111/jcom.12024/asset/image_m/jcom12024-fig-0001-m.png?v=1&amp;t=itwmv0no&amp;s=6442444f22b7b1ff580ae1ae40e546bce1242e0c">
            <a:extLst>
              <a:ext uri="{FF2B5EF4-FFF2-40B4-BE49-F238E27FC236}">
                <a16:creationId xmlns:a16="http://schemas.microsoft.com/office/drawing/2014/main" id="{EB821A55-393A-48C0-AAAC-3ECA9E0C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76" y="2763963"/>
            <a:ext cx="8417047" cy="37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27B38E-2620-0FAD-4F2A-63DABAE085CB}"/>
              </a:ext>
            </a:extLst>
          </p:cNvPr>
          <p:cNvSpPr/>
          <p:nvPr/>
        </p:nvSpPr>
        <p:spPr>
          <a:xfrm>
            <a:off x="666000" y="1354201"/>
            <a:ext cx="10986855" cy="71060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Valkenburg, P. M., &amp; Peter, J. (2013). The differential susceptibility to media effects model. </a:t>
            </a:r>
            <a:r>
              <a:rPr lang="en-US" sz="1400" i="1" dirty="0"/>
              <a:t>Journal of Communication</a:t>
            </a:r>
            <a:r>
              <a:rPr lang="en-US" sz="1400" dirty="0"/>
              <a:t>, </a:t>
            </a:r>
            <a:r>
              <a:rPr lang="en-US" sz="1400" i="1" dirty="0"/>
              <a:t>63</a:t>
            </a:r>
            <a:r>
              <a:rPr lang="en-US" sz="1400" dirty="0"/>
              <a:t>(2), 221-243.</a:t>
            </a:r>
            <a:r>
              <a:rPr lang="cs-CZ" sz="1400" dirty="0"/>
              <a:t> </a:t>
            </a:r>
            <a:r>
              <a:rPr lang="en-US" sz="1400" dirty="0">
                <a:hlinkClick r:id="rId4"/>
              </a:rPr>
              <a:t>https://doi.org/10.1111/jcom.12024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57C33E43-3BF6-E60C-9CBF-5F50964A18CC}"/>
              </a:ext>
            </a:extLst>
          </p:cNvPr>
          <p:cNvSpPr/>
          <p:nvPr/>
        </p:nvSpPr>
        <p:spPr bwMode="auto">
          <a:xfrm>
            <a:off x="9477488" y="2134387"/>
            <a:ext cx="2419167" cy="587299"/>
          </a:xfrm>
          <a:prstGeom prst="wedgeRectCallout">
            <a:avLst>
              <a:gd name="adj1" fmla="val -22298"/>
              <a:gd name="adj2" fmla="val -71437"/>
            </a:avLst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Model zvýšené náchylnosti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 mediálním účinkům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FA2E02A-0E03-46F0-BDB2-5759A747E946}"/>
              </a:ext>
            </a:extLst>
          </p:cNvPr>
          <p:cNvSpPr/>
          <p:nvPr/>
        </p:nvSpPr>
        <p:spPr>
          <a:xfrm>
            <a:off x="2057399" y="2721686"/>
            <a:ext cx="1104901" cy="241815"/>
          </a:xfrm>
          <a:prstGeom prst="rect">
            <a:avLst/>
          </a:prstGeom>
          <a:noFill/>
          <a:ln w="28575">
            <a:solidFill>
              <a:srgbClr val="FA5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211CC61-F65A-1422-ACAE-8781C58075BB}"/>
              </a:ext>
            </a:extLst>
          </p:cNvPr>
          <p:cNvSpPr/>
          <p:nvPr/>
        </p:nvSpPr>
        <p:spPr>
          <a:xfrm>
            <a:off x="1895096" y="3340100"/>
            <a:ext cx="1451353" cy="1437858"/>
          </a:xfrm>
          <a:prstGeom prst="rect">
            <a:avLst/>
          </a:prstGeom>
          <a:noFill/>
          <a:ln w="28575">
            <a:solidFill>
              <a:srgbClr val="FA5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229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03F88E1A-AF0F-47CD-952C-B12DF8C2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Mediální účinky - opakování</a:t>
            </a:r>
            <a:endParaRPr lang="en-GB" dirty="0"/>
          </a:p>
        </p:txBody>
      </p:sp>
      <p:pic>
        <p:nvPicPr>
          <p:cNvPr id="13" name="Picture 2" descr="http://onlinelibrary.wiley.com/store/10.1111/jcom.12024/asset/image_m/jcom12024-fig-0001-m.png?v=1&amp;t=itwmv0no&amp;s=6442444f22b7b1ff580ae1ae40e546bce1242e0c">
            <a:extLst>
              <a:ext uri="{FF2B5EF4-FFF2-40B4-BE49-F238E27FC236}">
                <a16:creationId xmlns:a16="http://schemas.microsoft.com/office/drawing/2014/main" id="{EB821A55-393A-48C0-AAAC-3ECA9E0C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76" y="2763963"/>
            <a:ext cx="8417047" cy="37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27B38E-2620-0FAD-4F2A-63DABAE085CB}"/>
              </a:ext>
            </a:extLst>
          </p:cNvPr>
          <p:cNvSpPr/>
          <p:nvPr/>
        </p:nvSpPr>
        <p:spPr>
          <a:xfrm>
            <a:off x="666000" y="1354201"/>
            <a:ext cx="10986855" cy="71060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Valkenburg, P. M., &amp; Peter, J. (2013). The differential susceptibility to media effects model. </a:t>
            </a:r>
            <a:r>
              <a:rPr lang="en-US" sz="1400" i="1" dirty="0"/>
              <a:t>Journal of Communication</a:t>
            </a:r>
            <a:r>
              <a:rPr lang="en-US" sz="1400" dirty="0"/>
              <a:t>, </a:t>
            </a:r>
            <a:r>
              <a:rPr lang="en-US" sz="1400" i="1" dirty="0"/>
              <a:t>63</a:t>
            </a:r>
            <a:r>
              <a:rPr lang="en-US" sz="1400" dirty="0"/>
              <a:t>(2), 221-243.</a:t>
            </a:r>
            <a:r>
              <a:rPr lang="cs-CZ" sz="1400" dirty="0"/>
              <a:t> </a:t>
            </a:r>
            <a:r>
              <a:rPr lang="en-US" sz="1400" dirty="0">
                <a:hlinkClick r:id="rId4"/>
              </a:rPr>
              <a:t>https://doi.org/10.1111/jcom.12024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57C33E43-3BF6-E60C-9CBF-5F50964A18CC}"/>
              </a:ext>
            </a:extLst>
          </p:cNvPr>
          <p:cNvSpPr/>
          <p:nvPr/>
        </p:nvSpPr>
        <p:spPr bwMode="auto">
          <a:xfrm>
            <a:off x="9477488" y="2134387"/>
            <a:ext cx="2419167" cy="587299"/>
          </a:xfrm>
          <a:prstGeom prst="wedgeRectCallout">
            <a:avLst>
              <a:gd name="adj1" fmla="val -22298"/>
              <a:gd name="adj2" fmla="val -71437"/>
            </a:avLst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Model zvýšené náchylnosti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 mediálním účinkům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E4C06BB-9085-A770-247F-5F8FB5203AFB}"/>
              </a:ext>
            </a:extLst>
          </p:cNvPr>
          <p:cNvSpPr/>
          <p:nvPr/>
        </p:nvSpPr>
        <p:spPr>
          <a:xfrm>
            <a:off x="4788694" y="3805237"/>
            <a:ext cx="1202531" cy="442913"/>
          </a:xfrm>
          <a:prstGeom prst="rect">
            <a:avLst/>
          </a:prstGeom>
          <a:noFill/>
          <a:ln w="28575">
            <a:solidFill>
              <a:srgbClr val="3C4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1DB1AF9-B499-9A29-687B-41EC97ABAF0E}"/>
              </a:ext>
            </a:extLst>
          </p:cNvPr>
          <p:cNvSpPr/>
          <p:nvPr/>
        </p:nvSpPr>
        <p:spPr>
          <a:xfrm>
            <a:off x="6862764" y="3664744"/>
            <a:ext cx="1475521" cy="831055"/>
          </a:xfrm>
          <a:prstGeom prst="rect">
            <a:avLst/>
          </a:prstGeom>
          <a:noFill/>
          <a:ln w="28575">
            <a:solidFill>
              <a:srgbClr val="3C4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B923E39-DB91-E9C4-0F76-24000D124277}"/>
              </a:ext>
            </a:extLst>
          </p:cNvPr>
          <p:cNvSpPr/>
          <p:nvPr/>
        </p:nvSpPr>
        <p:spPr>
          <a:xfrm>
            <a:off x="7030806" y="2712161"/>
            <a:ext cx="1223963" cy="278689"/>
          </a:xfrm>
          <a:prstGeom prst="rect">
            <a:avLst/>
          </a:prstGeom>
          <a:noFill/>
          <a:ln w="28575">
            <a:solidFill>
              <a:srgbClr val="3C4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EF38A68-8FDB-FA12-F11D-995F2CC9A3DC}"/>
              </a:ext>
            </a:extLst>
          </p:cNvPr>
          <p:cNvSpPr/>
          <p:nvPr/>
        </p:nvSpPr>
        <p:spPr>
          <a:xfrm>
            <a:off x="9224965" y="3729037"/>
            <a:ext cx="1050129" cy="519103"/>
          </a:xfrm>
          <a:prstGeom prst="rect">
            <a:avLst/>
          </a:prstGeom>
          <a:noFill/>
          <a:ln w="28575">
            <a:solidFill>
              <a:srgbClr val="3C40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16368CEF-6FF7-EBD4-5A45-C05812A5E31F}"/>
              </a:ext>
            </a:extLst>
          </p:cNvPr>
          <p:cNvCxnSpPr>
            <a:cxnSpLocks/>
          </p:cNvCxnSpPr>
          <p:nvPr/>
        </p:nvCxnSpPr>
        <p:spPr>
          <a:xfrm>
            <a:off x="6003133" y="4055847"/>
            <a:ext cx="852488" cy="0"/>
          </a:xfrm>
          <a:prstGeom prst="straightConnector1">
            <a:avLst/>
          </a:prstGeom>
          <a:ln w="28575">
            <a:solidFill>
              <a:srgbClr val="3C40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318EF48F-0031-52F8-2DEE-642DFAF70BF1}"/>
              </a:ext>
            </a:extLst>
          </p:cNvPr>
          <p:cNvCxnSpPr>
            <a:cxnSpLocks/>
          </p:cNvCxnSpPr>
          <p:nvPr/>
        </p:nvCxnSpPr>
        <p:spPr>
          <a:xfrm>
            <a:off x="8367714" y="4036796"/>
            <a:ext cx="865188" cy="0"/>
          </a:xfrm>
          <a:prstGeom prst="straightConnector1">
            <a:avLst/>
          </a:prstGeom>
          <a:ln w="28575">
            <a:solidFill>
              <a:srgbClr val="3C40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603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4078C5-20B4-4377-B686-9BE4F6A95E20}"/>
              </a:ext>
            </a:extLst>
          </p:cNvPr>
          <p:cNvSpPr txBox="1"/>
          <p:nvPr/>
        </p:nvSpPr>
        <p:spPr>
          <a:xfrm>
            <a:off x="5349416" y="1478556"/>
            <a:ext cx="8382000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D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https://www.youtube.com/watch?v=0C_IBSuXIoo&amp;t=37s</a:t>
            </a:r>
            <a:r>
              <a:rPr lang="cs-CZ" sz="2000" dirty="0">
                <a:solidFill>
                  <a:srgbClr val="0000D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Media saying video game makes people violent - Album on Imgur">
            <a:extLst>
              <a:ext uri="{FF2B5EF4-FFF2-40B4-BE49-F238E27FC236}">
                <a16:creationId xmlns:a16="http://schemas.microsoft.com/office/drawing/2014/main" id="{66C37FFE-7685-4789-8100-10B0706F1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000" y="2502360"/>
            <a:ext cx="2264045" cy="36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olesome Memes Protest Video Games Cause Violence Claim">
            <a:extLst>
              <a:ext uri="{FF2B5EF4-FFF2-40B4-BE49-F238E27FC236}">
                <a16:creationId xmlns:a16="http://schemas.microsoft.com/office/drawing/2014/main" id="{B83E21C7-3CE3-4BF9-8E21-5DA462983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0412" y="3058145"/>
            <a:ext cx="1931895" cy="308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un Violence Memes About Violent Video Games Are Everywhere">
            <a:extLst>
              <a:ext uri="{FF2B5EF4-FFF2-40B4-BE49-F238E27FC236}">
                <a16:creationId xmlns:a16="http://schemas.microsoft.com/office/drawing/2014/main" id="{AB239AE3-2722-4BAC-83AE-8D63DAB22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1"/>
          <a:stretch/>
        </p:blipFill>
        <p:spPr bwMode="auto">
          <a:xfrm>
            <a:off x="7073881" y="2816210"/>
            <a:ext cx="2264044" cy="333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edia saying video game makes people violent - Album on Imgur">
            <a:extLst>
              <a:ext uri="{FF2B5EF4-FFF2-40B4-BE49-F238E27FC236}">
                <a16:creationId xmlns:a16="http://schemas.microsoft.com/office/drawing/2014/main" id="{EEB6A866-1CE1-4EEC-8909-EC321BDFA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0709" y="2501091"/>
            <a:ext cx="2264044" cy="36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3">
            <a:extLst>
              <a:ext uri="{FF2B5EF4-FFF2-40B4-BE49-F238E27FC236}">
                <a16:creationId xmlns:a16="http://schemas.microsoft.com/office/drawing/2014/main" id="{3C88481C-E1F1-D6EE-A449-B17A4D13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710580"/>
            <a:ext cx="10753200" cy="451576"/>
          </a:xfrm>
        </p:spPr>
        <p:txBody>
          <a:bodyPr/>
          <a:lstStyle/>
          <a:p>
            <a:r>
              <a:rPr lang="cs-CZ" sz="4000" dirty="0"/>
              <a:t>Násilí ve videohrách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94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03F88E1A-AF0F-47CD-952C-B12DF8C2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Mediální účinky - opakování</a:t>
            </a:r>
            <a:endParaRPr lang="en-GB" dirty="0"/>
          </a:p>
        </p:txBody>
      </p:sp>
      <p:pic>
        <p:nvPicPr>
          <p:cNvPr id="13" name="Picture 2" descr="http://onlinelibrary.wiley.com/store/10.1111/jcom.12024/asset/image_m/jcom12024-fig-0001-m.png?v=1&amp;t=itwmv0no&amp;s=6442444f22b7b1ff580ae1ae40e546bce1242e0c">
            <a:extLst>
              <a:ext uri="{FF2B5EF4-FFF2-40B4-BE49-F238E27FC236}">
                <a16:creationId xmlns:a16="http://schemas.microsoft.com/office/drawing/2014/main" id="{EB821A55-393A-48C0-AAAC-3ECA9E0C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77" y="2763963"/>
            <a:ext cx="8417047" cy="37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27B38E-2620-0FAD-4F2A-63DABAE085CB}"/>
              </a:ext>
            </a:extLst>
          </p:cNvPr>
          <p:cNvSpPr/>
          <p:nvPr/>
        </p:nvSpPr>
        <p:spPr>
          <a:xfrm>
            <a:off x="666000" y="1354201"/>
            <a:ext cx="10986855" cy="71060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Valkenburg, P. M., &amp; Peter, J. (2013). The differential susceptibility to media effects model. </a:t>
            </a:r>
            <a:r>
              <a:rPr lang="en-US" sz="1400" i="1" dirty="0"/>
              <a:t>Journal of Communication</a:t>
            </a:r>
            <a:r>
              <a:rPr lang="en-US" sz="1400" dirty="0"/>
              <a:t>, </a:t>
            </a:r>
            <a:r>
              <a:rPr lang="en-US" sz="1400" i="1" dirty="0"/>
              <a:t>63</a:t>
            </a:r>
            <a:r>
              <a:rPr lang="en-US" sz="1400" dirty="0"/>
              <a:t>(2), 221-243.</a:t>
            </a:r>
            <a:r>
              <a:rPr lang="cs-CZ" sz="1400" dirty="0"/>
              <a:t> </a:t>
            </a:r>
            <a:r>
              <a:rPr lang="en-US" sz="1400" dirty="0">
                <a:hlinkClick r:id="rId4"/>
              </a:rPr>
              <a:t>https://doi.org/10.1111/jcom.12024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57C33E43-3BF6-E60C-9CBF-5F50964A18CC}"/>
              </a:ext>
            </a:extLst>
          </p:cNvPr>
          <p:cNvSpPr/>
          <p:nvPr/>
        </p:nvSpPr>
        <p:spPr bwMode="auto">
          <a:xfrm>
            <a:off x="9477488" y="2134387"/>
            <a:ext cx="2419167" cy="587299"/>
          </a:xfrm>
          <a:prstGeom prst="wedgeRectCallout">
            <a:avLst>
              <a:gd name="adj1" fmla="val -22298"/>
              <a:gd name="adj2" fmla="val -71437"/>
            </a:avLst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Model zvýšené náchylnosti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 mediálním účinkům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6FEE551-5309-6E3B-46DC-51382D8607F2}"/>
              </a:ext>
            </a:extLst>
          </p:cNvPr>
          <p:cNvSpPr/>
          <p:nvPr/>
        </p:nvSpPr>
        <p:spPr>
          <a:xfrm>
            <a:off x="1907381" y="3359150"/>
            <a:ext cx="1423194" cy="139382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4E5126E-D576-F15B-E805-8D7B1482A828}"/>
              </a:ext>
            </a:extLst>
          </p:cNvPr>
          <p:cNvSpPr/>
          <p:nvPr/>
        </p:nvSpPr>
        <p:spPr>
          <a:xfrm>
            <a:off x="4795776" y="3813976"/>
            <a:ext cx="1173224" cy="44052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4FCDF4F-EFEA-1688-5B5C-4FD2E2381D7D}"/>
              </a:ext>
            </a:extLst>
          </p:cNvPr>
          <p:cNvSpPr/>
          <p:nvPr/>
        </p:nvSpPr>
        <p:spPr>
          <a:xfrm>
            <a:off x="3401052" y="3642526"/>
            <a:ext cx="1297948" cy="34290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BB76012-E693-1EC3-7AC8-C1FDC8D2C9F5}"/>
              </a:ext>
            </a:extLst>
          </p:cNvPr>
          <p:cNvSpPr/>
          <p:nvPr/>
        </p:nvSpPr>
        <p:spPr>
          <a:xfrm>
            <a:off x="3401052" y="4513136"/>
            <a:ext cx="1394724" cy="38906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FB30FC21-B175-80ED-C1CF-81E12D038632}"/>
              </a:ext>
            </a:extLst>
          </p:cNvPr>
          <p:cNvCxnSpPr>
            <a:cxnSpLocks/>
          </p:cNvCxnSpPr>
          <p:nvPr/>
        </p:nvCxnSpPr>
        <p:spPr>
          <a:xfrm flipV="1">
            <a:off x="6383320" y="4056062"/>
            <a:ext cx="0" cy="899303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AA026019-126E-670E-1E37-8CAABA4C3AA1}"/>
              </a:ext>
            </a:extLst>
          </p:cNvPr>
          <p:cNvCxnSpPr>
            <a:cxnSpLocks/>
          </p:cNvCxnSpPr>
          <p:nvPr/>
        </p:nvCxnSpPr>
        <p:spPr>
          <a:xfrm>
            <a:off x="2615583" y="4955365"/>
            <a:ext cx="3767737" cy="0"/>
          </a:xfrm>
          <a:prstGeom prst="straightConnector1">
            <a:avLst/>
          </a:prstGeom>
          <a:ln w="28575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65A632EF-A50C-2C3C-9228-A9DDA19400E1}"/>
              </a:ext>
            </a:extLst>
          </p:cNvPr>
          <p:cNvCxnSpPr>
            <a:cxnSpLocks/>
          </p:cNvCxnSpPr>
          <p:nvPr/>
        </p:nvCxnSpPr>
        <p:spPr>
          <a:xfrm flipV="1">
            <a:off x="2615583" y="4752974"/>
            <a:ext cx="0" cy="202391"/>
          </a:xfrm>
          <a:prstGeom prst="straightConnector1">
            <a:avLst/>
          </a:prstGeom>
          <a:ln w="28575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4FBC4254-4312-C06F-961D-A8D60CD38D8E}"/>
              </a:ext>
            </a:extLst>
          </p:cNvPr>
          <p:cNvCxnSpPr>
            <a:cxnSpLocks/>
          </p:cNvCxnSpPr>
          <p:nvPr/>
        </p:nvCxnSpPr>
        <p:spPr>
          <a:xfrm flipV="1">
            <a:off x="3330575" y="4034238"/>
            <a:ext cx="1465201" cy="2182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98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03F88E1A-AF0F-47CD-952C-B12DF8C2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Mediální účinky - opakování</a:t>
            </a:r>
            <a:endParaRPr lang="en-GB" dirty="0"/>
          </a:p>
        </p:txBody>
      </p:sp>
      <p:pic>
        <p:nvPicPr>
          <p:cNvPr id="13" name="Picture 2" descr="http://onlinelibrary.wiley.com/store/10.1111/jcom.12024/asset/image_m/jcom12024-fig-0001-m.png?v=1&amp;t=itwmv0no&amp;s=6442444f22b7b1ff580ae1ae40e546bce1242e0c">
            <a:extLst>
              <a:ext uri="{FF2B5EF4-FFF2-40B4-BE49-F238E27FC236}">
                <a16:creationId xmlns:a16="http://schemas.microsoft.com/office/drawing/2014/main" id="{EB821A55-393A-48C0-AAAC-3ECA9E0C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77" y="2763963"/>
            <a:ext cx="8417047" cy="37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27B38E-2620-0FAD-4F2A-63DABAE085CB}"/>
              </a:ext>
            </a:extLst>
          </p:cNvPr>
          <p:cNvSpPr/>
          <p:nvPr/>
        </p:nvSpPr>
        <p:spPr>
          <a:xfrm>
            <a:off x="666000" y="1354201"/>
            <a:ext cx="10986855" cy="71060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Valkenburg, P. M., &amp; Peter, J. (2013). The differential susceptibility to media effects model. </a:t>
            </a:r>
            <a:r>
              <a:rPr lang="en-US" sz="1400" i="1" dirty="0"/>
              <a:t>Journal of Communication</a:t>
            </a:r>
            <a:r>
              <a:rPr lang="en-US" sz="1400" dirty="0"/>
              <a:t>, </a:t>
            </a:r>
            <a:r>
              <a:rPr lang="en-US" sz="1400" i="1" dirty="0"/>
              <a:t>63</a:t>
            </a:r>
            <a:r>
              <a:rPr lang="en-US" sz="1400" dirty="0"/>
              <a:t>(2), 221-243.</a:t>
            </a:r>
            <a:r>
              <a:rPr lang="cs-CZ" sz="1400" dirty="0"/>
              <a:t> </a:t>
            </a:r>
            <a:r>
              <a:rPr lang="en-US" sz="1400" dirty="0">
                <a:hlinkClick r:id="rId4"/>
              </a:rPr>
              <a:t>https://doi.org/10.1111/jcom.12024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57C33E43-3BF6-E60C-9CBF-5F50964A18CC}"/>
              </a:ext>
            </a:extLst>
          </p:cNvPr>
          <p:cNvSpPr/>
          <p:nvPr/>
        </p:nvSpPr>
        <p:spPr bwMode="auto">
          <a:xfrm>
            <a:off x="9477488" y="2134387"/>
            <a:ext cx="2419167" cy="587299"/>
          </a:xfrm>
          <a:prstGeom prst="wedgeRectCallout">
            <a:avLst>
              <a:gd name="adj1" fmla="val -22298"/>
              <a:gd name="adj2" fmla="val -71437"/>
            </a:avLst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Model zvýšené náchylnosti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 mediálním účinkům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550B795-7FA1-A22A-F224-5E90B7841129}"/>
              </a:ext>
            </a:extLst>
          </p:cNvPr>
          <p:cNvSpPr/>
          <p:nvPr/>
        </p:nvSpPr>
        <p:spPr>
          <a:xfrm>
            <a:off x="8267699" y="5059284"/>
            <a:ext cx="1126423" cy="245874"/>
          </a:xfrm>
          <a:prstGeom prst="rect">
            <a:avLst/>
          </a:prstGeom>
          <a:noFill/>
          <a:ln w="28575">
            <a:solidFill>
              <a:srgbClr val="FF7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3F1086A8-C83B-0A37-D8CE-2B5526E7B4E3}"/>
              </a:ext>
            </a:extLst>
          </p:cNvPr>
          <p:cNvCxnSpPr>
            <a:cxnSpLocks/>
          </p:cNvCxnSpPr>
          <p:nvPr/>
        </p:nvCxnSpPr>
        <p:spPr>
          <a:xfrm flipV="1">
            <a:off x="7602682" y="5024484"/>
            <a:ext cx="0" cy="328566"/>
          </a:xfrm>
          <a:prstGeom prst="straightConnector1">
            <a:avLst/>
          </a:prstGeom>
          <a:ln w="28575">
            <a:solidFill>
              <a:srgbClr val="FF773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30238128-CBC8-39EC-A238-768457709911}"/>
              </a:ext>
            </a:extLst>
          </p:cNvPr>
          <p:cNvCxnSpPr>
            <a:cxnSpLocks/>
          </p:cNvCxnSpPr>
          <p:nvPr/>
        </p:nvCxnSpPr>
        <p:spPr>
          <a:xfrm flipV="1">
            <a:off x="9477488" y="4225924"/>
            <a:ext cx="0" cy="1127126"/>
          </a:xfrm>
          <a:prstGeom prst="line">
            <a:avLst/>
          </a:prstGeom>
          <a:ln w="28575">
            <a:solidFill>
              <a:srgbClr val="FF77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93B61376-B490-58C5-8F65-CB7C84118D02}"/>
              </a:ext>
            </a:extLst>
          </p:cNvPr>
          <p:cNvSpPr/>
          <p:nvPr/>
        </p:nvSpPr>
        <p:spPr>
          <a:xfrm>
            <a:off x="9243061" y="3740158"/>
            <a:ext cx="1041558" cy="514342"/>
          </a:xfrm>
          <a:prstGeom prst="rect">
            <a:avLst/>
          </a:prstGeom>
          <a:noFill/>
          <a:ln w="28575">
            <a:solidFill>
              <a:srgbClr val="FF7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DDAD95ED-35F6-691B-A1CC-E2C41486A79A}"/>
              </a:ext>
            </a:extLst>
          </p:cNvPr>
          <p:cNvCxnSpPr>
            <a:cxnSpLocks/>
          </p:cNvCxnSpPr>
          <p:nvPr/>
        </p:nvCxnSpPr>
        <p:spPr>
          <a:xfrm flipV="1">
            <a:off x="2414588" y="5353050"/>
            <a:ext cx="7062900" cy="6223"/>
          </a:xfrm>
          <a:prstGeom prst="line">
            <a:avLst/>
          </a:prstGeom>
          <a:ln w="28575">
            <a:solidFill>
              <a:srgbClr val="FF77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8AC20431-DC2C-B6C6-D066-713E82B983C4}"/>
              </a:ext>
            </a:extLst>
          </p:cNvPr>
          <p:cNvCxnSpPr>
            <a:cxnSpLocks/>
          </p:cNvCxnSpPr>
          <p:nvPr/>
        </p:nvCxnSpPr>
        <p:spPr>
          <a:xfrm flipV="1">
            <a:off x="5388120" y="5019721"/>
            <a:ext cx="0" cy="328566"/>
          </a:xfrm>
          <a:prstGeom prst="straightConnector1">
            <a:avLst/>
          </a:prstGeom>
          <a:ln w="28575">
            <a:solidFill>
              <a:srgbClr val="FF773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1B6DBC7A-B205-B484-DF25-DA3B464B3ED8}"/>
              </a:ext>
            </a:extLst>
          </p:cNvPr>
          <p:cNvCxnSpPr>
            <a:cxnSpLocks/>
          </p:cNvCxnSpPr>
          <p:nvPr/>
        </p:nvCxnSpPr>
        <p:spPr>
          <a:xfrm flipV="1">
            <a:off x="2405062" y="5059284"/>
            <a:ext cx="0" cy="328566"/>
          </a:xfrm>
          <a:prstGeom prst="straightConnector1">
            <a:avLst/>
          </a:prstGeom>
          <a:ln w="28575">
            <a:solidFill>
              <a:srgbClr val="FF773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559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AA1C64D-251F-46C4-B407-A564414A8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Ohrožená populace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AE3906B-ECF6-4578-8476-D97C286D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Vliv médií na násilné chování je menší, než samotný vliv socio-demografických charakteristik</a:t>
            </a:r>
            <a:r>
              <a:rPr lang="en-GB" sz="2000" dirty="0"/>
              <a:t>. </a:t>
            </a:r>
            <a:r>
              <a:rPr lang="cs-CZ" sz="2000" dirty="0"/>
              <a:t>Zároveň tyto charakteristiky predikují preferenci a frekvenci konzumace násilných obsahů (viz model zvýšené náchylnosti k mediálním účinkům)</a:t>
            </a:r>
            <a:r>
              <a:rPr lang="en-US" sz="2000" dirty="0"/>
              <a:t>:</a:t>
            </a:r>
          </a:p>
          <a:p>
            <a:pPr lvl="1"/>
            <a:r>
              <a:rPr lang="cs-CZ" dirty="0"/>
              <a:t>Chlapci</a:t>
            </a:r>
          </a:p>
          <a:p>
            <a:pPr lvl="1"/>
            <a:r>
              <a:rPr lang="cs-CZ" dirty="0"/>
              <a:t>Adolescenti – krátkodobé efekty a děti pod 7 let u dlouhodobých efektů</a:t>
            </a:r>
            <a:endParaRPr lang="en-US" dirty="0"/>
          </a:p>
          <a:p>
            <a:pPr lvl="1"/>
            <a:r>
              <a:rPr lang="cs-CZ" dirty="0"/>
              <a:t>Již s agresivními sklony</a:t>
            </a:r>
          </a:p>
          <a:p>
            <a:pPr lvl="1"/>
            <a:r>
              <a:rPr lang="cs-CZ" dirty="0"/>
              <a:t>Další problematické psychologické charakteristiky (ADHD, poruchy osobnosti, nižší IQ)</a:t>
            </a:r>
          </a:p>
          <a:p>
            <a:pPr lvl="1"/>
            <a:r>
              <a:rPr lang="cs-CZ" dirty="0"/>
              <a:t>Jiné problematické chování (alkohol, drogy, záškoláctví)</a:t>
            </a:r>
          </a:p>
          <a:p>
            <a:pPr lvl="1"/>
            <a:r>
              <a:rPr lang="cs-CZ" dirty="0"/>
              <a:t>Z rodin s problémovým zázemím (např. konflikty v rodině)</a:t>
            </a:r>
            <a:endParaRPr lang="en-US" dirty="0"/>
          </a:p>
          <a:p>
            <a:pPr lvl="1"/>
            <a:r>
              <a:rPr lang="cs-CZ" dirty="0"/>
              <a:t>Z nižšího socioekonomického prostředí, které je zpravidla více tolerantní k násilí a více pozitivně se staví k projevům „síly“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592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7D4AEC0-B7E0-4A67-9D1C-D97B1DC19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Způsobují média násilí?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17534E-3906-4B53-A712-D422F7D3E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Dva nesmiřitelné tábory, které interpretují stejná data naprosto rozdílným způsobem (viz. Anderson et al. vs </a:t>
            </a:r>
            <a:r>
              <a:rPr lang="cs-CZ" sz="1800" dirty="0" err="1"/>
              <a:t>Ferguson</a:t>
            </a:r>
            <a:r>
              <a:rPr lang="cs-CZ" sz="1800" dirty="0"/>
              <a:t> et al.)</a:t>
            </a:r>
          </a:p>
          <a:p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FDDCA3-2569-4DCB-8974-DEEC2B0B6F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545580"/>
            <a:ext cx="5525310" cy="34172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DA81266-6568-43A1-927C-FD086CEDE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492" y="2534964"/>
            <a:ext cx="5427152" cy="38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3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5EDB584-E888-D4E3-8ADF-2ABAB473F8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91" y="1692275"/>
            <a:ext cx="4937206" cy="41402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55915269-0AEE-90E2-04E4-7AF082D73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Způsobují média násilí?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3351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7AC371-FE3B-417D-82CD-B0D7735114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422349"/>
            <a:ext cx="5838314" cy="434796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9B53681-51A7-02A8-7AA2-D4920B99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314" y="1921045"/>
            <a:ext cx="4521178" cy="4343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01C5818A-9D9F-00C3-20C4-8A5871BF734A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Způsobují média násilí?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2248295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vychadza Hovorca GIF - Nevychadza Hovorca Slovensko GIFs">
            <a:extLst>
              <a:ext uri="{FF2B5EF4-FFF2-40B4-BE49-F238E27FC236}">
                <a16:creationId xmlns:a16="http://schemas.microsoft.com/office/drawing/2014/main" id="{1DEA2470-248E-0694-3845-F45FBDF35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507" y="1470771"/>
            <a:ext cx="6412986" cy="466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46B9A252-A2C2-29B0-C041-968BEFC50A0E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Způsobují média násilí?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338805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343E7A6-FC95-51E3-6AF5-A945F5F5E033}"/>
              </a:ext>
            </a:extLst>
          </p:cNvPr>
          <p:cNvSpPr txBox="1">
            <a:spLocks/>
          </p:cNvSpPr>
          <p:nvPr/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Způsobují média násilí?</a:t>
            </a:r>
            <a:endParaRPr lang="en-GB" kern="0" dirty="0"/>
          </a:p>
        </p:txBody>
      </p:sp>
      <p:pic>
        <p:nvPicPr>
          <p:cNvPr id="5" name="Picture 2" descr="http://onlinelibrary.wiley.com/store/10.1111/jcom.12024/asset/image_m/jcom12024-fig-0001-m.png?v=1&amp;t=itwmv0no&amp;s=6442444f22b7b1ff580ae1ae40e546bce1242e0c">
            <a:extLst>
              <a:ext uri="{FF2B5EF4-FFF2-40B4-BE49-F238E27FC236}">
                <a16:creationId xmlns:a16="http://schemas.microsoft.com/office/drawing/2014/main" id="{75A4CD6B-CCCE-D49D-30E7-CF24917C8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6" y="1841769"/>
            <a:ext cx="6184137" cy="27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5C9BEEF-A69D-C46A-F361-1B33C1414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064" y="544009"/>
            <a:ext cx="4335782" cy="4913453"/>
          </a:xfrm>
          <a:prstGeom prst="rect">
            <a:avLst/>
          </a:prstGeom>
        </p:spPr>
      </p:pic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3DE8BDFB-2957-2920-519A-C4FCED4D645E}"/>
              </a:ext>
            </a:extLst>
          </p:cNvPr>
          <p:cNvSpPr txBox="1">
            <a:spLocks/>
          </p:cNvSpPr>
          <p:nvPr/>
        </p:nvSpPr>
        <p:spPr>
          <a:xfrm>
            <a:off x="553154" y="4878777"/>
            <a:ext cx="10753200" cy="413999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800" kern="0" dirty="0"/>
              <a:t>Komplexní proces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800" kern="0" dirty="0"/>
              <a:t>Individuální a situační faktory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800" kern="0" dirty="0"/>
              <a:t>Ve výzkumu špatně změřitelné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800" kern="0" dirty="0"/>
              <a:t>Krátkodobé vs. dlouhodobé účinky</a:t>
            </a:r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800" kern="0" dirty="0" err="1"/>
              <a:t>Desensitizace</a:t>
            </a:r>
            <a:endParaRPr lang="cs-CZ" sz="1800" kern="0" dirty="0"/>
          </a:p>
          <a:p>
            <a:pPr marL="285750" indent="-285750">
              <a:buFont typeface="Arial" panose="020B0604020202020204" pitchFamily="34" charset="0"/>
              <a:buChar char="−"/>
            </a:pPr>
            <a:r>
              <a:rPr lang="cs-CZ" sz="1800" kern="0" dirty="0"/>
              <a:t>Agrese i </a:t>
            </a:r>
            <a:r>
              <a:rPr lang="cs-CZ" sz="1800" kern="0" dirty="0" err="1"/>
              <a:t>prosociálnost</a:t>
            </a:r>
            <a:endParaRPr lang="cs-CZ" sz="1800" kern="0" dirty="0"/>
          </a:p>
          <a:p>
            <a:pPr marL="457200" indent="-457200">
              <a:buFont typeface="Arial" panose="020B0604020202020204" pitchFamily="34" charset="0"/>
              <a:buChar char="−"/>
            </a:pP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303588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text, dálkové ovládání, dálkový ovladač&#10;&#10;Popis byl vytvořen automaticky">
            <a:extLst>
              <a:ext uri="{FF2B5EF4-FFF2-40B4-BE49-F238E27FC236}">
                <a16:creationId xmlns:a16="http://schemas.microsoft.com/office/drawing/2014/main" id="{C6795B36-F736-8B94-FE72-FFEBBCBF81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4"/>
            <a:ext cx="4149969" cy="3267812"/>
          </a:xfrm>
          <a:prstGeom prst="rect">
            <a:avLst/>
          </a:prstGeom>
        </p:spPr>
      </p:pic>
      <p:pic>
        <p:nvPicPr>
          <p:cNvPr id="18" name="Obrázek 17" descr="Obsah obrázku text, dálkové ovládání, dálkový ovladač&#10;&#10;Popis byl vytvořen automaticky">
            <a:extLst>
              <a:ext uri="{FF2B5EF4-FFF2-40B4-BE49-F238E27FC236}">
                <a16:creationId xmlns:a16="http://schemas.microsoft.com/office/drawing/2014/main" id="{F06BE316-5E7B-31F4-FDBE-C67187BC1B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968" y="-1"/>
            <a:ext cx="4149969" cy="3267812"/>
          </a:xfrm>
          <a:prstGeom prst="rect">
            <a:avLst/>
          </a:prstGeom>
        </p:spPr>
      </p:pic>
      <p:pic>
        <p:nvPicPr>
          <p:cNvPr id="19" name="Obrázek 18" descr="Obsah obrázku text, dálkové ovládání, dálkový ovladač&#10;&#10;Popis byl vytvořen automaticky">
            <a:extLst>
              <a:ext uri="{FF2B5EF4-FFF2-40B4-BE49-F238E27FC236}">
                <a16:creationId xmlns:a16="http://schemas.microsoft.com/office/drawing/2014/main" id="{16B4C5A0-214C-BC81-B8A4-2A06A2EF0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9937" y="-5"/>
            <a:ext cx="3892064" cy="3267815"/>
          </a:xfrm>
          <a:prstGeom prst="rect">
            <a:avLst/>
          </a:prstGeom>
        </p:spPr>
      </p:pic>
      <p:pic>
        <p:nvPicPr>
          <p:cNvPr id="20" name="Obrázek 19" descr="Obsah obrázku text, dálkové ovládání, dálkový ovladač&#10;&#10;Popis byl vytvořen automaticky">
            <a:extLst>
              <a:ext uri="{FF2B5EF4-FFF2-40B4-BE49-F238E27FC236}">
                <a16:creationId xmlns:a16="http://schemas.microsoft.com/office/drawing/2014/main" id="{20B797FE-641F-3218-F75F-8FF25A5D78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2020" y="3428999"/>
            <a:ext cx="3889287" cy="3429000"/>
          </a:xfrm>
          <a:prstGeom prst="rect">
            <a:avLst/>
          </a:prstGeom>
        </p:spPr>
      </p:pic>
      <p:pic>
        <p:nvPicPr>
          <p:cNvPr id="21" name="Obrázek 20" descr="Obsah obrázku text, dálkové ovládání, dálkový ovladač&#10;&#10;Popis byl vytvořen automaticky">
            <a:extLst>
              <a:ext uri="{FF2B5EF4-FFF2-40B4-BE49-F238E27FC236}">
                <a16:creationId xmlns:a16="http://schemas.microsoft.com/office/drawing/2014/main" id="{9FB3A1FD-F457-C0B3-6B40-F64B6F6356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1357" y="3429000"/>
            <a:ext cx="4149969" cy="3429000"/>
          </a:xfrm>
          <a:prstGeom prst="rect">
            <a:avLst/>
          </a:prstGeom>
        </p:spPr>
      </p:pic>
      <p:pic>
        <p:nvPicPr>
          <p:cNvPr id="22" name="Obrázek 21" descr="Obsah obrázku text, dálkové ovládání, dálkový ovladač&#10;&#10;Popis byl vytvořen automaticky">
            <a:extLst>
              <a:ext uri="{FF2B5EF4-FFF2-40B4-BE49-F238E27FC236}">
                <a16:creationId xmlns:a16="http://schemas.microsoft.com/office/drawing/2014/main" id="{2D7284BC-4FD6-FA2A-E04A-FAEFD3177B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" y="3429000"/>
            <a:ext cx="4149969" cy="3429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9FB486F-A409-26A3-F9E0-404B703CE35B}"/>
              </a:ext>
            </a:extLst>
          </p:cNvPr>
          <p:cNvSpPr/>
          <p:nvPr/>
        </p:nvSpPr>
        <p:spPr bwMode="auto">
          <a:xfrm>
            <a:off x="0" y="2869221"/>
            <a:ext cx="12191307" cy="1119557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600" b="0" kern="0" dirty="0">
                <a:solidFill>
                  <a:schemeClr val="bg1"/>
                </a:solidFill>
                <a:latin typeface="+mj-lt"/>
              </a:rPr>
              <a:t>Agrese v online komunikaci</a:t>
            </a:r>
          </a:p>
        </p:txBody>
      </p:sp>
    </p:spTree>
    <p:extLst>
      <p:ext uri="{BB962C8B-B14F-4D97-AF65-F5344CB8AC3E}">
        <p14:creationId xmlns:p14="http://schemas.microsoft.com/office/powerpoint/2010/main" val="910780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John </a:t>
            </a:r>
            <a:r>
              <a:rPr lang="cs-CZ" dirty="0" err="1"/>
              <a:t>Suler</a:t>
            </a:r>
            <a:r>
              <a:rPr lang="cs-CZ" dirty="0"/>
              <a:t> (2004) – vznik koncem 90.let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Google Shape;1480;p62">
            <a:extLst>
              <a:ext uri="{FF2B5EF4-FFF2-40B4-BE49-F238E27FC236}">
                <a16:creationId xmlns:a16="http://schemas.microsoft.com/office/drawing/2014/main" id="{F00E04E4-CBAC-4FA4-8DA4-8E811C5DECD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4650860"/>
            <a:ext cx="3551260" cy="199758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  <p:pic>
        <p:nvPicPr>
          <p:cNvPr id="2" name="Google Shape;1480;p62">
            <a:extLst>
              <a:ext uri="{FF2B5EF4-FFF2-40B4-BE49-F238E27FC236}">
                <a16:creationId xmlns:a16="http://schemas.microsoft.com/office/drawing/2014/main" id="{6D3E89C6-3B05-FAA7-F4F2-4C26216FCF21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2538236"/>
            <a:ext cx="3546988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298066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4078C5-20B4-4377-B686-9BE4F6A95E20}"/>
              </a:ext>
            </a:extLst>
          </p:cNvPr>
          <p:cNvSpPr txBox="1"/>
          <p:nvPr/>
        </p:nvSpPr>
        <p:spPr>
          <a:xfrm>
            <a:off x="414000" y="2200984"/>
            <a:ext cx="33003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https://www.youtube.com/watch?v=3RKZn2Sf7bo&amp;t=33s</a:t>
            </a:r>
            <a:r>
              <a:rPr lang="cs-CZ" sz="2000" dirty="0">
                <a:solidFill>
                  <a:srgbClr val="0000DC"/>
                </a:solidFill>
              </a:rPr>
              <a:t> 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3C88481C-E1F1-D6EE-A449-B17A4D13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710580"/>
            <a:ext cx="10753200" cy="451576"/>
          </a:xfrm>
        </p:spPr>
        <p:txBody>
          <a:bodyPr/>
          <a:lstStyle/>
          <a:p>
            <a:r>
              <a:rPr lang="cs-CZ" sz="4000" dirty="0"/>
              <a:t>Násilí ve videohrách</a:t>
            </a:r>
            <a:endParaRPr lang="en-GB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71918A9-08FA-F7E0-589A-9FA946A7C679}"/>
              </a:ext>
            </a:extLst>
          </p:cNvPr>
          <p:cNvSpPr txBox="1"/>
          <p:nvPr/>
        </p:nvSpPr>
        <p:spPr>
          <a:xfrm>
            <a:off x="308493" y="1525872"/>
            <a:ext cx="7466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>
                <a:effectLst/>
                <a:latin typeface="+mj-lt"/>
              </a:rPr>
              <a:t>Trump blames video games</a:t>
            </a:r>
            <a:r>
              <a:rPr lang="cs-CZ" sz="2400" b="0" i="0" dirty="0">
                <a:effectLst/>
                <a:latin typeface="+mj-lt"/>
              </a:rPr>
              <a:t> and</a:t>
            </a:r>
            <a:r>
              <a:rPr lang="en-US" sz="2400" b="0" i="0" dirty="0">
                <a:effectLst/>
                <a:latin typeface="+mj-lt"/>
              </a:rPr>
              <a:t> movies for violence</a:t>
            </a:r>
          </a:p>
        </p:txBody>
      </p:sp>
      <p:pic>
        <p:nvPicPr>
          <p:cNvPr id="11" name="Zástupný obsah 6" descr="17 killed in mass shooting at high school in Parkland, Florida - Mozilla Firefox">
            <a:extLst>
              <a:ext uri="{FF2B5EF4-FFF2-40B4-BE49-F238E27FC236}">
                <a16:creationId xmlns:a16="http://schemas.microsoft.com/office/drawing/2014/main" id="{41D7F606-DF3B-2EB7-B632-B9613AF9A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0" y="3860002"/>
            <a:ext cx="4185138" cy="1897070"/>
          </a:xfrm>
        </p:spPr>
      </p:pic>
      <p:pic>
        <p:nvPicPr>
          <p:cNvPr id="13" name="Obrázek 12" descr="March for Our Lives: hundreds of thousands demand end to gun violence – as it happened | US news | The Guardian - Mozilla Firefox">
            <a:extLst>
              <a:ext uri="{FF2B5EF4-FFF2-40B4-BE49-F238E27FC236}">
                <a16:creationId xmlns:a16="http://schemas.microsoft.com/office/drawing/2014/main" id="{E2BDFF6D-89DB-A1BA-8E14-6D6B1DCEBA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3431" y="2293954"/>
            <a:ext cx="3703755" cy="442269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6139E1B-DBBE-DA25-6124-D5EA05D8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338" y="1109402"/>
            <a:ext cx="3814618" cy="319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3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John </a:t>
            </a:r>
            <a:r>
              <a:rPr lang="cs-CZ" dirty="0" err="1"/>
              <a:t>Suler</a:t>
            </a:r>
            <a:r>
              <a:rPr lang="cs-CZ" dirty="0"/>
              <a:t> (2004) – vznik koncem 90.let</a:t>
            </a:r>
          </a:p>
          <a:p>
            <a:r>
              <a:rPr lang="cs-CZ" dirty="0"/>
              <a:t>Chování se sníženými zábranami</a:t>
            </a:r>
          </a:p>
          <a:p>
            <a:r>
              <a:rPr lang="cs-CZ" dirty="0"/>
              <a:t>Pozitivní (</a:t>
            </a:r>
            <a:r>
              <a:rPr lang="cs-CZ" dirty="0" err="1"/>
              <a:t>benign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Sebe-odhalování, podpora ostatních, rady, sdílení informací…</a:t>
            </a:r>
          </a:p>
          <a:p>
            <a:r>
              <a:rPr lang="cs-CZ" dirty="0"/>
              <a:t>Negativní (</a:t>
            </a:r>
            <a:r>
              <a:rPr lang="cs-CZ" dirty="0" err="1"/>
              <a:t>toxic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Agresivní chování, urážky, </a:t>
            </a:r>
            <a:r>
              <a:rPr lang="cs-CZ" dirty="0" err="1"/>
              <a:t>flaming</a:t>
            </a:r>
            <a:r>
              <a:rPr lang="cs-CZ" dirty="0"/>
              <a:t>, </a:t>
            </a:r>
            <a:r>
              <a:rPr lang="cs-CZ" dirty="0" err="1"/>
              <a:t>trolling</a:t>
            </a:r>
            <a:r>
              <a:rPr lang="cs-CZ" dirty="0"/>
              <a:t>…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Google Shape;1480;p62">
            <a:extLst>
              <a:ext uri="{FF2B5EF4-FFF2-40B4-BE49-F238E27FC236}">
                <a16:creationId xmlns:a16="http://schemas.microsoft.com/office/drawing/2014/main" id="{F00E04E4-CBAC-4FA4-8DA4-8E811C5DECD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4650860"/>
            <a:ext cx="3551260" cy="199758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  <p:pic>
        <p:nvPicPr>
          <p:cNvPr id="2" name="Google Shape;1480;p62">
            <a:extLst>
              <a:ext uri="{FF2B5EF4-FFF2-40B4-BE49-F238E27FC236}">
                <a16:creationId xmlns:a16="http://schemas.microsoft.com/office/drawing/2014/main" id="{6D3E89C6-3B05-FAA7-F4F2-4C26216FCF21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2538236"/>
            <a:ext cx="3546988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02961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Google Shape;1480;p62">
            <a:extLst>
              <a:ext uri="{FF2B5EF4-FFF2-40B4-BE49-F238E27FC236}">
                <a16:creationId xmlns:a16="http://schemas.microsoft.com/office/drawing/2014/main" id="{F00E04E4-CBAC-4FA4-8DA4-8E811C5DECD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4650860"/>
            <a:ext cx="3551260" cy="199758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  <p:pic>
        <p:nvPicPr>
          <p:cNvPr id="2" name="Google Shape;1480;p62">
            <a:extLst>
              <a:ext uri="{FF2B5EF4-FFF2-40B4-BE49-F238E27FC236}">
                <a16:creationId xmlns:a16="http://schemas.microsoft.com/office/drawing/2014/main" id="{6D3E89C6-3B05-FAA7-F4F2-4C26216FCF21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2538236"/>
            <a:ext cx="3546988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712204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Neviditelnost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Can`t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Google Shape;1480;p62">
            <a:extLst>
              <a:ext uri="{FF2B5EF4-FFF2-40B4-BE49-F238E27FC236}">
                <a16:creationId xmlns:a16="http://schemas.microsoft.com/office/drawing/2014/main" id="{F00E04E4-CBAC-4FA4-8DA4-8E811C5DECD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4650860"/>
            <a:ext cx="3551260" cy="199758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  <p:pic>
        <p:nvPicPr>
          <p:cNvPr id="2" name="Google Shape;1480;p62">
            <a:extLst>
              <a:ext uri="{FF2B5EF4-FFF2-40B4-BE49-F238E27FC236}">
                <a16:creationId xmlns:a16="http://schemas.microsoft.com/office/drawing/2014/main" id="{6D3E89C6-3B05-FAA7-F4F2-4C26216FCF21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2538236"/>
            <a:ext cx="3546988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116469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Neviditelnost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Can`t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Asynchronicita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Later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Google Shape;1480;p62">
            <a:extLst>
              <a:ext uri="{FF2B5EF4-FFF2-40B4-BE49-F238E27FC236}">
                <a16:creationId xmlns:a16="http://schemas.microsoft.com/office/drawing/2014/main" id="{F00E04E4-CBAC-4FA4-8DA4-8E811C5DECD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4650860"/>
            <a:ext cx="3551260" cy="199758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  <p:pic>
        <p:nvPicPr>
          <p:cNvPr id="2" name="Google Shape;1480;p62">
            <a:extLst>
              <a:ext uri="{FF2B5EF4-FFF2-40B4-BE49-F238E27FC236}">
                <a16:creationId xmlns:a16="http://schemas.microsoft.com/office/drawing/2014/main" id="{6D3E89C6-3B05-FAA7-F4F2-4C26216FCF21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2538236"/>
            <a:ext cx="3546988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5426869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Neviditelnost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Can`t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Asynchronicita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Later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Solipsistická introjekce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It`s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All in My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Head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Google Shape;1480;p62">
            <a:extLst>
              <a:ext uri="{FF2B5EF4-FFF2-40B4-BE49-F238E27FC236}">
                <a16:creationId xmlns:a16="http://schemas.microsoft.com/office/drawing/2014/main" id="{F00E04E4-CBAC-4FA4-8DA4-8E811C5DECD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4650860"/>
            <a:ext cx="3551260" cy="199758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  <p:pic>
        <p:nvPicPr>
          <p:cNvPr id="2" name="Google Shape;1480;p62">
            <a:extLst>
              <a:ext uri="{FF2B5EF4-FFF2-40B4-BE49-F238E27FC236}">
                <a16:creationId xmlns:a16="http://schemas.microsoft.com/office/drawing/2014/main" id="{6D3E89C6-3B05-FAA7-F4F2-4C26216FCF21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2538236"/>
            <a:ext cx="3546988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911976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Neviditelnost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Can`t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Asynchronicita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Later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Solipsistická introjekce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It`s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All in My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Head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Disociativní</a:t>
            </a: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představivost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It`s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Just a Game</a:t>
            </a:r>
          </a:p>
        </p:txBody>
      </p:sp>
      <p:pic>
        <p:nvPicPr>
          <p:cNvPr id="6" name="Google Shape;1480;p62">
            <a:extLst>
              <a:ext uri="{FF2B5EF4-FFF2-40B4-BE49-F238E27FC236}">
                <a16:creationId xmlns:a16="http://schemas.microsoft.com/office/drawing/2014/main" id="{F00E04E4-CBAC-4FA4-8DA4-8E811C5DECD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4650860"/>
            <a:ext cx="3551260" cy="199758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  <p:pic>
        <p:nvPicPr>
          <p:cNvPr id="2" name="Google Shape;1480;p62">
            <a:extLst>
              <a:ext uri="{FF2B5EF4-FFF2-40B4-BE49-F238E27FC236}">
                <a16:creationId xmlns:a16="http://schemas.microsoft.com/office/drawing/2014/main" id="{6D3E89C6-3B05-FAA7-F4F2-4C26216FCF21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2538236"/>
            <a:ext cx="3546988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2440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Online </a:t>
            </a:r>
            <a:r>
              <a:rPr lang="cs-CZ" altLang="cs-CZ" sz="4000" dirty="0" err="1"/>
              <a:t>disinhibice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Podle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Sulera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6 rysů internetu přispívá k </a:t>
            </a:r>
            <a:r>
              <a:rPr lang="cs-CZ" sz="2600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disinhibici</a:t>
            </a:r>
            <a:r>
              <a:rPr lang="cs-CZ" sz="2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včetně anonymity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Anonymita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Don`t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Know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Neviditelnost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Can`t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Me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Asynchronicita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See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You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Later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Solipsistická introjekce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It`s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All in My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Head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Disociativní</a:t>
            </a: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představivost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It`s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Just a Game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Minimalizace autority 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–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We`re</a:t>
            </a:r>
            <a:r>
              <a:rPr lang="cs-CZ" sz="2400" i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cs-CZ" sz="2400" i="1" dirty="0" err="1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Equals</a:t>
            </a:r>
            <a:endParaRPr lang="cs-CZ" sz="2400" i="1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Google Shape;1480;p62">
            <a:extLst>
              <a:ext uri="{FF2B5EF4-FFF2-40B4-BE49-F238E27FC236}">
                <a16:creationId xmlns:a16="http://schemas.microsoft.com/office/drawing/2014/main" id="{F00E04E4-CBAC-4FA4-8DA4-8E811C5DECD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4650860"/>
            <a:ext cx="3551260" cy="199758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  <p:pic>
        <p:nvPicPr>
          <p:cNvPr id="2" name="Google Shape;1480;p62">
            <a:extLst>
              <a:ext uri="{FF2B5EF4-FFF2-40B4-BE49-F238E27FC236}">
                <a16:creationId xmlns:a16="http://schemas.microsoft.com/office/drawing/2014/main" id="{6D3E89C6-3B05-FAA7-F4F2-4C26216FCF21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50" y="2538236"/>
            <a:ext cx="3546988" cy="201598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104775" dir="5400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3671601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 err="1"/>
              <a:t>Kyberagrese</a:t>
            </a:r>
            <a:r>
              <a:rPr lang="cs-CZ" altLang="cs-CZ" sz="4000" dirty="0"/>
              <a:t> – online agrese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092" y="1692002"/>
            <a:ext cx="7303477" cy="4139998"/>
          </a:xfrm>
        </p:spPr>
        <p:txBody>
          <a:bodyPr/>
          <a:lstStyle/>
          <a:p>
            <a:pPr algn="just"/>
            <a:r>
              <a:rPr lang="cs-CZ" sz="2000" i="1" dirty="0"/>
              <a:t>Úmyslné jednání způsobující újmu jiné osobě nebo osobám pomocí počítačů, telefonů nebo jiných elektronických zařízení, a které je obětí vnímáno s averzí </a:t>
            </a:r>
            <a:r>
              <a:rPr lang="cs-CZ" sz="2000" dirty="0"/>
              <a:t>(</a:t>
            </a:r>
            <a:r>
              <a:rPr lang="cs-CZ" sz="2000" dirty="0" err="1"/>
              <a:t>Schoffstall</a:t>
            </a:r>
            <a:r>
              <a:rPr lang="cs-CZ" sz="2000" dirty="0"/>
              <a:t> &amp; Cohen, 2011).</a:t>
            </a:r>
          </a:p>
          <a:p>
            <a:pPr algn="just"/>
            <a:r>
              <a:rPr lang="cs-CZ" sz="2000" dirty="0"/>
              <a:t>Zastřešující pojem, může mít specifické projevy</a:t>
            </a:r>
          </a:p>
          <a:p>
            <a:pPr lvl="1" algn="just"/>
            <a:r>
              <a:rPr lang="cs-CZ" sz="1800" dirty="0" err="1"/>
              <a:t>Cyberbullying</a:t>
            </a:r>
            <a:endParaRPr lang="cs-CZ" sz="1800" dirty="0"/>
          </a:p>
          <a:p>
            <a:pPr lvl="1" algn="just"/>
            <a:r>
              <a:rPr lang="cs-CZ" sz="1800" dirty="0"/>
              <a:t>Cyberstalking</a:t>
            </a:r>
          </a:p>
          <a:p>
            <a:pPr lvl="1" algn="just"/>
            <a:r>
              <a:rPr lang="cs-CZ" sz="1800" dirty="0"/>
              <a:t>Online </a:t>
            </a:r>
            <a:r>
              <a:rPr lang="cs-CZ" sz="1800" dirty="0" err="1"/>
              <a:t>harassment</a:t>
            </a:r>
            <a:endParaRPr lang="cs-CZ" sz="1800" dirty="0"/>
          </a:p>
          <a:p>
            <a:pPr lvl="1" algn="just"/>
            <a:r>
              <a:rPr lang="cs-CZ" sz="1800" dirty="0" err="1"/>
              <a:t>Flaming</a:t>
            </a:r>
            <a:endParaRPr lang="cs-CZ" sz="1800" dirty="0"/>
          </a:p>
          <a:p>
            <a:pPr lvl="1" algn="just"/>
            <a:r>
              <a:rPr lang="cs-CZ" sz="1800" dirty="0" err="1"/>
              <a:t>Outing</a:t>
            </a:r>
            <a:endParaRPr lang="cs-CZ" sz="1800" dirty="0"/>
          </a:p>
          <a:p>
            <a:pPr lvl="1" algn="just"/>
            <a:r>
              <a:rPr lang="cs-CZ" sz="1800" dirty="0" err="1"/>
              <a:t>Cyberterrorism</a:t>
            </a:r>
            <a:endParaRPr lang="cs-CZ" sz="1800" dirty="0"/>
          </a:p>
          <a:p>
            <a:pPr lvl="1" algn="just"/>
            <a:r>
              <a:rPr lang="cs-CZ" sz="1800" dirty="0" err="1"/>
              <a:t>Cyberhate</a:t>
            </a:r>
            <a:endParaRPr lang="cs-CZ" sz="1800" dirty="0"/>
          </a:p>
          <a:p>
            <a:pPr lvl="1" algn="just"/>
            <a:r>
              <a:rPr lang="cs-CZ" sz="1800" dirty="0"/>
              <a:t>Identity </a:t>
            </a:r>
            <a:r>
              <a:rPr lang="cs-CZ" sz="1800" dirty="0" err="1"/>
              <a:t>theft</a:t>
            </a:r>
            <a:endParaRPr lang="cs-CZ" sz="1800" dirty="0"/>
          </a:p>
          <a:p>
            <a:pPr lvl="1" algn="just"/>
            <a:r>
              <a:rPr lang="cs-CZ" sz="1800" dirty="0" err="1"/>
              <a:t>Cybergrooming</a:t>
            </a:r>
            <a:endParaRPr lang="cs-CZ" sz="1800" dirty="0"/>
          </a:p>
          <a:p>
            <a:pPr lvl="1" algn="just"/>
            <a:r>
              <a:rPr lang="cs-CZ" sz="1800" dirty="0"/>
              <a:t>Happy </a:t>
            </a:r>
            <a:r>
              <a:rPr lang="cs-CZ" sz="1800" dirty="0" err="1"/>
              <a:t>slapping</a:t>
            </a:r>
            <a:endParaRPr lang="cs-CZ" sz="1800" dirty="0"/>
          </a:p>
          <a:p>
            <a:pPr lvl="1" algn="just"/>
            <a:r>
              <a:rPr lang="cs-CZ" sz="1800" dirty="0"/>
              <a:t>….</a:t>
            </a:r>
          </a:p>
        </p:txBody>
      </p:sp>
      <p:pic>
        <p:nvPicPr>
          <p:cNvPr id="7" name="Obrázek 6" descr="Obsah obrázku text, pózování&#10;&#10;Popis byl vytvořen automaticky">
            <a:extLst>
              <a:ext uri="{FF2B5EF4-FFF2-40B4-BE49-F238E27FC236}">
                <a16:creationId xmlns:a16="http://schemas.microsoft.com/office/drawing/2014/main" id="{4FA7B973-83BB-D5FF-84A2-49E208F556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262" y="2114032"/>
            <a:ext cx="3874475" cy="38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611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Kyberšikana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80279"/>
            <a:ext cx="5071200" cy="4139998"/>
          </a:xfrm>
        </p:spPr>
        <p:txBody>
          <a:bodyPr/>
          <a:lstStyle/>
          <a:p>
            <a:pPr algn="just"/>
            <a:r>
              <a:rPr lang="cs-CZ" sz="2000" dirty="0"/>
              <a:t>Kyberšikana – definice vychází z tradiční šikany </a:t>
            </a:r>
            <a:r>
              <a:rPr lang="cs-CZ" sz="1600" dirty="0"/>
              <a:t>(</a:t>
            </a:r>
            <a:r>
              <a:rPr lang="pl-PL" sz="1600" dirty="0"/>
              <a:t>Kowalski et al., 2014; Olweus, 1994)</a:t>
            </a:r>
            <a:r>
              <a:rPr lang="cs-CZ" sz="1600" dirty="0"/>
              <a:t>:</a:t>
            </a:r>
          </a:p>
          <a:p>
            <a:pPr lvl="1" algn="just"/>
            <a:r>
              <a:rPr lang="cs-CZ" sz="1800" dirty="0"/>
              <a:t>Opakovaná aktivita, dlouhodobé trvání</a:t>
            </a:r>
          </a:p>
          <a:p>
            <a:pPr lvl="1" algn="just"/>
            <a:r>
              <a:rPr lang="cs-CZ" sz="1800" dirty="0"/>
              <a:t>Záměrná újma</a:t>
            </a:r>
          </a:p>
          <a:p>
            <a:pPr lvl="1" algn="just"/>
            <a:r>
              <a:rPr lang="cs-CZ" sz="1800" dirty="0"/>
              <a:t>Mocenská nerovnováha mezi agresorem a obětí</a:t>
            </a:r>
          </a:p>
          <a:p>
            <a:pPr lvl="1" algn="just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68652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Kyberšikana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80279"/>
            <a:ext cx="5071200" cy="4139998"/>
          </a:xfrm>
        </p:spPr>
        <p:txBody>
          <a:bodyPr/>
          <a:lstStyle/>
          <a:p>
            <a:pPr algn="just"/>
            <a:r>
              <a:rPr lang="cs-CZ" sz="2000" dirty="0"/>
              <a:t>Kyberšikana – definice vychází z tradiční šikany </a:t>
            </a:r>
            <a:r>
              <a:rPr lang="cs-CZ" sz="1600" dirty="0"/>
              <a:t>(</a:t>
            </a:r>
            <a:r>
              <a:rPr lang="pl-PL" sz="1600" dirty="0"/>
              <a:t>Kowalski et al., 2014; Olweus, 1994)</a:t>
            </a:r>
            <a:r>
              <a:rPr lang="cs-CZ" sz="1600" dirty="0"/>
              <a:t>:</a:t>
            </a:r>
          </a:p>
          <a:p>
            <a:pPr lvl="1" algn="just"/>
            <a:r>
              <a:rPr lang="cs-CZ" sz="1800" dirty="0"/>
              <a:t>Opakovaná aktivita, dlouhodobé trvání</a:t>
            </a:r>
          </a:p>
          <a:p>
            <a:pPr lvl="1" algn="just"/>
            <a:r>
              <a:rPr lang="cs-CZ" sz="1800" dirty="0"/>
              <a:t>Záměrná újma</a:t>
            </a:r>
          </a:p>
          <a:p>
            <a:pPr lvl="1" algn="just"/>
            <a:r>
              <a:rPr lang="cs-CZ" sz="1800" dirty="0"/>
              <a:t>Mocenská nerovnováha mezi agresorem a obětí</a:t>
            </a:r>
          </a:p>
          <a:p>
            <a:pPr lvl="1" algn="just"/>
            <a:endParaRPr lang="cs-CZ" sz="1800" dirty="0"/>
          </a:p>
        </p:txBody>
      </p:sp>
      <p:sp>
        <p:nvSpPr>
          <p:cNvPr id="2" name="Řečová bublina: obdélníkový bublinový popisek 1">
            <a:extLst>
              <a:ext uri="{FF2B5EF4-FFF2-40B4-BE49-F238E27FC236}">
                <a16:creationId xmlns:a16="http://schemas.microsoft.com/office/drawing/2014/main" id="{0A85F5D2-B621-1988-1E65-2F6C37B557BB}"/>
              </a:ext>
            </a:extLst>
          </p:cNvPr>
          <p:cNvSpPr/>
          <p:nvPr/>
        </p:nvSpPr>
        <p:spPr bwMode="auto">
          <a:xfrm>
            <a:off x="6819899" y="1680279"/>
            <a:ext cx="4652100" cy="1562100"/>
          </a:xfrm>
          <a:prstGeom prst="wedgeRectCallout">
            <a:avLst>
              <a:gd name="adj1" fmla="val -79318"/>
              <a:gd name="adj2" fmla="val -1150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chemeClr val="bg1"/>
                </a:solidFill>
                <a:latin typeface="+mj-lt"/>
              </a:rPr>
              <a:t>Dlouhodobost a opakování?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solidFill>
                  <a:schemeClr val="bg1"/>
                </a:solidFill>
                <a:latin typeface="+mj-lt"/>
              </a:rPr>
              <a:t>Jeden incident může být přeposílám a šířen dále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400" dirty="0">
              <a:solidFill>
                <a:schemeClr val="bg1"/>
              </a:solidFill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chemeClr val="bg1"/>
                </a:solidFill>
                <a:latin typeface="+mj-lt"/>
              </a:rPr>
              <a:t>Mocenská nerovnováha?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solidFill>
                  <a:schemeClr val="bg1"/>
                </a:solidFill>
                <a:latin typeface="+mj-lt"/>
              </a:rPr>
              <a:t>Anonymní agresor vs. neanonymní oběť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solidFill>
                  <a:schemeClr val="bg1"/>
                </a:solidFill>
                <a:latin typeface="+mj-lt"/>
              </a:rPr>
              <a:t>Digitální dovednost agresora vs. oběti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5924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Sims 3 - Child Drowns - YouTube">
            <a:extLst>
              <a:ext uri="{FF2B5EF4-FFF2-40B4-BE49-F238E27FC236}">
                <a16:creationId xmlns:a16="http://schemas.microsoft.com/office/drawing/2014/main" id="{F70BA838-C334-4AE0-BC1A-F0A8AD4F1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21" y="149270"/>
            <a:ext cx="3193864" cy="239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5 Ways to Kill Peeps (RollerCoaster Tycoon 2) - YouTube">
            <a:extLst>
              <a:ext uri="{FF2B5EF4-FFF2-40B4-BE49-F238E27FC236}">
                <a16:creationId xmlns:a16="http://schemas.microsoft.com/office/drawing/2014/main" id="{73F5E7E9-E012-49BE-BFCE-53E7B693C6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7452" y="94955"/>
            <a:ext cx="3597260" cy="244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0343EF-CAB8-4D5B-9F57-39F54A9C27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r="3014" b="7182"/>
          <a:stretch/>
        </p:blipFill>
        <p:spPr>
          <a:xfrm>
            <a:off x="112920" y="130862"/>
            <a:ext cx="3813134" cy="2413806"/>
          </a:xfrm>
          <a:prstGeom prst="rect">
            <a:avLst/>
          </a:prstGeom>
        </p:spPr>
      </p:pic>
      <p:pic>
        <p:nvPicPr>
          <p:cNvPr id="4108" name="Picture 12" descr="Sim-plicity: I am a bridge builder | PC Gamer">
            <a:extLst>
              <a:ext uri="{FF2B5EF4-FFF2-40B4-BE49-F238E27FC236}">
                <a16:creationId xmlns:a16="http://schemas.microsoft.com/office/drawing/2014/main" id="{40CB27C8-374E-46E4-8766-51A1356CB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21" y="2737722"/>
            <a:ext cx="3193864" cy="143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riorities | Sims funny, Sims memes, Sims glitches">
            <a:extLst>
              <a:ext uri="{FF2B5EF4-FFF2-40B4-BE49-F238E27FC236}">
                <a16:creationId xmlns:a16="http://schemas.microsoft.com/office/drawing/2014/main" id="{FBA78E57-6259-4D48-94F8-7B12F02BD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806" y="2749780"/>
            <a:ext cx="3775248" cy="26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1FC6DA24-1841-411E-985F-A46157294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9821" y="4422360"/>
            <a:ext cx="3193864" cy="14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F24AE145-B0A7-4984-82B5-5C39F1737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7452" y="2749780"/>
            <a:ext cx="3613173" cy="24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955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Kyberšikana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22E0AF-DDE6-4DB2-856E-70EA84662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80279"/>
            <a:ext cx="5071200" cy="4139998"/>
          </a:xfrm>
        </p:spPr>
        <p:txBody>
          <a:bodyPr/>
          <a:lstStyle/>
          <a:p>
            <a:pPr algn="just"/>
            <a:r>
              <a:rPr lang="cs-CZ" sz="2000" dirty="0"/>
              <a:t>Kyberšikana – definice vychází z tradiční šikany </a:t>
            </a:r>
            <a:r>
              <a:rPr lang="cs-CZ" sz="1600" dirty="0"/>
              <a:t>(</a:t>
            </a:r>
            <a:r>
              <a:rPr lang="pl-PL" sz="1600" dirty="0"/>
              <a:t>Kowalski et al., 2014; Olweus, 1994)</a:t>
            </a:r>
            <a:r>
              <a:rPr lang="cs-CZ" sz="1600" dirty="0"/>
              <a:t>:</a:t>
            </a:r>
          </a:p>
          <a:p>
            <a:pPr lvl="1" algn="just"/>
            <a:r>
              <a:rPr lang="cs-CZ" sz="1800" dirty="0"/>
              <a:t>Opakovaná aktivita, dlouhodobé trvání</a:t>
            </a:r>
          </a:p>
          <a:p>
            <a:pPr lvl="1" algn="just"/>
            <a:r>
              <a:rPr lang="cs-CZ" sz="1800" dirty="0"/>
              <a:t>Záměrná újma</a:t>
            </a:r>
          </a:p>
          <a:p>
            <a:pPr lvl="1" algn="just"/>
            <a:r>
              <a:rPr lang="cs-CZ" sz="1800" dirty="0"/>
              <a:t>Mocenská nerovnováha mezi agresorem a obětí</a:t>
            </a:r>
          </a:p>
          <a:p>
            <a:pPr lvl="1" algn="just"/>
            <a:endParaRPr lang="cs-CZ" sz="1800" dirty="0"/>
          </a:p>
          <a:p>
            <a:pPr algn="just"/>
            <a:r>
              <a:rPr lang="cs-CZ" sz="2000" dirty="0"/>
              <a:t>Agrese, ale také vyloučení z kolektivu, ignorace</a:t>
            </a:r>
          </a:p>
          <a:p>
            <a:pPr algn="just"/>
            <a:r>
              <a:rPr lang="cs-CZ" sz="2000" dirty="0"/>
              <a:t>Často se děje v nějakém kolektivu (např. vrstevnický kolektiv, škola, zaměstnání)</a:t>
            </a:r>
          </a:p>
          <a:p>
            <a:pPr algn="just"/>
            <a:r>
              <a:rPr lang="cs-CZ" sz="2000" dirty="0"/>
              <a:t>Překryv tradiční šikany a kyberšikany</a:t>
            </a:r>
          </a:p>
        </p:txBody>
      </p:sp>
      <p:sp>
        <p:nvSpPr>
          <p:cNvPr id="3" name="Řečová bublina: obdélníkový bublinový popisek 2">
            <a:extLst>
              <a:ext uri="{FF2B5EF4-FFF2-40B4-BE49-F238E27FC236}">
                <a16:creationId xmlns:a16="http://schemas.microsoft.com/office/drawing/2014/main" id="{4E367E98-9EDC-674C-0B90-C7543D65D41F}"/>
              </a:ext>
            </a:extLst>
          </p:cNvPr>
          <p:cNvSpPr/>
          <p:nvPr/>
        </p:nvSpPr>
        <p:spPr bwMode="auto">
          <a:xfrm>
            <a:off x="6819899" y="1680279"/>
            <a:ext cx="4652100" cy="1562100"/>
          </a:xfrm>
          <a:prstGeom prst="wedgeRectCallout">
            <a:avLst>
              <a:gd name="adj1" fmla="val -79318"/>
              <a:gd name="adj2" fmla="val -1150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chemeClr val="bg1"/>
                </a:solidFill>
                <a:latin typeface="+mj-lt"/>
              </a:rPr>
              <a:t>Dlouhodobost a opakování?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solidFill>
                  <a:schemeClr val="bg1"/>
                </a:solidFill>
                <a:latin typeface="+mj-lt"/>
              </a:rPr>
              <a:t>Jeden incident může být přeposílám a šířen dále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400" dirty="0">
              <a:solidFill>
                <a:schemeClr val="bg1"/>
              </a:solidFill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chemeClr val="bg1"/>
                </a:solidFill>
                <a:latin typeface="+mj-lt"/>
              </a:rPr>
              <a:t>Mocenská nerovnováha?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solidFill>
                  <a:schemeClr val="bg1"/>
                </a:solidFill>
                <a:latin typeface="+mj-lt"/>
              </a:rPr>
              <a:t>Anonymní agresor vs. neanonymní oběť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solidFill>
                  <a:schemeClr val="bg1"/>
                </a:solidFill>
                <a:latin typeface="+mj-lt"/>
              </a:rPr>
              <a:t>Digitální dovednost agresora vs. oběti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31989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8DE5B63-93E8-4861-9EBB-C65BDE70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 err="1"/>
              <a:t>Kyberagrese</a:t>
            </a:r>
            <a:r>
              <a:rPr lang="cs-CZ" altLang="cs-CZ" sz="4000" dirty="0"/>
              <a:t> – různé role</a:t>
            </a:r>
            <a:endParaRPr lang="cs-CZ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B09A05AB-92D4-0E16-72C9-D69A189B8EE8}"/>
              </a:ext>
            </a:extLst>
          </p:cNvPr>
          <p:cNvGrpSpPr/>
          <p:nvPr/>
        </p:nvGrpSpPr>
        <p:grpSpPr>
          <a:xfrm>
            <a:off x="2079878" y="1876411"/>
            <a:ext cx="6606923" cy="3828264"/>
            <a:chOff x="6096001" y="3776266"/>
            <a:chExt cx="5219284" cy="3078145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AC2E8BB8-5FDF-36AD-3A2C-C63F53E34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53"/>
            <a:stretch/>
          </p:blipFill>
          <p:spPr>
            <a:xfrm>
              <a:off x="7063519" y="3903495"/>
              <a:ext cx="3229342" cy="2879096"/>
            </a:xfrm>
            <a:prstGeom prst="rect">
              <a:avLst/>
            </a:prstGeom>
          </p:spPr>
        </p:pic>
        <p:sp>
          <p:nvSpPr>
            <p:cNvPr id="9" name="Šipka: doprava 8">
              <a:extLst>
                <a:ext uri="{FF2B5EF4-FFF2-40B4-BE49-F238E27FC236}">
                  <a16:creationId xmlns:a16="http://schemas.microsoft.com/office/drawing/2014/main" id="{3085312C-6DF2-77AC-3C84-60D2E89B9592}"/>
                </a:ext>
              </a:extLst>
            </p:cNvPr>
            <p:cNvSpPr/>
            <p:nvPr/>
          </p:nvSpPr>
          <p:spPr bwMode="auto">
            <a:xfrm>
              <a:off x="6096001" y="4747847"/>
              <a:ext cx="1137138" cy="751956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rPr>
                <a:t>oběť</a:t>
              </a:r>
            </a:p>
          </p:txBody>
        </p:sp>
        <p:sp>
          <p:nvSpPr>
            <p:cNvPr id="11" name="Šipka: doleva 10">
              <a:extLst>
                <a:ext uri="{FF2B5EF4-FFF2-40B4-BE49-F238E27FC236}">
                  <a16:creationId xmlns:a16="http://schemas.microsoft.com/office/drawing/2014/main" id="{C76DA882-B49B-CF63-CD01-5EF5605D22F9}"/>
                </a:ext>
              </a:extLst>
            </p:cNvPr>
            <p:cNvSpPr/>
            <p:nvPr/>
          </p:nvSpPr>
          <p:spPr bwMode="auto">
            <a:xfrm rot="20628147">
              <a:off x="9556824" y="3776266"/>
              <a:ext cx="1758461" cy="727937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rPr>
                <a:t>agresor</a:t>
              </a:r>
            </a:p>
          </p:txBody>
        </p:sp>
        <p:sp>
          <p:nvSpPr>
            <p:cNvPr id="12" name="Šipka: doprava 11">
              <a:extLst>
                <a:ext uri="{FF2B5EF4-FFF2-40B4-BE49-F238E27FC236}">
                  <a16:creationId xmlns:a16="http://schemas.microsoft.com/office/drawing/2014/main" id="{7C4A1E2C-A1BE-E32E-7E80-3F1ADF59B332}"/>
                </a:ext>
              </a:extLst>
            </p:cNvPr>
            <p:cNvSpPr/>
            <p:nvPr/>
          </p:nvSpPr>
          <p:spPr bwMode="auto">
            <a:xfrm>
              <a:off x="6819899" y="6102455"/>
              <a:ext cx="2146056" cy="751956"/>
            </a:xfrm>
            <a:prstGeom prst="rightArrow">
              <a:avLst/>
            </a:prstGeom>
            <a:solidFill>
              <a:schemeClr val="accent3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rPr>
                <a:t>přihlížející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62075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512A880-E8C3-48AB-A9B4-DC2F157E26FF}"/>
              </a:ext>
            </a:extLst>
          </p:cNvPr>
          <p:cNvSpPr/>
          <p:nvPr/>
        </p:nvSpPr>
        <p:spPr bwMode="auto">
          <a:xfrm>
            <a:off x="0" y="2285993"/>
            <a:ext cx="6775938" cy="2007540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28" y="2997346"/>
            <a:ext cx="5876706" cy="58483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Děkuji za pozornost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485;p54">
            <a:extLst>
              <a:ext uri="{FF2B5EF4-FFF2-40B4-BE49-F238E27FC236}">
                <a16:creationId xmlns:a16="http://schemas.microsoft.com/office/drawing/2014/main" id="{CB3F615A-DB05-9747-956B-969DD7C7D395}"/>
              </a:ext>
            </a:extLst>
          </p:cNvPr>
          <p:cNvSpPr txBox="1"/>
          <p:nvPr/>
        </p:nvSpPr>
        <p:spPr>
          <a:xfrm>
            <a:off x="9094767" y="6330556"/>
            <a:ext cx="3343417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Images retrieved from Freepik and Midjourney.</a:t>
            </a:r>
            <a:endParaRPr sz="11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530AC58A-A76F-7B3B-E36B-2536498F57F3}"/>
              </a:ext>
            </a:extLst>
          </p:cNvPr>
          <p:cNvSpPr/>
          <p:nvPr/>
        </p:nvSpPr>
        <p:spPr bwMode="auto">
          <a:xfrm>
            <a:off x="6140451" y="2281238"/>
            <a:ext cx="279632" cy="2025225"/>
          </a:xfrm>
          <a:custGeom>
            <a:avLst/>
            <a:gdLst>
              <a:gd name="connsiteX0" fmla="*/ 265112 w 279632"/>
              <a:gd name="connsiteY0" fmla="*/ 0 h 2025225"/>
              <a:gd name="connsiteX1" fmla="*/ 217487 w 279632"/>
              <a:gd name="connsiteY1" fmla="*/ 28575 h 2025225"/>
              <a:gd name="connsiteX2" fmla="*/ 212724 w 279632"/>
              <a:gd name="connsiteY2" fmla="*/ 52387 h 2025225"/>
              <a:gd name="connsiteX3" fmla="*/ 207962 w 279632"/>
              <a:gd name="connsiteY3" fmla="*/ 109537 h 2025225"/>
              <a:gd name="connsiteX4" fmla="*/ 212724 w 279632"/>
              <a:gd name="connsiteY4" fmla="*/ 61912 h 2025225"/>
              <a:gd name="connsiteX5" fmla="*/ 227012 w 279632"/>
              <a:gd name="connsiteY5" fmla="*/ 42862 h 2025225"/>
              <a:gd name="connsiteX6" fmla="*/ 241299 w 279632"/>
              <a:gd name="connsiteY6" fmla="*/ 19050 h 2025225"/>
              <a:gd name="connsiteX7" fmla="*/ 250824 w 279632"/>
              <a:gd name="connsiteY7" fmla="*/ 52387 h 2025225"/>
              <a:gd name="connsiteX8" fmla="*/ 222249 w 279632"/>
              <a:gd name="connsiteY8" fmla="*/ 85725 h 2025225"/>
              <a:gd name="connsiteX9" fmla="*/ 217487 w 279632"/>
              <a:gd name="connsiteY9" fmla="*/ 100012 h 2025225"/>
              <a:gd name="connsiteX10" fmla="*/ 274637 w 279632"/>
              <a:gd name="connsiteY10" fmla="*/ 4762 h 2025225"/>
              <a:gd name="connsiteX11" fmla="*/ 246062 w 279632"/>
              <a:gd name="connsiteY11" fmla="*/ 57150 h 2025225"/>
              <a:gd name="connsiteX12" fmla="*/ 222249 w 279632"/>
              <a:gd name="connsiteY12" fmla="*/ 100012 h 2025225"/>
              <a:gd name="connsiteX13" fmla="*/ 174624 w 279632"/>
              <a:gd name="connsiteY13" fmla="*/ 161925 h 2025225"/>
              <a:gd name="connsiteX14" fmla="*/ 212724 w 279632"/>
              <a:gd name="connsiteY14" fmla="*/ 66675 h 2025225"/>
              <a:gd name="connsiteX15" fmla="*/ 246062 w 279632"/>
              <a:gd name="connsiteY15" fmla="*/ 28575 h 2025225"/>
              <a:gd name="connsiteX16" fmla="*/ 217487 w 279632"/>
              <a:gd name="connsiteY16" fmla="*/ 71437 h 2025225"/>
              <a:gd name="connsiteX17" fmla="*/ 198437 w 279632"/>
              <a:gd name="connsiteY17" fmla="*/ 109537 h 2025225"/>
              <a:gd name="connsiteX18" fmla="*/ 193674 w 279632"/>
              <a:gd name="connsiteY18" fmla="*/ 123825 h 2025225"/>
              <a:gd name="connsiteX19" fmla="*/ 174624 w 279632"/>
              <a:gd name="connsiteY19" fmla="*/ 147637 h 2025225"/>
              <a:gd name="connsiteX20" fmla="*/ 165099 w 279632"/>
              <a:gd name="connsiteY20" fmla="*/ 176212 h 2025225"/>
              <a:gd name="connsiteX21" fmla="*/ 126999 w 279632"/>
              <a:gd name="connsiteY21" fmla="*/ 280987 h 2025225"/>
              <a:gd name="connsiteX22" fmla="*/ 122237 w 279632"/>
              <a:gd name="connsiteY22" fmla="*/ 333375 h 2025225"/>
              <a:gd name="connsiteX23" fmla="*/ 146049 w 279632"/>
              <a:gd name="connsiteY23" fmla="*/ 309562 h 2025225"/>
              <a:gd name="connsiteX24" fmla="*/ 188912 w 279632"/>
              <a:gd name="connsiteY24" fmla="*/ 171450 h 2025225"/>
              <a:gd name="connsiteX25" fmla="*/ 203199 w 279632"/>
              <a:gd name="connsiteY25" fmla="*/ 142875 h 2025225"/>
              <a:gd name="connsiteX26" fmla="*/ 179387 w 279632"/>
              <a:gd name="connsiteY26" fmla="*/ 157162 h 2025225"/>
              <a:gd name="connsiteX27" fmla="*/ 169862 w 279632"/>
              <a:gd name="connsiteY27" fmla="*/ 195262 h 2025225"/>
              <a:gd name="connsiteX28" fmla="*/ 146049 w 279632"/>
              <a:gd name="connsiteY28" fmla="*/ 271462 h 2025225"/>
              <a:gd name="connsiteX29" fmla="*/ 141287 w 279632"/>
              <a:gd name="connsiteY29" fmla="*/ 304800 h 2025225"/>
              <a:gd name="connsiteX30" fmla="*/ 136524 w 279632"/>
              <a:gd name="connsiteY30" fmla="*/ 333375 h 2025225"/>
              <a:gd name="connsiteX31" fmla="*/ 188912 w 279632"/>
              <a:gd name="connsiteY31" fmla="*/ 157162 h 2025225"/>
              <a:gd name="connsiteX32" fmla="*/ 246062 w 279632"/>
              <a:gd name="connsiteY32" fmla="*/ 57150 h 2025225"/>
              <a:gd name="connsiteX33" fmla="*/ 260349 w 279632"/>
              <a:gd name="connsiteY33" fmla="*/ 28575 h 2025225"/>
              <a:gd name="connsiteX34" fmla="*/ 198437 w 279632"/>
              <a:gd name="connsiteY34" fmla="*/ 171450 h 2025225"/>
              <a:gd name="connsiteX35" fmla="*/ 179387 w 279632"/>
              <a:gd name="connsiteY35" fmla="*/ 219075 h 2025225"/>
              <a:gd name="connsiteX36" fmla="*/ 160337 w 279632"/>
              <a:gd name="connsiteY36" fmla="*/ 280987 h 2025225"/>
              <a:gd name="connsiteX37" fmla="*/ 117474 w 279632"/>
              <a:gd name="connsiteY37" fmla="*/ 357187 h 2025225"/>
              <a:gd name="connsiteX38" fmla="*/ 107949 w 279632"/>
              <a:gd name="connsiteY38" fmla="*/ 390525 h 2025225"/>
              <a:gd name="connsiteX39" fmla="*/ 88899 w 279632"/>
              <a:gd name="connsiteY39" fmla="*/ 419100 h 2025225"/>
              <a:gd name="connsiteX40" fmla="*/ 65087 w 279632"/>
              <a:gd name="connsiteY40" fmla="*/ 471487 h 2025225"/>
              <a:gd name="connsiteX41" fmla="*/ 60324 w 279632"/>
              <a:gd name="connsiteY41" fmla="*/ 571500 h 2025225"/>
              <a:gd name="connsiteX42" fmla="*/ 65087 w 279632"/>
              <a:gd name="connsiteY42" fmla="*/ 523875 h 2025225"/>
              <a:gd name="connsiteX43" fmla="*/ 74612 w 279632"/>
              <a:gd name="connsiteY43" fmla="*/ 452437 h 2025225"/>
              <a:gd name="connsiteX44" fmla="*/ 84137 w 279632"/>
              <a:gd name="connsiteY44" fmla="*/ 404812 h 2025225"/>
              <a:gd name="connsiteX45" fmla="*/ 126999 w 279632"/>
              <a:gd name="connsiteY45" fmla="*/ 323850 h 2025225"/>
              <a:gd name="connsiteX46" fmla="*/ 136524 w 279632"/>
              <a:gd name="connsiteY46" fmla="*/ 300037 h 2025225"/>
              <a:gd name="connsiteX47" fmla="*/ 112712 w 279632"/>
              <a:gd name="connsiteY47" fmla="*/ 447675 h 2025225"/>
              <a:gd name="connsiteX48" fmla="*/ 84137 w 279632"/>
              <a:gd name="connsiteY48" fmla="*/ 523875 h 2025225"/>
              <a:gd name="connsiteX49" fmla="*/ 74612 w 279632"/>
              <a:gd name="connsiteY49" fmla="*/ 571500 h 2025225"/>
              <a:gd name="connsiteX50" fmla="*/ 69849 w 279632"/>
              <a:gd name="connsiteY50" fmla="*/ 604837 h 2025225"/>
              <a:gd name="connsiteX51" fmla="*/ 84137 w 279632"/>
              <a:gd name="connsiteY51" fmla="*/ 533400 h 2025225"/>
              <a:gd name="connsiteX52" fmla="*/ 98424 w 279632"/>
              <a:gd name="connsiteY52" fmla="*/ 471487 h 2025225"/>
              <a:gd name="connsiteX53" fmla="*/ 122237 w 279632"/>
              <a:gd name="connsiteY53" fmla="*/ 381000 h 2025225"/>
              <a:gd name="connsiteX54" fmla="*/ 126999 w 279632"/>
              <a:gd name="connsiteY54" fmla="*/ 400050 h 2025225"/>
              <a:gd name="connsiteX55" fmla="*/ 84137 w 279632"/>
              <a:gd name="connsiteY55" fmla="*/ 538162 h 2025225"/>
              <a:gd name="connsiteX56" fmla="*/ 69849 w 279632"/>
              <a:gd name="connsiteY56" fmla="*/ 576262 h 2025225"/>
              <a:gd name="connsiteX57" fmla="*/ 55562 w 279632"/>
              <a:gd name="connsiteY57" fmla="*/ 657225 h 2025225"/>
              <a:gd name="connsiteX58" fmla="*/ 41274 w 279632"/>
              <a:gd name="connsiteY58" fmla="*/ 719137 h 2025225"/>
              <a:gd name="connsiteX59" fmla="*/ 26987 w 279632"/>
              <a:gd name="connsiteY59" fmla="*/ 804862 h 2025225"/>
              <a:gd name="connsiteX60" fmla="*/ 12699 w 279632"/>
              <a:gd name="connsiteY60" fmla="*/ 838200 h 2025225"/>
              <a:gd name="connsiteX61" fmla="*/ 22224 w 279632"/>
              <a:gd name="connsiteY61" fmla="*/ 833437 h 2025225"/>
              <a:gd name="connsiteX62" fmla="*/ 41274 w 279632"/>
              <a:gd name="connsiteY62" fmla="*/ 747712 h 2025225"/>
              <a:gd name="connsiteX63" fmla="*/ 46037 w 279632"/>
              <a:gd name="connsiteY63" fmla="*/ 809625 h 2025225"/>
              <a:gd name="connsiteX64" fmla="*/ 50799 w 279632"/>
              <a:gd name="connsiteY64" fmla="*/ 1014412 h 2025225"/>
              <a:gd name="connsiteX65" fmla="*/ 60324 w 279632"/>
              <a:gd name="connsiteY65" fmla="*/ 847725 h 2025225"/>
              <a:gd name="connsiteX66" fmla="*/ 65087 w 279632"/>
              <a:gd name="connsiteY66" fmla="*/ 595312 h 2025225"/>
              <a:gd name="connsiteX67" fmla="*/ 74612 w 279632"/>
              <a:gd name="connsiteY67" fmla="*/ 571500 h 2025225"/>
              <a:gd name="connsiteX68" fmla="*/ 84137 w 279632"/>
              <a:gd name="connsiteY68" fmla="*/ 704850 h 2025225"/>
              <a:gd name="connsiteX69" fmla="*/ 60324 w 279632"/>
              <a:gd name="connsiteY69" fmla="*/ 800100 h 2025225"/>
              <a:gd name="connsiteX70" fmla="*/ 22224 w 279632"/>
              <a:gd name="connsiteY70" fmla="*/ 952500 h 2025225"/>
              <a:gd name="connsiteX71" fmla="*/ 17462 w 279632"/>
              <a:gd name="connsiteY71" fmla="*/ 995362 h 2025225"/>
              <a:gd name="connsiteX72" fmla="*/ 26987 w 279632"/>
              <a:gd name="connsiteY72" fmla="*/ 1119187 h 2025225"/>
              <a:gd name="connsiteX73" fmla="*/ 31749 w 279632"/>
              <a:gd name="connsiteY73" fmla="*/ 1190625 h 2025225"/>
              <a:gd name="connsiteX74" fmla="*/ 41274 w 279632"/>
              <a:gd name="connsiteY74" fmla="*/ 1204912 h 2025225"/>
              <a:gd name="connsiteX75" fmla="*/ 60324 w 279632"/>
              <a:gd name="connsiteY75" fmla="*/ 1147762 h 2025225"/>
              <a:gd name="connsiteX76" fmla="*/ 41274 w 279632"/>
              <a:gd name="connsiteY76" fmla="*/ 1052512 h 2025225"/>
              <a:gd name="connsiteX77" fmla="*/ 17462 w 279632"/>
              <a:gd name="connsiteY77" fmla="*/ 952500 h 2025225"/>
              <a:gd name="connsiteX78" fmla="*/ 26987 w 279632"/>
              <a:gd name="connsiteY78" fmla="*/ 1219200 h 2025225"/>
              <a:gd name="connsiteX79" fmla="*/ 31749 w 279632"/>
              <a:gd name="connsiteY79" fmla="*/ 1138237 h 2025225"/>
              <a:gd name="connsiteX80" fmla="*/ 46037 w 279632"/>
              <a:gd name="connsiteY80" fmla="*/ 1123950 h 2025225"/>
              <a:gd name="connsiteX81" fmla="*/ 50799 w 279632"/>
              <a:gd name="connsiteY81" fmla="*/ 1190625 h 2025225"/>
              <a:gd name="connsiteX82" fmla="*/ 50799 w 279632"/>
              <a:gd name="connsiteY82" fmla="*/ 857250 h 2025225"/>
              <a:gd name="connsiteX83" fmla="*/ 50799 w 279632"/>
              <a:gd name="connsiteY83" fmla="*/ 819150 h 2025225"/>
              <a:gd name="connsiteX84" fmla="*/ 41274 w 279632"/>
              <a:gd name="connsiteY84" fmla="*/ 957262 h 2025225"/>
              <a:gd name="connsiteX85" fmla="*/ 12699 w 279632"/>
              <a:gd name="connsiteY85" fmla="*/ 890587 h 2025225"/>
              <a:gd name="connsiteX86" fmla="*/ 26987 w 279632"/>
              <a:gd name="connsiteY86" fmla="*/ 757237 h 2025225"/>
              <a:gd name="connsiteX87" fmla="*/ 46037 w 279632"/>
              <a:gd name="connsiteY87" fmla="*/ 709612 h 2025225"/>
              <a:gd name="connsiteX88" fmla="*/ 55562 w 279632"/>
              <a:gd name="connsiteY88" fmla="*/ 671512 h 2025225"/>
              <a:gd name="connsiteX89" fmla="*/ 69849 w 279632"/>
              <a:gd name="connsiteY89" fmla="*/ 642937 h 2025225"/>
              <a:gd name="connsiteX90" fmla="*/ 98424 w 279632"/>
              <a:gd name="connsiteY90" fmla="*/ 542925 h 2025225"/>
              <a:gd name="connsiteX91" fmla="*/ 93662 w 279632"/>
              <a:gd name="connsiteY91" fmla="*/ 447675 h 2025225"/>
              <a:gd name="connsiteX92" fmla="*/ 65087 w 279632"/>
              <a:gd name="connsiteY92" fmla="*/ 690562 h 2025225"/>
              <a:gd name="connsiteX93" fmla="*/ 46037 w 279632"/>
              <a:gd name="connsiteY93" fmla="*/ 857250 h 2025225"/>
              <a:gd name="connsiteX94" fmla="*/ 41274 w 279632"/>
              <a:gd name="connsiteY94" fmla="*/ 942975 h 2025225"/>
              <a:gd name="connsiteX95" fmla="*/ 31749 w 279632"/>
              <a:gd name="connsiteY95" fmla="*/ 995362 h 2025225"/>
              <a:gd name="connsiteX96" fmla="*/ 26987 w 279632"/>
              <a:gd name="connsiteY96" fmla="*/ 1042987 h 2025225"/>
              <a:gd name="connsiteX97" fmla="*/ 31749 w 279632"/>
              <a:gd name="connsiteY97" fmla="*/ 1390650 h 2025225"/>
              <a:gd name="connsiteX98" fmla="*/ 41274 w 279632"/>
              <a:gd name="connsiteY98" fmla="*/ 1409700 h 2025225"/>
              <a:gd name="connsiteX99" fmla="*/ 55562 w 279632"/>
              <a:gd name="connsiteY99" fmla="*/ 1452562 h 2025225"/>
              <a:gd name="connsiteX100" fmla="*/ 103187 w 279632"/>
              <a:gd name="connsiteY100" fmla="*/ 1509712 h 2025225"/>
              <a:gd name="connsiteX101" fmla="*/ 112712 w 279632"/>
              <a:gd name="connsiteY101" fmla="*/ 1543050 h 2025225"/>
              <a:gd name="connsiteX102" fmla="*/ 117474 w 279632"/>
              <a:gd name="connsiteY102" fmla="*/ 1581150 h 2025225"/>
              <a:gd name="connsiteX103" fmla="*/ 122237 w 279632"/>
              <a:gd name="connsiteY103" fmla="*/ 1614487 h 2025225"/>
              <a:gd name="connsiteX104" fmla="*/ 126999 w 279632"/>
              <a:gd name="connsiteY104" fmla="*/ 1633537 h 2025225"/>
              <a:gd name="connsiteX105" fmla="*/ 146049 w 279632"/>
              <a:gd name="connsiteY105" fmla="*/ 1681162 h 2025225"/>
              <a:gd name="connsiteX106" fmla="*/ 155574 w 279632"/>
              <a:gd name="connsiteY106" fmla="*/ 1709737 h 2025225"/>
              <a:gd name="connsiteX107" fmla="*/ 165099 w 279632"/>
              <a:gd name="connsiteY107" fmla="*/ 1733550 h 2025225"/>
              <a:gd name="connsiteX108" fmla="*/ 174624 w 279632"/>
              <a:gd name="connsiteY108" fmla="*/ 1766887 h 2025225"/>
              <a:gd name="connsiteX109" fmla="*/ 179387 w 279632"/>
              <a:gd name="connsiteY109" fmla="*/ 1790700 h 2025225"/>
              <a:gd name="connsiteX110" fmla="*/ 193674 w 279632"/>
              <a:gd name="connsiteY110" fmla="*/ 1809750 h 2025225"/>
              <a:gd name="connsiteX111" fmla="*/ 217487 w 279632"/>
              <a:gd name="connsiteY111" fmla="*/ 1847850 h 2025225"/>
              <a:gd name="connsiteX112" fmla="*/ 222249 w 279632"/>
              <a:gd name="connsiteY112" fmla="*/ 1862137 h 2025225"/>
              <a:gd name="connsiteX113" fmla="*/ 227012 w 279632"/>
              <a:gd name="connsiteY113" fmla="*/ 1881187 h 2025225"/>
              <a:gd name="connsiteX114" fmla="*/ 231774 w 279632"/>
              <a:gd name="connsiteY114" fmla="*/ 1914525 h 2025225"/>
              <a:gd name="connsiteX115" fmla="*/ 241299 w 279632"/>
              <a:gd name="connsiteY115" fmla="*/ 1933575 h 2025225"/>
              <a:gd name="connsiteX116" fmla="*/ 250824 w 279632"/>
              <a:gd name="connsiteY116" fmla="*/ 1990725 h 2025225"/>
              <a:gd name="connsiteX117" fmla="*/ 269874 w 279632"/>
              <a:gd name="connsiteY117" fmla="*/ 2009775 h 2025225"/>
              <a:gd name="connsiteX118" fmla="*/ 279399 w 279632"/>
              <a:gd name="connsiteY118" fmla="*/ 2024062 h 2025225"/>
              <a:gd name="connsiteX119" fmla="*/ 241299 w 279632"/>
              <a:gd name="connsiteY119" fmla="*/ 1928812 h 2025225"/>
              <a:gd name="connsiteX120" fmla="*/ 217487 w 279632"/>
              <a:gd name="connsiteY120" fmla="*/ 1881187 h 2025225"/>
              <a:gd name="connsiteX121" fmla="*/ 222249 w 279632"/>
              <a:gd name="connsiteY121" fmla="*/ 1900237 h 2025225"/>
              <a:gd name="connsiteX122" fmla="*/ 246062 w 279632"/>
              <a:gd name="connsiteY122" fmla="*/ 1938337 h 2025225"/>
              <a:gd name="connsiteX123" fmla="*/ 260349 w 279632"/>
              <a:gd name="connsiteY123" fmla="*/ 1976437 h 2025225"/>
              <a:gd name="connsiteX124" fmla="*/ 274637 w 279632"/>
              <a:gd name="connsiteY124" fmla="*/ 2005012 h 2025225"/>
              <a:gd name="connsiteX125" fmla="*/ 231774 w 279632"/>
              <a:gd name="connsiteY125" fmla="*/ 1947862 h 2025225"/>
              <a:gd name="connsiteX126" fmla="*/ 212724 w 279632"/>
              <a:gd name="connsiteY126" fmla="*/ 1905000 h 2025225"/>
              <a:gd name="connsiteX127" fmla="*/ 193674 w 279632"/>
              <a:gd name="connsiteY127" fmla="*/ 1852612 h 2025225"/>
              <a:gd name="connsiteX128" fmla="*/ 188912 w 279632"/>
              <a:gd name="connsiteY128" fmla="*/ 1804987 h 2025225"/>
              <a:gd name="connsiteX129" fmla="*/ 160337 w 279632"/>
              <a:gd name="connsiteY129" fmla="*/ 1766887 h 2025225"/>
              <a:gd name="connsiteX130" fmla="*/ 150812 w 279632"/>
              <a:gd name="connsiteY130" fmla="*/ 1752600 h 2025225"/>
              <a:gd name="connsiteX131" fmla="*/ 222249 w 279632"/>
              <a:gd name="connsiteY131" fmla="*/ 1885950 h 2025225"/>
              <a:gd name="connsiteX132" fmla="*/ 193674 w 279632"/>
              <a:gd name="connsiteY132" fmla="*/ 1819275 h 2025225"/>
              <a:gd name="connsiteX133" fmla="*/ 150812 w 279632"/>
              <a:gd name="connsiteY133" fmla="*/ 1733550 h 2025225"/>
              <a:gd name="connsiteX134" fmla="*/ 141287 w 279632"/>
              <a:gd name="connsiteY134" fmla="*/ 1700212 h 2025225"/>
              <a:gd name="connsiteX135" fmla="*/ 131762 w 279632"/>
              <a:gd name="connsiteY135" fmla="*/ 1671637 h 2025225"/>
              <a:gd name="connsiteX136" fmla="*/ 122237 w 279632"/>
              <a:gd name="connsiteY136" fmla="*/ 1624012 h 2025225"/>
              <a:gd name="connsiteX137" fmla="*/ 98424 w 279632"/>
              <a:gd name="connsiteY137" fmla="*/ 1547812 h 2025225"/>
              <a:gd name="connsiteX138" fmla="*/ 107949 w 279632"/>
              <a:gd name="connsiteY138" fmla="*/ 1609725 h 2025225"/>
              <a:gd name="connsiteX139" fmla="*/ 69849 w 279632"/>
              <a:gd name="connsiteY139" fmla="*/ 1381125 h 2025225"/>
              <a:gd name="connsiteX140" fmla="*/ 55562 w 279632"/>
              <a:gd name="connsiteY140" fmla="*/ 1352550 h 2025225"/>
              <a:gd name="connsiteX141" fmla="*/ 26987 w 279632"/>
              <a:gd name="connsiteY141" fmla="*/ 1276350 h 2025225"/>
              <a:gd name="connsiteX142" fmla="*/ 22224 w 279632"/>
              <a:gd name="connsiteY142" fmla="*/ 1238250 h 2025225"/>
              <a:gd name="connsiteX143" fmla="*/ 17462 w 279632"/>
              <a:gd name="connsiteY143" fmla="*/ 1214437 h 2025225"/>
              <a:gd name="connsiteX144" fmla="*/ 41274 w 279632"/>
              <a:gd name="connsiteY144" fmla="*/ 1490662 h 2025225"/>
              <a:gd name="connsiteX145" fmla="*/ 46037 w 279632"/>
              <a:gd name="connsiteY145" fmla="*/ 1519237 h 2025225"/>
              <a:gd name="connsiteX146" fmla="*/ 84137 w 279632"/>
              <a:gd name="connsiteY146" fmla="*/ 1552575 h 2025225"/>
              <a:gd name="connsiteX147" fmla="*/ 65087 w 279632"/>
              <a:gd name="connsiteY147" fmla="*/ 1395412 h 2025225"/>
              <a:gd name="connsiteX148" fmla="*/ 17462 w 279632"/>
              <a:gd name="connsiteY148" fmla="*/ 1243012 h 2025225"/>
              <a:gd name="connsiteX149" fmla="*/ 12699 w 279632"/>
              <a:gd name="connsiteY149" fmla="*/ 1209675 h 2025225"/>
              <a:gd name="connsiteX150" fmla="*/ 26987 w 279632"/>
              <a:gd name="connsiteY150" fmla="*/ 1214437 h 2025225"/>
              <a:gd name="connsiteX151" fmla="*/ 36512 w 279632"/>
              <a:gd name="connsiteY151" fmla="*/ 1300162 h 2025225"/>
              <a:gd name="connsiteX152" fmla="*/ 55562 w 279632"/>
              <a:gd name="connsiteY152" fmla="*/ 1362075 h 2025225"/>
              <a:gd name="connsiteX153" fmla="*/ 74612 w 279632"/>
              <a:gd name="connsiteY153" fmla="*/ 1438275 h 2025225"/>
              <a:gd name="connsiteX154" fmla="*/ 93662 w 279632"/>
              <a:gd name="connsiteY154" fmla="*/ 1504950 h 2025225"/>
              <a:gd name="connsiteX155" fmla="*/ 107949 w 279632"/>
              <a:gd name="connsiteY155" fmla="*/ 1524000 h 2025225"/>
              <a:gd name="connsiteX156" fmla="*/ 117474 w 279632"/>
              <a:gd name="connsiteY156" fmla="*/ 1552575 h 2025225"/>
              <a:gd name="connsiteX157" fmla="*/ 126999 w 279632"/>
              <a:gd name="connsiteY157" fmla="*/ 1495425 h 2025225"/>
              <a:gd name="connsiteX158" fmla="*/ 84137 w 279632"/>
              <a:gd name="connsiteY158" fmla="*/ 1400175 h 2025225"/>
              <a:gd name="connsiteX159" fmla="*/ 60324 w 279632"/>
              <a:gd name="connsiteY159" fmla="*/ 1247775 h 2025225"/>
              <a:gd name="connsiteX160" fmla="*/ 55562 w 279632"/>
              <a:gd name="connsiteY160" fmla="*/ 1166812 h 2025225"/>
              <a:gd name="connsiteX161" fmla="*/ 36512 w 279632"/>
              <a:gd name="connsiteY161" fmla="*/ 1185862 h 2025225"/>
              <a:gd name="connsiteX162" fmla="*/ 31749 w 279632"/>
              <a:gd name="connsiteY162" fmla="*/ 1133475 h 2025225"/>
              <a:gd name="connsiteX163" fmla="*/ 36512 w 279632"/>
              <a:gd name="connsiteY163" fmla="*/ 1338262 h 2025225"/>
              <a:gd name="connsiteX164" fmla="*/ 41274 w 279632"/>
              <a:gd name="connsiteY164" fmla="*/ 1195387 h 2025225"/>
              <a:gd name="connsiteX165" fmla="*/ 46037 w 279632"/>
              <a:gd name="connsiteY165" fmla="*/ 1252537 h 2025225"/>
              <a:gd name="connsiteX166" fmla="*/ 65087 w 279632"/>
              <a:gd name="connsiteY166" fmla="*/ 1338262 h 2025225"/>
              <a:gd name="connsiteX167" fmla="*/ 74612 w 279632"/>
              <a:gd name="connsiteY167" fmla="*/ 1385887 h 2025225"/>
              <a:gd name="connsiteX168" fmla="*/ 41274 w 279632"/>
              <a:gd name="connsiteY168" fmla="*/ 1228725 h 2025225"/>
              <a:gd name="connsiteX169" fmla="*/ 50799 w 279632"/>
              <a:gd name="connsiteY169" fmla="*/ 1333500 h 2025225"/>
              <a:gd name="connsiteX170" fmla="*/ 93662 w 279632"/>
              <a:gd name="connsiteY170" fmla="*/ 1466850 h 2025225"/>
              <a:gd name="connsiteX171" fmla="*/ 141287 w 279632"/>
              <a:gd name="connsiteY171" fmla="*/ 1547812 h 2025225"/>
              <a:gd name="connsiteX172" fmla="*/ 150812 w 279632"/>
              <a:gd name="connsiteY172" fmla="*/ 1581150 h 2025225"/>
              <a:gd name="connsiteX173" fmla="*/ 160337 w 279632"/>
              <a:gd name="connsiteY173" fmla="*/ 1604962 h 2025225"/>
              <a:gd name="connsiteX174" fmla="*/ 112712 w 279632"/>
              <a:gd name="connsiteY174" fmla="*/ 1509712 h 2025225"/>
              <a:gd name="connsiteX175" fmla="*/ 84137 w 279632"/>
              <a:gd name="connsiteY175" fmla="*/ 1433512 h 2025225"/>
              <a:gd name="connsiteX176" fmla="*/ 60324 w 279632"/>
              <a:gd name="connsiteY176" fmla="*/ 1376362 h 2025225"/>
              <a:gd name="connsiteX177" fmla="*/ 88899 w 279632"/>
              <a:gd name="connsiteY177" fmla="*/ 1500187 h 2025225"/>
              <a:gd name="connsiteX178" fmla="*/ 117474 w 279632"/>
              <a:gd name="connsiteY178" fmla="*/ 1590675 h 2025225"/>
              <a:gd name="connsiteX179" fmla="*/ 126999 w 279632"/>
              <a:gd name="connsiteY179" fmla="*/ 1624012 h 2025225"/>
              <a:gd name="connsiteX180" fmla="*/ 131762 w 279632"/>
              <a:gd name="connsiteY180" fmla="*/ 1643062 h 2025225"/>
              <a:gd name="connsiteX181" fmla="*/ 84137 w 279632"/>
              <a:gd name="connsiteY181" fmla="*/ 1433512 h 2025225"/>
              <a:gd name="connsiteX182" fmla="*/ 65087 w 279632"/>
              <a:gd name="connsiteY182" fmla="*/ 1328737 h 2025225"/>
              <a:gd name="connsiteX183" fmla="*/ 50799 w 279632"/>
              <a:gd name="connsiteY183" fmla="*/ 1314450 h 2025225"/>
              <a:gd name="connsiteX184" fmla="*/ 93662 w 279632"/>
              <a:gd name="connsiteY184" fmla="*/ 1557337 h 2025225"/>
              <a:gd name="connsiteX185" fmla="*/ 117474 w 279632"/>
              <a:gd name="connsiteY185" fmla="*/ 1614487 h 2025225"/>
              <a:gd name="connsiteX186" fmla="*/ 65087 w 279632"/>
              <a:gd name="connsiteY186" fmla="*/ 1304925 h 2025225"/>
              <a:gd name="connsiteX187" fmla="*/ 50799 w 279632"/>
              <a:gd name="connsiteY187" fmla="*/ 1247775 h 2025225"/>
              <a:gd name="connsiteX188" fmla="*/ 46037 w 279632"/>
              <a:gd name="connsiteY188" fmla="*/ 1228725 h 2025225"/>
              <a:gd name="connsiteX189" fmla="*/ 55562 w 279632"/>
              <a:gd name="connsiteY189" fmla="*/ 1281112 h 2025225"/>
              <a:gd name="connsiteX190" fmla="*/ 50799 w 279632"/>
              <a:gd name="connsiteY190" fmla="*/ 995362 h 2025225"/>
              <a:gd name="connsiteX191" fmla="*/ 17462 w 279632"/>
              <a:gd name="connsiteY191" fmla="*/ 1109662 h 2025225"/>
              <a:gd name="connsiteX192" fmla="*/ 7937 w 279632"/>
              <a:gd name="connsiteY192" fmla="*/ 1019175 h 2025225"/>
              <a:gd name="connsiteX193" fmla="*/ 22224 w 279632"/>
              <a:gd name="connsiteY193" fmla="*/ 1128712 h 2025225"/>
              <a:gd name="connsiteX194" fmla="*/ 26987 w 279632"/>
              <a:gd name="connsiteY194" fmla="*/ 1209675 h 2025225"/>
              <a:gd name="connsiteX195" fmla="*/ 46037 w 279632"/>
              <a:gd name="connsiteY195" fmla="*/ 1147762 h 2025225"/>
              <a:gd name="connsiteX196" fmla="*/ 26987 w 279632"/>
              <a:gd name="connsiteY196" fmla="*/ 990600 h 2025225"/>
              <a:gd name="connsiteX197" fmla="*/ 31749 w 279632"/>
              <a:gd name="connsiteY197" fmla="*/ 766762 h 2025225"/>
              <a:gd name="connsiteX198" fmla="*/ 46037 w 279632"/>
              <a:gd name="connsiteY198" fmla="*/ 719137 h 2025225"/>
              <a:gd name="connsiteX199" fmla="*/ 17462 w 279632"/>
              <a:gd name="connsiteY199" fmla="*/ 752475 h 2025225"/>
              <a:gd name="connsiteX200" fmla="*/ 17462 w 279632"/>
              <a:gd name="connsiteY200" fmla="*/ 614362 h 2025225"/>
              <a:gd name="connsiteX201" fmla="*/ 31749 w 279632"/>
              <a:gd name="connsiteY201" fmla="*/ 552450 h 2025225"/>
              <a:gd name="connsiteX202" fmla="*/ 69849 w 279632"/>
              <a:gd name="connsiteY202" fmla="*/ 504825 h 2025225"/>
              <a:gd name="connsiteX203" fmla="*/ 93662 w 279632"/>
              <a:gd name="connsiteY203" fmla="*/ 466725 h 2025225"/>
              <a:gd name="connsiteX204" fmla="*/ 107949 w 279632"/>
              <a:gd name="connsiteY204" fmla="*/ 557212 h 2025225"/>
              <a:gd name="connsiteX205" fmla="*/ 79374 w 279632"/>
              <a:gd name="connsiteY205" fmla="*/ 709612 h 2025225"/>
              <a:gd name="connsiteX206" fmla="*/ 60324 w 279632"/>
              <a:gd name="connsiteY206" fmla="*/ 742950 h 2025225"/>
              <a:gd name="connsiteX207" fmla="*/ 60324 w 279632"/>
              <a:gd name="connsiteY207" fmla="*/ 728662 h 202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279632" h="2025225">
                <a:moveTo>
                  <a:pt x="265112" y="0"/>
                </a:moveTo>
                <a:cubicBezTo>
                  <a:pt x="248178" y="6774"/>
                  <a:pt x="228574" y="11944"/>
                  <a:pt x="217487" y="28575"/>
                </a:cubicBezTo>
                <a:cubicBezTo>
                  <a:pt x="212997" y="35310"/>
                  <a:pt x="214312" y="44450"/>
                  <a:pt x="212724" y="52387"/>
                </a:cubicBezTo>
                <a:cubicBezTo>
                  <a:pt x="211137" y="71437"/>
                  <a:pt x="207962" y="90421"/>
                  <a:pt x="207962" y="109537"/>
                </a:cubicBezTo>
                <a:cubicBezTo>
                  <a:pt x="207962" y="125491"/>
                  <a:pt x="208341" y="77252"/>
                  <a:pt x="212724" y="61912"/>
                </a:cubicBezTo>
                <a:cubicBezTo>
                  <a:pt x="214905" y="54280"/>
                  <a:pt x="222609" y="49466"/>
                  <a:pt x="227012" y="42862"/>
                </a:cubicBezTo>
                <a:cubicBezTo>
                  <a:pt x="232147" y="35160"/>
                  <a:pt x="236537" y="26987"/>
                  <a:pt x="241299" y="19050"/>
                </a:cubicBezTo>
                <a:cubicBezTo>
                  <a:pt x="244474" y="30162"/>
                  <a:pt x="251870" y="40877"/>
                  <a:pt x="250824" y="52387"/>
                </a:cubicBezTo>
                <a:cubicBezTo>
                  <a:pt x="250213" y="59108"/>
                  <a:pt x="227115" y="80859"/>
                  <a:pt x="222249" y="85725"/>
                </a:cubicBezTo>
                <a:cubicBezTo>
                  <a:pt x="220662" y="90487"/>
                  <a:pt x="214475" y="104028"/>
                  <a:pt x="217487" y="100012"/>
                </a:cubicBezTo>
                <a:cubicBezTo>
                  <a:pt x="238112" y="72512"/>
                  <a:pt x="257740" y="35177"/>
                  <a:pt x="274637" y="4762"/>
                </a:cubicBezTo>
                <a:cubicBezTo>
                  <a:pt x="265049" y="43111"/>
                  <a:pt x="276835" y="5862"/>
                  <a:pt x="246062" y="57150"/>
                </a:cubicBezTo>
                <a:cubicBezTo>
                  <a:pt x="219888" y="100773"/>
                  <a:pt x="284652" y="25128"/>
                  <a:pt x="222249" y="100012"/>
                </a:cubicBezTo>
                <a:cubicBezTo>
                  <a:pt x="170943" y="161580"/>
                  <a:pt x="213356" y="94142"/>
                  <a:pt x="174624" y="161925"/>
                </a:cubicBezTo>
                <a:cubicBezTo>
                  <a:pt x="187061" y="116326"/>
                  <a:pt x="185677" y="104992"/>
                  <a:pt x="212724" y="66675"/>
                </a:cubicBezTo>
                <a:cubicBezTo>
                  <a:pt x="222456" y="52888"/>
                  <a:pt x="234128" y="16643"/>
                  <a:pt x="246062" y="28575"/>
                </a:cubicBezTo>
                <a:cubicBezTo>
                  <a:pt x="258205" y="40716"/>
                  <a:pt x="226193" y="56636"/>
                  <a:pt x="217487" y="71437"/>
                </a:cubicBezTo>
                <a:cubicBezTo>
                  <a:pt x="210288" y="83676"/>
                  <a:pt x="204313" y="96611"/>
                  <a:pt x="198437" y="109537"/>
                </a:cubicBezTo>
                <a:cubicBezTo>
                  <a:pt x="196360" y="114107"/>
                  <a:pt x="196335" y="119568"/>
                  <a:pt x="193674" y="123825"/>
                </a:cubicBezTo>
                <a:cubicBezTo>
                  <a:pt x="188287" y="132445"/>
                  <a:pt x="180974" y="139700"/>
                  <a:pt x="174624" y="147637"/>
                </a:cubicBezTo>
                <a:cubicBezTo>
                  <a:pt x="171449" y="157162"/>
                  <a:pt x="168476" y="166757"/>
                  <a:pt x="165099" y="176212"/>
                </a:cubicBezTo>
                <a:cubicBezTo>
                  <a:pt x="152600" y="211209"/>
                  <a:pt x="126999" y="280987"/>
                  <a:pt x="126999" y="280987"/>
                </a:cubicBezTo>
                <a:cubicBezTo>
                  <a:pt x="125412" y="298450"/>
                  <a:pt x="112511" y="318785"/>
                  <a:pt x="122237" y="333375"/>
                </a:cubicBezTo>
                <a:cubicBezTo>
                  <a:pt x="128464" y="342715"/>
                  <a:pt x="141775" y="319942"/>
                  <a:pt x="146049" y="309562"/>
                </a:cubicBezTo>
                <a:cubicBezTo>
                  <a:pt x="164402" y="264989"/>
                  <a:pt x="174624" y="217487"/>
                  <a:pt x="188912" y="171450"/>
                </a:cubicBezTo>
                <a:cubicBezTo>
                  <a:pt x="192068" y="161279"/>
                  <a:pt x="198437" y="152400"/>
                  <a:pt x="203199" y="142875"/>
                </a:cubicBezTo>
                <a:cubicBezTo>
                  <a:pt x="207707" y="115830"/>
                  <a:pt x="218792" y="73427"/>
                  <a:pt x="179387" y="157162"/>
                </a:cubicBezTo>
                <a:cubicBezTo>
                  <a:pt x="173813" y="169007"/>
                  <a:pt x="173037" y="182562"/>
                  <a:pt x="169862" y="195262"/>
                </a:cubicBezTo>
                <a:cubicBezTo>
                  <a:pt x="158704" y="295675"/>
                  <a:pt x="176666" y="185731"/>
                  <a:pt x="146049" y="271462"/>
                </a:cubicBezTo>
                <a:cubicBezTo>
                  <a:pt x="142274" y="282034"/>
                  <a:pt x="142994" y="293705"/>
                  <a:pt x="141287" y="304800"/>
                </a:cubicBezTo>
                <a:cubicBezTo>
                  <a:pt x="139819" y="314344"/>
                  <a:pt x="133871" y="342660"/>
                  <a:pt x="136524" y="333375"/>
                </a:cubicBezTo>
                <a:cubicBezTo>
                  <a:pt x="149660" y="287400"/>
                  <a:pt x="162875" y="207609"/>
                  <a:pt x="188912" y="157162"/>
                </a:cubicBezTo>
                <a:cubicBezTo>
                  <a:pt x="206522" y="123042"/>
                  <a:pt x="228891" y="91493"/>
                  <a:pt x="246062" y="57150"/>
                </a:cubicBezTo>
                <a:cubicBezTo>
                  <a:pt x="250824" y="47625"/>
                  <a:pt x="263409" y="18375"/>
                  <a:pt x="260349" y="28575"/>
                </a:cubicBezTo>
                <a:cubicBezTo>
                  <a:pt x="236804" y="107054"/>
                  <a:pt x="231306" y="99735"/>
                  <a:pt x="198437" y="171450"/>
                </a:cubicBezTo>
                <a:cubicBezTo>
                  <a:pt x="191313" y="186993"/>
                  <a:pt x="185004" y="202926"/>
                  <a:pt x="179387" y="219075"/>
                </a:cubicBezTo>
                <a:cubicBezTo>
                  <a:pt x="172293" y="239469"/>
                  <a:pt x="168946" y="261185"/>
                  <a:pt x="160337" y="280987"/>
                </a:cubicBezTo>
                <a:cubicBezTo>
                  <a:pt x="132863" y="344178"/>
                  <a:pt x="136257" y="308352"/>
                  <a:pt x="117474" y="357187"/>
                </a:cubicBezTo>
                <a:cubicBezTo>
                  <a:pt x="113325" y="367974"/>
                  <a:pt x="112792" y="380031"/>
                  <a:pt x="107949" y="390525"/>
                </a:cubicBezTo>
                <a:cubicBezTo>
                  <a:pt x="103152" y="400919"/>
                  <a:pt x="94019" y="408861"/>
                  <a:pt x="88899" y="419100"/>
                </a:cubicBezTo>
                <a:cubicBezTo>
                  <a:pt x="39088" y="518722"/>
                  <a:pt x="118982" y="381661"/>
                  <a:pt x="65087" y="471487"/>
                </a:cubicBezTo>
                <a:cubicBezTo>
                  <a:pt x="63499" y="504825"/>
                  <a:pt x="60324" y="538125"/>
                  <a:pt x="60324" y="571500"/>
                </a:cubicBezTo>
                <a:cubicBezTo>
                  <a:pt x="60324" y="587454"/>
                  <a:pt x="63186" y="539716"/>
                  <a:pt x="65087" y="523875"/>
                </a:cubicBezTo>
                <a:cubicBezTo>
                  <a:pt x="67949" y="500023"/>
                  <a:pt x="70817" y="476159"/>
                  <a:pt x="74612" y="452437"/>
                </a:cubicBezTo>
                <a:cubicBezTo>
                  <a:pt x="77170" y="436451"/>
                  <a:pt x="78029" y="419805"/>
                  <a:pt x="84137" y="404812"/>
                </a:cubicBezTo>
                <a:cubicBezTo>
                  <a:pt x="95658" y="376533"/>
                  <a:pt x="115658" y="352202"/>
                  <a:pt x="126999" y="323850"/>
                </a:cubicBezTo>
                <a:lnTo>
                  <a:pt x="136524" y="300037"/>
                </a:lnTo>
                <a:cubicBezTo>
                  <a:pt x="128587" y="349250"/>
                  <a:pt x="124072" y="399138"/>
                  <a:pt x="112712" y="447675"/>
                </a:cubicBezTo>
                <a:cubicBezTo>
                  <a:pt x="106530" y="474088"/>
                  <a:pt x="89457" y="497275"/>
                  <a:pt x="84137" y="523875"/>
                </a:cubicBezTo>
                <a:cubicBezTo>
                  <a:pt x="80962" y="539750"/>
                  <a:pt x="77426" y="555557"/>
                  <a:pt x="74612" y="571500"/>
                </a:cubicBezTo>
                <a:cubicBezTo>
                  <a:pt x="72661" y="582554"/>
                  <a:pt x="67126" y="615727"/>
                  <a:pt x="69849" y="604837"/>
                </a:cubicBezTo>
                <a:cubicBezTo>
                  <a:pt x="75739" y="581278"/>
                  <a:pt x="79049" y="557145"/>
                  <a:pt x="84137" y="533400"/>
                </a:cubicBezTo>
                <a:cubicBezTo>
                  <a:pt x="88575" y="512690"/>
                  <a:pt x="93986" y="492197"/>
                  <a:pt x="98424" y="471487"/>
                </a:cubicBezTo>
                <a:cubicBezTo>
                  <a:pt x="116063" y="389171"/>
                  <a:pt x="101279" y="422916"/>
                  <a:pt x="122237" y="381000"/>
                </a:cubicBezTo>
                <a:cubicBezTo>
                  <a:pt x="123824" y="387350"/>
                  <a:pt x="127883" y="393565"/>
                  <a:pt x="126999" y="400050"/>
                </a:cubicBezTo>
                <a:cubicBezTo>
                  <a:pt x="115116" y="487187"/>
                  <a:pt x="112638" y="470471"/>
                  <a:pt x="84137" y="538162"/>
                </a:cubicBezTo>
                <a:cubicBezTo>
                  <a:pt x="78874" y="550663"/>
                  <a:pt x="74612" y="563562"/>
                  <a:pt x="69849" y="576262"/>
                </a:cubicBezTo>
                <a:cubicBezTo>
                  <a:pt x="65087" y="603250"/>
                  <a:pt x="61724" y="630522"/>
                  <a:pt x="55562" y="657225"/>
                </a:cubicBezTo>
                <a:cubicBezTo>
                  <a:pt x="50799" y="677862"/>
                  <a:pt x="45237" y="698331"/>
                  <a:pt x="41274" y="719137"/>
                </a:cubicBezTo>
                <a:cubicBezTo>
                  <a:pt x="32667" y="764325"/>
                  <a:pt x="41346" y="756042"/>
                  <a:pt x="26987" y="804862"/>
                </a:cubicBezTo>
                <a:cubicBezTo>
                  <a:pt x="23575" y="816461"/>
                  <a:pt x="17462" y="827087"/>
                  <a:pt x="12699" y="838200"/>
                </a:cubicBezTo>
                <a:cubicBezTo>
                  <a:pt x="21710" y="982358"/>
                  <a:pt x="13247" y="896278"/>
                  <a:pt x="22224" y="833437"/>
                </a:cubicBezTo>
                <a:cubicBezTo>
                  <a:pt x="26364" y="804459"/>
                  <a:pt x="34924" y="776287"/>
                  <a:pt x="41274" y="747712"/>
                </a:cubicBezTo>
                <a:cubicBezTo>
                  <a:pt x="42862" y="768350"/>
                  <a:pt x="45298" y="788940"/>
                  <a:pt x="46037" y="809625"/>
                </a:cubicBezTo>
                <a:cubicBezTo>
                  <a:pt x="48474" y="877862"/>
                  <a:pt x="26825" y="950478"/>
                  <a:pt x="50799" y="1014412"/>
                </a:cubicBezTo>
                <a:cubicBezTo>
                  <a:pt x="70339" y="1066522"/>
                  <a:pt x="57149" y="903287"/>
                  <a:pt x="60324" y="847725"/>
                </a:cubicBezTo>
                <a:cubicBezTo>
                  <a:pt x="61912" y="763587"/>
                  <a:pt x="60740" y="679352"/>
                  <a:pt x="65087" y="595312"/>
                </a:cubicBezTo>
                <a:cubicBezTo>
                  <a:pt x="65529" y="586775"/>
                  <a:pt x="73147" y="563078"/>
                  <a:pt x="74612" y="571500"/>
                </a:cubicBezTo>
                <a:cubicBezTo>
                  <a:pt x="82247" y="615404"/>
                  <a:pt x="80962" y="660400"/>
                  <a:pt x="84137" y="704850"/>
                </a:cubicBezTo>
                <a:cubicBezTo>
                  <a:pt x="76199" y="736600"/>
                  <a:pt x="65583" y="767798"/>
                  <a:pt x="60324" y="800100"/>
                </a:cubicBezTo>
                <a:cubicBezTo>
                  <a:pt x="36604" y="945805"/>
                  <a:pt x="77082" y="870211"/>
                  <a:pt x="22224" y="952500"/>
                </a:cubicBezTo>
                <a:cubicBezTo>
                  <a:pt x="20637" y="966787"/>
                  <a:pt x="17462" y="980987"/>
                  <a:pt x="17462" y="995362"/>
                </a:cubicBezTo>
                <a:cubicBezTo>
                  <a:pt x="17462" y="1077729"/>
                  <a:pt x="16926" y="1068889"/>
                  <a:pt x="26987" y="1119187"/>
                </a:cubicBezTo>
                <a:cubicBezTo>
                  <a:pt x="28574" y="1143000"/>
                  <a:pt x="27826" y="1167084"/>
                  <a:pt x="31749" y="1190625"/>
                </a:cubicBezTo>
                <a:cubicBezTo>
                  <a:pt x="32690" y="1196271"/>
                  <a:pt x="38099" y="1209674"/>
                  <a:pt x="41274" y="1204912"/>
                </a:cubicBezTo>
                <a:cubicBezTo>
                  <a:pt x="52413" y="1188204"/>
                  <a:pt x="53974" y="1166812"/>
                  <a:pt x="60324" y="1147762"/>
                </a:cubicBezTo>
                <a:cubicBezTo>
                  <a:pt x="53974" y="1116012"/>
                  <a:pt x="48216" y="1084138"/>
                  <a:pt x="41274" y="1052512"/>
                </a:cubicBezTo>
                <a:cubicBezTo>
                  <a:pt x="33926" y="1019040"/>
                  <a:pt x="17462" y="952500"/>
                  <a:pt x="17462" y="952500"/>
                </a:cubicBezTo>
                <a:cubicBezTo>
                  <a:pt x="20637" y="1041400"/>
                  <a:pt x="20165" y="1130505"/>
                  <a:pt x="26987" y="1219200"/>
                </a:cubicBezTo>
                <a:cubicBezTo>
                  <a:pt x="29060" y="1246155"/>
                  <a:pt x="26447" y="1164746"/>
                  <a:pt x="31749" y="1138237"/>
                </a:cubicBezTo>
                <a:cubicBezTo>
                  <a:pt x="33070" y="1131633"/>
                  <a:pt x="41274" y="1128712"/>
                  <a:pt x="46037" y="1123950"/>
                </a:cubicBezTo>
                <a:cubicBezTo>
                  <a:pt x="47624" y="1146175"/>
                  <a:pt x="44937" y="1212122"/>
                  <a:pt x="50799" y="1190625"/>
                </a:cubicBezTo>
                <a:cubicBezTo>
                  <a:pt x="71167" y="1115940"/>
                  <a:pt x="52860" y="903612"/>
                  <a:pt x="50799" y="857250"/>
                </a:cubicBezTo>
                <a:cubicBezTo>
                  <a:pt x="28726" y="945547"/>
                  <a:pt x="33599" y="933819"/>
                  <a:pt x="50799" y="819150"/>
                </a:cubicBezTo>
                <a:cubicBezTo>
                  <a:pt x="47624" y="865187"/>
                  <a:pt x="62990" y="916544"/>
                  <a:pt x="41274" y="957262"/>
                </a:cubicBezTo>
                <a:cubicBezTo>
                  <a:pt x="29895" y="978597"/>
                  <a:pt x="14422" y="914706"/>
                  <a:pt x="12699" y="890587"/>
                </a:cubicBezTo>
                <a:cubicBezTo>
                  <a:pt x="9514" y="845996"/>
                  <a:pt x="18888" y="801202"/>
                  <a:pt x="26987" y="757237"/>
                </a:cubicBezTo>
                <a:cubicBezTo>
                  <a:pt x="30085" y="740422"/>
                  <a:pt x="40630" y="725832"/>
                  <a:pt x="46037" y="709612"/>
                </a:cubicBezTo>
                <a:cubicBezTo>
                  <a:pt x="50177" y="697193"/>
                  <a:pt x="51159" y="683840"/>
                  <a:pt x="55562" y="671512"/>
                </a:cubicBezTo>
                <a:cubicBezTo>
                  <a:pt x="59144" y="661483"/>
                  <a:pt x="65989" y="652862"/>
                  <a:pt x="69849" y="642937"/>
                </a:cubicBezTo>
                <a:cubicBezTo>
                  <a:pt x="88266" y="595579"/>
                  <a:pt x="88378" y="588132"/>
                  <a:pt x="98424" y="542925"/>
                </a:cubicBezTo>
                <a:cubicBezTo>
                  <a:pt x="96837" y="511175"/>
                  <a:pt x="109100" y="419886"/>
                  <a:pt x="93662" y="447675"/>
                </a:cubicBezTo>
                <a:cubicBezTo>
                  <a:pt x="83150" y="466597"/>
                  <a:pt x="68761" y="655662"/>
                  <a:pt x="65087" y="690562"/>
                </a:cubicBezTo>
                <a:cubicBezTo>
                  <a:pt x="59233" y="746179"/>
                  <a:pt x="46037" y="857250"/>
                  <a:pt x="46037" y="857250"/>
                </a:cubicBezTo>
                <a:cubicBezTo>
                  <a:pt x="44449" y="885825"/>
                  <a:pt x="44219" y="914508"/>
                  <a:pt x="41274" y="942975"/>
                </a:cubicBezTo>
                <a:cubicBezTo>
                  <a:pt x="39448" y="960629"/>
                  <a:pt x="34259" y="977792"/>
                  <a:pt x="31749" y="995362"/>
                </a:cubicBezTo>
                <a:cubicBezTo>
                  <a:pt x="29493" y="1011156"/>
                  <a:pt x="28574" y="1027112"/>
                  <a:pt x="26987" y="1042987"/>
                </a:cubicBezTo>
                <a:cubicBezTo>
                  <a:pt x="28574" y="1158875"/>
                  <a:pt x="27237" y="1274839"/>
                  <a:pt x="31749" y="1390650"/>
                </a:cubicBezTo>
                <a:cubicBezTo>
                  <a:pt x="32025" y="1397744"/>
                  <a:pt x="38725" y="1403074"/>
                  <a:pt x="41274" y="1409700"/>
                </a:cubicBezTo>
                <a:cubicBezTo>
                  <a:pt x="46680" y="1423756"/>
                  <a:pt x="47635" y="1439757"/>
                  <a:pt x="55562" y="1452562"/>
                </a:cubicBezTo>
                <a:cubicBezTo>
                  <a:pt x="68614" y="1473646"/>
                  <a:pt x="103187" y="1509712"/>
                  <a:pt x="103187" y="1509712"/>
                </a:cubicBezTo>
                <a:cubicBezTo>
                  <a:pt x="106362" y="1520825"/>
                  <a:pt x="110446" y="1531717"/>
                  <a:pt x="112712" y="1543050"/>
                </a:cubicBezTo>
                <a:cubicBezTo>
                  <a:pt x="115222" y="1555600"/>
                  <a:pt x="115782" y="1568463"/>
                  <a:pt x="117474" y="1581150"/>
                </a:cubicBezTo>
                <a:cubicBezTo>
                  <a:pt x="118958" y="1592277"/>
                  <a:pt x="120229" y="1603443"/>
                  <a:pt x="122237" y="1614487"/>
                </a:cubicBezTo>
                <a:cubicBezTo>
                  <a:pt x="123408" y="1620927"/>
                  <a:pt x="124798" y="1627373"/>
                  <a:pt x="126999" y="1633537"/>
                </a:cubicBezTo>
                <a:cubicBezTo>
                  <a:pt x="132750" y="1649639"/>
                  <a:pt x="140046" y="1665153"/>
                  <a:pt x="146049" y="1681162"/>
                </a:cubicBezTo>
                <a:cubicBezTo>
                  <a:pt x="149574" y="1690563"/>
                  <a:pt x="152143" y="1700301"/>
                  <a:pt x="155574" y="1709737"/>
                </a:cubicBezTo>
                <a:cubicBezTo>
                  <a:pt x="158496" y="1717771"/>
                  <a:pt x="162097" y="1725545"/>
                  <a:pt x="165099" y="1733550"/>
                </a:cubicBezTo>
                <a:cubicBezTo>
                  <a:pt x="169441" y="1745129"/>
                  <a:pt x="171892" y="1754594"/>
                  <a:pt x="174624" y="1766887"/>
                </a:cubicBezTo>
                <a:cubicBezTo>
                  <a:pt x="176380" y="1774789"/>
                  <a:pt x="176099" y="1783303"/>
                  <a:pt x="179387" y="1790700"/>
                </a:cubicBezTo>
                <a:cubicBezTo>
                  <a:pt x="182611" y="1797953"/>
                  <a:pt x="188912" y="1803400"/>
                  <a:pt x="193674" y="1809750"/>
                </a:cubicBezTo>
                <a:cubicBezTo>
                  <a:pt x="204392" y="1841899"/>
                  <a:pt x="189753" y="1803474"/>
                  <a:pt x="217487" y="1847850"/>
                </a:cubicBezTo>
                <a:cubicBezTo>
                  <a:pt x="220148" y="1852107"/>
                  <a:pt x="220870" y="1857310"/>
                  <a:pt x="222249" y="1862137"/>
                </a:cubicBezTo>
                <a:cubicBezTo>
                  <a:pt x="224047" y="1868431"/>
                  <a:pt x="225841" y="1874747"/>
                  <a:pt x="227012" y="1881187"/>
                </a:cubicBezTo>
                <a:cubicBezTo>
                  <a:pt x="229020" y="1892231"/>
                  <a:pt x="228821" y="1903695"/>
                  <a:pt x="231774" y="1914525"/>
                </a:cubicBezTo>
                <a:cubicBezTo>
                  <a:pt x="233642" y="1921374"/>
                  <a:pt x="238124" y="1927225"/>
                  <a:pt x="241299" y="1933575"/>
                </a:cubicBezTo>
                <a:cubicBezTo>
                  <a:pt x="244474" y="1952625"/>
                  <a:pt x="237168" y="1977069"/>
                  <a:pt x="250824" y="1990725"/>
                </a:cubicBezTo>
                <a:cubicBezTo>
                  <a:pt x="257174" y="1997075"/>
                  <a:pt x="264030" y="2002957"/>
                  <a:pt x="269874" y="2009775"/>
                </a:cubicBezTo>
                <a:cubicBezTo>
                  <a:pt x="273599" y="2014121"/>
                  <a:pt x="281044" y="2029544"/>
                  <a:pt x="279399" y="2024062"/>
                </a:cubicBezTo>
                <a:cubicBezTo>
                  <a:pt x="277243" y="2016875"/>
                  <a:pt x="250083" y="1946380"/>
                  <a:pt x="241299" y="1928812"/>
                </a:cubicBezTo>
                <a:lnTo>
                  <a:pt x="217487" y="1881187"/>
                </a:lnTo>
                <a:cubicBezTo>
                  <a:pt x="205780" y="1764127"/>
                  <a:pt x="217096" y="1884041"/>
                  <a:pt x="222249" y="1900237"/>
                </a:cubicBezTo>
                <a:cubicBezTo>
                  <a:pt x="226790" y="1914509"/>
                  <a:pt x="239364" y="1924942"/>
                  <a:pt x="246062" y="1938337"/>
                </a:cubicBezTo>
                <a:cubicBezTo>
                  <a:pt x="252128" y="1950469"/>
                  <a:pt x="255006" y="1963970"/>
                  <a:pt x="260349" y="1976437"/>
                </a:cubicBezTo>
                <a:cubicBezTo>
                  <a:pt x="264544" y="1986225"/>
                  <a:pt x="282167" y="2012542"/>
                  <a:pt x="274637" y="2005012"/>
                </a:cubicBezTo>
                <a:cubicBezTo>
                  <a:pt x="257799" y="1988174"/>
                  <a:pt x="244308" y="1968109"/>
                  <a:pt x="231774" y="1947862"/>
                </a:cubicBezTo>
                <a:cubicBezTo>
                  <a:pt x="223544" y="1934568"/>
                  <a:pt x="218883" y="1919371"/>
                  <a:pt x="212724" y="1905000"/>
                </a:cubicBezTo>
                <a:cubicBezTo>
                  <a:pt x="202785" y="1881808"/>
                  <a:pt x="202010" y="1877620"/>
                  <a:pt x="193674" y="1852612"/>
                </a:cubicBezTo>
                <a:cubicBezTo>
                  <a:pt x="192087" y="1836737"/>
                  <a:pt x="194694" y="1819856"/>
                  <a:pt x="188912" y="1804987"/>
                </a:cubicBezTo>
                <a:cubicBezTo>
                  <a:pt x="183158" y="1790191"/>
                  <a:pt x="169674" y="1779726"/>
                  <a:pt x="160337" y="1766887"/>
                </a:cubicBezTo>
                <a:cubicBezTo>
                  <a:pt x="156970" y="1762258"/>
                  <a:pt x="148171" y="1747522"/>
                  <a:pt x="150812" y="1752600"/>
                </a:cubicBezTo>
                <a:cubicBezTo>
                  <a:pt x="174076" y="1797339"/>
                  <a:pt x="242113" y="1932299"/>
                  <a:pt x="222249" y="1885950"/>
                </a:cubicBezTo>
                <a:cubicBezTo>
                  <a:pt x="212724" y="1863725"/>
                  <a:pt x="203937" y="1841169"/>
                  <a:pt x="193674" y="1819275"/>
                </a:cubicBezTo>
                <a:cubicBezTo>
                  <a:pt x="180114" y="1790348"/>
                  <a:pt x="163678" y="1762792"/>
                  <a:pt x="150812" y="1733550"/>
                </a:cubicBezTo>
                <a:cubicBezTo>
                  <a:pt x="146157" y="1722971"/>
                  <a:pt x="144686" y="1711258"/>
                  <a:pt x="141287" y="1700212"/>
                </a:cubicBezTo>
                <a:cubicBezTo>
                  <a:pt x="138334" y="1690616"/>
                  <a:pt x="134197" y="1681377"/>
                  <a:pt x="131762" y="1671637"/>
                </a:cubicBezTo>
                <a:cubicBezTo>
                  <a:pt x="127835" y="1655931"/>
                  <a:pt x="125987" y="1639761"/>
                  <a:pt x="122237" y="1624012"/>
                </a:cubicBezTo>
                <a:cubicBezTo>
                  <a:pt x="110889" y="1576351"/>
                  <a:pt x="112220" y="1582303"/>
                  <a:pt x="98424" y="1547812"/>
                </a:cubicBezTo>
                <a:cubicBezTo>
                  <a:pt x="101599" y="1568450"/>
                  <a:pt x="110255" y="1630478"/>
                  <a:pt x="107949" y="1609725"/>
                </a:cubicBezTo>
                <a:cubicBezTo>
                  <a:pt x="94948" y="1492710"/>
                  <a:pt x="103960" y="1460716"/>
                  <a:pt x="69849" y="1381125"/>
                </a:cubicBezTo>
                <a:cubicBezTo>
                  <a:pt x="65654" y="1371337"/>
                  <a:pt x="59594" y="1362406"/>
                  <a:pt x="55562" y="1352550"/>
                </a:cubicBezTo>
                <a:cubicBezTo>
                  <a:pt x="45291" y="1327442"/>
                  <a:pt x="26987" y="1276350"/>
                  <a:pt x="26987" y="1276350"/>
                </a:cubicBezTo>
                <a:cubicBezTo>
                  <a:pt x="25399" y="1263650"/>
                  <a:pt x="24170" y="1250900"/>
                  <a:pt x="22224" y="1238250"/>
                </a:cubicBezTo>
                <a:cubicBezTo>
                  <a:pt x="20993" y="1230249"/>
                  <a:pt x="16853" y="1206365"/>
                  <a:pt x="17462" y="1214437"/>
                </a:cubicBezTo>
                <a:cubicBezTo>
                  <a:pt x="24417" y="1306591"/>
                  <a:pt x="32648" y="1398649"/>
                  <a:pt x="41274" y="1490662"/>
                </a:cubicBezTo>
                <a:cubicBezTo>
                  <a:pt x="42175" y="1500276"/>
                  <a:pt x="41413" y="1510760"/>
                  <a:pt x="46037" y="1519237"/>
                </a:cubicBezTo>
                <a:cubicBezTo>
                  <a:pt x="53998" y="1533832"/>
                  <a:pt x="70655" y="1543587"/>
                  <a:pt x="84137" y="1552575"/>
                </a:cubicBezTo>
                <a:cubicBezTo>
                  <a:pt x="77787" y="1500187"/>
                  <a:pt x="74087" y="1447410"/>
                  <a:pt x="65087" y="1395412"/>
                </a:cubicBezTo>
                <a:cubicBezTo>
                  <a:pt x="53971" y="1331186"/>
                  <a:pt x="39479" y="1300259"/>
                  <a:pt x="17462" y="1243012"/>
                </a:cubicBezTo>
                <a:cubicBezTo>
                  <a:pt x="15874" y="1231900"/>
                  <a:pt x="9149" y="1220324"/>
                  <a:pt x="12699" y="1209675"/>
                </a:cubicBezTo>
                <a:cubicBezTo>
                  <a:pt x="14287" y="1204912"/>
                  <a:pt x="25709" y="1209582"/>
                  <a:pt x="26987" y="1214437"/>
                </a:cubicBezTo>
                <a:cubicBezTo>
                  <a:pt x="34304" y="1242241"/>
                  <a:pt x="31049" y="1271935"/>
                  <a:pt x="36512" y="1300162"/>
                </a:cubicBezTo>
                <a:cubicBezTo>
                  <a:pt x="40615" y="1321361"/>
                  <a:pt x="49820" y="1341260"/>
                  <a:pt x="55562" y="1362075"/>
                </a:cubicBezTo>
                <a:cubicBezTo>
                  <a:pt x="62524" y="1387314"/>
                  <a:pt x="68810" y="1412744"/>
                  <a:pt x="74612" y="1438275"/>
                </a:cubicBezTo>
                <a:cubicBezTo>
                  <a:pt x="82771" y="1474174"/>
                  <a:pt x="74344" y="1466314"/>
                  <a:pt x="93662" y="1504950"/>
                </a:cubicBezTo>
                <a:cubicBezTo>
                  <a:pt x="97212" y="1512049"/>
                  <a:pt x="103187" y="1517650"/>
                  <a:pt x="107949" y="1524000"/>
                </a:cubicBezTo>
                <a:cubicBezTo>
                  <a:pt x="111124" y="1533525"/>
                  <a:pt x="112984" y="1543595"/>
                  <a:pt x="117474" y="1552575"/>
                </a:cubicBezTo>
                <a:cubicBezTo>
                  <a:pt x="148125" y="1613877"/>
                  <a:pt x="148706" y="1570415"/>
                  <a:pt x="126999" y="1495425"/>
                </a:cubicBezTo>
                <a:cubicBezTo>
                  <a:pt x="117318" y="1461981"/>
                  <a:pt x="98424" y="1431925"/>
                  <a:pt x="84137" y="1400175"/>
                </a:cubicBezTo>
                <a:cubicBezTo>
                  <a:pt x="82949" y="1393046"/>
                  <a:pt x="63263" y="1284507"/>
                  <a:pt x="60324" y="1247775"/>
                </a:cubicBezTo>
                <a:cubicBezTo>
                  <a:pt x="58168" y="1220827"/>
                  <a:pt x="57149" y="1193800"/>
                  <a:pt x="55562" y="1166812"/>
                </a:cubicBezTo>
                <a:cubicBezTo>
                  <a:pt x="49212" y="1173162"/>
                  <a:pt x="41732" y="1193169"/>
                  <a:pt x="36512" y="1185862"/>
                </a:cubicBezTo>
                <a:cubicBezTo>
                  <a:pt x="26320" y="1171594"/>
                  <a:pt x="31749" y="1115941"/>
                  <a:pt x="31749" y="1133475"/>
                </a:cubicBezTo>
                <a:cubicBezTo>
                  <a:pt x="31749" y="1201756"/>
                  <a:pt x="34924" y="1270000"/>
                  <a:pt x="36512" y="1338262"/>
                </a:cubicBezTo>
                <a:cubicBezTo>
                  <a:pt x="38099" y="1290637"/>
                  <a:pt x="36012" y="1242747"/>
                  <a:pt x="41274" y="1195387"/>
                </a:cubicBezTo>
                <a:cubicBezTo>
                  <a:pt x="43385" y="1176388"/>
                  <a:pt x="42894" y="1233681"/>
                  <a:pt x="46037" y="1252537"/>
                </a:cubicBezTo>
                <a:cubicBezTo>
                  <a:pt x="50849" y="1281411"/>
                  <a:pt x="58954" y="1309640"/>
                  <a:pt x="65087" y="1338262"/>
                </a:cubicBezTo>
                <a:cubicBezTo>
                  <a:pt x="68479" y="1354092"/>
                  <a:pt x="75854" y="1402029"/>
                  <a:pt x="74612" y="1385887"/>
                </a:cubicBezTo>
                <a:cubicBezTo>
                  <a:pt x="66493" y="1280346"/>
                  <a:pt x="70108" y="1300810"/>
                  <a:pt x="41274" y="1228725"/>
                </a:cubicBezTo>
                <a:cubicBezTo>
                  <a:pt x="44449" y="1263650"/>
                  <a:pt x="44754" y="1298956"/>
                  <a:pt x="50799" y="1333500"/>
                </a:cubicBezTo>
                <a:cubicBezTo>
                  <a:pt x="55248" y="1358924"/>
                  <a:pt x="77400" y="1435952"/>
                  <a:pt x="93662" y="1466850"/>
                </a:cubicBezTo>
                <a:cubicBezTo>
                  <a:pt x="127477" y="1531098"/>
                  <a:pt x="116738" y="1486439"/>
                  <a:pt x="141287" y="1547812"/>
                </a:cubicBezTo>
                <a:cubicBezTo>
                  <a:pt x="145579" y="1558543"/>
                  <a:pt x="147157" y="1570186"/>
                  <a:pt x="150812" y="1581150"/>
                </a:cubicBezTo>
                <a:cubicBezTo>
                  <a:pt x="153515" y="1589260"/>
                  <a:pt x="164360" y="1612505"/>
                  <a:pt x="160337" y="1604962"/>
                </a:cubicBezTo>
                <a:cubicBezTo>
                  <a:pt x="143632" y="1573641"/>
                  <a:pt x="127129" y="1542150"/>
                  <a:pt x="112712" y="1509712"/>
                </a:cubicBezTo>
                <a:cubicBezTo>
                  <a:pt x="101695" y="1484923"/>
                  <a:pt x="92715" y="1459247"/>
                  <a:pt x="84137" y="1433512"/>
                </a:cubicBezTo>
                <a:cubicBezTo>
                  <a:pt x="65817" y="1378552"/>
                  <a:pt x="86632" y="1411438"/>
                  <a:pt x="60324" y="1376362"/>
                </a:cubicBezTo>
                <a:cubicBezTo>
                  <a:pt x="69849" y="1417637"/>
                  <a:pt x="77984" y="1459257"/>
                  <a:pt x="88899" y="1500187"/>
                </a:cubicBezTo>
                <a:cubicBezTo>
                  <a:pt x="97049" y="1530750"/>
                  <a:pt x="108172" y="1560443"/>
                  <a:pt x="117474" y="1590675"/>
                </a:cubicBezTo>
                <a:cubicBezTo>
                  <a:pt x="120873" y="1601721"/>
                  <a:pt x="123958" y="1612862"/>
                  <a:pt x="126999" y="1624012"/>
                </a:cubicBezTo>
                <a:cubicBezTo>
                  <a:pt x="128721" y="1630327"/>
                  <a:pt x="133199" y="1649448"/>
                  <a:pt x="131762" y="1643062"/>
                </a:cubicBezTo>
                <a:cubicBezTo>
                  <a:pt x="116038" y="1573178"/>
                  <a:pt x="99001" y="1503584"/>
                  <a:pt x="84137" y="1433512"/>
                </a:cubicBezTo>
                <a:cubicBezTo>
                  <a:pt x="76771" y="1398787"/>
                  <a:pt x="74658" y="1362920"/>
                  <a:pt x="65087" y="1328737"/>
                </a:cubicBezTo>
                <a:cubicBezTo>
                  <a:pt x="63271" y="1322251"/>
                  <a:pt x="55562" y="1319212"/>
                  <a:pt x="50799" y="1314450"/>
                </a:cubicBezTo>
                <a:cubicBezTo>
                  <a:pt x="58966" y="1368898"/>
                  <a:pt x="68988" y="1486400"/>
                  <a:pt x="93662" y="1557337"/>
                </a:cubicBezTo>
                <a:cubicBezTo>
                  <a:pt x="100442" y="1576829"/>
                  <a:pt x="109537" y="1595437"/>
                  <a:pt x="117474" y="1614487"/>
                </a:cubicBezTo>
                <a:cubicBezTo>
                  <a:pt x="103188" y="1435916"/>
                  <a:pt x="115986" y="1525488"/>
                  <a:pt x="65087" y="1304925"/>
                </a:cubicBezTo>
                <a:cubicBezTo>
                  <a:pt x="60672" y="1285792"/>
                  <a:pt x="55562" y="1266825"/>
                  <a:pt x="50799" y="1247775"/>
                </a:cubicBezTo>
                <a:cubicBezTo>
                  <a:pt x="49212" y="1241425"/>
                  <a:pt x="44866" y="1222285"/>
                  <a:pt x="46037" y="1228725"/>
                </a:cubicBezTo>
                <a:lnTo>
                  <a:pt x="55562" y="1281112"/>
                </a:lnTo>
                <a:cubicBezTo>
                  <a:pt x="53974" y="1185862"/>
                  <a:pt x="71464" y="1088357"/>
                  <a:pt x="50799" y="995362"/>
                </a:cubicBezTo>
                <a:cubicBezTo>
                  <a:pt x="42190" y="956620"/>
                  <a:pt x="52155" y="1090388"/>
                  <a:pt x="17462" y="1109662"/>
                </a:cubicBezTo>
                <a:cubicBezTo>
                  <a:pt x="-9050" y="1124391"/>
                  <a:pt x="582" y="989751"/>
                  <a:pt x="7937" y="1019175"/>
                </a:cubicBezTo>
                <a:cubicBezTo>
                  <a:pt x="16867" y="1054897"/>
                  <a:pt x="17462" y="1092200"/>
                  <a:pt x="22224" y="1128712"/>
                </a:cubicBezTo>
                <a:cubicBezTo>
                  <a:pt x="23812" y="1155700"/>
                  <a:pt x="5877" y="1192787"/>
                  <a:pt x="26987" y="1209675"/>
                </a:cubicBezTo>
                <a:cubicBezTo>
                  <a:pt x="43848" y="1223164"/>
                  <a:pt x="44690" y="1169312"/>
                  <a:pt x="46037" y="1147762"/>
                </a:cubicBezTo>
                <a:cubicBezTo>
                  <a:pt x="47328" y="1127110"/>
                  <a:pt x="31055" y="1019077"/>
                  <a:pt x="26987" y="990600"/>
                </a:cubicBezTo>
                <a:cubicBezTo>
                  <a:pt x="28574" y="915987"/>
                  <a:pt x="23195" y="840900"/>
                  <a:pt x="31749" y="766762"/>
                </a:cubicBezTo>
                <a:cubicBezTo>
                  <a:pt x="41108" y="685655"/>
                  <a:pt x="75343" y="792404"/>
                  <a:pt x="46037" y="719137"/>
                </a:cubicBezTo>
                <a:cubicBezTo>
                  <a:pt x="36512" y="730250"/>
                  <a:pt x="27100" y="763490"/>
                  <a:pt x="17462" y="752475"/>
                </a:cubicBezTo>
                <a:cubicBezTo>
                  <a:pt x="6611" y="740074"/>
                  <a:pt x="15298" y="628966"/>
                  <a:pt x="17462" y="614362"/>
                </a:cubicBezTo>
                <a:cubicBezTo>
                  <a:pt x="20566" y="593411"/>
                  <a:pt x="22611" y="571557"/>
                  <a:pt x="31749" y="552450"/>
                </a:cubicBezTo>
                <a:cubicBezTo>
                  <a:pt x="40520" y="534110"/>
                  <a:pt x="57946" y="521306"/>
                  <a:pt x="69849" y="504825"/>
                </a:cubicBezTo>
                <a:cubicBezTo>
                  <a:pt x="78618" y="492684"/>
                  <a:pt x="85724" y="479425"/>
                  <a:pt x="93662" y="466725"/>
                </a:cubicBezTo>
                <a:cubicBezTo>
                  <a:pt x="98424" y="496887"/>
                  <a:pt x="107124" y="526687"/>
                  <a:pt x="107949" y="557212"/>
                </a:cubicBezTo>
                <a:cubicBezTo>
                  <a:pt x="109152" y="601719"/>
                  <a:pt x="95646" y="666899"/>
                  <a:pt x="79374" y="709612"/>
                </a:cubicBezTo>
                <a:cubicBezTo>
                  <a:pt x="74818" y="721572"/>
                  <a:pt x="66674" y="731837"/>
                  <a:pt x="60324" y="742950"/>
                </a:cubicBezTo>
                <a:lnTo>
                  <a:pt x="60324" y="728662"/>
                </a:lnTo>
              </a:path>
            </a:pathLst>
          </a:cu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61F8B35-02DF-D926-FA35-A23B30F26B49}"/>
              </a:ext>
            </a:extLst>
          </p:cNvPr>
          <p:cNvGrpSpPr/>
          <p:nvPr/>
        </p:nvGrpSpPr>
        <p:grpSpPr>
          <a:xfrm>
            <a:off x="6146042" y="986177"/>
            <a:ext cx="4669500" cy="4607170"/>
            <a:chOff x="6146042" y="986177"/>
            <a:chExt cx="4669500" cy="4607170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BB789572-81BE-1C9B-FFCE-13CA900E5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72534" y="986177"/>
              <a:ext cx="4643008" cy="4607170"/>
            </a:xfrm>
            <a:prstGeom prst="ellipse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2923DC6D-004A-02DE-3F6B-6DF1F6D78F66}"/>
                </a:ext>
              </a:extLst>
            </p:cNvPr>
            <p:cNvSpPr/>
            <p:nvPr/>
          </p:nvSpPr>
          <p:spPr bwMode="auto">
            <a:xfrm>
              <a:off x="6146042" y="2257425"/>
              <a:ext cx="270422" cy="1266825"/>
            </a:xfrm>
            <a:custGeom>
              <a:avLst/>
              <a:gdLst>
                <a:gd name="connsiteX0" fmla="*/ 259521 w 270422"/>
                <a:gd name="connsiteY0" fmla="*/ 23813 h 1266825"/>
                <a:gd name="connsiteX1" fmla="*/ 264283 w 270422"/>
                <a:gd name="connsiteY1" fmla="*/ 0 h 1266825"/>
                <a:gd name="connsiteX2" fmla="*/ 254758 w 270422"/>
                <a:gd name="connsiteY2" fmla="*/ 23813 h 1266825"/>
                <a:gd name="connsiteX3" fmla="*/ 221421 w 270422"/>
                <a:gd name="connsiteY3" fmla="*/ 61913 h 1266825"/>
                <a:gd name="connsiteX4" fmla="*/ 230946 w 270422"/>
                <a:gd name="connsiteY4" fmla="*/ 47625 h 1266825"/>
                <a:gd name="connsiteX5" fmla="*/ 269046 w 270422"/>
                <a:gd name="connsiteY5" fmla="*/ 38100 h 1266825"/>
                <a:gd name="connsiteX6" fmla="*/ 259521 w 270422"/>
                <a:gd name="connsiteY6" fmla="*/ 52388 h 1266825"/>
                <a:gd name="connsiteX7" fmla="*/ 216658 w 270422"/>
                <a:gd name="connsiteY7" fmla="*/ 133350 h 1266825"/>
                <a:gd name="connsiteX8" fmla="*/ 192846 w 270422"/>
                <a:gd name="connsiteY8" fmla="*/ 242888 h 1266825"/>
                <a:gd name="connsiteX9" fmla="*/ 183321 w 270422"/>
                <a:gd name="connsiteY9" fmla="*/ 314325 h 1266825"/>
                <a:gd name="connsiteX10" fmla="*/ 178558 w 270422"/>
                <a:gd name="connsiteY10" fmla="*/ 366713 h 1266825"/>
                <a:gd name="connsiteX11" fmla="*/ 169033 w 270422"/>
                <a:gd name="connsiteY11" fmla="*/ 395288 h 1266825"/>
                <a:gd name="connsiteX12" fmla="*/ 164271 w 270422"/>
                <a:gd name="connsiteY12" fmla="*/ 419100 h 1266825"/>
                <a:gd name="connsiteX13" fmla="*/ 126171 w 270422"/>
                <a:gd name="connsiteY13" fmla="*/ 504825 h 1266825"/>
                <a:gd name="connsiteX14" fmla="*/ 111883 w 270422"/>
                <a:gd name="connsiteY14" fmla="*/ 538163 h 1266825"/>
                <a:gd name="connsiteX15" fmla="*/ 88071 w 270422"/>
                <a:gd name="connsiteY15" fmla="*/ 566738 h 1266825"/>
                <a:gd name="connsiteX16" fmla="*/ 59496 w 270422"/>
                <a:gd name="connsiteY16" fmla="*/ 633413 h 1266825"/>
                <a:gd name="connsiteX17" fmla="*/ 45208 w 270422"/>
                <a:gd name="connsiteY17" fmla="*/ 757238 h 1266825"/>
                <a:gd name="connsiteX18" fmla="*/ 40446 w 270422"/>
                <a:gd name="connsiteY18" fmla="*/ 733425 h 1266825"/>
                <a:gd name="connsiteX19" fmla="*/ 30921 w 270422"/>
                <a:gd name="connsiteY19" fmla="*/ 776288 h 1266825"/>
                <a:gd name="connsiteX20" fmla="*/ 21396 w 270422"/>
                <a:gd name="connsiteY20" fmla="*/ 852488 h 1266825"/>
                <a:gd name="connsiteX21" fmla="*/ 16633 w 270422"/>
                <a:gd name="connsiteY21" fmla="*/ 871538 h 1266825"/>
                <a:gd name="connsiteX22" fmla="*/ 21396 w 270422"/>
                <a:gd name="connsiteY22" fmla="*/ 838200 h 1266825"/>
                <a:gd name="connsiteX23" fmla="*/ 35683 w 270422"/>
                <a:gd name="connsiteY23" fmla="*/ 923925 h 1266825"/>
                <a:gd name="connsiteX24" fmla="*/ 30921 w 270422"/>
                <a:gd name="connsiteY24" fmla="*/ 966788 h 1266825"/>
                <a:gd name="connsiteX25" fmla="*/ 35683 w 270422"/>
                <a:gd name="connsiteY25" fmla="*/ 1019175 h 1266825"/>
                <a:gd name="connsiteX26" fmla="*/ 45208 w 270422"/>
                <a:gd name="connsiteY26" fmla="*/ 1257300 h 1266825"/>
                <a:gd name="connsiteX27" fmla="*/ 49971 w 270422"/>
                <a:gd name="connsiteY27" fmla="*/ 1147763 h 1266825"/>
                <a:gd name="connsiteX28" fmla="*/ 45208 w 270422"/>
                <a:gd name="connsiteY28" fmla="*/ 1090613 h 1266825"/>
                <a:gd name="connsiteX29" fmla="*/ 35683 w 270422"/>
                <a:gd name="connsiteY29" fmla="*/ 1166813 h 1266825"/>
                <a:gd name="connsiteX30" fmla="*/ 7108 w 270422"/>
                <a:gd name="connsiteY30" fmla="*/ 1033463 h 1266825"/>
                <a:gd name="connsiteX31" fmla="*/ 16633 w 270422"/>
                <a:gd name="connsiteY31" fmla="*/ 1138238 h 1266825"/>
                <a:gd name="connsiteX32" fmla="*/ 40446 w 270422"/>
                <a:gd name="connsiteY32" fmla="*/ 1266825 h 1266825"/>
                <a:gd name="connsiteX33" fmla="*/ 45208 w 270422"/>
                <a:gd name="connsiteY33" fmla="*/ 1076325 h 1266825"/>
                <a:gd name="connsiteX34" fmla="*/ 49971 w 270422"/>
                <a:gd name="connsiteY34" fmla="*/ 1143000 h 1266825"/>
                <a:gd name="connsiteX35" fmla="*/ 35683 w 270422"/>
                <a:gd name="connsiteY35" fmla="*/ 1162050 h 1266825"/>
                <a:gd name="connsiteX36" fmla="*/ 21396 w 270422"/>
                <a:gd name="connsiteY36" fmla="*/ 942975 h 1266825"/>
                <a:gd name="connsiteX37" fmla="*/ 16633 w 270422"/>
                <a:gd name="connsiteY37" fmla="*/ 857250 h 1266825"/>
                <a:gd name="connsiteX38" fmla="*/ 30921 w 270422"/>
                <a:gd name="connsiteY38" fmla="*/ 795338 h 1266825"/>
                <a:gd name="connsiteX39" fmla="*/ 35683 w 270422"/>
                <a:gd name="connsiteY39" fmla="*/ 771525 h 1266825"/>
                <a:gd name="connsiteX40" fmla="*/ 40446 w 270422"/>
                <a:gd name="connsiteY40" fmla="*/ 752475 h 12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0422" h="1266825">
                  <a:moveTo>
                    <a:pt x="259521" y="23813"/>
                  </a:moveTo>
                  <a:cubicBezTo>
                    <a:pt x="261108" y="15875"/>
                    <a:pt x="272378" y="0"/>
                    <a:pt x="264283" y="0"/>
                  </a:cubicBezTo>
                  <a:cubicBezTo>
                    <a:pt x="255734" y="0"/>
                    <a:pt x="259116" y="16458"/>
                    <a:pt x="254758" y="23813"/>
                  </a:cubicBezTo>
                  <a:cubicBezTo>
                    <a:pt x="176274" y="156255"/>
                    <a:pt x="168650" y="161591"/>
                    <a:pt x="221421" y="61913"/>
                  </a:cubicBezTo>
                  <a:cubicBezTo>
                    <a:pt x="224099" y="56854"/>
                    <a:pt x="227771" y="52388"/>
                    <a:pt x="230946" y="47625"/>
                  </a:cubicBezTo>
                  <a:cubicBezTo>
                    <a:pt x="261123" y="67744"/>
                    <a:pt x="227564" y="51925"/>
                    <a:pt x="269046" y="38100"/>
                  </a:cubicBezTo>
                  <a:cubicBezTo>
                    <a:pt x="274476" y="36290"/>
                    <a:pt x="262279" y="47373"/>
                    <a:pt x="259521" y="52388"/>
                  </a:cubicBezTo>
                  <a:cubicBezTo>
                    <a:pt x="244805" y="79144"/>
                    <a:pt x="216658" y="133350"/>
                    <a:pt x="216658" y="133350"/>
                  </a:cubicBezTo>
                  <a:cubicBezTo>
                    <a:pt x="205785" y="176841"/>
                    <a:pt x="201274" y="192317"/>
                    <a:pt x="192846" y="242888"/>
                  </a:cubicBezTo>
                  <a:cubicBezTo>
                    <a:pt x="188897" y="266584"/>
                    <a:pt x="186075" y="290460"/>
                    <a:pt x="183321" y="314325"/>
                  </a:cubicBezTo>
                  <a:cubicBezTo>
                    <a:pt x="181311" y="331744"/>
                    <a:pt x="181605" y="349445"/>
                    <a:pt x="178558" y="366713"/>
                  </a:cubicBezTo>
                  <a:cubicBezTo>
                    <a:pt x="176813" y="376600"/>
                    <a:pt x="171675" y="385602"/>
                    <a:pt x="169033" y="395288"/>
                  </a:cubicBezTo>
                  <a:cubicBezTo>
                    <a:pt x="166903" y="403097"/>
                    <a:pt x="166965" y="411467"/>
                    <a:pt x="164271" y="419100"/>
                  </a:cubicBezTo>
                  <a:cubicBezTo>
                    <a:pt x="143115" y="479042"/>
                    <a:pt x="146203" y="461423"/>
                    <a:pt x="126171" y="504825"/>
                  </a:cubicBezTo>
                  <a:cubicBezTo>
                    <a:pt x="121105" y="515802"/>
                    <a:pt x="118219" y="527866"/>
                    <a:pt x="111883" y="538163"/>
                  </a:cubicBezTo>
                  <a:cubicBezTo>
                    <a:pt x="105385" y="548722"/>
                    <a:pt x="96008" y="557213"/>
                    <a:pt x="88071" y="566738"/>
                  </a:cubicBezTo>
                  <a:cubicBezTo>
                    <a:pt x="78546" y="588963"/>
                    <a:pt x="61789" y="609342"/>
                    <a:pt x="59496" y="633413"/>
                  </a:cubicBezTo>
                  <a:cubicBezTo>
                    <a:pt x="49204" y="741483"/>
                    <a:pt x="56539" y="700587"/>
                    <a:pt x="45208" y="757238"/>
                  </a:cubicBezTo>
                  <a:cubicBezTo>
                    <a:pt x="43621" y="749300"/>
                    <a:pt x="45303" y="726949"/>
                    <a:pt x="40446" y="733425"/>
                  </a:cubicBezTo>
                  <a:cubicBezTo>
                    <a:pt x="31664" y="745134"/>
                    <a:pt x="33233" y="761836"/>
                    <a:pt x="30921" y="776288"/>
                  </a:cubicBezTo>
                  <a:cubicBezTo>
                    <a:pt x="26877" y="801564"/>
                    <a:pt x="25193" y="827174"/>
                    <a:pt x="21396" y="852488"/>
                  </a:cubicBezTo>
                  <a:cubicBezTo>
                    <a:pt x="20425" y="858961"/>
                    <a:pt x="15707" y="878018"/>
                    <a:pt x="16633" y="871538"/>
                  </a:cubicBezTo>
                  <a:lnTo>
                    <a:pt x="21396" y="838200"/>
                  </a:lnTo>
                  <a:cubicBezTo>
                    <a:pt x="26158" y="866775"/>
                    <a:pt x="33543" y="895035"/>
                    <a:pt x="35683" y="923925"/>
                  </a:cubicBezTo>
                  <a:cubicBezTo>
                    <a:pt x="36745" y="938261"/>
                    <a:pt x="30921" y="952412"/>
                    <a:pt x="30921" y="966788"/>
                  </a:cubicBezTo>
                  <a:cubicBezTo>
                    <a:pt x="30921" y="984322"/>
                    <a:pt x="34096" y="1001713"/>
                    <a:pt x="35683" y="1019175"/>
                  </a:cubicBezTo>
                  <a:cubicBezTo>
                    <a:pt x="38858" y="1098550"/>
                    <a:pt x="36435" y="1178347"/>
                    <a:pt x="45208" y="1257300"/>
                  </a:cubicBezTo>
                  <a:cubicBezTo>
                    <a:pt x="49244" y="1293623"/>
                    <a:pt x="49971" y="1184310"/>
                    <a:pt x="49971" y="1147763"/>
                  </a:cubicBezTo>
                  <a:cubicBezTo>
                    <a:pt x="49971" y="1128647"/>
                    <a:pt x="46796" y="1109663"/>
                    <a:pt x="45208" y="1090613"/>
                  </a:cubicBezTo>
                  <a:cubicBezTo>
                    <a:pt x="42033" y="1116013"/>
                    <a:pt x="49882" y="1188112"/>
                    <a:pt x="35683" y="1166813"/>
                  </a:cubicBezTo>
                  <a:cubicBezTo>
                    <a:pt x="10467" y="1128989"/>
                    <a:pt x="32324" y="1071287"/>
                    <a:pt x="7108" y="1033463"/>
                  </a:cubicBezTo>
                  <a:cubicBezTo>
                    <a:pt x="-12345" y="1004284"/>
                    <a:pt x="14010" y="1103267"/>
                    <a:pt x="16633" y="1138238"/>
                  </a:cubicBezTo>
                  <a:cubicBezTo>
                    <a:pt x="24633" y="1244906"/>
                    <a:pt x="8478" y="1194897"/>
                    <a:pt x="40446" y="1266825"/>
                  </a:cubicBezTo>
                  <a:cubicBezTo>
                    <a:pt x="42033" y="1203325"/>
                    <a:pt x="40336" y="1139658"/>
                    <a:pt x="45208" y="1076325"/>
                  </a:cubicBezTo>
                  <a:cubicBezTo>
                    <a:pt x="46917" y="1054109"/>
                    <a:pt x="52432" y="1120855"/>
                    <a:pt x="49971" y="1143000"/>
                  </a:cubicBezTo>
                  <a:cubicBezTo>
                    <a:pt x="49094" y="1150889"/>
                    <a:pt x="40446" y="1155700"/>
                    <a:pt x="35683" y="1162050"/>
                  </a:cubicBezTo>
                  <a:cubicBezTo>
                    <a:pt x="1699" y="1077093"/>
                    <a:pt x="28484" y="1152079"/>
                    <a:pt x="21396" y="942975"/>
                  </a:cubicBezTo>
                  <a:cubicBezTo>
                    <a:pt x="20426" y="914372"/>
                    <a:pt x="18221" y="885825"/>
                    <a:pt x="16633" y="857250"/>
                  </a:cubicBezTo>
                  <a:cubicBezTo>
                    <a:pt x="21396" y="836613"/>
                    <a:pt x="26326" y="816013"/>
                    <a:pt x="30921" y="795338"/>
                  </a:cubicBezTo>
                  <a:cubicBezTo>
                    <a:pt x="32677" y="787436"/>
                    <a:pt x="33927" y="779427"/>
                    <a:pt x="35683" y="771525"/>
                  </a:cubicBezTo>
                  <a:cubicBezTo>
                    <a:pt x="37103" y="765135"/>
                    <a:pt x="40446" y="752475"/>
                    <a:pt x="40446" y="752475"/>
                  </a:cubicBez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292B5474-38A5-A6FB-F082-70DA862BB3B7}"/>
                </a:ext>
              </a:extLst>
            </p:cNvPr>
            <p:cNvSpPr/>
            <p:nvPr/>
          </p:nvSpPr>
          <p:spPr bwMode="auto">
            <a:xfrm>
              <a:off x="6153063" y="2921841"/>
              <a:ext cx="290956" cy="1426322"/>
            </a:xfrm>
            <a:custGeom>
              <a:avLst/>
              <a:gdLst>
                <a:gd name="connsiteX0" fmla="*/ 28662 w 290956"/>
                <a:gd name="connsiteY0" fmla="*/ 173784 h 1426322"/>
                <a:gd name="connsiteX1" fmla="*/ 19137 w 290956"/>
                <a:gd name="connsiteY1" fmla="*/ 202359 h 1426322"/>
                <a:gd name="connsiteX2" fmla="*/ 14375 w 290956"/>
                <a:gd name="connsiteY2" fmla="*/ 188072 h 1426322"/>
                <a:gd name="connsiteX3" fmla="*/ 19137 w 290956"/>
                <a:gd name="connsiteY3" fmla="*/ 221409 h 1426322"/>
                <a:gd name="connsiteX4" fmla="*/ 23900 w 290956"/>
                <a:gd name="connsiteY4" fmla="*/ 197597 h 1426322"/>
                <a:gd name="connsiteX5" fmla="*/ 28662 w 290956"/>
                <a:gd name="connsiteY5" fmla="*/ 169022 h 1426322"/>
                <a:gd name="connsiteX6" fmla="*/ 38187 w 290956"/>
                <a:gd name="connsiteY6" fmla="*/ 216647 h 1426322"/>
                <a:gd name="connsiteX7" fmla="*/ 23900 w 290956"/>
                <a:gd name="connsiteY7" fmla="*/ 111872 h 1426322"/>
                <a:gd name="connsiteX8" fmla="*/ 19137 w 290956"/>
                <a:gd name="connsiteY8" fmla="*/ 26147 h 1426322"/>
                <a:gd name="connsiteX9" fmla="*/ 23900 w 290956"/>
                <a:gd name="connsiteY9" fmla="*/ 45197 h 1426322"/>
                <a:gd name="connsiteX10" fmla="*/ 28662 w 290956"/>
                <a:gd name="connsiteY10" fmla="*/ 59484 h 1426322"/>
                <a:gd name="connsiteX11" fmla="*/ 38187 w 290956"/>
                <a:gd name="connsiteY11" fmla="*/ 392859 h 1426322"/>
                <a:gd name="connsiteX12" fmla="*/ 33425 w 290956"/>
                <a:gd name="connsiteY12" fmla="*/ 511922 h 1426322"/>
                <a:gd name="connsiteX13" fmla="*/ 19137 w 290956"/>
                <a:gd name="connsiteY13" fmla="*/ 583359 h 1426322"/>
                <a:gd name="connsiteX14" fmla="*/ 33425 w 290956"/>
                <a:gd name="connsiteY14" fmla="*/ 545259 h 1426322"/>
                <a:gd name="connsiteX15" fmla="*/ 42950 w 290956"/>
                <a:gd name="connsiteY15" fmla="*/ 507159 h 1426322"/>
                <a:gd name="connsiteX16" fmla="*/ 47712 w 290956"/>
                <a:gd name="connsiteY16" fmla="*/ 573834 h 1426322"/>
                <a:gd name="connsiteX17" fmla="*/ 52475 w 290956"/>
                <a:gd name="connsiteY17" fmla="*/ 650034 h 1426322"/>
                <a:gd name="connsiteX18" fmla="*/ 71525 w 290956"/>
                <a:gd name="connsiteY18" fmla="*/ 688134 h 1426322"/>
                <a:gd name="connsiteX19" fmla="*/ 85812 w 290956"/>
                <a:gd name="connsiteY19" fmla="*/ 840534 h 1426322"/>
                <a:gd name="connsiteX20" fmla="*/ 66762 w 290956"/>
                <a:gd name="connsiteY20" fmla="*/ 816722 h 1426322"/>
                <a:gd name="connsiteX21" fmla="*/ 76287 w 290956"/>
                <a:gd name="connsiteY21" fmla="*/ 916734 h 1426322"/>
                <a:gd name="connsiteX22" fmla="*/ 114387 w 290956"/>
                <a:gd name="connsiteY22" fmla="*/ 1145334 h 1426322"/>
                <a:gd name="connsiteX23" fmla="*/ 128675 w 290956"/>
                <a:gd name="connsiteY23" fmla="*/ 1064372 h 1426322"/>
                <a:gd name="connsiteX24" fmla="*/ 147725 w 290956"/>
                <a:gd name="connsiteY24" fmla="*/ 1050084 h 1426322"/>
                <a:gd name="connsiteX25" fmla="*/ 214400 w 290956"/>
                <a:gd name="connsiteY25" fmla="*/ 1245347 h 1426322"/>
                <a:gd name="connsiteX26" fmla="*/ 238212 w 290956"/>
                <a:gd name="connsiteY26" fmla="*/ 1288209 h 1426322"/>
                <a:gd name="connsiteX27" fmla="*/ 171537 w 290956"/>
                <a:gd name="connsiteY27" fmla="*/ 1140572 h 1426322"/>
                <a:gd name="connsiteX28" fmla="*/ 252500 w 290956"/>
                <a:gd name="connsiteY28" fmla="*/ 1397747 h 1426322"/>
                <a:gd name="connsiteX29" fmla="*/ 281075 w 290956"/>
                <a:gd name="connsiteY29" fmla="*/ 1426322 h 1426322"/>
                <a:gd name="connsiteX30" fmla="*/ 166775 w 290956"/>
                <a:gd name="connsiteY30" fmla="*/ 1154859 h 1426322"/>
                <a:gd name="connsiteX31" fmla="*/ 147725 w 290956"/>
                <a:gd name="connsiteY31" fmla="*/ 1097709 h 1426322"/>
                <a:gd name="connsiteX32" fmla="*/ 276312 w 290956"/>
                <a:gd name="connsiteY32" fmla="*/ 1378697 h 1426322"/>
                <a:gd name="connsiteX33" fmla="*/ 290600 w 290956"/>
                <a:gd name="connsiteY33" fmla="*/ 1397747 h 1426322"/>
                <a:gd name="connsiteX34" fmla="*/ 223925 w 290956"/>
                <a:gd name="connsiteY34" fmla="*/ 1226297 h 1426322"/>
                <a:gd name="connsiteX35" fmla="*/ 157250 w 290956"/>
                <a:gd name="connsiteY35" fmla="*/ 1083422 h 1426322"/>
                <a:gd name="connsiteX36" fmla="*/ 223925 w 290956"/>
                <a:gd name="connsiteY36" fmla="*/ 1192959 h 1426322"/>
                <a:gd name="connsiteX37" fmla="*/ 242975 w 290956"/>
                <a:gd name="connsiteY37" fmla="*/ 1273922 h 1426322"/>
                <a:gd name="connsiteX38" fmla="*/ 209637 w 290956"/>
                <a:gd name="connsiteY38" fmla="*/ 1178672 h 1426322"/>
                <a:gd name="connsiteX39" fmla="*/ 147725 w 290956"/>
                <a:gd name="connsiteY39" fmla="*/ 1045322 h 1426322"/>
                <a:gd name="connsiteX40" fmla="*/ 109625 w 290956"/>
                <a:gd name="connsiteY40" fmla="*/ 926259 h 1426322"/>
                <a:gd name="connsiteX41" fmla="*/ 166775 w 290956"/>
                <a:gd name="connsiteY41" fmla="*/ 1069134 h 1426322"/>
                <a:gd name="connsiteX42" fmla="*/ 190587 w 290956"/>
                <a:gd name="connsiteY42" fmla="*/ 1159622 h 1426322"/>
                <a:gd name="connsiteX43" fmla="*/ 147725 w 290956"/>
                <a:gd name="connsiteY43" fmla="*/ 1073897 h 1426322"/>
                <a:gd name="connsiteX44" fmla="*/ 128675 w 290956"/>
                <a:gd name="connsiteY44" fmla="*/ 1045322 h 1426322"/>
                <a:gd name="connsiteX45" fmla="*/ 176300 w 290956"/>
                <a:gd name="connsiteY45" fmla="*/ 1178672 h 1426322"/>
                <a:gd name="connsiteX46" fmla="*/ 209637 w 290956"/>
                <a:gd name="connsiteY46" fmla="*/ 1231059 h 1426322"/>
                <a:gd name="connsiteX47" fmla="*/ 166775 w 290956"/>
                <a:gd name="connsiteY47" fmla="*/ 1078659 h 1426322"/>
                <a:gd name="connsiteX48" fmla="*/ 152487 w 290956"/>
                <a:gd name="connsiteY48" fmla="*/ 1054847 h 1426322"/>
                <a:gd name="connsiteX49" fmla="*/ 195350 w 290956"/>
                <a:gd name="connsiteY49" fmla="*/ 1192959 h 1426322"/>
                <a:gd name="connsiteX50" fmla="*/ 228687 w 290956"/>
                <a:gd name="connsiteY50" fmla="*/ 1288209 h 1426322"/>
                <a:gd name="connsiteX51" fmla="*/ 247737 w 290956"/>
                <a:gd name="connsiteY51" fmla="*/ 1326309 h 1426322"/>
                <a:gd name="connsiteX52" fmla="*/ 200112 w 290956"/>
                <a:gd name="connsiteY52" fmla="*/ 1202484 h 1426322"/>
                <a:gd name="connsiteX53" fmla="*/ 152487 w 290956"/>
                <a:gd name="connsiteY53" fmla="*/ 1107234 h 1426322"/>
                <a:gd name="connsiteX54" fmla="*/ 147725 w 290956"/>
                <a:gd name="connsiteY54" fmla="*/ 1140572 h 1426322"/>
                <a:gd name="connsiteX55" fmla="*/ 123912 w 290956"/>
                <a:gd name="connsiteY55" fmla="*/ 1054847 h 1426322"/>
                <a:gd name="connsiteX56" fmla="*/ 109625 w 290956"/>
                <a:gd name="connsiteY56" fmla="*/ 1021509 h 1426322"/>
                <a:gd name="connsiteX57" fmla="*/ 71525 w 290956"/>
                <a:gd name="connsiteY57" fmla="*/ 897684 h 1426322"/>
                <a:gd name="connsiteX58" fmla="*/ 52475 w 290956"/>
                <a:gd name="connsiteY58" fmla="*/ 792909 h 1426322"/>
                <a:gd name="connsiteX59" fmla="*/ 28662 w 290956"/>
                <a:gd name="connsiteY59" fmla="*/ 554784 h 1426322"/>
                <a:gd name="connsiteX60" fmla="*/ 14375 w 290956"/>
                <a:gd name="connsiteY60" fmla="*/ 483347 h 1426322"/>
                <a:gd name="connsiteX61" fmla="*/ 9612 w 290956"/>
                <a:gd name="connsiteY61" fmla="*/ 450009 h 1426322"/>
                <a:gd name="connsiteX62" fmla="*/ 4850 w 290956"/>
                <a:gd name="connsiteY62" fmla="*/ 369047 h 1426322"/>
                <a:gd name="connsiteX63" fmla="*/ 19137 w 290956"/>
                <a:gd name="connsiteY63" fmla="*/ 245222 h 1426322"/>
                <a:gd name="connsiteX64" fmla="*/ 28662 w 290956"/>
                <a:gd name="connsiteY64" fmla="*/ 211884 h 1426322"/>
                <a:gd name="connsiteX65" fmla="*/ 4850 w 290956"/>
                <a:gd name="connsiteY65" fmla="*/ 126159 h 1426322"/>
                <a:gd name="connsiteX66" fmla="*/ 87 w 290956"/>
                <a:gd name="connsiteY66" fmla="*/ 111872 h 1426322"/>
                <a:gd name="connsiteX67" fmla="*/ 33425 w 290956"/>
                <a:gd name="connsiteY67" fmla="*/ 335709 h 1426322"/>
                <a:gd name="connsiteX68" fmla="*/ 38187 w 290956"/>
                <a:gd name="connsiteY68" fmla="*/ 192834 h 1426322"/>
                <a:gd name="connsiteX69" fmla="*/ 33425 w 290956"/>
                <a:gd name="connsiteY69" fmla="*/ 130922 h 1426322"/>
                <a:gd name="connsiteX70" fmla="*/ 52475 w 290956"/>
                <a:gd name="connsiteY70" fmla="*/ 249984 h 142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90956" h="1426322">
                  <a:moveTo>
                    <a:pt x="28662" y="173784"/>
                  </a:moveTo>
                  <a:cubicBezTo>
                    <a:pt x="25487" y="183309"/>
                    <a:pt x="26236" y="195259"/>
                    <a:pt x="19137" y="202359"/>
                  </a:cubicBezTo>
                  <a:cubicBezTo>
                    <a:pt x="15588" y="205909"/>
                    <a:pt x="14375" y="183052"/>
                    <a:pt x="14375" y="188072"/>
                  </a:cubicBezTo>
                  <a:cubicBezTo>
                    <a:pt x="14375" y="199297"/>
                    <a:pt x="17550" y="210297"/>
                    <a:pt x="19137" y="221409"/>
                  </a:cubicBezTo>
                  <a:cubicBezTo>
                    <a:pt x="20725" y="213472"/>
                    <a:pt x="22452" y="205561"/>
                    <a:pt x="23900" y="197597"/>
                  </a:cubicBezTo>
                  <a:cubicBezTo>
                    <a:pt x="25627" y="188096"/>
                    <a:pt x="22868" y="161297"/>
                    <a:pt x="28662" y="169022"/>
                  </a:cubicBezTo>
                  <a:cubicBezTo>
                    <a:pt x="38375" y="181974"/>
                    <a:pt x="39531" y="232780"/>
                    <a:pt x="38187" y="216647"/>
                  </a:cubicBezTo>
                  <a:cubicBezTo>
                    <a:pt x="35260" y="181521"/>
                    <a:pt x="28662" y="146797"/>
                    <a:pt x="23900" y="111872"/>
                  </a:cubicBezTo>
                  <a:cubicBezTo>
                    <a:pt x="22312" y="83297"/>
                    <a:pt x="19137" y="54766"/>
                    <a:pt x="19137" y="26147"/>
                  </a:cubicBezTo>
                  <a:cubicBezTo>
                    <a:pt x="19137" y="19602"/>
                    <a:pt x="22102" y="38903"/>
                    <a:pt x="23900" y="45197"/>
                  </a:cubicBezTo>
                  <a:cubicBezTo>
                    <a:pt x="25279" y="50024"/>
                    <a:pt x="27075" y="54722"/>
                    <a:pt x="28662" y="59484"/>
                  </a:cubicBezTo>
                  <a:cubicBezTo>
                    <a:pt x="96685" y="-76557"/>
                    <a:pt x="45667" y="15107"/>
                    <a:pt x="38187" y="392859"/>
                  </a:cubicBezTo>
                  <a:cubicBezTo>
                    <a:pt x="37401" y="432571"/>
                    <a:pt x="37377" y="472400"/>
                    <a:pt x="33425" y="511922"/>
                  </a:cubicBezTo>
                  <a:cubicBezTo>
                    <a:pt x="31009" y="536085"/>
                    <a:pt x="19137" y="559075"/>
                    <a:pt x="19137" y="583359"/>
                  </a:cubicBezTo>
                  <a:cubicBezTo>
                    <a:pt x="19137" y="596923"/>
                    <a:pt x="29379" y="558205"/>
                    <a:pt x="33425" y="545259"/>
                  </a:cubicBezTo>
                  <a:cubicBezTo>
                    <a:pt x="37330" y="532764"/>
                    <a:pt x="39775" y="519859"/>
                    <a:pt x="42950" y="507159"/>
                  </a:cubicBezTo>
                  <a:cubicBezTo>
                    <a:pt x="44537" y="529384"/>
                    <a:pt x="46230" y="551602"/>
                    <a:pt x="47712" y="573834"/>
                  </a:cubicBezTo>
                  <a:cubicBezTo>
                    <a:pt x="49405" y="599227"/>
                    <a:pt x="47284" y="625119"/>
                    <a:pt x="52475" y="650034"/>
                  </a:cubicBezTo>
                  <a:cubicBezTo>
                    <a:pt x="55371" y="663935"/>
                    <a:pt x="65175" y="675434"/>
                    <a:pt x="71525" y="688134"/>
                  </a:cubicBezTo>
                  <a:cubicBezTo>
                    <a:pt x="98090" y="887375"/>
                    <a:pt x="64484" y="621926"/>
                    <a:pt x="85812" y="840534"/>
                  </a:cubicBezTo>
                  <a:cubicBezTo>
                    <a:pt x="98545" y="971051"/>
                    <a:pt x="118273" y="1030120"/>
                    <a:pt x="66762" y="816722"/>
                  </a:cubicBezTo>
                  <a:cubicBezTo>
                    <a:pt x="69937" y="850059"/>
                    <a:pt x="71711" y="883560"/>
                    <a:pt x="76287" y="916734"/>
                  </a:cubicBezTo>
                  <a:cubicBezTo>
                    <a:pt x="88256" y="1003509"/>
                    <a:pt x="100018" y="1066304"/>
                    <a:pt x="114387" y="1145334"/>
                  </a:cubicBezTo>
                  <a:cubicBezTo>
                    <a:pt x="119150" y="1118347"/>
                    <a:pt x="119622" y="1090238"/>
                    <a:pt x="128675" y="1064372"/>
                  </a:cubicBezTo>
                  <a:cubicBezTo>
                    <a:pt x="131297" y="1056880"/>
                    <a:pt x="143399" y="1043429"/>
                    <a:pt x="147725" y="1050084"/>
                  </a:cubicBezTo>
                  <a:cubicBezTo>
                    <a:pt x="189538" y="1114413"/>
                    <a:pt x="189060" y="1176930"/>
                    <a:pt x="214400" y="1245347"/>
                  </a:cubicBezTo>
                  <a:cubicBezTo>
                    <a:pt x="220077" y="1260674"/>
                    <a:pt x="241224" y="1304273"/>
                    <a:pt x="238212" y="1288209"/>
                  </a:cubicBezTo>
                  <a:cubicBezTo>
                    <a:pt x="217514" y="1177825"/>
                    <a:pt x="222624" y="1191659"/>
                    <a:pt x="171537" y="1140572"/>
                  </a:cubicBezTo>
                  <a:cubicBezTo>
                    <a:pt x="192901" y="1223655"/>
                    <a:pt x="209051" y="1320159"/>
                    <a:pt x="252500" y="1397747"/>
                  </a:cubicBezTo>
                  <a:cubicBezTo>
                    <a:pt x="259082" y="1409500"/>
                    <a:pt x="271550" y="1416797"/>
                    <a:pt x="281075" y="1426322"/>
                  </a:cubicBezTo>
                  <a:cubicBezTo>
                    <a:pt x="242975" y="1335834"/>
                    <a:pt x="197823" y="1248002"/>
                    <a:pt x="166775" y="1154859"/>
                  </a:cubicBezTo>
                  <a:cubicBezTo>
                    <a:pt x="160425" y="1135809"/>
                    <a:pt x="138899" y="1079672"/>
                    <a:pt x="147725" y="1097709"/>
                  </a:cubicBezTo>
                  <a:cubicBezTo>
                    <a:pt x="193001" y="1190229"/>
                    <a:pt x="214508" y="1296295"/>
                    <a:pt x="276312" y="1378697"/>
                  </a:cubicBezTo>
                  <a:cubicBezTo>
                    <a:pt x="281075" y="1385047"/>
                    <a:pt x="293180" y="1405253"/>
                    <a:pt x="290600" y="1397747"/>
                  </a:cubicBezTo>
                  <a:cubicBezTo>
                    <a:pt x="270666" y="1339758"/>
                    <a:pt x="247873" y="1282747"/>
                    <a:pt x="223925" y="1226297"/>
                  </a:cubicBezTo>
                  <a:cubicBezTo>
                    <a:pt x="203399" y="1177915"/>
                    <a:pt x="157250" y="1135978"/>
                    <a:pt x="157250" y="1083422"/>
                  </a:cubicBezTo>
                  <a:cubicBezTo>
                    <a:pt x="157250" y="1040677"/>
                    <a:pt x="223925" y="1192959"/>
                    <a:pt x="223925" y="1192959"/>
                  </a:cubicBezTo>
                  <a:cubicBezTo>
                    <a:pt x="230275" y="1219947"/>
                    <a:pt x="262580" y="1293526"/>
                    <a:pt x="242975" y="1273922"/>
                  </a:cubicBezTo>
                  <a:cubicBezTo>
                    <a:pt x="219188" y="1250137"/>
                    <a:pt x="222575" y="1209723"/>
                    <a:pt x="209637" y="1178672"/>
                  </a:cubicBezTo>
                  <a:cubicBezTo>
                    <a:pt x="190788" y="1133435"/>
                    <a:pt x="165777" y="1090883"/>
                    <a:pt x="147725" y="1045322"/>
                  </a:cubicBezTo>
                  <a:cubicBezTo>
                    <a:pt x="132375" y="1006582"/>
                    <a:pt x="83594" y="893720"/>
                    <a:pt x="109625" y="926259"/>
                  </a:cubicBezTo>
                  <a:cubicBezTo>
                    <a:pt x="141668" y="966312"/>
                    <a:pt x="149962" y="1020674"/>
                    <a:pt x="166775" y="1069134"/>
                  </a:cubicBezTo>
                  <a:cubicBezTo>
                    <a:pt x="176998" y="1098601"/>
                    <a:pt x="220845" y="1152057"/>
                    <a:pt x="190587" y="1159622"/>
                  </a:cubicBezTo>
                  <a:cubicBezTo>
                    <a:pt x="159593" y="1167371"/>
                    <a:pt x="165446" y="1100479"/>
                    <a:pt x="147725" y="1073897"/>
                  </a:cubicBezTo>
                  <a:lnTo>
                    <a:pt x="128675" y="1045322"/>
                  </a:lnTo>
                  <a:cubicBezTo>
                    <a:pt x="141385" y="1096168"/>
                    <a:pt x="143075" y="1105991"/>
                    <a:pt x="176300" y="1178672"/>
                  </a:cubicBezTo>
                  <a:cubicBezTo>
                    <a:pt x="184906" y="1197497"/>
                    <a:pt x="198525" y="1213597"/>
                    <a:pt x="209637" y="1231059"/>
                  </a:cubicBezTo>
                  <a:cubicBezTo>
                    <a:pt x="195350" y="1180259"/>
                    <a:pt x="183055" y="1128856"/>
                    <a:pt x="166775" y="1078659"/>
                  </a:cubicBezTo>
                  <a:cubicBezTo>
                    <a:pt x="163919" y="1069854"/>
                    <a:pt x="150242" y="1045867"/>
                    <a:pt x="152487" y="1054847"/>
                  </a:cubicBezTo>
                  <a:cubicBezTo>
                    <a:pt x="164178" y="1101611"/>
                    <a:pt x="180388" y="1147137"/>
                    <a:pt x="195350" y="1192959"/>
                  </a:cubicBezTo>
                  <a:cubicBezTo>
                    <a:pt x="205791" y="1224936"/>
                    <a:pt x="216387" y="1256900"/>
                    <a:pt x="228687" y="1288209"/>
                  </a:cubicBezTo>
                  <a:cubicBezTo>
                    <a:pt x="233879" y="1301425"/>
                    <a:pt x="252227" y="1339779"/>
                    <a:pt x="247737" y="1326309"/>
                  </a:cubicBezTo>
                  <a:cubicBezTo>
                    <a:pt x="233753" y="1284356"/>
                    <a:pt x="216704" y="1243476"/>
                    <a:pt x="200112" y="1202484"/>
                  </a:cubicBezTo>
                  <a:cubicBezTo>
                    <a:pt x="169529" y="1126926"/>
                    <a:pt x="181711" y="1146198"/>
                    <a:pt x="152487" y="1107234"/>
                  </a:cubicBezTo>
                  <a:cubicBezTo>
                    <a:pt x="177030" y="1205406"/>
                    <a:pt x="227485" y="1385549"/>
                    <a:pt x="147725" y="1140572"/>
                  </a:cubicBezTo>
                  <a:cubicBezTo>
                    <a:pt x="138544" y="1112372"/>
                    <a:pt x="132951" y="1083093"/>
                    <a:pt x="123912" y="1054847"/>
                  </a:cubicBezTo>
                  <a:cubicBezTo>
                    <a:pt x="120227" y="1043332"/>
                    <a:pt x="113805" y="1032854"/>
                    <a:pt x="109625" y="1021509"/>
                  </a:cubicBezTo>
                  <a:cubicBezTo>
                    <a:pt x="92850" y="975975"/>
                    <a:pt x="85059" y="945055"/>
                    <a:pt x="71525" y="897684"/>
                  </a:cubicBezTo>
                  <a:cubicBezTo>
                    <a:pt x="59992" y="793896"/>
                    <a:pt x="76523" y="927580"/>
                    <a:pt x="52475" y="792909"/>
                  </a:cubicBezTo>
                  <a:cubicBezTo>
                    <a:pt x="38740" y="715992"/>
                    <a:pt x="37665" y="629809"/>
                    <a:pt x="28662" y="554784"/>
                  </a:cubicBezTo>
                  <a:cubicBezTo>
                    <a:pt x="25769" y="530673"/>
                    <a:pt x="18719" y="507239"/>
                    <a:pt x="14375" y="483347"/>
                  </a:cubicBezTo>
                  <a:cubicBezTo>
                    <a:pt x="12367" y="472303"/>
                    <a:pt x="11200" y="461122"/>
                    <a:pt x="9612" y="450009"/>
                  </a:cubicBezTo>
                  <a:cubicBezTo>
                    <a:pt x="8025" y="423022"/>
                    <a:pt x="4120" y="396071"/>
                    <a:pt x="4850" y="369047"/>
                  </a:cubicBezTo>
                  <a:cubicBezTo>
                    <a:pt x="4981" y="364187"/>
                    <a:pt x="12263" y="275009"/>
                    <a:pt x="19137" y="245222"/>
                  </a:cubicBezTo>
                  <a:cubicBezTo>
                    <a:pt x="21736" y="233961"/>
                    <a:pt x="25487" y="222997"/>
                    <a:pt x="28662" y="211884"/>
                  </a:cubicBezTo>
                  <a:cubicBezTo>
                    <a:pt x="20725" y="183309"/>
                    <a:pt x="12997" y="154675"/>
                    <a:pt x="4850" y="126159"/>
                  </a:cubicBezTo>
                  <a:cubicBezTo>
                    <a:pt x="3471" y="121332"/>
                    <a:pt x="-649" y="106906"/>
                    <a:pt x="87" y="111872"/>
                  </a:cubicBezTo>
                  <a:cubicBezTo>
                    <a:pt x="40491" y="384597"/>
                    <a:pt x="11436" y="148800"/>
                    <a:pt x="33425" y="335709"/>
                  </a:cubicBezTo>
                  <a:cubicBezTo>
                    <a:pt x="35012" y="288084"/>
                    <a:pt x="38187" y="240485"/>
                    <a:pt x="38187" y="192834"/>
                  </a:cubicBezTo>
                  <a:cubicBezTo>
                    <a:pt x="38187" y="172136"/>
                    <a:pt x="28935" y="110717"/>
                    <a:pt x="33425" y="130922"/>
                  </a:cubicBezTo>
                  <a:cubicBezTo>
                    <a:pt x="76651" y="325442"/>
                    <a:pt x="32539" y="190185"/>
                    <a:pt x="52475" y="249984"/>
                  </a:cubicBez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6DEE3FD8-0726-1B37-0C04-72AF9E21C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858" y="6294673"/>
            <a:ext cx="7920000" cy="252000"/>
          </a:xfrm>
        </p:spPr>
        <p:txBody>
          <a:bodyPr/>
          <a:lstStyle/>
          <a:p>
            <a:r>
              <a:rPr lang="cs-CZ" sz="1400" dirty="0"/>
              <a:t>Jaro 2024	Psychologie médií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4EA3641-CE86-F680-E044-81FE9EFE3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858" y="4742936"/>
            <a:ext cx="11361600" cy="1426321"/>
          </a:xfrm>
        </p:spPr>
        <p:txBody>
          <a:bodyPr/>
          <a:lstStyle/>
          <a:p>
            <a:r>
              <a:rPr lang="cs-CZ" dirty="0"/>
              <a:t>Vojtěch Mýlek</a:t>
            </a:r>
          </a:p>
          <a:p>
            <a:r>
              <a:rPr lang="cs-CZ" sz="2000" dirty="0">
                <a:solidFill>
                  <a:srgbClr val="0000DC"/>
                </a:solidFill>
              </a:rPr>
              <a:t>mylek@fss.muni.cz</a:t>
            </a:r>
          </a:p>
        </p:txBody>
      </p:sp>
    </p:spTree>
    <p:extLst>
      <p:ext uri="{BB962C8B-B14F-4D97-AF65-F5344CB8AC3E}">
        <p14:creationId xmlns:p14="http://schemas.microsoft.com/office/powerpoint/2010/main" val="652505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1337F58F-2E5F-4CFE-9DA3-7F344E7EB6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094" y="3259763"/>
            <a:ext cx="4753963" cy="199344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8DB349A5-005E-48CE-9F7B-CC7276F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Copycat phenomenon</a:t>
            </a:r>
            <a:endParaRPr lang="en-GB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562A188-2C40-4E8C-8AEA-ECD4E3C61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Objevující se tendence napodobovat agresi, násilí (efekt např. </a:t>
            </a:r>
            <a:r>
              <a:rPr lang="cs-CZ" sz="1800" dirty="0" err="1"/>
              <a:t>Clockwork</a:t>
            </a:r>
            <a:r>
              <a:rPr lang="cs-CZ" sz="1800" dirty="0"/>
              <a:t> </a:t>
            </a:r>
            <a:r>
              <a:rPr lang="cs-CZ" sz="1800" dirty="0" err="1"/>
              <a:t>orange</a:t>
            </a:r>
            <a:r>
              <a:rPr lang="cs-CZ" sz="1800" dirty="0"/>
              <a:t> nebo </a:t>
            </a:r>
            <a:r>
              <a:rPr lang="cs-CZ" sz="1800" dirty="0" err="1"/>
              <a:t>Fight</a:t>
            </a:r>
            <a:r>
              <a:rPr lang="cs-CZ" sz="1800" dirty="0"/>
              <a:t> club), zločin, sebevraždy (tzv. Werther </a:t>
            </a:r>
            <a:r>
              <a:rPr lang="cs-CZ" sz="1800" dirty="0" err="1"/>
              <a:t>effect</a:t>
            </a:r>
            <a:r>
              <a:rPr lang="cs-CZ" sz="1800" dirty="0"/>
              <a:t> vs. </a:t>
            </a:r>
            <a:r>
              <a:rPr lang="cs-CZ" sz="1800" dirty="0" err="1"/>
              <a:t>Papageno</a:t>
            </a:r>
            <a:r>
              <a:rPr lang="cs-CZ" sz="1800" dirty="0"/>
              <a:t> </a:t>
            </a:r>
            <a:r>
              <a:rPr lang="cs-CZ" sz="1800" dirty="0" err="1"/>
              <a:t>effect</a:t>
            </a:r>
            <a:r>
              <a:rPr lang="cs-CZ" sz="1800" dirty="0"/>
              <a:t>; </a:t>
            </a:r>
            <a:r>
              <a:rPr lang="cs-CZ" sz="1800" dirty="0" err="1"/>
              <a:t>Domaradzki</a:t>
            </a:r>
            <a:r>
              <a:rPr lang="cs-CZ" sz="1800" dirty="0"/>
              <a:t>, 2021) apod. podle vzoru ze zpráv či popkultury. Různé příčiny např. informace (média prezentují návod), sláva (např. </a:t>
            </a:r>
            <a:r>
              <a:rPr lang="cs-CZ" sz="1800" dirty="0" err="1"/>
              <a:t>Christchurch</a:t>
            </a:r>
            <a:r>
              <a:rPr lang="cs-CZ" sz="1800" dirty="0"/>
              <a:t> střelba inspirovaná masakrem na ostrově </a:t>
            </a:r>
            <a:r>
              <a:rPr lang="en-GB" sz="1800" dirty="0" err="1"/>
              <a:t>Utøya</a:t>
            </a:r>
            <a:r>
              <a:rPr lang="cs-CZ" sz="1800" dirty="0"/>
              <a:t>).</a:t>
            </a:r>
            <a:endParaRPr lang="cs-CZ" sz="1000" dirty="0"/>
          </a:p>
          <a:p>
            <a:endParaRPr lang="en-GB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0F388B9-7C63-41FD-B2AD-3495FF1618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0138" y="3961928"/>
            <a:ext cx="2561104" cy="285904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9875950-4DB4-40B5-875D-14853C72CF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238555"/>
            <a:ext cx="2304713" cy="2572828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D70538F5-B42A-6180-DF80-5725AFA44EF1}"/>
              </a:ext>
            </a:extLst>
          </p:cNvPr>
          <p:cNvGrpSpPr/>
          <p:nvPr/>
        </p:nvGrpSpPr>
        <p:grpSpPr>
          <a:xfrm>
            <a:off x="8541380" y="3429000"/>
            <a:ext cx="3639797" cy="1095969"/>
            <a:chOff x="8541380" y="3429000"/>
            <a:chExt cx="3639797" cy="1095969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09ADD940-85FE-4DDE-ABCE-322BE6FF3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41380" y="3429000"/>
              <a:ext cx="3639797" cy="1095969"/>
            </a:xfrm>
            <a:prstGeom prst="rect">
              <a:avLst/>
            </a:prstGeom>
          </p:spPr>
        </p:pic>
        <p:pic>
          <p:nvPicPr>
            <p:cNvPr id="1028" name="Picture 4" descr="A look back at the Aurora, Colorado, movie theater shooting 5 years later -  ABC News">
              <a:extLst>
                <a:ext uri="{FF2B5EF4-FFF2-40B4-BE49-F238E27FC236}">
                  <a16:creationId xmlns:a16="http://schemas.microsoft.com/office/drawing/2014/main" id="{E44D7D25-272E-4A66-844E-8E1AA0060F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42" b="-1"/>
            <a:stretch/>
          </p:blipFill>
          <p:spPr bwMode="auto">
            <a:xfrm>
              <a:off x="8595379" y="3763108"/>
              <a:ext cx="766291" cy="493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1069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DB349A5-005E-48CE-9F7B-CC7276F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Copycat phenomenon</a:t>
            </a:r>
            <a:endParaRPr lang="en-GB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562A188-2C40-4E8C-8AEA-ECD4E3C61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Werther </a:t>
            </a:r>
            <a:r>
              <a:rPr lang="cs-CZ" sz="1800" b="1" dirty="0" err="1"/>
              <a:t>effect</a:t>
            </a:r>
            <a:br>
              <a:rPr lang="cs-CZ" sz="1800" dirty="0"/>
            </a:br>
            <a:r>
              <a:rPr lang="cs-CZ" sz="1400" dirty="0"/>
              <a:t>(</a:t>
            </a:r>
            <a:r>
              <a:rPr lang="cs-CZ" sz="1400" dirty="0" err="1"/>
              <a:t>e.g</a:t>
            </a:r>
            <a:r>
              <a:rPr lang="cs-CZ" sz="1400" dirty="0"/>
              <a:t>., </a:t>
            </a:r>
            <a:r>
              <a:rPr lang="cs-CZ" sz="1400" dirty="0" err="1"/>
              <a:t>Domaradzki</a:t>
            </a:r>
            <a:r>
              <a:rPr lang="cs-CZ" sz="1400" dirty="0"/>
              <a:t>, 2021)</a:t>
            </a:r>
            <a:endParaRPr lang="en-GB" sz="1400" dirty="0"/>
          </a:p>
        </p:txBody>
      </p:sp>
      <p:pic>
        <p:nvPicPr>
          <p:cNvPr id="2" name="Picture 4" descr="Werther Effect | Know Your Meme">
            <a:extLst>
              <a:ext uri="{FF2B5EF4-FFF2-40B4-BE49-F238E27FC236}">
                <a16:creationId xmlns:a16="http://schemas.microsoft.com/office/drawing/2014/main" id="{A72D08BB-611C-84E0-6B32-B34A2313B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300" y="2541429"/>
            <a:ext cx="3683423" cy="381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26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DB349A5-005E-48CE-9F7B-CC7276F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Copycat phenomenon</a:t>
            </a:r>
            <a:endParaRPr lang="en-GB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562A188-2C40-4E8C-8AEA-ECD4E3C61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Werther </a:t>
            </a:r>
            <a:r>
              <a:rPr lang="cs-CZ" sz="1800" b="1" dirty="0" err="1"/>
              <a:t>effect</a:t>
            </a:r>
            <a:r>
              <a:rPr lang="cs-CZ" sz="1800" b="1" dirty="0"/>
              <a:t> </a:t>
            </a:r>
            <a:r>
              <a:rPr lang="cs-CZ" sz="1800" dirty="0"/>
              <a:t>			vs. 			</a:t>
            </a:r>
            <a:r>
              <a:rPr lang="cs-CZ" sz="1800" b="1" dirty="0" err="1"/>
              <a:t>Papageno</a:t>
            </a:r>
            <a:r>
              <a:rPr lang="cs-CZ" sz="1800" b="1" dirty="0"/>
              <a:t> </a:t>
            </a:r>
            <a:r>
              <a:rPr lang="cs-CZ" sz="1800" b="1" dirty="0" err="1"/>
              <a:t>effect</a:t>
            </a:r>
            <a:br>
              <a:rPr lang="cs-CZ" sz="1800" dirty="0"/>
            </a:br>
            <a:r>
              <a:rPr lang="cs-CZ" sz="1400" dirty="0"/>
              <a:t>(</a:t>
            </a:r>
            <a:r>
              <a:rPr lang="cs-CZ" sz="1400" dirty="0" err="1"/>
              <a:t>e.g</a:t>
            </a:r>
            <a:r>
              <a:rPr lang="cs-CZ" sz="1400" dirty="0"/>
              <a:t>., </a:t>
            </a:r>
            <a:r>
              <a:rPr lang="cs-CZ" sz="1400" dirty="0" err="1"/>
              <a:t>Domaradzki</a:t>
            </a:r>
            <a:r>
              <a:rPr lang="cs-CZ" sz="1400" dirty="0"/>
              <a:t>, 2021)</a:t>
            </a:r>
            <a:endParaRPr lang="en-GB" sz="1400" dirty="0"/>
          </a:p>
        </p:txBody>
      </p:sp>
      <p:pic>
        <p:nvPicPr>
          <p:cNvPr id="10" name="Picture 4" descr="Werther Effect | Know Your Me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300" y="2541429"/>
            <a:ext cx="3683423" cy="381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apageno the bird-catcher, from &amp;amp;#39;The Mag - Italian School, (18th century)  jako tisk anebo olejomalba">
            <a:extLst>
              <a:ext uri="{FF2B5EF4-FFF2-40B4-BE49-F238E27FC236}">
                <a16:creationId xmlns:a16="http://schemas.microsoft.com/office/drawing/2014/main" id="{284A2BB9-0773-04E6-FA62-0140C789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360" y="2541429"/>
            <a:ext cx="2483999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9972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Prezentace-FSS-EN</Template>
  <TotalTime>0</TotalTime>
  <Words>2463</Words>
  <Application>Microsoft Office PowerPoint</Application>
  <PresentationFormat>Widescreen</PresentationFormat>
  <Paragraphs>314</Paragraphs>
  <Slides>62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Open Sans Light</vt:lpstr>
      <vt:lpstr>Tahoma</vt:lpstr>
      <vt:lpstr>Wingdings</vt:lpstr>
      <vt:lpstr>Presentation_MU_EN</vt:lpstr>
      <vt:lpstr>Média a agrese  Vojtěch Mýlek mylek@fss.muni.cz  Prezentaci připravila Marie Bedrošová </vt:lpstr>
      <vt:lpstr>Témata hodiny</vt:lpstr>
      <vt:lpstr>PowerPoint Presentation</vt:lpstr>
      <vt:lpstr>Násilí ve videohrách</vt:lpstr>
      <vt:lpstr>Násilí ve videohrách</vt:lpstr>
      <vt:lpstr>PowerPoint Presentation</vt:lpstr>
      <vt:lpstr>Copycat phenomenon</vt:lpstr>
      <vt:lpstr>Copycat phenomenon</vt:lpstr>
      <vt:lpstr>Copycat phenomenon</vt:lpstr>
      <vt:lpstr>Copycat phenomenon</vt:lpstr>
      <vt:lpstr>Copycat phenomenon</vt:lpstr>
      <vt:lpstr>Imitace a nápodoba</vt:lpstr>
      <vt:lpstr>Imitace a nápodoba</vt:lpstr>
      <vt:lpstr>Imitace a nápodoba</vt:lpstr>
      <vt:lpstr>Imitace a nápodoba</vt:lpstr>
      <vt:lpstr>Desenzitizace</vt:lpstr>
      <vt:lpstr>Desenzitizace</vt:lpstr>
      <vt:lpstr>Desenzitizace</vt:lpstr>
      <vt:lpstr>Desenzitizace</vt:lpstr>
      <vt:lpstr>Desenzitizace</vt:lpstr>
      <vt:lpstr>Desenzitizace</vt:lpstr>
      <vt:lpstr>Priming a trasfér excitace</vt:lpstr>
      <vt:lpstr>Priming a trasfér excitace</vt:lpstr>
      <vt:lpstr>Priming a trasfér excitace</vt:lpstr>
      <vt:lpstr>Priming a trasfér excitace</vt:lpstr>
      <vt:lpstr>General Agression Model </vt:lpstr>
      <vt:lpstr>PowerPoint Presentation</vt:lpstr>
      <vt:lpstr>PowerPoint Presentation</vt:lpstr>
      <vt:lpstr>PowerPoint Presentation</vt:lpstr>
      <vt:lpstr>PowerPoint Presentation</vt:lpstr>
      <vt:lpstr>General Agression Model </vt:lpstr>
      <vt:lpstr>General Agression Model </vt:lpstr>
      <vt:lpstr>General Agression Model </vt:lpstr>
      <vt:lpstr>General Agression Model </vt:lpstr>
      <vt:lpstr>Prosociální chování</vt:lpstr>
      <vt:lpstr>DSMM - opakování</vt:lpstr>
      <vt:lpstr>Mediální účinky - opakování</vt:lpstr>
      <vt:lpstr>Mediální účinky - opakování</vt:lpstr>
      <vt:lpstr>Mediální účinky - opakování</vt:lpstr>
      <vt:lpstr>Mediální účinky - opakování</vt:lpstr>
      <vt:lpstr>Mediální účinky - opakování</vt:lpstr>
      <vt:lpstr>Ohrožená populace</vt:lpstr>
      <vt:lpstr>Způsobují média násilí?</vt:lpstr>
      <vt:lpstr>Způsobují média násilí?</vt:lpstr>
      <vt:lpstr>PowerPoint Presentation</vt:lpstr>
      <vt:lpstr>PowerPoint Presentation</vt:lpstr>
      <vt:lpstr>PowerPoint Presentation</vt:lpstr>
      <vt:lpstr>PowerPoint Presentation</vt:lpstr>
      <vt:lpstr>Online disinhibice</vt:lpstr>
      <vt:lpstr>Online disinhibice</vt:lpstr>
      <vt:lpstr>Online disinhibice</vt:lpstr>
      <vt:lpstr>Online disinhibice</vt:lpstr>
      <vt:lpstr>Online disinhibice</vt:lpstr>
      <vt:lpstr>Online disinhibice</vt:lpstr>
      <vt:lpstr>Online disinhibice</vt:lpstr>
      <vt:lpstr>Online disinhibice</vt:lpstr>
      <vt:lpstr>Kyberagrese – online agrese</vt:lpstr>
      <vt:lpstr>Kyberšikana</vt:lpstr>
      <vt:lpstr>Kyberšikana</vt:lpstr>
      <vt:lpstr>Kyberšikana</vt:lpstr>
      <vt:lpstr>Kyberagrese – různé role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2024-03-13T16:06:11Z</dcterms:created>
  <dcterms:modified xsi:type="dcterms:W3CDTF">2024-03-13T16:06:23Z</dcterms:modified>
</cp:coreProperties>
</file>