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6" r:id="rId3"/>
    <p:sldId id="261" r:id="rId4"/>
    <p:sldId id="264" r:id="rId5"/>
    <p:sldId id="258" r:id="rId6"/>
    <p:sldId id="263" r:id="rId7"/>
    <p:sldId id="259" r:id="rId8"/>
    <p:sldId id="260" r:id="rId9"/>
    <p:sldId id="265" r:id="rId10"/>
    <p:sldId id="29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03" autoAdjust="0"/>
  </p:normalViewPr>
  <p:slideViewPr>
    <p:cSldViewPr snapToGrid="0">
      <p:cViewPr varScale="1">
        <p:scale>
          <a:sx n="90" d="100"/>
          <a:sy n="90" d="100"/>
        </p:scale>
        <p:origin x="13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9504A-ED29-43AF-9B30-7CC92093F5CE}" type="doc">
      <dgm:prSet loTypeId="urn:microsoft.com/office/officeart/2008/layout/RadialCluster" loCatId="cycle" qsTypeId="urn:microsoft.com/office/officeart/2005/8/quickstyle/3d1" qsCatId="3D" csTypeId="urn:microsoft.com/office/officeart/2005/8/colors/accent1_2" csCatId="accent1" phldr="1"/>
      <dgm:spPr/>
      <dgm:t>
        <a:bodyPr/>
        <a:lstStyle/>
        <a:p>
          <a:endParaRPr lang="cs-CZ"/>
        </a:p>
      </dgm:t>
    </dgm:pt>
    <dgm:pt modelId="{A1D72B19-DF45-426A-9626-D925C08A654A}">
      <dgm:prSet phldrT="[Text]" custT="1"/>
      <dgm:spPr/>
      <dgm:t>
        <a:bodyPr/>
        <a:lstStyle/>
        <a:p>
          <a:r>
            <a:rPr lang="cs-CZ" sz="1800" dirty="0"/>
            <a:t>Něco se děje </a:t>
          </a:r>
          <a:r>
            <a:rPr lang="cs-CZ" sz="1800" dirty="0">
              <a:sym typeface="Wingdings" panose="05000000000000000000" pitchFamily="2" charset="2"/>
            </a:rPr>
            <a:t></a:t>
          </a:r>
          <a:endParaRPr lang="cs-CZ" sz="1800" dirty="0"/>
        </a:p>
      </dgm:t>
    </dgm:pt>
    <dgm:pt modelId="{A1736695-19B1-4095-B7E0-A9B2A0FDA516}" type="parTrans" cxnId="{88DF22B0-4026-4DE9-A5F5-C347F674F149}">
      <dgm:prSet/>
      <dgm:spPr/>
      <dgm:t>
        <a:bodyPr/>
        <a:lstStyle/>
        <a:p>
          <a:endParaRPr lang="cs-CZ"/>
        </a:p>
      </dgm:t>
    </dgm:pt>
    <dgm:pt modelId="{6F926E39-062D-4BF6-897D-7203CCA4D007}" type="sibTrans" cxnId="{88DF22B0-4026-4DE9-A5F5-C347F674F149}">
      <dgm:prSet/>
      <dgm:spPr/>
      <dgm:t>
        <a:bodyPr/>
        <a:lstStyle/>
        <a:p>
          <a:endParaRPr lang="cs-CZ"/>
        </a:p>
      </dgm:t>
    </dgm:pt>
    <dgm:pt modelId="{9009F05F-09A9-4B35-B382-B8ECE0177BFE}">
      <dgm:prSet phldrT="[Text]"/>
      <dgm:spPr>
        <a:solidFill>
          <a:srgbClr val="00B0F0"/>
        </a:solidFill>
      </dgm:spPr>
      <dgm:t>
        <a:bodyPr/>
        <a:lstStyle/>
        <a:p>
          <a:r>
            <a:rPr lang="cs-CZ" dirty="0"/>
            <a:t>Pozorování</a:t>
          </a:r>
        </a:p>
      </dgm:t>
    </dgm:pt>
    <dgm:pt modelId="{12323BFD-926A-47B4-B2EE-71FAFBF7A4D2}" type="parTrans" cxnId="{1AE2A51C-79E2-4E2B-B795-B04F3B17B2EA}">
      <dgm:prSet/>
      <dgm:spPr/>
      <dgm:t>
        <a:bodyPr/>
        <a:lstStyle/>
        <a:p>
          <a:endParaRPr lang="cs-CZ"/>
        </a:p>
      </dgm:t>
    </dgm:pt>
    <dgm:pt modelId="{1785FE30-6BE7-4FA9-9E80-2101095CFEA2}" type="sibTrans" cxnId="{1AE2A51C-79E2-4E2B-B795-B04F3B17B2EA}">
      <dgm:prSet/>
      <dgm:spPr/>
      <dgm:t>
        <a:bodyPr/>
        <a:lstStyle/>
        <a:p>
          <a:endParaRPr lang="cs-CZ"/>
        </a:p>
      </dgm:t>
    </dgm:pt>
    <dgm:pt modelId="{29A33064-7EFA-4A25-8C3C-FD9B9E6705D5}">
      <dgm:prSet phldrT="[Text]" custT="1"/>
      <dgm:spPr>
        <a:solidFill>
          <a:srgbClr val="00B0F0"/>
        </a:solidFill>
      </dgm:spPr>
      <dgm:t>
        <a:bodyPr/>
        <a:lstStyle/>
        <a:p>
          <a:r>
            <a:rPr lang="cs-CZ" sz="1200" dirty="0"/>
            <a:t>Reflexe</a:t>
          </a:r>
        </a:p>
      </dgm:t>
    </dgm:pt>
    <dgm:pt modelId="{7C4483E5-AC16-47B0-957A-DC7C40391E0C}" type="parTrans" cxnId="{E920FA7B-1706-4DF5-A021-632EDDC327D6}">
      <dgm:prSet/>
      <dgm:spPr/>
      <dgm:t>
        <a:bodyPr/>
        <a:lstStyle/>
        <a:p>
          <a:endParaRPr lang="cs-CZ"/>
        </a:p>
      </dgm:t>
    </dgm:pt>
    <dgm:pt modelId="{AE447C84-9D78-4074-B688-D9A4D6D7552D}" type="sibTrans" cxnId="{E920FA7B-1706-4DF5-A021-632EDDC327D6}">
      <dgm:prSet/>
      <dgm:spPr/>
      <dgm:t>
        <a:bodyPr/>
        <a:lstStyle/>
        <a:p>
          <a:endParaRPr lang="cs-CZ"/>
        </a:p>
      </dgm:t>
    </dgm:pt>
    <dgm:pt modelId="{C1BE606F-1253-49C7-A457-476396C5487B}">
      <dgm:prSet phldrT="[Text]" custT="1"/>
      <dgm:spPr>
        <a:solidFill>
          <a:srgbClr val="00B0F0"/>
        </a:solidFill>
      </dgm:spPr>
      <dgm:t>
        <a:bodyPr/>
        <a:lstStyle/>
        <a:p>
          <a:r>
            <a:rPr lang="cs-CZ" sz="1200" dirty="0"/>
            <a:t>Interakce</a:t>
          </a:r>
        </a:p>
      </dgm:t>
    </dgm:pt>
    <dgm:pt modelId="{E72EC5F8-5A5B-467E-9CF0-3C9638F895FB}" type="parTrans" cxnId="{9834F5CC-3C2B-4410-B1CC-FCBA9D1B967D}">
      <dgm:prSet/>
      <dgm:spPr/>
      <dgm:t>
        <a:bodyPr/>
        <a:lstStyle/>
        <a:p>
          <a:endParaRPr lang="cs-CZ"/>
        </a:p>
      </dgm:t>
    </dgm:pt>
    <dgm:pt modelId="{273CB59E-6A16-4941-AF5A-494A6C1A898F}" type="sibTrans" cxnId="{9834F5CC-3C2B-4410-B1CC-FCBA9D1B967D}">
      <dgm:prSet/>
      <dgm:spPr/>
      <dgm:t>
        <a:bodyPr/>
        <a:lstStyle/>
        <a:p>
          <a:endParaRPr lang="cs-CZ"/>
        </a:p>
      </dgm:t>
    </dgm:pt>
    <dgm:pt modelId="{17FAC4CA-D89A-4128-9245-AA9B4E05F9AE}" type="pres">
      <dgm:prSet presAssocID="{5F39504A-ED29-43AF-9B30-7CC92093F5CE}" presName="Name0" presStyleCnt="0">
        <dgm:presLayoutVars>
          <dgm:chMax val="1"/>
          <dgm:chPref val="1"/>
          <dgm:dir/>
          <dgm:animOne val="branch"/>
          <dgm:animLvl val="lvl"/>
        </dgm:presLayoutVars>
      </dgm:prSet>
      <dgm:spPr/>
    </dgm:pt>
    <dgm:pt modelId="{B54D3CF6-89DC-4B8D-B6F2-38C11D15DE34}" type="pres">
      <dgm:prSet presAssocID="{A1D72B19-DF45-426A-9626-D925C08A654A}" presName="singleCycle" presStyleCnt="0"/>
      <dgm:spPr/>
    </dgm:pt>
    <dgm:pt modelId="{60D9C6C8-3223-4C56-B3B2-DCB7109D25F4}" type="pres">
      <dgm:prSet presAssocID="{A1D72B19-DF45-426A-9626-D925C08A654A}" presName="singleCenter" presStyleLbl="node1" presStyleIdx="0" presStyleCnt="4" custLinFactNeighborX="-47" custLinFactNeighborY="-6171">
        <dgm:presLayoutVars>
          <dgm:chMax val="7"/>
          <dgm:chPref val="7"/>
        </dgm:presLayoutVars>
      </dgm:prSet>
      <dgm:spPr/>
    </dgm:pt>
    <dgm:pt modelId="{871C65FA-A364-4B77-ADE4-4056336E9FC8}" type="pres">
      <dgm:prSet presAssocID="{12323BFD-926A-47B4-B2EE-71FAFBF7A4D2}" presName="Name56" presStyleLbl="parChTrans1D2" presStyleIdx="0" presStyleCnt="3"/>
      <dgm:spPr/>
    </dgm:pt>
    <dgm:pt modelId="{5068AFC4-F877-465D-8F86-AE2D49C1C207}" type="pres">
      <dgm:prSet presAssocID="{9009F05F-09A9-4B35-B382-B8ECE0177BFE}" presName="text0" presStyleLbl="node1" presStyleIdx="1" presStyleCnt="4">
        <dgm:presLayoutVars>
          <dgm:bulletEnabled val="1"/>
        </dgm:presLayoutVars>
      </dgm:prSet>
      <dgm:spPr/>
    </dgm:pt>
    <dgm:pt modelId="{A0F1E93C-1878-4648-95EA-BAE01C714B7E}" type="pres">
      <dgm:prSet presAssocID="{7C4483E5-AC16-47B0-957A-DC7C40391E0C}" presName="Name56" presStyleLbl="parChTrans1D2" presStyleIdx="1" presStyleCnt="3"/>
      <dgm:spPr/>
    </dgm:pt>
    <dgm:pt modelId="{BC3E69B5-09FC-44F1-BC1D-A26867DEAF25}" type="pres">
      <dgm:prSet presAssocID="{29A33064-7EFA-4A25-8C3C-FD9B9E6705D5}" presName="text0" presStyleLbl="node1" presStyleIdx="2" presStyleCnt="4">
        <dgm:presLayoutVars>
          <dgm:bulletEnabled val="1"/>
        </dgm:presLayoutVars>
      </dgm:prSet>
      <dgm:spPr/>
    </dgm:pt>
    <dgm:pt modelId="{AE5B5196-76F7-4A5F-83AE-7F350EFBBFAD}" type="pres">
      <dgm:prSet presAssocID="{E72EC5F8-5A5B-467E-9CF0-3C9638F895FB}" presName="Name56" presStyleLbl="parChTrans1D2" presStyleIdx="2" presStyleCnt="3"/>
      <dgm:spPr/>
    </dgm:pt>
    <dgm:pt modelId="{BF7AD8BD-EBF5-4DF1-8303-1D578A9A5D6A}" type="pres">
      <dgm:prSet presAssocID="{C1BE606F-1253-49C7-A457-476396C5487B}" presName="text0" presStyleLbl="node1" presStyleIdx="3" presStyleCnt="4" custRadScaleRad="100623" custRadScaleInc="-159">
        <dgm:presLayoutVars>
          <dgm:bulletEnabled val="1"/>
        </dgm:presLayoutVars>
      </dgm:prSet>
      <dgm:spPr/>
    </dgm:pt>
  </dgm:ptLst>
  <dgm:cxnLst>
    <dgm:cxn modelId="{CC87FC16-ED7E-441B-94B4-99AD37004310}" type="presOf" srcId="{29A33064-7EFA-4A25-8C3C-FD9B9E6705D5}" destId="{BC3E69B5-09FC-44F1-BC1D-A26867DEAF25}" srcOrd="0" destOrd="0" presId="urn:microsoft.com/office/officeart/2008/layout/RadialCluster"/>
    <dgm:cxn modelId="{63F3281C-6307-4100-8319-1440CAEAF863}" type="presOf" srcId="{12323BFD-926A-47B4-B2EE-71FAFBF7A4D2}" destId="{871C65FA-A364-4B77-ADE4-4056336E9FC8}" srcOrd="0" destOrd="0" presId="urn:microsoft.com/office/officeart/2008/layout/RadialCluster"/>
    <dgm:cxn modelId="{1AE2A51C-79E2-4E2B-B795-B04F3B17B2EA}" srcId="{A1D72B19-DF45-426A-9626-D925C08A654A}" destId="{9009F05F-09A9-4B35-B382-B8ECE0177BFE}" srcOrd="0" destOrd="0" parTransId="{12323BFD-926A-47B4-B2EE-71FAFBF7A4D2}" sibTransId="{1785FE30-6BE7-4FA9-9E80-2101095CFEA2}"/>
    <dgm:cxn modelId="{E920FA7B-1706-4DF5-A021-632EDDC327D6}" srcId="{A1D72B19-DF45-426A-9626-D925C08A654A}" destId="{29A33064-7EFA-4A25-8C3C-FD9B9E6705D5}" srcOrd="1" destOrd="0" parTransId="{7C4483E5-AC16-47B0-957A-DC7C40391E0C}" sibTransId="{AE447C84-9D78-4074-B688-D9A4D6D7552D}"/>
    <dgm:cxn modelId="{1190D982-2A6A-45B6-8F72-E8DF9BECF3C0}" type="presOf" srcId="{7C4483E5-AC16-47B0-957A-DC7C40391E0C}" destId="{A0F1E93C-1878-4648-95EA-BAE01C714B7E}" srcOrd="0" destOrd="0" presId="urn:microsoft.com/office/officeart/2008/layout/RadialCluster"/>
    <dgm:cxn modelId="{1803E389-0379-497A-BAF3-3CE2E8F263E1}" type="presOf" srcId="{A1D72B19-DF45-426A-9626-D925C08A654A}" destId="{60D9C6C8-3223-4C56-B3B2-DCB7109D25F4}" srcOrd="0" destOrd="0" presId="urn:microsoft.com/office/officeart/2008/layout/RadialCluster"/>
    <dgm:cxn modelId="{524621A6-6B35-4E1F-9446-C37127037206}" type="presOf" srcId="{9009F05F-09A9-4B35-B382-B8ECE0177BFE}" destId="{5068AFC4-F877-465D-8F86-AE2D49C1C207}" srcOrd="0" destOrd="0" presId="urn:microsoft.com/office/officeart/2008/layout/RadialCluster"/>
    <dgm:cxn modelId="{F9A569A6-3AF1-435B-A123-70C10130105A}" type="presOf" srcId="{E72EC5F8-5A5B-467E-9CF0-3C9638F895FB}" destId="{AE5B5196-76F7-4A5F-83AE-7F350EFBBFAD}" srcOrd="0" destOrd="0" presId="urn:microsoft.com/office/officeart/2008/layout/RadialCluster"/>
    <dgm:cxn modelId="{88DF22B0-4026-4DE9-A5F5-C347F674F149}" srcId="{5F39504A-ED29-43AF-9B30-7CC92093F5CE}" destId="{A1D72B19-DF45-426A-9626-D925C08A654A}" srcOrd="0" destOrd="0" parTransId="{A1736695-19B1-4095-B7E0-A9B2A0FDA516}" sibTransId="{6F926E39-062D-4BF6-897D-7203CCA4D007}"/>
    <dgm:cxn modelId="{A0E520C0-4037-466F-9C57-13A5631E02D6}" type="presOf" srcId="{5F39504A-ED29-43AF-9B30-7CC92093F5CE}" destId="{17FAC4CA-D89A-4128-9245-AA9B4E05F9AE}" srcOrd="0" destOrd="0" presId="urn:microsoft.com/office/officeart/2008/layout/RadialCluster"/>
    <dgm:cxn modelId="{9834F5CC-3C2B-4410-B1CC-FCBA9D1B967D}" srcId="{A1D72B19-DF45-426A-9626-D925C08A654A}" destId="{C1BE606F-1253-49C7-A457-476396C5487B}" srcOrd="2" destOrd="0" parTransId="{E72EC5F8-5A5B-467E-9CF0-3C9638F895FB}" sibTransId="{273CB59E-6A16-4941-AF5A-494A6C1A898F}"/>
    <dgm:cxn modelId="{9AB8B3EA-965D-4186-A438-A90CE05C3EF4}" type="presOf" srcId="{C1BE606F-1253-49C7-A457-476396C5487B}" destId="{BF7AD8BD-EBF5-4DF1-8303-1D578A9A5D6A}" srcOrd="0" destOrd="0" presId="urn:microsoft.com/office/officeart/2008/layout/RadialCluster"/>
    <dgm:cxn modelId="{3FA43344-3738-4339-8184-6F47F3E84EBA}" type="presParOf" srcId="{17FAC4CA-D89A-4128-9245-AA9B4E05F9AE}" destId="{B54D3CF6-89DC-4B8D-B6F2-38C11D15DE34}" srcOrd="0" destOrd="0" presId="urn:microsoft.com/office/officeart/2008/layout/RadialCluster"/>
    <dgm:cxn modelId="{F35D58DE-C982-498F-84DE-820C23956B79}" type="presParOf" srcId="{B54D3CF6-89DC-4B8D-B6F2-38C11D15DE34}" destId="{60D9C6C8-3223-4C56-B3B2-DCB7109D25F4}" srcOrd="0" destOrd="0" presId="urn:microsoft.com/office/officeart/2008/layout/RadialCluster"/>
    <dgm:cxn modelId="{98E91E5C-D7D4-4DD0-A7D8-02460B6BD83B}" type="presParOf" srcId="{B54D3CF6-89DC-4B8D-B6F2-38C11D15DE34}" destId="{871C65FA-A364-4B77-ADE4-4056336E9FC8}" srcOrd="1" destOrd="0" presId="urn:microsoft.com/office/officeart/2008/layout/RadialCluster"/>
    <dgm:cxn modelId="{F50FCF7D-012D-424F-A67C-34640A7250E2}" type="presParOf" srcId="{B54D3CF6-89DC-4B8D-B6F2-38C11D15DE34}" destId="{5068AFC4-F877-465D-8F86-AE2D49C1C207}" srcOrd="2" destOrd="0" presId="urn:microsoft.com/office/officeart/2008/layout/RadialCluster"/>
    <dgm:cxn modelId="{B9D8141D-4D1B-4E22-8491-AA049D9290B0}" type="presParOf" srcId="{B54D3CF6-89DC-4B8D-B6F2-38C11D15DE34}" destId="{A0F1E93C-1878-4648-95EA-BAE01C714B7E}" srcOrd="3" destOrd="0" presId="urn:microsoft.com/office/officeart/2008/layout/RadialCluster"/>
    <dgm:cxn modelId="{285C4AD8-6C07-48EB-A013-032EAA1CDB47}" type="presParOf" srcId="{B54D3CF6-89DC-4B8D-B6F2-38C11D15DE34}" destId="{BC3E69B5-09FC-44F1-BC1D-A26867DEAF25}" srcOrd="4" destOrd="0" presId="urn:microsoft.com/office/officeart/2008/layout/RadialCluster"/>
    <dgm:cxn modelId="{5285DE93-7545-4C93-A0CC-10E05016F3F5}" type="presParOf" srcId="{B54D3CF6-89DC-4B8D-B6F2-38C11D15DE34}" destId="{AE5B5196-76F7-4A5F-83AE-7F350EFBBFAD}" srcOrd="5" destOrd="0" presId="urn:microsoft.com/office/officeart/2008/layout/RadialCluster"/>
    <dgm:cxn modelId="{B144D791-F242-4606-A764-4F4C5453347A}" type="presParOf" srcId="{B54D3CF6-89DC-4B8D-B6F2-38C11D15DE34}" destId="{BF7AD8BD-EBF5-4DF1-8303-1D578A9A5D6A}"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C6C8-3223-4C56-B3B2-DCB7109D25F4}">
      <dsp:nvSpPr>
        <dsp:cNvPr id="0" name=""/>
        <dsp:cNvSpPr/>
      </dsp:nvSpPr>
      <dsp:spPr>
        <a:xfrm>
          <a:off x="3504454" y="1849236"/>
          <a:ext cx="1358582" cy="1358582"/>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cs-CZ" sz="1800" kern="1200" dirty="0"/>
            <a:t>Něco se děje </a:t>
          </a:r>
          <a:r>
            <a:rPr lang="cs-CZ" sz="1800" kern="1200" dirty="0">
              <a:sym typeface="Wingdings" panose="05000000000000000000" pitchFamily="2" charset="2"/>
            </a:rPr>
            <a:t></a:t>
          </a:r>
          <a:endParaRPr lang="cs-CZ" sz="1800" kern="1200" dirty="0"/>
        </a:p>
      </dsp:txBody>
      <dsp:txXfrm>
        <a:off x="3570775" y="1915557"/>
        <a:ext cx="1225940" cy="1225940"/>
      </dsp:txXfrm>
    </dsp:sp>
    <dsp:sp modelId="{871C65FA-A364-4B77-ADE4-4056336E9FC8}">
      <dsp:nvSpPr>
        <dsp:cNvPr id="0" name=""/>
        <dsp:cNvSpPr/>
      </dsp:nvSpPr>
      <dsp:spPr>
        <a:xfrm rot="16203686">
          <a:off x="3837166" y="1501555"/>
          <a:ext cx="695361" cy="0"/>
        </a:xfrm>
        <a:custGeom>
          <a:avLst/>
          <a:gdLst/>
          <a:ahLst/>
          <a:cxnLst/>
          <a:rect l="0" t="0" r="0" b="0"/>
          <a:pathLst>
            <a:path>
              <a:moveTo>
                <a:pt x="0" y="0"/>
              </a:moveTo>
              <a:lnTo>
                <a:pt x="695361"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068AFC4-F877-465D-8F86-AE2D49C1C207}">
      <dsp:nvSpPr>
        <dsp:cNvPr id="0" name=""/>
        <dsp:cNvSpPr/>
      </dsp:nvSpPr>
      <dsp:spPr>
        <a:xfrm>
          <a:off x="3730582" y="243624"/>
          <a:ext cx="910250" cy="910250"/>
        </a:xfrm>
        <a:prstGeom prst="roundRect">
          <a:avLst/>
        </a:prstGeom>
        <a:solidFill>
          <a:srgbClr val="00B0F0"/>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cs-CZ" sz="1200" kern="1200" dirty="0"/>
            <a:t>Pozorování</a:t>
          </a:r>
        </a:p>
      </dsp:txBody>
      <dsp:txXfrm>
        <a:off x="3775017" y="288059"/>
        <a:ext cx="821380" cy="821380"/>
      </dsp:txXfrm>
    </dsp:sp>
    <dsp:sp modelId="{A0F1E93C-1878-4648-95EA-BAE01C714B7E}">
      <dsp:nvSpPr>
        <dsp:cNvPr id="0" name=""/>
        <dsp:cNvSpPr/>
      </dsp:nvSpPr>
      <dsp:spPr>
        <a:xfrm rot="2143156">
          <a:off x="4784805" y="3259789"/>
          <a:ext cx="831755" cy="0"/>
        </a:xfrm>
        <a:custGeom>
          <a:avLst/>
          <a:gdLst/>
          <a:ahLst/>
          <a:cxnLst/>
          <a:rect l="0" t="0" r="0" b="0"/>
          <a:pathLst>
            <a:path>
              <a:moveTo>
                <a:pt x="0" y="0"/>
              </a:moveTo>
              <a:lnTo>
                <a:pt x="831755"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C3E69B5-09FC-44F1-BC1D-A26867DEAF25}">
      <dsp:nvSpPr>
        <dsp:cNvPr id="0" name=""/>
        <dsp:cNvSpPr/>
      </dsp:nvSpPr>
      <dsp:spPr>
        <a:xfrm>
          <a:off x="5538328" y="3374732"/>
          <a:ext cx="910250" cy="910250"/>
        </a:xfrm>
        <a:prstGeom prst="roundRect">
          <a:avLst/>
        </a:prstGeom>
        <a:solidFill>
          <a:srgbClr val="00B0F0"/>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cs-CZ" sz="1200" kern="1200" dirty="0"/>
            <a:t>Reflexe</a:t>
          </a:r>
        </a:p>
      </dsp:txBody>
      <dsp:txXfrm>
        <a:off x="5582763" y="3419167"/>
        <a:ext cx="821380" cy="821380"/>
      </dsp:txXfrm>
    </dsp:sp>
    <dsp:sp modelId="{AE5B5196-76F7-4A5F-83AE-7F350EFBBFAD}">
      <dsp:nvSpPr>
        <dsp:cNvPr id="0" name=""/>
        <dsp:cNvSpPr/>
      </dsp:nvSpPr>
      <dsp:spPr>
        <a:xfrm rot="8649973">
          <a:off x="2744092" y="3264894"/>
          <a:ext cx="839845" cy="0"/>
        </a:xfrm>
        <a:custGeom>
          <a:avLst/>
          <a:gdLst/>
          <a:ahLst/>
          <a:cxnLst/>
          <a:rect l="0" t="0" r="0" b="0"/>
          <a:pathLst>
            <a:path>
              <a:moveTo>
                <a:pt x="0" y="0"/>
              </a:moveTo>
              <a:lnTo>
                <a:pt x="839845"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7AD8BD-EBF5-4DF1-8303-1D578A9A5D6A}">
      <dsp:nvSpPr>
        <dsp:cNvPr id="0" name=""/>
        <dsp:cNvSpPr/>
      </dsp:nvSpPr>
      <dsp:spPr>
        <a:xfrm>
          <a:off x="1913325" y="3384262"/>
          <a:ext cx="910250" cy="910250"/>
        </a:xfrm>
        <a:prstGeom prst="roundRect">
          <a:avLst/>
        </a:prstGeom>
        <a:solidFill>
          <a:srgbClr val="00B0F0"/>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cs-CZ" sz="1200" kern="1200" dirty="0"/>
            <a:t>Interakce</a:t>
          </a:r>
        </a:p>
      </dsp:txBody>
      <dsp:txXfrm>
        <a:off x="1957760" y="3428697"/>
        <a:ext cx="821380" cy="82138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7CF61-025D-4E49-85D4-92230C3034BB}" type="datetimeFigureOut">
              <a:rPr lang="cs-CZ" smtClean="0"/>
              <a:t>06.05.2024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15B58-0638-46A1-81D1-2C0D97B80D06}" type="slidenum">
              <a:rPr lang="cs-CZ" smtClean="0"/>
              <a:t>‹#›</a:t>
            </a:fld>
            <a:endParaRPr lang="cs-CZ"/>
          </a:p>
        </p:txBody>
      </p:sp>
    </p:spTree>
    <p:extLst>
      <p:ext uri="{BB962C8B-B14F-4D97-AF65-F5344CB8AC3E}">
        <p14:creationId xmlns:p14="http://schemas.microsoft.com/office/powerpoint/2010/main" val="374566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515B58-0638-46A1-81D1-2C0D97B80D06}" type="slidenum">
              <a:rPr lang="cs-CZ" smtClean="0"/>
              <a:t>2</a:t>
            </a:fld>
            <a:endParaRPr lang="cs-CZ"/>
          </a:p>
        </p:txBody>
      </p:sp>
    </p:spTree>
    <p:extLst>
      <p:ext uri="{BB962C8B-B14F-4D97-AF65-F5344CB8AC3E}">
        <p14:creationId xmlns:p14="http://schemas.microsoft.com/office/powerpoint/2010/main" val="292813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515B58-0638-46A1-81D1-2C0D97B80D06}" type="slidenum">
              <a:rPr lang="cs-CZ" smtClean="0"/>
              <a:t>3</a:t>
            </a:fld>
            <a:endParaRPr lang="cs-CZ"/>
          </a:p>
        </p:txBody>
      </p:sp>
    </p:spTree>
    <p:extLst>
      <p:ext uri="{BB962C8B-B14F-4D97-AF65-F5344CB8AC3E}">
        <p14:creationId xmlns:p14="http://schemas.microsoft.com/office/powerpoint/2010/main" val="326500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515B58-0638-46A1-81D1-2C0D97B80D06}" type="slidenum">
              <a:rPr lang="cs-CZ" smtClean="0"/>
              <a:t>5</a:t>
            </a:fld>
            <a:endParaRPr lang="cs-CZ"/>
          </a:p>
        </p:txBody>
      </p:sp>
    </p:spTree>
    <p:extLst>
      <p:ext uri="{BB962C8B-B14F-4D97-AF65-F5344CB8AC3E}">
        <p14:creationId xmlns:p14="http://schemas.microsoft.com/office/powerpoint/2010/main" val="255565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p:txBody>
      </p:sp>
      <p:sp>
        <p:nvSpPr>
          <p:cNvPr id="4" name="Zástupný symbol pro číslo snímku 3"/>
          <p:cNvSpPr>
            <a:spLocks noGrp="1"/>
          </p:cNvSpPr>
          <p:nvPr>
            <p:ph type="sldNum" sz="quarter" idx="5"/>
          </p:nvPr>
        </p:nvSpPr>
        <p:spPr/>
        <p:txBody>
          <a:bodyPr/>
          <a:lstStyle/>
          <a:p>
            <a:fld id="{C1515B58-0638-46A1-81D1-2C0D97B80D06}" type="slidenum">
              <a:rPr lang="cs-CZ" smtClean="0"/>
              <a:t>6</a:t>
            </a:fld>
            <a:endParaRPr lang="cs-CZ"/>
          </a:p>
        </p:txBody>
      </p:sp>
    </p:spTree>
    <p:extLst>
      <p:ext uri="{BB962C8B-B14F-4D97-AF65-F5344CB8AC3E}">
        <p14:creationId xmlns:p14="http://schemas.microsoft.com/office/powerpoint/2010/main" val="232405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515B58-0638-46A1-81D1-2C0D97B80D06}" type="slidenum">
              <a:rPr lang="cs-CZ" smtClean="0"/>
              <a:t>7</a:t>
            </a:fld>
            <a:endParaRPr lang="cs-CZ"/>
          </a:p>
        </p:txBody>
      </p:sp>
    </p:spTree>
    <p:extLst>
      <p:ext uri="{BB962C8B-B14F-4D97-AF65-F5344CB8AC3E}">
        <p14:creationId xmlns:p14="http://schemas.microsoft.com/office/powerpoint/2010/main" val="394909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515B58-0638-46A1-81D1-2C0D97B80D06}" type="slidenum">
              <a:rPr lang="cs-CZ" smtClean="0"/>
              <a:t>8</a:t>
            </a:fld>
            <a:endParaRPr lang="cs-CZ"/>
          </a:p>
        </p:txBody>
      </p:sp>
    </p:spTree>
    <p:extLst>
      <p:ext uri="{BB962C8B-B14F-4D97-AF65-F5344CB8AC3E}">
        <p14:creationId xmlns:p14="http://schemas.microsoft.com/office/powerpoint/2010/main" val="146489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515B58-0638-46A1-81D1-2C0D97B80D06}" type="slidenum">
              <a:rPr lang="cs-CZ" smtClean="0"/>
              <a:t>9</a:t>
            </a:fld>
            <a:endParaRPr lang="cs-CZ"/>
          </a:p>
        </p:txBody>
      </p:sp>
    </p:spTree>
    <p:extLst>
      <p:ext uri="{BB962C8B-B14F-4D97-AF65-F5344CB8AC3E}">
        <p14:creationId xmlns:p14="http://schemas.microsoft.com/office/powerpoint/2010/main" val="367297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5"/>
          </p:nvPr>
        </p:nvSpPr>
        <p:spPr/>
        <p:txBody>
          <a:bodyPr/>
          <a:lstStyle/>
          <a:p>
            <a:fld id="{CF443C09-9E9D-4634-B097-EFC81A5DE282}" type="slidenum">
              <a:rPr lang="cs-CZ" smtClean="0"/>
              <a:t>10</a:t>
            </a:fld>
            <a:endParaRPr lang="cs-CZ"/>
          </a:p>
        </p:txBody>
      </p:sp>
    </p:spTree>
    <p:extLst>
      <p:ext uri="{BB962C8B-B14F-4D97-AF65-F5344CB8AC3E}">
        <p14:creationId xmlns:p14="http://schemas.microsoft.com/office/powerpoint/2010/main" val="2391775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A4C3DC53-1D89-485D-A1A0-F502D1813D5B}"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410054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4C3DC53-1D89-485D-A1A0-F502D1813D5B}"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373675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4C3DC53-1D89-485D-A1A0-F502D1813D5B}"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7A7F986-D815-400A-8B37-0A780DFBF986}"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61136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4C3DC53-1D89-485D-A1A0-F502D1813D5B}"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2274685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4C3DC53-1D89-485D-A1A0-F502D1813D5B}"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7A7F986-D815-400A-8B37-0A780DFBF986}"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6415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4C3DC53-1D89-485D-A1A0-F502D1813D5B}"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2634135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4C3DC53-1D89-485D-A1A0-F502D1813D5B}"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28633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4C3DC53-1D89-485D-A1A0-F502D1813D5B}"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280102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4C3DC53-1D89-485D-A1A0-F502D1813D5B}"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409426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4C3DC53-1D89-485D-A1A0-F502D1813D5B}"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365716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4C3DC53-1D89-485D-A1A0-F502D1813D5B}" type="datetimeFigureOut">
              <a:rPr lang="cs-CZ" smtClean="0"/>
              <a:t>06.05.2024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15564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4C3DC53-1D89-485D-A1A0-F502D1813D5B}" type="datetimeFigureOut">
              <a:rPr lang="cs-CZ" smtClean="0"/>
              <a:t>06.05.2024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75493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4C3DC53-1D89-485D-A1A0-F502D1813D5B}" type="datetimeFigureOut">
              <a:rPr lang="cs-CZ" smtClean="0"/>
              <a:t>06.05.2024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68617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3DC53-1D89-485D-A1A0-F502D1813D5B}" type="datetimeFigureOut">
              <a:rPr lang="cs-CZ" smtClean="0"/>
              <a:t>06.05.2024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363853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A4C3DC53-1D89-485D-A1A0-F502D1813D5B}" type="datetimeFigureOut">
              <a:rPr lang="cs-CZ" smtClean="0"/>
              <a:t>06.05.2024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252007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A4C3DC53-1D89-485D-A1A0-F502D1813D5B}" type="datetimeFigureOut">
              <a:rPr lang="cs-CZ" smtClean="0"/>
              <a:t>06.05.2024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7A7F986-D815-400A-8B37-0A780DFBF986}" type="slidenum">
              <a:rPr lang="cs-CZ" smtClean="0"/>
              <a:t>‹#›</a:t>
            </a:fld>
            <a:endParaRPr lang="cs-CZ"/>
          </a:p>
        </p:txBody>
      </p:sp>
    </p:spTree>
    <p:extLst>
      <p:ext uri="{BB962C8B-B14F-4D97-AF65-F5344CB8AC3E}">
        <p14:creationId xmlns:p14="http://schemas.microsoft.com/office/powerpoint/2010/main" val="327266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C3DC53-1D89-485D-A1A0-F502D1813D5B}" type="datetimeFigureOut">
              <a:rPr lang="cs-CZ" smtClean="0"/>
              <a:t>06.05.2024</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7A7F986-D815-400A-8B37-0A780DFBF986}" type="slidenum">
              <a:rPr lang="cs-CZ" smtClean="0"/>
              <a:t>‹#›</a:t>
            </a:fld>
            <a:endParaRPr lang="cs-CZ"/>
          </a:p>
        </p:txBody>
      </p:sp>
    </p:spTree>
    <p:extLst>
      <p:ext uri="{BB962C8B-B14F-4D97-AF65-F5344CB8AC3E}">
        <p14:creationId xmlns:p14="http://schemas.microsoft.com/office/powerpoint/2010/main" val="215809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s://www.verywellmind.com/toketemu-ohwovoriole-508211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0FAF22-9A48-7ED5-26B5-4EB07E92896D}"/>
              </a:ext>
            </a:extLst>
          </p:cNvPr>
          <p:cNvSpPr>
            <a:spLocks noGrp="1"/>
          </p:cNvSpPr>
          <p:nvPr>
            <p:ph type="ctrTitle"/>
          </p:nvPr>
        </p:nvSpPr>
        <p:spPr/>
        <p:txBody>
          <a:bodyPr/>
          <a:lstStyle/>
          <a:p>
            <a:r>
              <a:rPr lang="cs-CZ" dirty="0"/>
              <a:t>Hra v terapii</a:t>
            </a:r>
          </a:p>
        </p:txBody>
      </p:sp>
      <p:sp>
        <p:nvSpPr>
          <p:cNvPr id="3" name="Podnadpis 2">
            <a:extLst>
              <a:ext uri="{FF2B5EF4-FFF2-40B4-BE49-F238E27FC236}">
                <a16:creationId xmlns:a16="http://schemas.microsoft.com/office/drawing/2014/main" id="{7CC67E4D-A485-B100-E2AA-F3591CBD1245}"/>
              </a:ext>
            </a:extLst>
          </p:cNvPr>
          <p:cNvSpPr>
            <a:spLocks noGrp="1"/>
          </p:cNvSpPr>
          <p:nvPr>
            <p:ph type="subTitle" idx="1"/>
          </p:nvPr>
        </p:nvSpPr>
        <p:spPr/>
        <p:txBody>
          <a:bodyPr/>
          <a:lstStyle/>
          <a:p>
            <a:r>
              <a:rPr lang="cs-CZ" dirty="0"/>
              <a:t>Mgr. David Macek, Ph.D.</a:t>
            </a:r>
          </a:p>
        </p:txBody>
      </p:sp>
    </p:spTree>
    <p:extLst>
      <p:ext uri="{BB962C8B-B14F-4D97-AF65-F5344CB8AC3E}">
        <p14:creationId xmlns:p14="http://schemas.microsoft.com/office/powerpoint/2010/main" val="2125613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9D08E0-F592-FCAB-4BA6-D0747EB12871}"/>
              </a:ext>
            </a:extLst>
          </p:cNvPr>
          <p:cNvSpPr>
            <a:spLocks noGrp="1"/>
          </p:cNvSpPr>
          <p:nvPr>
            <p:ph type="title"/>
          </p:nvPr>
        </p:nvSpPr>
        <p:spPr/>
        <p:txBody>
          <a:bodyPr/>
          <a:lstStyle/>
          <a:p>
            <a:r>
              <a:rPr lang="cs-CZ" dirty="0"/>
              <a:t>Hra – seznamte se s Příšerkou</a:t>
            </a:r>
          </a:p>
        </p:txBody>
      </p:sp>
      <p:pic>
        <p:nvPicPr>
          <p:cNvPr id="4098" name="Picture 2" descr="What You Need To Know About The Colour Monster">
            <a:extLst>
              <a:ext uri="{FF2B5EF4-FFF2-40B4-BE49-F238E27FC236}">
                <a16:creationId xmlns:a16="http://schemas.microsoft.com/office/drawing/2014/main" id="{B72B79C6-4F86-4F24-88F3-F33414B998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7998" y="1770565"/>
            <a:ext cx="4391025" cy="420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7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C60855-524B-468C-9ED6-FF90CA904684}"/>
              </a:ext>
            </a:extLst>
          </p:cNvPr>
          <p:cNvSpPr>
            <a:spLocks noGrp="1"/>
          </p:cNvSpPr>
          <p:nvPr>
            <p:ph type="title"/>
          </p:nvPr>
        </p:nvSpPr>
        <p:spPr/>
        <p:txBody>
          <a:bodyPr/>
          <a:lstStyle/>
          <a:p>
            <a:r>
              <a:rPr lang="cs-CZ" dirty="0"/>
              <a:t>Jak si hrajete vy? </a:t>
            </a:r>
            <a:r>
              <a:rPr lang="cs-CZ" dirty="0">
                <a:sym typeface="Wingdings" panose="05000000000000000000" pitchFamily="2" charset="2"/>
              </a:rPr>
              <a:t></a:t>
            </a:r>
            <a:endParaRPr lang="cs-CZ" dirty="0"/>
          </a:p>
        </p:txBody>
      </p:sp>
      <p:pic>
        <p:nvPicPr>
          <p:cNvPr id="2050" name="Picture 2" descr="Imaginace, sport a borůvkové knedlíčky - Mentální trénink.cz|Iva Riederová">
            <a:extLst>
              <a:ext uri="{FF2B5EF4-FFF2-40B4-BE49-F238E27FC236}">
                <a16:creationId xmlns:a16="http://schemas.microsoft.com/office/drawing/2014/main" id="{DA3378B9-553C-40D2-B46C-822255F6F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191" y="290975"/>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inace, sport a borůvkové knedlíčky - Mentální trénink.cz|Iva Riederová">
            <a:extLst>
              <a:ext uri="{FF2B5EF4-FFF2-40B4-BE49-F238E27FC236}">
                <a16:creationId xmlns:a16="http://schemas.microsoft.com/office/drawing/2014/main" id="{A347483F-A6F2-4AE2-84DF-ADDA63F93E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429000"/>
            <a:ext cx="699029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is Learning Through Play? - Answered - Twinkl Teaching Wiki">
            <a:extLst>
              <a:ext uri="{FF2B5EF4-FFF2-40B4-BE49-F238E27FC236}">
                <a16:creationId xmlns:a16="http://schemas.microsoft.com/office/drawing/2014/main" id="{6E8E46E0-3284-4961-A914-D3C9586806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799" y="3915690"/>
            <a:ext cx="2695575" cy="20238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4B90218-8A31-4AC2-A8BA-31BCE9A042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2766" y="3807956"/>
            <a:ext cx="2424575" cy="24245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ree Climbing Stock Illustrations – 13,887 Tree Climbing Stock  Illustrations, Vectors &amp; Clipart - Dreamstime">
            <a:extLst>
              <a:ext uri="{FF2B5EF4-FFF2-40B4-BE49-F238E27FC236}">
                <a16:creationId xmlns:a16="http://schemas.microsoft.com/office/drawing/2014/main" id="{E13FEB6A-CBD2-4428-897A-1F70E5501F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659" y="1398023"/>
            <a:ext cx="2324600" cy="278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39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882E45-E5A2-2868-40F2-6FB9C3DFC206}"/>
              </a:ext>
            </a:extLst>
          </p:cNvPr>
          <p:cNvSpPr>
            <a:spLocks noGrp="1"/>
          </p:cNvSpPr>
          <p:nvPr>
            <p:ph type="title"/>
          </p:nvPr>
        </p:nvSpPr>
        <p:spPr/>
        <p:txBody>
          <a:bodyPr/>
          <a:lstStyle/>
          <a:p>
            <a:r>
              <a:rPr lang="cs-CZ" dirty="0"/>
              <a:t>Proč si (nejen) děti hrají</a:t>
            </a:r>
          </a:p>
        </p:txBody>
      </p:sp>
      <p:sp>
        <p:nvSpPr>
          <p:cNvPr id="3" name="Zástupný obsah 2">
            <a:extLst>
              <a:ext uri="{FF2B5EF4-FFF2-40B4-BE49-F238E27FC236}">
                <a16:creationId xmlns:a16="http://schemas.microsoft.com/office/drawing/2014/main" id="{508A16D0-248A-4C4C-0CD9-92C06093B8F2}"/>
              </a:ext>
            </a:extLst>
          </p:cNvPr>
          <p:cNvSpPr>
            <a:spLocks noGrp="1"/>
          </p:cNvSpPr>
          <p:nvPr>
            <p:ph idx="1"/>
          </p:nvPr>
        </p:nvSpPr>
        <p:spPr>
          <a:xfrm>
            <a:off x="5450186" y="1930400"/>
            <a:ext cx="3823816" cy="2770775"/>
          </a:xfrm>
        </p:spPr>
        <p:txBody>
          <a:bodyPr>
            <a:normAutofit fontScale="77500" lnSpcReduction="20000"/>
          </a:bodyPr>
          <a:lstStyle/>
          <a:p>
            <a:r>
              <a:rPr lang="cs-CZ" dirty="0"/>
              <a:t>Přirozený způsob učení novému</a:t>
            </a:r>
          </a:p>
          <a:p>
            <a:r>
              <a:rPr lang="cs-CZ" dirty="0"/>
              <a:t>Rozvoj kognitivních schopností, sociálních schopností i motorických dovedností</a:t>
            </a:r>
          </a:p>
          <a:p>
            <a:r>
              <a:rPr lang="cs-CZ" dirty="0"/>
              <a:t>Relaxace</a:t>
            </a:r>
          </a:p>
          <a:p>
            <a:r>
              <a:rPr lang="cs-CZ" dirty="0"/>
              <a:t>Deflexe (útěk)</a:t>
            </a:r>
          </a:p>
          <a:p>
            <a:r>
              <a:rPr lang="cs-CZ" dirty="0"/>
              <a:t>Hry s pravidly - rozvíjení schopnosti sebekontroly při dodržování pravidel, práce s frustrací, resp. se situacemi, které mohou frustraci vyvolávat (čekání na řadu, výhra, prohra, omezení daná pravidly)</a:t>
            </a:r>
          </a:p>
          <a:p>
            <a:endParaRPr lang="cs-CZ" dirty="0"/>
          </a:p>
        </p:txBody>
      </p:sp>
      <p:pic>
        <p:nvPicPr>
          <p:cNvPr id="1026" name="Picture 2" descr="Pojďte pane, budeme si hrát (1965) online | Lepší.TV">
            <a:extLst>
              <a:ext uri="{FF2B5EF4-FFF2-40B4-BE49-F238E27FC236}">
                <a16:creationId xmlns:a16="http://schemas.microsoft.com/office/drawing/2014/main" id="{8112688F-B27A-47BF-BC87-F2F25E823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930400"/>
            <a:ext cx="4600836" cy="27707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wo White Dices Casino Icon Stock Illustration - Download Image Now - Dice,  Chopping Food, Three Dimensional - iStock">
            <a:extLst>
              <a:ext uri="{FF2B5EF4-FFF2-40B4-BE49-F238E27FC236}">
                <a16:creationId xmlns:a16="http://schemas.microsoft.com/office/drawing/2014/main" id="{EF385D55-C539-02A0-3C9F-46D70339C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080" y="4701175"/>
            <a:ext cx="1642475" cy="164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6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EDB9D3-09E6-ADDA-5C71-ECAACF38D585}"/>
              </a:ext>
            </a:extLst>
          </p:cNvPr>
          <p:cNvSpPr>
            <a:spLocks noGrp="1"/>
          </p:cNvSpPr>
          <p:nvPr>
            <p:ph type="title"/>
          </p:nvPr>
        </p:nvSpPr>
        <p:spPr/>
        <p:txBody>
          <a:bodyPr/>
          <a:lstStyle/>
          <a:p>
            <a:r>
              <a:rPr lang="cs-CZ" dirty="0"/>
              <a:t>Funkce hry v terapii</a:t>
            </a:r>
          </a:p>
        </p:txBody>
      </p:sp>
      <p:sp>
        <p:nvSpPr>
          <p:cNvPr id="3" name="Zástupný obsah 2">
            <a:extLst>
              <a:ext uri="{FF2B5EF4-FFF2-40B4-BE49-F238E27FC236}">
                <a16:creationId xmlns:a16="http://schemas.microsoft.com/office/drawing/2014/main" id="{5B77EE77-655E-7A9B-8BCD-16075B59FF42}"/>
              </a:ext>
            </a:extLst>
          </p:cNvPr>
          <p:cNvSpPr>
            <a:spLocks noGrp="1"/>
          </p:cNvSpPr>
          <p:nvPr>
            <p:ph idx="1"/>
          </p:nvPr>
        </p:nvSpPr>
        <p:spPr>
          <a:xfrm>
            <a:off x="677335" y="2151064"/>
            <a:ext cx="5532965" cy="3880773"/>
          </a:xfrm>
        </p:spPr>
        <p:txBody>
          <a:bodyPr/>
          <a:lstStyle/>
          <a:p>
            <a:pPr marL="0" indent="0" algn="ctr">
              <a:buNone/>
            </a:pPr>
            <a:r>
              <a:rPr lang="cs-CZ" sz="1600" b="0" i="1" dirty="0">
                <a:solidFill>
                  <a:srgbClr val="231F20"/>
                </a:solidFill>
                <a:effectLst/>
                <a:latin typeface="Proxima Nova"/>
              </a:rPr>
              <a:t>„</a:t>
            </a:r>
            <a:r>
              <a:rPr lang="en-US" sz="1600" b="0" i="1" dirty="0">
                <a:solidFill>
                  <a:srgbClr val="231F20"/>
                </a:solidFill>
                <a:effectLst/>
                <a:latin typeface="Proxima Nova"/>
              </a:rPr>
              <a:t>Children learn to understand the world and their place in it through play. It’s where they’re free to act out their inner feelings and deepest emotions. Toys can act as symbols and take on greater meaning — if you know what to look for</a:t>
            </a:r>
            <a:r>
              <a:rPr lang="cs-CZ" sz="1600" b="0" i="1" dirty="0">
                <a:solidFill>
                  <a:srgbClr val="231F20"/>
                </a:solidFill>
                <a:effectLst/>
                <a:latin typeface="Proxima Nova"/>
              </a:rPr>
              <a:t>..</a:t>
            </a:r>
            <a:r>
              <a:rPr lang="en-US" sz="1600" b="0" i="1" dirty="0">
                <a:solidFill>
                  <a:srgbClr val="231F20"/>
                </a:solidFill>
                <a:effectLst/>
                <a:latin typeface="Proxima Nova"/>
              </a:rPr>
              <a:t>.</a:t>
            </a:r>
            <a:r>
              <a:rPr lang="cs-CZ" sz="1600" b="0" i="1" dirty="0">
                <a:solidFill>
                  <a:srgbClr val="231F20"/>
                </a:solidFill>
                <a:effectLst/>
                <a:latin typeface="Proxima Nova"/>
              </a:rPr>
              <a:t> s</a:t>
            </a:r>
            <a:r>
              <a:rPr lang="en-US" sz="1600" b="0" i="1" dirty="0" err="1">
                <a:solidFill>
                  <a:srgbClr val="231F20"/>
                </a:solidFill>
                <a:effectLst/>
                <a:latin typeface="Proxima Nova"/>
              </a:rPr>
              <a:t>ince</a:t>
            </a:r>
            <a:r>
              <a:rPr lang="en-US" sz="1600" b="0" i="1" dirty="0">
                <a:solidFill>
                  <a:srgbClr val="231F20"/>
                </a:solidFill>
                <a:effectLst/>
                <a:latin typeface="Proxima Nova"/>
              </a:rPr>
              <a:t> the child can’t adequately express themselves in the adult world, the therapist joins the child in their world, on their level.</a:t>
            </a:r>
            <a:r>
              <a:rPr lang="cs-CZ" sz="1600" b="0" i="1" dirty="0">
                <a:solidFill>
                  <a:srgbClr val="231F20"/>
                </a:solidFill>
                <a:effectLst/>
                <a:latin typeface="Proxima Nova"/>
              </a:rPr>
              <a:t>“</a:t>
            </a:r>
          </a:p>
          <a:p>
            <a:pPr marL="0" indent="0" algn="ctr">
              <a:buNone/>
            </a:pPr>
            <a:r>
              <a:rPr lang="cs-CZ" sz="1200" dirty="0">
                <a:solidFill>
                  <a:srgbClr val="231F20"/>
                </a:solidFill>
                <a:latin typeface="Proxima Nova"/>
              </a:rPr>
              <a:t>(</a:t>
            </a:r>
            <a:r>
              <a:rPr lang="cs-CZ" sz="1200" dirty="0" err="1">
                <a:solidFill>
                  <a:srgbClr val="231F20"/>
                </a:solidFill>
                <a:latin typeface="Proxima Nova"/>
              </a:rPr>
              <a:t>Ohwovorieole</a:t>
            </a:r>
            <a:r>
              <a:rPr lang="cs-CZ" sz="1200" dirty="0">
                <a:solidFill>
                  <a:srgbClr val="231F20"/>
                </a:solidFill>
                <a:latin typeface="Proxima Nova"/>
              </a:rPr>
              <a:t>, T., 2021 – </a:t>
            </a:r>
            <a:r>
              <a:rPr lang="cs-CZ" sz="1200" dirty="0" err="1">
                <a:solidFill>
                  <a:srgbClr val="231F20"/>
                </a:solidFill>
                <a:latin typeface="Proxima Nova"/>
              </a:rPr>
              <a:t>What</a:t>
            </a:r>
            <a:r>
              <a:rPr lang="cs-CZ" sz="1200" dirty="0">
                <a:solidFill>
                  <a:srgbClr val="231F20"/>
                </a:solidFill>
                <a:latin typeface="Proxima Nova"/>
              </a:rPr>
              <a:t> </a:t>
            </a:r>
            <a:r>
              <a:rPr lang="cs-CZ" sz="1200" dirty="0" err="1">
                <a:solidFill>
                  <a:srgbClr val="231F20"/>
                </a:solidFill>
                <a:latin typeface="Proxima Nova"/>
              </a:rPr>
              <a:t>is</a:t>
            </a:r>
            <a:r>
              <a:rPr lang="cs-CZ" sz="1200" dirty="0">
                <a:solidFill>
                  <a:srgbClr val="231F20"/>
                </a:solidFill>
                <a:latin typeface="Proxima Nova"/>
              </a:rPr>
              <a:t> Play </a:t>
            </a:r>
            <a:r>
              <a:rPr lang="cs-CZ" sz="1200" dirty="0" err="1">
                <a:solidFill>
                  <a:srgbClr val="231F20"/>
                </a:solidFill>
                <a:latin typeface="Proxima Nova"/>
              </a:rPr>
              <a:t>Therapy</a:t>
            </a:r>
            <a:r>
              <a:rPr lang="cs-CZ" sz="1200" dirty="0">
                <a:solidFill>
                  <a:srgbClr val="231F20"/>
                </a:solidFill>
                <a:latin typeface="Proxima Nova"/>
              </a:rPr>
              <a:t>?)</a:t>
            </a:r>
          </a:p>
          <a:p>
            <a:pPr marL="0" indent="0" algn="l">
              <a:buNone/>
            </a:pPr>
            <a:endParaRPr lang="en-US" b="0" i="0" dirty="0">
              <a:solidFill>
                <a:srgbClr val="231F20"/>
              </a:solidFill>
              <a:effectLst/>
              <a:latin typeface="Proxima Nova"/>
            </a:endParaRPr>
          </a:p>
          <a:p>
            <a:endParaRPr lang="cs-CZ" dirty="0"/>
          </a:p>
        </p:txBody>
      </p:sp>
      <p:pic>
        <p:nvPicPr>
          <p:cNvPr id="2050" name="Picture 2" descr="50 Play Therapy Techniques, Activities and Ideas (+ PDF)">
            <a:extLst>
              <a:ext uri="{FF2B5EF4-FFF2-40B4-BE49-F238E27FC236}">
                <a16:creationId xmlns:a16="http://schemas.microsoft.com/office/drawing/2014/main" id="{79ABB530-7DCF-4242-BE0F-A8F7B5310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1" y="2228850"/>
            <a:ext cx="4728287" cy="26987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EB1D21A-C2AB-4859-8BA4-ED6F3C529FA4}"/>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5" name="AutoShape 4" descr="Toketemu Ohwovoriole">
            <a:extLst>
              <a:ext uri="{FF2B5EF4-FFF2-40B4-BE49-F238E27FC236}">
                <a16:creationId xmlns:a16="http://schemas.microsoft.com/office/drawing/2014/main" id="{4569820D-E551-474E-85DE-093F5308C069}"/>
              </a:ext>
            </a:extLst>
          </p:cNvPr>
          <p:cNvSpPr>
            <a:spLocks noChangeAspect="1" noChangeArrowheads="1"/>
          </p:cNvSpPr>
          <p:nvPr/>
        </p:nvSpPr>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Rectangle 5">
            <a:hlinkClick r:id="rId3"/>
            <a:extLst>
              <a:ext uri="{FF2B5EF4-FFF2-40B4-BE49-F238E27FC236}">
                <a16:creationId xmlns:a16="http://schemas.microsoft.com/office/drawing/2014/main" id="{E97FFF77-55F1-46C8-9276-57853B77B988}"/>
              </a:ext>
            </a:extLst>
          </p:cNvPr>
          <p:cNvSpPr>
            <a:spLocks noChangeArrowheads="1"/>
          </p:cNvSpPr>
          <p:nvPr/>
        </p:nvSpPr>
        <p:spPr bwMode="auto">
          <a:xfrm>
            <a:off x="0" y="318701"/>
            <a:ext cx="304800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342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569FED-8165-802D-8210-DC65A2414E8A}"/>
              </a:ext>
            </a:extLst>
          </p:cNvPr>
          <p:cNvSpPr>
            <a:spLocks noGrp="1"/>
          </p:cNvSpPr>
          <p:nvPr>
            <p:ph type="title"/>
          </p:nvPr>
        </p:nvSpPr>
        <p:spPr/>
        <p:txBody>
          <a:bodyPr/>
          <a:lstStyle/>
          <a:p>
            <a:r>
              <a:rPr lang="cs-CZ" dirty="0"/>
              <a:t>Funkce hry v terapii</a:t>
            </a:r>
          </a:p>
        </p:txBody>
      </p:sp>
      <p:sp>
        <p:nvSpPr>
          <p:cNvPr id="3" name="Zástupný obsah 2">
            <a:extLst>
              <a:ext uri="{FF2B5EF4-FFF2-40B4-BE49-F238E27FC236}">
                <a16:creationId xmlns:a16="http://schemas.microsoft.com/office/drawing/2014/main" id="{5A34A0B8-C356-0A5A-89B5-E7A05AB4575E}"/>
              </a:ext>
            </a:extLst>
          </p:cNvPr>
          <p:cNvSpPr>
            <a:spLocks noGrp="1"/>
          </p:cNvSpPr>
          <p:nvPr>
            <p:ph idx="1"/>
          </p:nvPr>
        </p:nvSpPr>
        <p:spPr/>
        <p:txBody>
          <a:bodyPr>
            <a:normAutofit lnSpcReduction="10000"/>
          </a:bodyPr>
          <a:lstStyle/>
          <a:p>
            <a:r>
              <a:rPr lang="cs-CZ" dirty="0"/>
              <a:t>Způsob kontaktu, jeho navázání a udržení</a:t>
            </a:r>
          </a:p>
          <a:p>
            <a:r>
              <a:rPr lang="cs-CZ" dirty="0"/>
              <a:t>Vztah</a:t>
            </a:r>
          </a:p>
          <a:p>
            <a:r>
              <a:rPr lang="cs-CZ" dirty="0"/>
              <a:t>Prostředek ke komunikaci</a:t>
            </a:r>
          </a:p>
          <a:p>
            <a:r>
              <a:rPr lang="cs-CZ" dirty="0"/>
              <a:t>Prostředek k poznávání se</a:t>
            </a:r>
          </a:p>
          <a:p>
            <a:r>
              <a:rPr lang="cs-CZ" dirty="0"/>
              <a:t>Zažití přijetí</a:t>
            </a:r>
          </a:p>
          <a:p>
            <a:r>
              <a:rPr lang="cs-CZ" dirty="0"/>
              <a:t>Možnost deflexe</a:t>
            </a:r>
          </a:p>
          <a:p>
            <a:r>
              <a:rPr lang="cs-CZ" dirty="0"/>
              <a:t>Učení dovednostem</a:t>
            </a:r>
          </a:p>
          <a:p>
            <a:r>
              <a:rPr lang="cs-CZ" dirty="0"/>
              <a:t>Smyslový zážitek, podnět k „probouzení“ smyslů</a:t>
            </a:r>
          </a:p>
          <a:p>
            <a:r>
              <a:rPr lang="cs-CZ" dirty="0"/>
              <a:t>Katarze energie</a:t>
            </a:r>
          </a:p>
          <a:p>
            <a:r>
              <a:rPr lang="cs-CZ" dirty="0"/>
              <a:t>Možnost projekce</a:t>
            </a:r>
          </a:p>
          <a:p>
            <a:endParaRPr lang="cs-CZ" dirty="0"/>
          </a:p>
        </p:txBody>
      </p:sp>
    </p:spTree>
    <p:extLst>
      <p:ext uri="{BB962C8B-B14F-4D97-AF65-F5344CB8AC3E}">
        <p14:creationId xmlns:p14="http://schemas.microsoft.com/office/powerpoint/2010/main" val="328862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BA4864-E5C1-6BB4-D5AA-7053CAFF8DFA}"/>
              </a:ext>
            </a:extLst>
          </p:cNvPr>
          <p:cNvSpPr>
            <a:spLocks noGrp="1"/>
          </p:cNvSpPr>
          <p:nvPr>
            <p:ph type="title"/>
          </p:nvPr>
        </p:nvSpPr>
        <p:spPr/>
        <p:txBody>
          <a:bodyPr/>
          <a:lstStyle/>
          <a:p>
            <a:r>
              <a:rPr lang="cs-CZ" dirty="0"/>
              <a:t>Proč si tedy hrajeme?</a:t>
            </a:r>
          </a:p>
        </p:txBody>
      </p:sp>
      <p:graphicFrame>
        <p:nvGraphicFramePr>
          <p:cNvPr id="5" name="Diagram 4">
            <a:extLst>
              <a:ext uri="{FF2B5EF4-FFF2-40B4-BE49-F238E27FC236}">
                <a16:creationId xmlns:a16="http://schemas.microsoft.com/office/drawing/2014/main" id="{96031D0F-0AB4-4580-9E5B-56858B1FA0A0}"/>
              </a:ext>
            </a:extLst>
          </p:cNvPr>
          <p:cNvGraphicFramePr/>
          <p:nvPr>
            <p:extLst>
              <p:ext uri="{D42A27DB-BD31-4B8C-83A1-F6EECF244321}">
                <p14:modId xmlns:p14="http://schemas.microsoft.com/office/powerpoint/2010/main" val="3728901255"/>
              </p:ext>
            </p:extLst>
          </p:nvPr>
        </p:nvGraphicFramePr>
        <p:xfrm>
          <a:off x="677334" y="1719792"/>
          <a:ext cx="8371416" cy="4528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574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350EA-1BED-F316-AB32-9A5127B39460}"/>
              </a:ext>
            </a:extLst>
          </p:cNvPr>
          <p:cNvSpPr>
            <a:spLocks noGrp="1"/>
          </p:cNvSpPr>
          <p:nvPr>
            <p:ph type="title"/>
          </p:nvPr>
        </p:nvSpPr>
        <p:spPr/>
        <p:txBody>
          <a:bodyPr/>
          <a:lstStyle/>
          <a:p>
            <a:r>
              <a:rPr lang="cs-CZ" dirty="0"/>
              <a:t>Co se dá využít ke hře</a:t>
            </a:r>
          </a:p>
        </p:txBody>
      </p:sp>
      <p:sp>
        <p:nvSpPr>
          <p:cNvPr id="3" name="Zástupný obsah 2">
            <a:extLst>
              <a:ext uri="{FF2B5EF4-FFF2-40B4-BE49-F238E27FC236}">
                <a16:creationId xmlns:a16="http://schemas.microsoft.com/office/drawing/2014/main" id="{4BF1E7A8-5F88-2043-2905-AB3BD28520F5}"/>
              </a:ext>
            </a:extLst>
          </p:cNvPr>
          <p:cNvSpPr>
            <a:spLocks noGrp="1"/>
          </p:cNvSpPr>
          <p:nvPr>
            <p:ph idx="1"/>
          </p:nvPr>
        </p:nvSpPr>
        <p:spPr>
          <a:xfrm rot="253587">
            <a:off x="4289688" y="1767598"/>
            <a:ext cx="2452158" cy="1268411"/>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pPr marL="0" indent="0">
              <a:buNone/>
            </a:pPr>
            <a:r>
              <a:rPr lang="cs-CZ" sz="2000" b="1" u="sng" dirty="0"/>
              <a:t>Prakticky cokoli :-)</a:t>
            </a:r>
          </a:p>
          <a:p>
            <a:endParaRPr lang="cs-CZ" dirty="0"/>
          </a:p>
        </p:txBody>
      </p:sp>
      <p:pic>
        <p:nvPicPr>
          <p:cNvPr id="3074" name="Picture 2" descr="Who is MacGyver? - Quora">
            <a:extLst>
              <a:ext uri="{FF2B5EF4-FFF2-40B4-BE49-F238E27FC236}">
                <a16:creationId xmlns:a16="http://schemas.microsoft.com/office/drawing/2014/main" id="{35362025-760B-4ADD-AEA7-A54AAC053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14" y="2401804"/>
            <a:ext cx="4301413" cy="3089518"/>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0FE1F662-C823-4A67-9602-C9B141E317D2}"/>
              </a:ext>
            </a:extLst>
          </p:cNvPr>
          <p:cNvSpPr txBox="1"/>
          <p:nvPr/>
        </p:nvSpPr>
        <p:spPr>
          <a:xfrm>
            <a:off x="677334" y="5710104"/>
            <a:ext cx="8888055" cy="600164"/>
          </a:xfrm>
          <a:prstGeom prst="rect">
            <a:avLst/>
          </a:prstGeom>
          <a:noFill/>
        </p:spPr>
        <p:txBody>
          <a:bodyPr wrap="square">
            <a:spAutoFit/>
          </a:bodyPr>
          <a:lstStyle/>
          <a:p>
            <a:r>
              <a:rPr lang="cs-CZ" sz="1100" dirty="0"/>
              <a:t>Mnohá témata jsou „vhodná“ k určitému typu hry, ale obecně se nedá říct, že by nějaký určitý typ tématu byl určený jen pro jeden způsob práce – přes projekci v maňáskovém divadle se můžete dostat ke vztahovým tématům dítěte, ale za určitých okolností bychom se k nim mohli dostat i přes jiná média (pískoviště, člověče nezlob se… </a:t>
            </a:r>
            <a:r>
              <a:rPr lang="cs-CZ" sz="1100" dirty="0">
                <a:sym typeface="Wingdings" panose="05000000000000000000" pitchFamily="2" charset="2"/>
              </a:rPr>
              <a:t> )</a:t>
            </a:r>
            <a:r>
              <a:rPr lang="cs-CZ" sz="1100" dirty="0"/>
              <a:t> </a:t>
            </a:r>
          </a:p>
        </p:txBody>
      </p:sp>
    </p:spTree>
    <p:extLst>
      <p:ext uri="{BB962C8B-B14F-4D97-AF65-F5344CB8AC3E}">
        <p14:creationId xmlns:p14="http://schemas.microsoft.com/office/powerpoint/2010/main" val="377736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CE73E-3E33-B225-6114-5029E88D853F}"/>
              </a:ext>
            </a:extLst>
          </p:cNvPr>
          <p:cNvSpPr>
            <a:spLocks noGrp="1"/>
          </p:cNvSpPr>
          <p:nvPr>
            <p:ph type="title"/>
          </p:nvPr>
        </p:nvSpPr>
        <p:spPr/>
        <p:txBody>
          <a:bodyPr/>
          <a:lstStyle/>
          <a:p>
            <a:r>
              <a:rPr lang="cs-CZ" dirty="0"/>
              <a:t>S čím si hraju já </a:t>
            </a:r>
            <a:r>
              <a:rPr lang="cs-CZ" dirty="0">
                <a:sym typeface="Wingdings" panose="05000000000000000000" pitchFamily="2" charset="2"/>
              </a:rPr>
              <a:t></a:t>
            </a:r>
            <a:endParaRPr lang="cs-CZ" dirty="0"/>
          </a:p>
        </p:txBody>
      </p:sp>
      <p:sp>
        <p:nvSpPr>
          <p:cNvPr id="3" name="Zástupný obsah 2">
            <a:extLst>
              <a:ext uri="{FF2B5EF4-FFF2-40B4-BE49-F238E27FC236}">
                <a16:creationId xmlns:a16="http://schemas.microsoft.com/office/drawing/2014/main" id="{CAD6071B-E242-60C9-26AD-6E1076D8C4D5}"/>
              </a:ext>
            </a:extLst>
          </p:cNvPr>
          <p:cNvSpPr>
            <a:spLocks noGrp="1"/>
          </p:cNvSpPr>
          <p:nvPr>
            <p:ph idx="1"/>
          </p:nvPr>
        </p:nvSpPr>
        <p:spPr/>
        <p:txBody>
          <a:bodyPr/>
          <a:lstStyle/>
          <a:p>
            <a:r>
              <a:rPr lang="cs-CZ" dirty="0"/>
              <a:t>Plyšové figurky, maňásci, panenky</a:t>
            </a:r>
          </a:p>
          <a:p>
            <a:r>
              <a:rPr lang="cs-CZ" dirty="0"/>
              <a:t>Pěnové meče</a:t>
            </a:r>
          </a:p>
          <a:p>
            <a:r>
              <a:rPr lang="cs-CZ" dirty="0"/>
              <a:t>Pistole, pouta, policejní odznaky </a:t>
            </a:r>
          </a:p>
          <a:p>
            <a:r>
              <a:rPr lang="cs-CZ" dirty="0"/>
              <a:t>Míče</a:t>
            </a:r>
          </a:p>
          <a:p>
            <a:r>
              <a:rPr lang="cs-CZ" dirty="0"/>
              <a:t>Figurky a pískoviště</a:t>
            </a:r>
          </a:p>
          <a:p>
            <a:r>
              <a:rPr lang="cs-CZ" dirty="0"/>
              <a:t>Kinetický písek, plastelína</a:t>
            </a:r>
          </a:p>
          <a:p>
            <a:r>
              <a:rPr lang="cs-CZ" dirty="0"/>
              <a:t>Příběhové/symbolické karty</a:t>
            </a:r>
          </a:p>
          <a:p>
            <a:r>
              <a:rPr lang="cs-CZ" dirty="0"/>
              <a:t>Deskové hry</a:t>
            </a:r>
          </a:p>
          <a:p>
            <a:r>
              <a:rPr lang="cs-CZ" dirty="0"/>
              <a:t>Počítačové hry</a:t>
            </a:r>
          </a:p>
          <a:p>
            <a:endParaRPr lang="cs-CZ" dirty="0"/>
          </a:p>
        </p:txBody>
      </p:sp>
    </p:spTree>
    <p:extLst>
      <p:ext uri="{BB962C8B-B14F-4D97-AF65-F5344CB8AC3E}">
        <p14:creationId xmlns:p14="http://schemas.microsoft.com/office/powerpoint/2010/main" val="248035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BD5CB4-FDEF-4FAF-A9A5-299726AC366F}"/>
              </a:ext>
            </a:extLst>
          </p:cNvPr>
          <p:cNvSpPr>
            <a:spLocks noGrp="1"/>
          </p:cNvSpPr>
          <p:nvPr>
            <p:ph type="title"/>
          </p:nvPr>
        </p:nvSpPr>
        <p:spPr/>
        <p:txBody>
          <a:bodyPr/>
          <a:lstStyle/>
          <a:p>
            <a:r>
              <a:rPr lang="cs-CZ" dirty="0"/>
              <a:t>Kazuistika Martin aneb „</a:t>
            </a:r>
            <a:r>
              <a:rPr lang="cs-CZ" dirty="0" err="1"/>
              <a:t>deskovky</a:t>
            </a:r>
            <a:r>
              <a:rPr lang="cs-CZ" dirty="0"/>
              <a:t> v terapii“</a:t>
            </a:r>
          </a:p>
        </p:txBody>
      </p:sp>
      <p:pic>
        <p:nvPicPr>
          <p:cNvPr id="9" name="Obrázek 8">
            <a:extLst>
              <a:ext uri="{FF2B5EF4-FFF2-40B4-BE49-F238E27FC236}">
                <a16:creationId xmlns:a16="http://schemas.microsoft.com/office/drawing/2014/main" id="{4B668EE7-CBA0-4ADE-9012-541661E207B7}"/>
              </a:ext>
            </a:extLst>
          </p:cNvPr>
          <p:cNvPicPr>
            <a:picLocks noChangeAspect="1"/>
          </p:cNvPicPr>
          <p:nvPr/>
        </p:nvPicPr>
        <p:blipFill>
          <a:blip r:embed="rId3"/>
          <a:stretch>
            <a:fillRect/>
          </a:stretch>
        </p:blipFill>
        <p:spPr>
          <a:xfrm>
            <a:off x="677334" y="2428448"/>
            <a:ext cx="2356184" cy="2619802"/>
          </a:xfrm>
          <a:prstGeom prst="rect">
            <a:avLst/>
          </a:prstGeom>
        </p:spPr>
      </p:pic>
      <p:pic>
        <p:nvPicPr>
          <p:cNvPr id="1026" name="Picture 2" descr="Dobble">
            <a:extLst>
              <a:ext uri="{FF2B5EF4-FFF2-40B4-BE49-F238E27FC236}">
                <a16:creationId xmlns:a16="http://schemas.microsoft.com/office/drawing/2014/main" id="{3794BED4-515A-4949-A854-933A992A6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371" y="1717020"/>
            <a:ext cx="3775535" cy="20514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mashed Potatoes Play-Doh Game £7.99 @ Argos">
            <a:extLst>
              <a:ext uri="{FF2B5EF4-FFF2-40B4-BE49-F238E27FC236}">
                <a16:creationId xmlns:a16="http://schemas.microsoft.com/office/drawing/2014/main" id="{C1CA4C05-96C3-4522-B047-A78E2BEB3C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994" y="3700325"/>
            <a:ext cx="4123561" cy="3138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 ledové kře | MINDOK">
            <a:extLst>
              <a:ext uri="{FF2B5EF4-FFF2-40B4-BE49-F238E27FC236}">
                <a16:creationId xmlns:a16="http://schemas.microsoft.com/office/drawing/2014/main" id="{E0FF310C-9D16-4B76-A310-D865EDEDD7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334" y="5143363"/>
            <a:ext cx="2484980" cy="17146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polečenská hra-Šachy,Dáma,Mlýn | REMA UH s.r.o.">
            <a:extLst>
              <a:ext uri="{FF2B5EF4-FFF2-40B4-BE49-F238E27FC236}">
                <a16:creationId xmlns:a16="http://schemas.microsoft.com/office/drawing/2014/main" id="{82A3841C-2AE5-4C5A-939F-C22E785666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8937" y="1815104"/>
            <a:ext cx="3312086" cy="220494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3D polštář Fotbalový míč">
            <a:extLst>
              <a:ext uri="{FF2B5EF4-FFF2-40B4-BE49-F238E27FC236}">
                <a16:creationId xmlns:a16="http://schemas.microsoft.com/office/drawing/2014/main" id="{A97E8143-3A41-4F4B-8323-24F0EA0398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518" y="3221958"/>
            <a:ext cx="1304137" cy="130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73070"/>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3380</TotalTime>
  <Words>356</Words>
  <Application>Microsoft Office PowerPoint</Application>
  <PresentationFormat>Širokoúhlá obrazovka</PresentationFormat>
  <Paragraphs>51</Paragraphs>
  <Slides>10</Slides>
  <Notes>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10</vt:i4>
      </vt:variant>
    </vt:vector>
  </HeadingPairs>
  <TitlesOfParts>
    <vt:vector size="17" baseType="lpstr">
      <vt:lpstr>Arial</vt:lpstr>
      <vt:lpstr>Calibri</vt:lpstr>
      <vt:lpstr>Proxima Nova</vt:lpstr>
      <vt:lpstr>Trebuchet MS</vt:lpstr>
      <vt:lpstr>Wingdings</vt:lpstr>
      <vt:lpstr>Wingdings 3</vt:lpstr>
      <vt:lpstr>Fazeta</vt:lpstr>
      <vt:lpstr>Hra v terapii</vt:lpstr>
      <vt:lpstr>Jak si hrajete vy? </vt:lpstr>
      <vt:lpstr>Proč si (nejen) děti hrají</vt:lpstr>
      <vt:lpstr>Funkce hry v terapii</vt:lpstr>
      <vt:lpstr>Funkce hry v terapii</vt:lpstr>
      <vt:lpstr>Proč si tedy hrajeme?</vt:lpstr>
      <vt:lpstr>Co se dá využít ke hře</vt:lpstr>
      <vt:lpstr>S čím si hraju já </vt:lpstr>
      <vt:lpstr>Kazuistika Martin aneb „deskovky v terapii“</vt:lpstr>
      <vt:lpstr>Hra – seznamte se s Příšerkou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Hra v terapii</dc:title>
  <dc:creator>David Macek</dc:creator>
  <cp:lastModifiedBy>David Macek</cp:lastModifiedBy>
  <cp:revision>24</cp:revision>
  <dcterms:created xsi:type="dcterms:W3CDTF">2023-03-01T09:02:03Z</dcterms:created>
  <dcterms:modified xsi:type="dcterms:W3CDTF">2024-05-06T05:47:48Z</dcterms:modified>
</cp:coreProperties>
</file>