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01" r:id="rId2"/>
    <p:sldId id="302" r:id="rId3"/>
    <p:sldId id="294" r:id="rId4"/>
    <p:sldId id="296" r:id="rId5"/>
    <p:sldId id="297" r:id="rId6"/>
    <p:sldId id="30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9330" autoAdjust="0"/>
  </p:normalViewPr>
  <p:slideViewPr>
    <p:cSldViewPr snapToGrid="0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15F37-7A25-491C-A04F-335A962C62D6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594D5-1389-4786-BC7F-26F9788F9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99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594D5-1389-4786-BC7F-26F9788F98D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5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Komunikace přes kresbu (Třinácté komnaty str. 60)</a:t>
            </a:r>
          </a:p>
          <a:p>
            <a:endParaRPr lang="cs-CZ" dirty="0"/>
          </a:p>
          <a:p>
            <a:r>
              <a:rPr lang="cs-CZ" dirty="0"/>
              <a:t>Hra s klikyháky 10 minut + 10 minut</a:t>
            </a:r>
          </a:p>
          <a:p>
            <a:endParaRPr lang="cs-CZ" dirty="0"/>
          </a:p>
          <a:p>
            <a:r>
              <a:rPr lang="cs-CZ" dirty="0"/>
              <a:t>Zavřete oči a nechte k sobě přijít nějakou barvu</a:t>
            </a:r>
          </a:p>
          <a:p>
            <a:endParaRPr lang="cs-CZ" dirty="0"/>
          </a:p>
          <a:p>
            <a:r>
              <a:rPr lang="cs-CZ" dirty="0"/>
              <a:t>Rozdělení do dvojic. Studenti si sednou naproti sobě, mají uprostřed papír. Terapeut udělá se zavřenýma očima klikyhák na papír, „dítě“ má za úkol ho domalovat, dokončit.</a:t>
            </a:r>
            <a:br>
              <a:rPr lang="cs-CZ" dirty="0"/>
            </a:br>
            <a:r>
              <a:rPr lang="cs-CZ" dirty="0"/>
              <a:t>Pak se vystřídají.</a:t>
            </a:r>
          </a:p>
          <a:p>
            <a:r>
              <a:rPr lang="cs-CZ" dirty="0"/>
              <a:t>V průběhu spolu mluví o svých výtvorech a o všem, co se objeví.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43C09-9E9D-4634-B097-EFC81A5DE28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603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Čmáranice na velký arch (5+5+10)</a:t>
            </a:r>
          </a:p>
          <a:p>
            <a:endParaRPr lang="cs-CZ" dirty="0"/>
          </a:p>
          <a:p>
            <a:pPr marL="228600" indent="-228600">
              <a:buAutoNum type="arabicPeriod"/>
            </a:pPr>
            <a:r>
              <a:rPr lang="cs-CZ" dirty="0"/>
              <a:t>Zavřete oči (můžete si ponechat svou barvu </a:t>
            </a:r>
            <a:r>
              <a:rPr lang="cs-CZ" dirty="0" err="1"/>
              <a:t>nebojinou</a:t>
            </a:r>
            <a:r>
              <a:rPr lang="cs-CZ" dirty="0"/>
              <a:t>) a začněte před sebe kreslit do vzduchu </a:t>
            </a:r>
          </a:p>
          <a:p>
            <a:pPr marL="228600" indent="-228600">
              <a:buAutoNum type="arabicPeriod"/>
            </a:pPr>
            <a:r>
              <a:rPr lang="cs-CZ" dirty="0"/>
              <a:t>Můžete oči nechat zavřené nebo otevřít… teď se přesuňte na papír před sebou</a:t>
            </a:r>
          </a:p>
          <a:p>
            <a:pPr marL="228600" indent="-228600">
              <a:buAutoNum type="arabicPeriod"/>
            </a:pPr>
            <a:r>
              <a:rPr lang="cs-CZ" dirty="0"/>
              <a:t>Prozkoumejte čmáranici ze všech stran, najděte v něm nějaký obrázek a vybarvěte ho/dokončete ho</a:t>
            </a:r>
          </a:p>
          <a:p>
            <a:pPr marL="228600" indent="-228600">
              <a:buAutoNum type="arabicPeriod"/>
            </a:pPr>
            <a:r>
              <a:rPr lang="cs-CZ" dirty="0"/>
              <a:t>Ve dvojici – povídejte si o tom, co jste našli. Můžete vyprávět příběh o svém obrázku, hledat významy, proč jste zrovna tohle nakreslili, atd.</a:t>
            </a:r>
          </a:p>
          <a:p>
            <a:endParaRPr lang="cs-CZ" dirty="0"/>
          </a:p>
          <a:p>
            <a:r>
              <a:rPr lang="cs-CZ" dirty="0"/>
              <a:t>Práce s projektivními významy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594D5-1389-4786-BC7F-26F9788F98D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382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„Následovat budou tři obrázky a já chci, abyste si zkusili nejdříve vždy spolu pouvažovat nad tím co vidíte a házeli volné asociace.“</a:t>
            </a:r>
          </a:p>
          <a:p>
            <a:endParaRPr lang="cs-CZ" dirty="0"/>
          </a:p>
          <a:p>
            <a:r>
              <a:rPr lang="cs-CZ" dirty="0"/>
              <a:t>…na tom názorně může být mimo jiné i </a:t>
            </a:r>
            <a:r>
              <a:rPr lang="cs-CZ" dirty="0" err="1"/>
              <a:t>ukázano</a:t>
            </a:r>
            <a:r>
              <a:rPr lang="cs-CZ" dirty="0"/>
              <a:t>, jak moc „něco přitahuje pozornost“, ale „důležité může být jinde“.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594D5-1389-4786-BC7F-26F9788F98D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695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594D5-1389-4786-BC7F-26F9788F98D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46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F435-5904-47B6-8556-C27E2A4F401D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5D95-9C98-447B-8036-7150B0304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27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F435-5904-47B6-8556-C27E2A4F401D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5D95-9C98-447B-8036-7150B0304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78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F435-5904-47B6-8556-C27E2A4F401D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5D95-9C98-447B-8036-7150B0304211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0007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F435-5904-47B6-8556-C27E2A4F401D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5D95-9C98-447B-8036-7150B0304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318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F435-5904-47B6-8556-C27E2A4F401D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5D95-9C98-447B-8036-7150B0304211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9282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F435-5904-47B6-8556-C27E2A4F401D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5D95-9C98-447B-8036-7150B0304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128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F435-5904-47B6-8556-C27E2A4F401D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5D95-9C98-447B-8036-7150B0304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634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F435-5904-47B6-8556-C27E2A4F401D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5D95-9C98-447B-8036-7150B0304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8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F435-5904-47B6-8556-C27E2A4F401D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5D95-9C98-447B-8036-7150B0304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08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F435-5904-47B6-8556-C27E2A4F401D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5D95-9C98-447B-8036-7150B0304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89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F435-5904-47B6-8556-C27E2A4F401D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5D95-9C98-447B-8036-7150B0304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88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F435-5904-47B6-8556-C27E2A4F401D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5D95-9C98-447B-8036-7150B0304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04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F435-5904-47B6-8556-C27E2A4F401D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5D95-9C98-447B-8036-7150B0304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32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F435-5904-47B6-8556-C27E2A4F401D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5D95-9C98-447B-8036-7150B0304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35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F435-5904-47B6-8556-C27E2A4F401D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5D95-9C98-447B-8036-7150B0304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79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F435-5904-47B6-8556-C27E2A4F401D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5D95-9C98-447B-8036-7150B0304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33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7F435-5904-47B6-8556-C27E2A4F401D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4C5D95-9C98-447B-8036-7150B0304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42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07CEA-02D6-4BE1-B0AD-A48700571E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Kresba v terapii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BEC9D3-B8CF-475C-9AFE-8215EF17DE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David Macek, Ph.D.</a:t>
            </a:r>
          </a:p>
        </p:txBody>
      </p:sp>
    </p:spTree>
    <p:extLst>
      <p:ext uri="{BB962C8B-B14F-4D97-AF65-F5344CB8AC3E}">
        <p14:creationId xmlns:p14="http://schemas.microsoft.com/office/powerpoint/2010/main" val="262580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B785A-DB86-4FDA-8A4F-3229819F7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Kresba jako…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04834-AD36-45F1-9447-BB164B228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04276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Prostředek komunikace</a:t>
            </a:r>
          </a:p>
          <a:p>
            <a:r>
              <a:rPr lang="cs-CZ" sz="2000" dirty="0"/>
              <a:t>Nástroj k poznání dítěte</a:t>
            </a:r>
          </a:p>
          <a:p>
            <a:r>
              <a:rPr lang="cs-CZ" sz="2000" dirty="0"/>
              <a:t>Nástroj k (sebe)vyjádření/katarze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Jaké jsou výhody kresby oproti jiným nástrojům komunikace?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My Experience with Art Therapy!. As interesting as it is to work with… | by  Saniya Bedi | Medium">
            <a:extLst>
              <a:ext uri="{FF2B5EF4-FFF2-40B4-BE49-F238E27FC236}">
                <a16:creationId xmlns:a16="http://schemas.microsoft.com/office/drawing/2014/main" id="{A41C799C-10D9-40AD-A8A5-55D629FCF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90" y="2160589"/>
            <a:ext cx="63627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31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B12E92-524E-EEBF-E2BD-A38C2D64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– komunikace přes kresbu</a:t>
            </a:r>
          </a:p>
        </p:txBody>
      </p:sp>
      <p:pic>
        <p:nvPicPr>
          <p:cNvPr id="3074" name="Picture 2" descr="Discussion Sharing Stock Illustrations – 7,637 Discussion Sharing Stock  Illustrations, Vectors &amp; Clipart - Dreamstime">
            <a:extLst>
              <a:ext uri="{FF2B5EF4-FFF2-40B4-BE49-F238E27FC236}">
                <a16:creationId xmlns:a16="http://schemas.microsoft.com/office/drawing/2014/main" id="{4F8066A9-72F2-4D8C-8AEE-7961ACBFA0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-2862" r="-159" b="8862"/>
          <a:stretch/>
        </p:blipFill>
        <p:spPr bwMode="auto">
          <a:xfrm>
            <a:off x="677334" y="1301898"/>
            <a:ext cx="8051996" cy="508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90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7CF60-98D1-0E9E-67AE-DA9F437F5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– čmáranice</a:t>
            </a:r>
          </a:p>
        </p:txBody>
      </p:sp>
      <p:pic>
        <p:nvPicPr>
          <p:cNvPr id="1026" name="Picture 2" descr="Free Images : writing, play, pattern, graffiti, crayon, kids, children,  drawing, design, learning, child art, oekaki, infatuation, draw a picture  6000x4000 - - 1196599 - Free stock photos - PxHere">
            <a:extLst>
              <a:ext uri="{FF2B5EF4-FFF2-40B4-BE49-F238E27FC236}">
                <a16:creationId xmlns:a16="http://schemas.microsoft.com/office/drawing/2014/main" id="{2ABD3B6B-8632-4D92-B12D-5C7AEDCE18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531089"/>
            <a:ext cx="7371513" cy="490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72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AE9CF5-F4F4-0B88-9A62-C6958621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práce s kresbou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FEB214-E227-F622-35F1-66E083BCE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Povídání o tom, co vidíme</a:t>
            </a:r>
          </a:p>
          <a:p>
            <a:r>
              <a:rPr lang="cs-CZ" dirty="0"/>
              <a:t>Terapeut popisuje, doptává se</a:t>
            </a:r>
          </a:p>
          <a:p>
            <a:r>
              <a:rPr lang="cs-CZ" dirty="0"/>
              <a:t>Společně si můžeme (ale nemusíme) povídat o významech</a:t>
            </a:r>
          </a:p>
          <a:p>
            <a:r>
              <a:rPr lang="cs-CZ" dirty="0"/>
              <a:t>Technika: „Staň se částí obrázku / mluv za část obrázku.“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… pojďme si zkusit nad pár obrázky zauvažovat.</a:t>
            </a:r>
          </a:p>
        </p:txBody>
      </p:sp>
    </p:spTree>
    <p:extLst>
      <p:ext uri="{BB962C8B-B14F-4D97-AF65-F5344CB8AC3E}">
        <p14:creationId xmlns:p14="http://schemas.microsoft.com/office/powerpoint/2010/main" val="1920705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6B13E9-3E2D-488C-A3BF-CDA32ABEC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572452" cy="1320800"/>
          </a:xfrm>
        </p:spPr>
        <p:txBody>
          <a:bodyPr/>
          <a:lstStyle/>
          <a:p>
            <a:r>
              <a:rPr lang="cs-CZ" dirty="0"/>
              <a:t>Zpětná vazba pomocí kresby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94AC7F-EB9B-4197-BBF6-DF75A296A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5" y="1273913"/>
            <a:ext cx="12179965" cy="558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4635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862</TotalTime>
  <Words>323</Words>
  <Application>Microsoft Office PowerPoint</Application>
  <PresentationFormat>Širokoúhlá obrazovka</PresentationFormat>
  <Paragraphs>48</Paragraphs>
  <Slides>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Wingdings 3</vt:lpstr>
      <vt:lpstr>Fazeta</vt:lpstr>
      <vt:lpstr>Kresba v terapii</vt:lpstr>
      <vt:lpstr>Kresba jako…</vt:lpstr>
      <vt:lpstr>Cvičení – komunikace přes kresbu</vt:lpstr>
      <vt:lpstr>Cvičení – čmáranice</vt:lpstr>
      <vt:lpstr>Způsob práce s kresbou</vt:lpstr>
      <vt:lpstr>Zpětná vazba pomocí kresby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Kreslení emocí</dc:title>
  <dc:creator>David Macek</dc:creator>
  <cp:lastModifiedBy>David Macek</cp:lastModifiedBy>
  <cp:revision>18</cp:revision>
  <dcterms:created xsi:type="dcterms:W3CDTF">2024-02-16T13:08:44Z</dcterms:created>
  <dcterms:modified xsi:type="dcterms:W3CDTF">2024-05-08T09:02:00Z</dcterms:modified>
</cp:coreProperties>
</file>