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2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37" autoAdjust="0"/>
  </p:normalViewPr>
  <p:slideViewPr>
    <p:cSldViewPr snapToGrid="0">
      <p:cViewPr varScale="1">
        <p:scale>
          <a:sx n="88" d="100"/>
          <a:sy n="88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01162-7658-4182-A5FC-A9577E71C2C9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74A23-A1C2-4226-8F63-B1943A9D87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05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úvod rozdáme karty </a:t>
            </a:r>
            <a:r>
              <a:rPr lang="cs-CZ" dirty="0" err="1"/>
              <a:t>Symbolon</a:t>
            </a:r>
            <a:r>
              <a:rPr lang="cs-CZ" dirty="0"/>
              <a:t> a necháme studenty, aby si jednu z nich vzali. Budou ji mít </a:t>
            </a:r>
            <a:r>
              <a:rPr lang="cs-CZ"/>
              <a:t>u sebe.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74A23-A1C2-4226-8F63-B1943A9D87F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93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74A23-A1C2-4226-8F63-B1943A9D87F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22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74A23-A1C2-4226-8F63-B1943A9D87F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36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74A23-A1C2-4226-8F63-B1943A9D87F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4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74A23-A1C2-4226-8F63-B1943A9D87F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63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74A23-A1C2-4226-8F63-B1943A9D87F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45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74A23-A1C2-4226-8F63-B1943A9D87F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89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74A23-A1C2-4226-8F63-B1943A9D87F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74A23-A1C2-4226-8F63-B1943A9D87F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74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74A23-A1C2-4226-8F63-B1943A9D87F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02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78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57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5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854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47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4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42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70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83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37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8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81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9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45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29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93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B1DB-E690-418D-BFC0-D5D8979837E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0CCFA5-1002-41A6-922B-03B82A6AFF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1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F7E69-AEBB-E884-9085-8B5375C5B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cs-CZ" sz="4000" dirty="0"/>
              <a:t>Projekce a projektivní techniky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C7BCA2-105D-23FA-1245-C77B26730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David Macek, Ph.D.</a:t>
            </a:r>
          </a:p>
        </p:txBody>
      </p:sp>
    </p:spTree>
    <p:extLst>
      <p:ext uri="{BB962C8B-B14F-4D97-AF65-F5344CB8AC3E}">
        <p14:creationId xmlns:p14="http://schemas.microsoft.com/office/powerpoint/2010/main" val="343882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E6444-64D0-4A48-B87D-D0BAE943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ptát a jak se ptát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28406C-FB2D-482F-8281-662605C7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Nejprve necháme klienta o svém keři mluvit, jakoby jím byl. Klient začne „Jsem růžový keř…“</a:t>
            </a:r>
          </a:p>
          <a:p>
            <a:r>
              <a:rPr lang="cs-CZ" dirty="0"/>
              <a:t>Popíšeme pak i, co sami vidíme a </a:t>
            </a:r>
            <a:r>
              <a:rPr lang="cs-CZ" dirty="0" err="1"/>
              <a:t>zparafrázujeme</a:t>
            </a:r>
            <a:r>
              <a:rPr lang="cs-CZ" dirty="0"/>
              <a:t> popis klienta</a:t>
            </a:r>
          </a:p>
          <a:p>
            <a:r>
              <a:rPr lang="cs-CZ" dirty="0"/>
              <a:t>Zajímáme se otevřeně o každý aspekt obrázku, který upoutá naši pozornost</a:t>
            </a:r>
          </a:p>
          <a:p>
            <a:r>
              <a:rPr lang="cs-CZ" dirty="0"/>
              <a:t>Mluvíme primárně o obrázku a „k obrázku“</a:t>
            </a:r>
          </a:p>
          <a:p>
            <a:r>
              <a:rPr lang="cs-CZ" dirty="0"/>
              <a:t>Pokud chceme o nějaké části obrázku zjistit víc, můžeme se doptat prostřednictvím otázek směrem k dané části (vyzveme klienta, aby se teď stal onou částí obrázku a odpovídal za ni)</a:t>
            </a:r>
          </a:p>
          <a:p>
            <a:r>
              <a:rPr lang="cs-CZ" dirty="0"/>
              <a:t>Možná i podpora dialogu mezi částmi obrázku (opět klient mluví za obě části)</a:t>
            </a:r>
          </a:p>
          <a:p>
            <a:r>
              <a:rPr lang="cs-CZ" dirty="0"/>
              <a:t>Myšlenky a interpretace nabízíme opět směrem k obrázku</a:t>
            </a:r>
          </a:p>
          <a:p>
            <a:r>
              <a:rPr lang="cs-CZ" dirty="0"/>
              <a:t>Možné ověření: „Cítíš se někdy, jako ta část obrázku? Připomíná ti to něco z toho, co znáš?“ </a:t>
            </a:r>
          </a:p>
          <a:p>
            <a:r>
              <a:rPr lang="cs-CZ" dirty="0"/>
              <a:t>„Je něco z toho, co jsi o sobě řekl jako růžový keř, vlastní i tobě?“</a:t>
            </a:r>
          </a:p>
          <a:p>
            <a:endParaRPr lang="cs-CZ" dirty="0"/>
          </a:p>
          <a:p>
            <a:r>
              <a:rPr lang="cs-CZ" dirty="0"/>
              <a:t>Kromě obrázku pozorujeme také klienta, vnímáme jeho komfort/nepohodu a reagujeme na ně</a:t>
            </a:r>
          </a:p>
          <a:p>
            <a:endParaRPr lang="cs-CZ" dirty="0"/>
          </a:p>
          <a:p>
            <a:r>
              <a:rPr lang="cs-CZ" dirty="0"/>
              <a:t>Úkol pro pozorovatele:</a:t>
            </a:r>
            <a:br>
              <a:rPr lang="cs-CZ" dirty="0"/>
            </a:br>
            <a:r>
              <a:rPr lang="cs-CZ" dirty="0"/>
              <a:t>Sledovat práci terapeuta, jeho nabídky, intepretace, jak si všímá klienta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8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27C69-3668-F56F-3E63-DC3597C3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dirty="0"/>
              <a:t>Projekce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FE3F47-F87E-78DE-5D5B-72A780DAC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latin typeface="Roboto" panose="02000000000000000000" pitchFamily="2" charset="0"/>
              </a:rPr>
              <a:t>V psychoanalýze jde o obranný mechanismus, v němž osoba </a:t>
            </a:r>
            <a:r>
              <a:rPr lang="cs-CZ" sz="1700" b="1" dirty="0">
                <a:latin typeface="Roboto" panose="02000000000000000000" pitchFamily="2" charset="0"/>
              </a:rPr>
              <a:t>promítá své vlastnosti do osoby jiné </a:t>
            </a:r>
            <a:r>
              <a:rPr lang="cs-CZ" sz="1700" dirty="0">
                <a:latin typeface="Roboto" panose="02000000000000000000" pitchFamily="2" charset="0"/>
              </a:rPr>
              <a:t>za účelem ochrany před negativním sebeobrazem</a:t>
            </a:r>
            <a:endParaRPr lang="cs-CZ" sz="1700" b="0" i="0" dirty="0">
              <a:effectLst/>
              <a:latin typeface="Roboto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cs-CZ" sz="1700" dirty="0">
              <a:latin typeface="Roboto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cs-CZ" sz="1700" b="0" i="0" dirty="0">
                <a:effectLst/>
                <a:latin typeface="Roboto" panose="02000000000000000000" pitchFamily="2" charset="0"/>
              </a:rPr>
              <a:t>V širším slova smyslu jde o proces, v němž </a:t>
            </a:r>
            <a:r>
              <a:rPr lang="cs-CZ" sz="1700" b="1" i="0" dirty="0">
                <a:effectLst/>
                <a:latin typeface="Roboto" panose="02000000000000000000" pitchFamily="2" charset="0"/>
              </a:rPr>
              <a:t>osoba promítá obsahy svých duševních procesů </a:t>
            </a:r>
            <a:r>
              <a:rPr lang="cs-CZ" sz="1700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navenek mimo sebe</a:t>
            </a:r>
            <a:r>
              <a:rPr lang="cs-CZ" sz="1700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připisuje je jiným nebo je spatřuje v jiných lidech, zvířatech, rostlinách, předmětech či dějích.</a:t>
            </a:r>
            <a:endParaRPr lang="cs-CZ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cs-CZ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cs-CZ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terapii dochází prostřednictvím projekce k metaforickému zpodobnění osobnosti a života dítěte</a:t>
            </a:r>
          </a:p>
        </p:txBody>
      </p:sp>
      <p:pic>
        <p:nvPicPr>
          <p:cNvPr id="1026" name="Picture 2" descr="Psychological Projection - TV Tropes">
            <a:extLst>
              <a:ext uri="{FF2B5EF4-FFF2-40B4-BE49-F238E27FC236}">
                <a16:creationId xmlns:a16="http://schemas.microsoft.com/office/drawing/2014/main" id="{FA0710B6-32F7-ACBB-1A6F-2CB2C036B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r="5454" b="4"/>
          <a:stretch/>
        </p:blipFill>
        <p:spPr bwMode="auto">
          <a:xfrm>
            <a:off x="677334" y="2159331"/>
            <a:ext cx="3144597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0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3014E-D1F4-EC94-81CF-0C91C48F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Projektivní techniky</a:t>
            </a:r>
          </a:p>
        </p:txBody>
      </p:sp>
      <p:pic>
        <p:nvPicPr>
          <p:cNvPr id="1030" name="Picture 6" descr="Automatická kresba – cesta k sobě | Moje dílna">
            <a:extLst>
              <a:ext uri="{FF2B5EF4-FFF2-40B4-BE49-F238E27FC236}">
                <a16:creationId xmlns:a16="http://schemas.microsoft.com/office/drawing/2014/main" id="{27EF1B64-B4BB-B95E-B97A-0ECED5100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-1502"/>
            <a:ext cx="2857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ESTY | THE ROADS Projektivní karty">
            <a:extLst>
              <a:ext uri="{FF2B5EF4-FFF2-40B4-BE49-F238E27FC236}">
                <a16:creationId xmlns:a16="http://schemas.microsoft.com/office/drawing/2014/main" id="{9C2A2DB1-720B-2023-DB2F-1EC6DA588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2299"/>
            <a:ext cx="3439184" cy="25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ndtray :: Poradenstvi-pro-deti-a-mladez-benesov">
            <a:extLst>
              <a:ext uri="{FF2B5EF4-FFF2-40B4-BE49-F238E27FC236}">
                <a16:creationId xmlns:a16="http://schemas.microsoft.com/office/drawing/2014/main" id="{D2291A4D-6EB7-3EA0-2D6D-8630F494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69" y="3139997"/>
            <a:ext cx="4144537" cy="310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ňásci - Emoce">
            <a:extLst>
              <a:ext uri="{FF2B5EF4-FFF2-40B4-BE49-F238E27FC236}">
                <a16:creationId xmlns:a16="http://schemas.microsoft.com/office/drawing/2014/main" id="{4B5E8493-56E9-7776-526D-2503566D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84" y="1285803"/>
            <a:ext cx="3331147" cy="33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lastelína: Rozvoj motoriky a zábava v jednom | NiniNana.sk">
            <a:extLst>
              <a:ext uri="{FF2B5EF4-FFF2-40B4-BE49-F238E27FC236}">
                <a16:creationId xmlns:a16="http://schemas.microsoft.com/office/drawing/2014/main" id="{A7F6A6E2-D671-9BBB-9273-536904547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9" y="1692444"/>
            <a:ext cx="3646448" cy="243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923F78D-A56D-705B-28AD-D4D146308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94" y="-1502"/>
            <a:ext cx="3546669" cy="27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sters of the Universe Wave 2 - 24h delivery | getDigital">
            <a:extLst>
              <a:ext uri="{FF2B5EF4-FFF2-40B4-BE49-F238E27FC236}">
                <a16:creationId xmlns:a16="http://schemas.microsoft.com/office/drawing/2014/main" id="{F1DC640D-25E9-303B-53DB-D68B4473E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05" y="4025080"/>
            <a:ext cx="2849139" cy="28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63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88D1F-F846-DBF8-A7DD-14C98547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Projekce terapeuta vs. projekce dítěte</a:t>
            </a:r>
          </a:p>
        </p:txBody>
      </p:sp>
      <p:pic>
        <p:nvPicPr>
          <p:cNvPr id="2050" name="Picture 2" descr="Tygr bílý | kdosihraje.cz">
            <a:extLst>
              <a:ext uri="{FF2B5EF4-FFF2-40B4-BE49-F238E27FC236}">
                <a16:creationId xmlns:a16="http://schemas.microsoft.com/office/drawing/2014/main" id="{39A58C02-7348-8E13-A04E-72199D83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10" y="2739760"/>
            <a:ext cx="4695516" cy="31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F798955-6005-4D29-AC07-374C6C5C4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26" y="2556274"/>
            <a:ext cx="2439699" cy="23516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4CCFC3-2674-4CE8-8F03-3AD018FB4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" y="2739760"/>
            <a:ext cx="2322975" cy="22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5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CD9DD-D60F-35C6-1FDA-6B429C42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Přímá práce s projekcí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49A65F-1A40-876B-CD0A-BDE15F3DA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44" y="2004734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b="1" dirty="0"/>
              <a:t>„Vyber si figurku/kartu/obrázek, který je jako ty/nejvíc tě vystihuje“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Přes přímou projekci můžeme otevírat různá osobní témata dítěte</a:t>
            </a:r>
          </a:p>
          <a:p>
            <a:r>
              <a:rPr lang="cs-CZ" dirty="0"/>
              <a:t>Pojmenováváme figurku/obrázek, ne dítě, což nám umožňuje udržovat jistý odstup – a dítě přes projekci může bezpečněji popisovat charakteristiky. Ne dítě, ale figurka, je nositelem vlastností (pozitivních i negativních)</a:t>
            </a:r>
          </a:p>
          <a:p>
            <a:endParaRPr lang="cs-CZ" dirty="0"/>
          </a:p>
          <a:p>
            <a:r>
              <a:rPr lang="cs-CZ" dirty="0"/>
              <a:t>Příklad práce rodiny se zvířátky, viz. </a:t>
            </a:r>
            <a:r>
              <a:rPr lang="cs-CZ" dirty="0" err="1"/>
              <a:t>Geraldová</a:t>
            </a:r>
            <a:r>
              <a:rPr lang="cs-CZ" dirty="0"/>
              <a:t> a Gerald str. 172</a:t>
            </a:r>
          </a:p>
        </p:txBody>
      </p:sp>
      <p:pic>
        <p:nvPicPr>
          <p:cNvPr id="3074" name="Picture 2" descr="Karty Symbolon | Výklad karet Symbolon">
            <a:extLst>
              <a:ext uri="{FF2B5EF4-FFF2-40B4-BE49-F238E27FC236}">
                <a16:creationId xmlns:a16="http://schemas.microsoft.com/office/drawing/2014/main" id="{B8CA76E2-F416-05F5-CF9B-2018EFBB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96" y="2367111"/>
            <a:ext cx="1376207" cy="21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💰Koupit online: Simulation Plastic Animals Figure Kids Educational Toys  Giraffe — nejlepší cena a doručení zdarma | ⭐online shop na marketplace Joom">
            <a:extLst>
              <a:ext uri="{FF2B5EF4-FFF2-40B4-BE49-F238E27FC236}">
                <a16:creationId xmlns:a16="http://schemas.microsoft.com/office/drawing/2014/main" id="{004CC415-8E63-A386-143B-648D43A3F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40" y="5551449"/>
            <a:ext cx="1306551" cy="13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A979C-1747-C8A2-4F65-B4909628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Nepřímá práce s projekcí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D3535-0737-304C-4A45-860522DC7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8596668" cy="4006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/>
              <a:t>Volná hra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Projektivní obsahy s dítětem nehledáme/nepojmenováváme</a:t>
            </a:r>
          </a:p>
          <a:p>
            <a:r>
              <a:rPr lang="cs-CZ" dirty="0"/>
              <a:t>Předpokládáme, že k projekci při hře dochází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Why Play Therapy is Important for Your Child | Psychowellness Center">
            <a:extLst>
              <a:ext uri="{FF2B5EF4-FFF2-40B4-BE49-F238E27FC236}">
                <a16:creationId xmlns:a16="http://schemas.microsoft.com/office/drawing/2014/main" id="{9C176B1B-A7D1-F53B-A833-035F9D06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83" y="2439706"/>
            <a:ext cx="3885967" cy="25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4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A8F87-396D-7193-647C-CF2D796F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Dodatečné propojování přímé a nepřímé projekce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07795-5E53-EA75-FA9D-6535AB464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„A myslíš, že byste tohle mohli mít společné?“</a:t>
            </a:r>
          </a:p>
          <a:p>
            <a:endParaRPr lang="cs-CZ" dirty="0"/>
          </a:p>
          <a:p>
            <a:r>
              <a:rPr lang="cs-CZ" dirty="0"/>
              <a:t>Propojování (ať už hned nebo dodatečně) zážitku techniky s vlastním příběhem dává dítěti porozumění sobě, vlastnímu příběhu a vlastního významu ve světě. </a:t>
            </a:r>
          </a:p>
          <a:p>
            <a:endParaRPr lang="cs-CZ" dirty="0"/>
          </a:p>
          <a:p>
            <a:r>
              <a:rPr lang="cs-CZ" dirty="0"/>
              <a:t>A my jeho významu pomáháme dávat důležitost tím, že nás jeho příběh zajímá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 propojení ale může docházet i na podvědomé úrovni. Někdy jsou ochrany příliš silné (a příliš potřebné) na to, aby si dítě mohlo projekci bezpečně vztáhnout na své já.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29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0BC05A4-C85B-49E7-A810-992B7BEE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237" y="1420148"/>
            <a:ext cx="3057526" cy="97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Růžový keř</a:t>
            </a:r>
          </a:p>
        </p:txBody>
      </p:sp>
      <p:pic>
        <p:nvPicPr>
          <p:cNvPr id="1028" name="Picture 4" descr="Monochrome isolated rosebush with buds on white backgrounds">
            <a:extLst>
              <a:ext uri="{FF2B5EF4-FFF2-40B4-BE49-F238E27FC236}">
                <a16:creationId xmlns:a16="http://schemas.microsoft.com/office/drawing/2014/main" id="{D0258646-2618-4226-8949-D2EFD399E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4"/>
          <a:stretch/>
        </p:blipFill>
        <p:spPr bwMode="auto">
          <a:xfrm>
            <a:off x="790574" y="1433975"/>
            <a:ext cx="2943225" cy="44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2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39484-4F5D-DD3F-CA02-3F77F892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F4EDD7-2422-8757-C063-1290BC978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Pozorovatelé:</a:t>
            </a:r>
          </a:p>
          <a:p>
            <a:r>
              <a:rPr lang="cs-CZ" dirty="0"/>
              <a:t>Nevynášíme informace</a:t>
            </a:r>
          </a:p>
          <a:p>
            <a:r>
              <a:rPr lang="cs-CZ" dirty="0"/>
              <a:t>Respektujeme se </a:t>
            </a:r>
          </a:p>
          <a:p>
            <a:r>
              <a:rPr lang="cs-CZ" dirty="0"/>
              <a:t>Pozorujeme potichu, nenarušujeme průběh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Práce ve skupinách:</a:t>
            </a:r>
          </a:p>
          <a:p>
            <a:r>
              <a:rPr lang="cs-CZ" dirty="0"/>
              <a:t>Nevynášíme informace</a:t>
            </a:r>
          </a:p>
          <a:p>
            <a:r>
              <a:rPr lang="cs-CZ" dirty="0"/>
              <a:t>Právo na odmítnutí odpovídat/neúčast</a:t>
            </a:r>
          </a:p>
          <a:p>
            <a:r>
              <a:rPr lang="cs-CZ" dirty="0"/>
              <a:t>Vzájemný respekt</a:t>
            </a:r>
          </a:p>
          <a:p>
            <a:r>
              <a:rPr lang="cs-CZ" dirty="0"/>
              <a:t>Pozorovatel se stará o bezpečí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18950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1752</TotalTime>
  <Words>545</Words>
  <Application>Microsoft Office PowerPoint</Application>
  <PresentationFormat>Širokoúhlá obrazovka</PresentationFormat>
  <Paragraphs>79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Roboto</vt:lpstr>
      <vt:lpstr>Times New Roman</vt:lpstr>
      <vt:lpstr>Trebuchet MS</vt:lpstr>
      <vt:lpstr>Wingdings 3</vt:lpstr>
      <vt:lpstr>Fazeta</vt:lpstr>
      <vt:lpstr>Projekce a projektivní techniky</vt:lpstr>
      <vt:lpstr>Projekce</vt:lpstr>
      <vt:lpstr>Projektivní techniky</vt:lpstr>
      <vt:lpstr>Projekce terapeuta vs. projekce dítěte</vt:lpstr>
      <vt:lpstr>Přímá práce s projekcí</vt:lpstr>
      <vt:lpstr>Nepřímá práce s projekcí</vt:lpstr>
      <vt:lpstr>Dodatečné propojování přímé a nepřímé projekce</vt:lpstr>
      <vt:lpstr>Prezentace aplikace PowerPoint</vt:lpstr>
      <vt:lpstr>Pravidla</vt:lpstr>
      <vt:lpstr>Na co se ptát a jak se ptát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Macek</dc:creator>
  <cp:lastModifiedBy>David Macek</cp:lastModifiedBy>
  <cp:revision>17</cp:revision>
  <dcterms:created xsi:type="dcterms:W3CDTF">2023-03-15T12:12:31Z</dcterms:created>
  <dcterms:modified xsi:type="dcterms:W3CDTF">2024-05-08T09:02:39Z</dcterms:modified>
</cp:coreProperties>
</file>