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8"/>
  </p:notesMasterIdLst>
  <p:sldIdLst>
    <p:sldId id="304" r:id="rId2"/>
    <p:sldId id="266" r:id="rId3"/>
    <p:sldId id="259" r:id="rId4"/>
    <p:sldId id="305" r:id="rId5"/>
    <p:sldId id="293" r:id="rId6"/>
    <p:sldId id="294" r:id="rId7"/>
    <p:sldId id="295" r:id="rId8"/>
    <p:sldId id="303" r:id="rId9"/>
    <p:sldId id="302" r:id="rId10"/>
    <p:sldId id="296" r:id="rId11"/>
    <p:sldId id="297" r:id="rId12"/>
    <p:sldId id="300" r:id="rId13"/>
    <p:sldId id="299" r:id="rId14"/>
    <p:sldId id="267" r:id="rId15"/>
    <p:sldId id="306" r:id="rId16"/>
    <p:sldId id="274" r:id="rId17"/>
  </p:sldIdLst>
  <p:sldSz cx="9144000" cy="5143500" type="screen16x9"/>
  <p:notesSz cx="6858000" cy="9144000"/>
  <p:embeddedFontLst>
    <p:embeddedFont>
      <p:font typeface="Montserrat Light" charset="-18"/>
      <p:regular r:id="rId19"/>
      <p:bold r:id="rId20"/>
      <p:italic r:id="rId21"/>
      <p:boldItalic r:id="rId22"/>
    </p:embeddedFont>
    <p:embeddedFont>
      <p:font typeface="Barlow Condensed" charset="-18"/>
      <p:regular r:id="rId23"/>
      <p:bold r:id="rId24"/>
      <p:italic r:id="rId25"/>
      <p:boldItalic r:id="rId26"/>
    </p:embeddedFont>
    <p:embeddedFont>
      <p:font typeface="Barlow Condensed SemiBold" charset="-18"/>
      <p:regular r:id="rId27"/>
      <p:bold r:id="rId28"/>
      <p:italic r:id="rId29"/>
      <p:boldItalic r:id="rId30"/>
    </p:embeddedFont>
    <p:embeddedFont>
      <p:font typeface="Roboto Slab" charset="0"/>
      <p:regular r:id="rId31"/>
    </p:embeddedFont>
    <p:embeddedFont>
      <p:font typeface="Montserrat" charset="-18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10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font" Target="fonts/font1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font" Target="fonts/font15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font" Target="fonts/font1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0956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871332b0de_0_6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871332b0de_0_6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871332b0de_0_17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871332b0de_0_17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871332b0de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871332b0de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871332b0de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871332b0de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871332b0de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871332b0de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71332b0de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71332b0de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871332b0de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871332b0de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ředělový snímek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88850" y="523875"/>
            <a:ext cx="1864249" cy="403859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/>
          <p:nvPr/>
        </p:nvSpPr>
        <p:spPr>
          <a:xfrm>
            <a:off x="826613" y="1951950"/>
            <a:ext cx="7373400" cy="12396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253025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hlavní část + logo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3189"/>
              </a:buClr>
              <a:buSzPts val="3000"/>
              <a:buNone/>
              <a:defRPr>
                <a:solidFill>
                  <a:srgbClr val="97318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46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-198600" y="-129025"/>
            <a:ext cx="510300" cy="10890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4"/>
          <p:cNvGrpSpPr/>
          <p:nvPr/>
        </p:nvGrpSpPr>
        <p:grpSpPr>
          <a:xfrm>
            <a:off x="8229300" y="457025"/>
            <a:ext cx="548700" cy="548700"/>
            <a:chOff x="8268750" y="457025"/>
            <a:chExt cx="548700" cy="548700"/>
          </a:xfrm>
        </p:grpSpPr>
        <p:sp>
          <p:nvSpPr>
            <p:cNvPr id="32" name="Google Shape;32;p4"/>
            <p:cNvSpPr/>
            <p:nvPr/>
          </p:nvSpPr>
          <p:spPr>
            <a:xfrm>
              <a:off x="8268750" y="457025"/>
              <a:ext cx="548700" cy="548700"/>
            </a:xfrm>
            <a:prstGeom prst="ellipse">
              <a:avLst/>
            </a:prstGeom>
            <a:solidFill>
              <a:srgbClr val="973189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308135" y="496410"/>
              <a:ext cx="469800" cy="469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4" name="Google Shape;34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442962" y="514434"/>
              <a:ext cx="200335" cy="433986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pic>
      </p:grpSp>
      <p:sp>
        <p:nvSpPr>
          <p:cNvPr id="35" name="Google Shape;35;p4"/>
          <p:cNvSpPr/>
          <p:nvPr/>
        </p:nvSpPr>
        <p:spPr>
          <a:xfrm>
            <a:off x="-61600" y="5019225"/>
            <a:ext cx="9253500" cy="2187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hlavní část zvýrazňovací">
  <p:cSld name="TITLE_AND_BODY_2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/>
          <p:nvPr/>
        </p:nvSpPr>
        <p:spPr>
          <a:xfrm>
            <a:off x="-50350" y="-23175"/>
            <a:ext cx="9194400" cy="5214300"/>
          </a:xfrm>
          <a:prstGeom prst="rect">
            <a:avLst/>
          </a:prstGeom>
          <a:solidFill>
            <a:srgbClr val="97318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b="1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311700" y="1749063"/>
            <a:ext cx="8520600" cy="28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-136075" y="-129025"/>
            <a:ext cx="447900" cy="1426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" name="Google Shape;48;p6"/>
          <p:cNvGrpSpPr/>
          <p:nvPr/>
        </p:nvGrpSpPr>
        <p:grpSpPr>
          <a:xfrm>
            <a:off x="8229300" y="457025"/>
            <a:ext cx="548700" cy="548700"/>
            <a:chOff x="8268750" y="457025"/>
            <a:chExt cx="548700" cy="548700"/>
          </a:xfrm>
        </p:grpSpPr>
        <p:sp>
          <p:nvSpPr>
            <p:cNvPr id="49" name="Google Shape;49;p6"/>
            <p:cNvSpPr/>
            <p:nvPr/>
          </p:nvSpPr>
          <p:spPr>
            <a:xfrm>
              <a:off x="8268750" y="457025"/>
              <a:ext cx="548700" cy="548700"/>
            </a:xfrm>
            <a:prstGeom prst="ellipse">
              <a:avLst/>
            </a:prstGeom>
            <a:solidFill>
              <a:srgbClr val="973189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6"/>
            <p:cNvSpPr/>
            <p:nvPr/>
          </p:nvSpPr>
          <p:spPr>
            <a:xfrm>
              <a:off x="8308135" y="496410"/>
              <a:ext cx="469800" cy="469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51" name="Google Shape;51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442962" y="514434"/>
              <a:ext cx="200335" cy="433986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pic>
      </p:grpSp>
      <p:sp>
        <p:nvSpPr>
          <p:cNvPr id="52" name="Google Shape;52;p6"/>
          <p:cNvSpPr/>
          <p:nvPr/>
        </p:nvSpPr>
        <p:spPr>
          <a:xfrm>
            <a:off x="-61600" y="5019225"/>
            <a:ext cx="9253500" cy="21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znam 2">
  <p:cSld name="TITLE_AND_BODY_1_3_1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73189"/>
              </a:buClr>
              <a:buSzPts val="3000"/>
              <a:buNone/>
              <a:defRPr>
                <a:solidFill>
                  <a:srgbClr val="973189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title" idx="2"/>
          </p:nvPr>
        </p:nvSpPr>
        <p:spPr>
          <a:xfrm>
            <a:off x="4671298" y="1398400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 idx="3"/>
          </p:nvPr>
        </p:nvSpPr>
        <p:spPr>
          <a:xfrm>
            <a:off x="4717623" y="1763188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title" idx="4"/>
          </p:nvPr>
        </p:nvSpPr>
        <p:spPr>
          <a:xfrm>
            <a:off x="4648148" y="2488938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title" idx="5"/>
          </p:nvPr>
        </p:nvSpPr>
        <p:spPr>
          <a:xfrm>
            <a:off x="4694473" y="2853725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1" name="Google Shape;81;p8"/>
          <p:cNvSpPr txBox="1">
            <a:spLocks noGrp="1"/>
          </p:cNvSpPr>
          <p:nvPr>
            <p:ph type="title" idx="6"/>
          </p:nvPr>
        </p:nvSpPr>
        <p:spPr>
          <a:xfrm>
            <a:off x="4671298" y="3579475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2" name="Google Shape;82;p8"/>
          <p:cNvSpPr txBox="1">
            <a:spLocks noGrp="1"/>
          </p:cNvSpPr>
          <p:nvPr>
            <p:ph type="title" idx="7"/>
          </p:nvPr>
        </p:nvSpPr>
        <p:spPr>
          <a:xfrm>
            <a:off x="4717623" y="3944263"/>
            <a:ext cx="3523200" cy="3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grpSp>
        <p:nvGrpSpPr>
          <p:cNvPr id="83" name="Google Shape;83;p8"/>
          <p:cNvGrpSpPr/>
          <p:nvPr/>
        </p:nvGrpSpPr>
        <p:grpSpPr>
          <a:xfrm>
            <a:off x="8229300" y="457025"/>
            <a:ext cx="548700" cy="548700"/>
            <a:chOff x="8268750" y="457025"/>
            <a:chExt cx="548700" cy="548700"/>
          </a:xfrm>
        </p:grpSpPr>
        <p:sp>
          <p:nvSpPr>
            <p:cNvPr id="84" name="Google Shape;84;p8"/>
            <p:cNvSpPr/>
            <p:nvPr/>
          </p:nvSpPr>
          <p:spPr>
            <a:xfrm>
              <a:off x="8268750" y="457025"/>
              <a:ext cx="548700" cy="548700"/>
            </a:xfrm>
            <a:prstGeom prst="ellipse">
              <a:avLst/>
            </a:prstGeom>
            <a:solidFill>
              <a:srgbClr val="973189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>
              <a:off x="8308135" y="496410"/>
              <a:ext cx="469800" cy="469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6" name="Google Shape;86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442962" y="514434"/>
              <a:ext cx="200335" cy="433986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pic>
      </p:grpSp>
      <p:sp>
        <p:nvSpPr>
          <p:cNvPr id="87" name="Google Shape;87;p8"/>
          <p:cNvSpPr/>
          <p:nvPr/>
        </p:nvSpPr>
        <p:spPr>
          <a:xfrm>
            <a:off x="-198600" y="-129025"/>
            <a:ext cx="510300" cy="10890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loupce" type="twoColTx">
  <p:cSld name="TITLE_AND_TWO_COLUMNS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3189"/>
              </a:buClr>
              <a:buSzPts val="3000"/>
              <a:buNone/>
              <a:defRPr>
                <a:solidFill>
                  <a:srgbClr val="97318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grpSp>
        <p:nvGrpSpPr>
          <p:cNvPr id="143" name="Google Shape;143;p11"/>
          <p:cNvGrpSpPr/>
          <p:nvPr/>
        </p:nvGrpSpPr>
        <p:grpSpPr>
          <a:xfrm>
            <a:off x="8229300" y="457025"/>
            <a:ext cx="548700" cy="548700"/>
            <a:chOff x="8268750" y="457025"/>
            <a:chExt cx="548700" cy="548700"/>
          </a:xfrm>
        </p:grpSpPr>
        <p:sp>
          <p:nvSpPr>
            <p:cNvPr id="144" name="Google Shape;144;p11"/>
            <p:cNvSpPr/>
            <p:nvPr/>
          </p:nvSpPr>
          <p:spPr>
            <a:xfrm>
              <a:off x="8268750" y="457025"/>
              <a:ext cx="548700" cy="548700"/>
            </a:xfrm>
            <a:prstGeom prst="ellipse">
              <a:avLst/>
            </a:prstGeom>
            <a:solidFill>
              <a:srgbClr val="973189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1"/>
            <p:cNvSpPr/>
            <p:nvPr/>
          </p:nvSpPr>
          <p:spPr>
            <a:xfrm>
              <a:off x="8308135" y="496410"/>
              <a:ext cx="469800" cy="469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46" name="Google Shape;146;p11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442962" y="514434"/>
              <a:ext cx="200335" cy="433986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pic>
      </p:grpSp>
      <p:sp>
        <p:nvSpPr>
          <p:cNvPr id="147" name="Google Shape;147;p11"/>
          <p:cNvSpPr/>
          <p:nvPr/>
        </p:nvSpPr>
        <p:spPr>
          <a:xfrm>
            <a:off x="-61600" y="5019225"/>
            <a:ext cx="9253500" cy="2187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"/>
          <p:cNvSpPr/>
          <p:nvPr/>
        </p:nvSpPr>
        <p:spPr>
          <a:xfrm>
            <a:off x="-198600" y="-129025"/>
            <a:ext cx="510300" cy="10890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9731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0" name="Google Shape;160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onec">
  <p:cSld name="BLANK_1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76" name="Google Shape;176;p17"/>
          <p:cNvSpPr/>
          <p:nvPr/>
        </p:nvSpPr>
        <p:spPr>
          <a:xfrm>
            <a:off x="-50350" y="-23175"/>
            <a:ext cx="9194400" cy="5214300"/>
          </a:xfrm>
          <a:prstGeom prst="rect">
            <a:avLst/>
          </a:prstGeom>
          <a:solidFill>
            <a:srgbClr val="97318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7" name="Google Shape;177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669458" y="2161360"/>
            <a:ext cx="1754775" cy="82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Barlow Condensed"/>
              <a:buNone/>
              <a:defRPr sz="3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9" r:id="rId6"/>
    <p:sldLayoutId id="214748366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V-A-K:   	metoda zadávání cílů</a:t>
            </a:r>
            <a:endParaRPr dirty="0">
              <a:solidFill>
                <a:srgbClr val="973189"/>
              </a:solidFill>
            </a:endParaRPr>
          </a:p>
        </p:txBody>
      </p:sp>
      <p:sp>
        <p:nvSpPr>
          <p:cNvPr id="223" name="Google Shape;223;p21"/>
          <p:cNvSpPr txBox="1">
            <a:spLocks noGrp="1"/>
          </p:cNvSpPr>
          <p:nvPr>
            <p:ph type="body" idx="1"/>
          </p:nvPr>
        </p:nvSpPr>
        <p:spPr>
          <a:xfrm>
            <a:off x="2339752" y="1447657"/>
            <a:ext cx="4608512" cy="9800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cs-CZ" sz="4400" b="1" dirty="0" smtClean="0"/>
              <a:t>VÝSLEDKY</a:t>
            </a:r>
            <a:endParaRPr lang="cs-CZ" sz="4400" b="1" dirty="0"/>
          </a:p>
        </p:txBody>
      </p:sp>
      <p:sp>
        <p:nvSpPr>
          <p:cNvPr id="7" name="Google Shape;257;p24"/>
          <p:cNvSpPr/>
          <p:nvPr/>
        </p:nvSpPr>
        <p:spPr>
          <a:xfrm>
            <a:off x="1062923" y="1375649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/>
              <a:t>V</a:t>
            </a:r>
            <a:endParaRPr sz="6600" b="1" dirty="0"/>
          </a:p>
        </p:txBody>
      </p:sp>
      <p:sp>
        <p:nvSpPr>
          <p:cNvPr id="8" name="Google Shape;257;p24"/>
          <p:cNvSpPr/>
          <p:nvPr/>
        </p:nvSpPr>
        <p:spPr>
          <a:xfrm>
            <a:off x="1043608" y="2499743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A</a:t>
            </a:r>
            <a:endParaRPr sz="6600" b="1" dirty="0"/>
          </a:p>
        </p:txBody>
      </p:sp>
      <p:sp>
        <p:nvSpPr>
          <p:cNvPr id="9" name="Google Shape;257;p24"/>
          <p:cNvSpPr/>
          <p:nvPr/>
        </p:nvSpPr>
        <p:spPr>
          <a:xfrm>
            <a:off x="1062923" y="3586925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K</a:t>
            </a:r>
            <a:endParaRPr sz="6600" b="1" dirty="0"/>
          </a:p>
        </p:txBody>
      </p:sp>
      <p:sp>
        <p:nvSpPr>
          <p:cNvPr id="12" name="Google Shape;223;p21"/>
          <p:cNvSpPr txBox="1">
            <a:spLocks/>
          </p:cNvSpPr>
          <p:nvPr/>
        </p:nvSpPr>
        <p:spPr>
          <a:xfrm>
            <a:off x="2339752" y="2527777"/>
            <a:ext cx="4608512" cy="980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Font typeface="Montserrat"/>
              <a:buNone/>
            </a:pPr>
            <a:r>
              <a:rPr lang="cs-CZ" sz="4400" b="1" dirty="0" smtClean="0"/>
              <a:t>AKTIVITY</a:t>
            </a:r>
            <a:endParaRPr lang="cs-CZ" sz="4400" b="1" dirty="0"/>
          </a:p>
        </p:txBody>
      </p:sp>
      <p:sp>
        <p:nvSpPr>
          <p:cNvPr id="13" name="Google Shape;223;p21"/>
          <p:cNvSpPr txBox="1">
            <a:spLocks/>
          </p:cNvSpPr>
          <p:nvPr/>
        </p:nvSpPr>
        <p:spPr>
          <a:xfrm>
            <a:off x="2339752" y="3607897"/>
            <a:ext cx="4608512" cy="980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Font typeface="Montserrat"/>
              <a:buNone/>
            </a:pPr>
            <a:r>
              <a:rPr lang="cs-CZ" sz="4400" b="1" dirty="0" smtClean="0"/>
              <a:t>KOMPETENCE</a:t>
            </a:r>
          </a:p>
        </p:txBody>
      </p:sp>
      <p:sp>
        <p:nvSpPr>
          <p:cNvPr id="14" name="Google Shape;257;p24"/>
          <p:cNvSpPr/>
          <p:nvPr/>
        </p:nvSpPr>
        <p:spPr>
          <a:xfrm>
            <a:off x="7452320" y="1203598"/>
            <a:ext cx="1080120" cy="381642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 smtClean="0"/>
              <a:t>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 smtClean="0"/>
              <a:t>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 smtClean="0"/>
              <a:t>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 smtClean="0"/>
              <a:t>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/>
              <a:t>T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422005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ONBOARDING AKTIVITY – </a:t>
            </a:r>
            <a:r>
              <a:rPr lang="cs" b="1" dirty="0" smtClean="0">
                <a:solidFill>
                  <a:srgbClr val="973189"/>
                </a:solidFill>
              </a:rPr>
              <a:t>WELLCOME DAY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395536" y="1491630"/>
            <a:ext cx="8496944" cy="3140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cs-CZ" dirty="0"/>
              <a:t>Vyladit praktické věci (účast nováčků, co nastoupili v jiném termínu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Zvážit </a:t>
            </a:r>
            <a:r>
              <a:rPr lang="cs-CZ" dirty="0"/>
              <a:t>jak „dopřát“ obdobu </a:t>
            </a:r>
            <a:r>
              <a:rPr lang="cs-CZ" dirty="0" err="1"/>
              <a:t>onboarding</a:t>
            </a:r>
            <a:r>
              <a:rPr lang="cs-CZ" dirty="0"/>
              <a:t> dne i nováčkům, kteří nastupují na </a:t>
            </a:r>
            <a:r>
              <a:rPr lang="cs-CZ" dirty="0" smtClean="0"/>
              <a:t>pobočky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Zrevidovat </a:t>
            </a:r>
            <a:r>
              <a:rPr lang="cs-CZ" dirty="0"/>
              <a:t>koncept </a:t>
            </a:r>
            <a:r>
              <a:rPr lang="cs-CZ" dirty="0" err="1"/>
              <a:t>onboarding</a:t>
            </a:r>
            <a:r>
              <a:rPr lang="cs-CZ" dirty="0"/>
              <a:t> dne (vč. množství informací, které na ně </a:t>
            </a:r>
            <a:r>
              <a:rPr lang="cs-CZ" dirty="0" smtClean="0"/>
              <a:t>hrneme)</a:t>
            </a:r>
          </a:p>
          <a:p>
            <a:pPr lvl="1"/>
            <a:r>
              <a:rPr lang="cs-CZ" sz="1200" dirty="0" smtClean="0"/>
              <a:t>udělat </a:t>
            </a:r>
            <a:r>
              <a:rPr lang="cs-CZ" sz="1200" dirty="0"/>
              <a:t>více interaktivní (např. formou </a:t>
            </a:r>
            <a:r>
              <a:rPr lang="cs-CZ" sz="1200" dirty="0" err="1"/>
              <a:t>gamifikace</a:t>
            </a:r>
            <a:r>
              <a:rPr lang="cs-CZ" sz="1200" dirty="0"/>
              <a:t>, krátkými aktivitami, </a:t>
            </a:r>
            <a:r>
              <a:rPr lang="cs-CZ" sz="1200" dirty="0" err="1"/>
              <a:t>Kahoot</a:t>
            </a:r>
            <a:r>
              <a:rPr lang="cs-CZ" sz="1200" dirty="0"/>
              <a:t> kvíz apod.)</a:t>
            </a:r>
          </a:p>
          <a:p>
            <a:pPr lvl="1"/>
            <a:r>
              <a:rPr lang="cs-CZ" sz="1200" dirty="0"/>
              <a:t>udělat přednášky více úderné – zvážit, jaké informace potřebujeme v této fázi nováčkovi dát a vybrat ty nejdůležitější (zbytek pak v rámci společných témat </a:t>
            </a:r>
            <a:r>
              <a:rPr lang="cs-CZ" sz="1200" dirty="0" err="1" smtClean="0"/>
              <a:t>onboardingu</a:t>
            </a:r>
            <a:r>
              <a:rPr lang="cs-CZ" sz="1200" dirty="0" smtClean="0"/>
              <a:t>)</a:t>
            </a:r>
          </a:p>
          <a:p>
            <a:pPr lvl="1"/>
            <a:r>
              <a:rPr lang="cs-CZ" sz="1200" dirty="0" smtClean="0"/>
              <a:t>upravit </a:t>
            </a:r>
            <a:r>
              <a:rPr lang="cs-CZ" sz="1200" dirty="0" err="1"/>
              <a:t>ppt</a:t>
            </a:r>
            <a:r>
              <a:rPr lang="cs-CZ" sz="1200" dirty="0"/>
              <a:t> prezentace</a:t>
            </a:r>
            <a:endParaRPr lang="cs-CZ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02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ONBOARDING AKTIVITY – </a:t>
            </a:r>
            <a:r>
              <a:rPr lang="cs" b="1" dirty="0" smtClean="0">
                <a:solidFill>
                  <a:srgbClr val="973189"/>
                </a:solidFill>
              </a:rPr>
              <a:t>PRE-ONBOARDING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539552" y="1491630"/>
            <a:ext cx="8238448" cy="3140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cs-CZ" sz="1200" dirty="0"/>
              <a:t>Vyladit proces předávání informací mezi </a:t>
            </a:r>
            <a:r>
              <a:rPr lang="cs-CZ" sz="1200" dirty="0" err="1" smtClean="0"/>
              <a:t>recruiterem</a:t>
            </a:r>
            <a:r>
              <a:rPr lang="cs-CZ" sz="1200" dirty="0" smtClean="0"/>
              <a:t> </a:t>
            </a:r>
            <a:r>
              <a:rPr lang="cs-CZ" sz="1200" dirty="0"/>
              <a:t>a HR </a:t>
            </a:r>
            <a:r>
              <a:rPr lang="cs-CZ" sz="1200" dirty="0" err="1"/>
              <a:t>markeťačkou</a:t>
            </a:r>
            <a:r>
              <a:rPr lang="cs-CZ" sz="1200" dirty="0"/>
              <a:t> (pozdější nástupy/výjimky nástupního dne u nováčků) – problém: chybějící </a:t>
            </a:r>
            <a:r>
              <a:rPr lang="cs-CZ" sz="1200" dirty="0" err="1"/>
              <a:t>info</a:t>
            </a:r>
            <a:r>
              <a:rPr lang="cs-CZ" sz="1200" dirty="0"/>
              <a:t> o tom, kdo má být pozvaný na </a:t>
            </a:r>
            <a:r>
              <a:rPr lang="cs-CZ" sz="1200" dirty="0" err="1"/>
              <a:t>onboarding</a:t>
            </a:r>
            <a:r>
              <a:rPr lang="cs-CZ" sz="1200" dirty="0"/>
              <a:t> </a:t>
            </a:r>
            <a:r>
              <a:rPr lang="cs-CZ" sz="1200" dirty="0" err="1"/>
              <a:t>day</a:t>
            </a:r>
            <a:r>
              <a:rPr lang="cs-CZ" sz="1200" dirty="0"/>
              <a:t> (většinou ti, co nastoupili v jiný termín než k 1.pracovnímu dni v kalendářním měsíci) anebo posílají mailem namísto zapsání do nástupové </a:t>
            </a:r>
            <a:r>
              <a:rPr lang="cs-CZ" sz="1200" dirty="0" smtClean="0"/>
              <a:t>tabulky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Začít </a:t>
            </a:r>
            <a:r>
              <a:rPr lang="cs-CZ" sz="1200" dirty="0"/>
              <a:t>předávat </a:t>
            </a:r>
            <a:r>
              <a:rPr lang="cs-CZ" sz="1200" dirty="0" err="1"/>
              <a:t>info</a:t>
            </a:r>
            <a:r>
              <a:rPr lang="cs-CZ" sz="1200" dirty="0"/>
              <a:t> o adaptačních a rozvojových potřeb nováčka směrem k </a:t>
            </a:r>
            <a:r>
              <a:rPr lang="cs-CZ" sz="1200" dirty="0" err="1"/>
              <a:t>hiring</a:t>
            </a:r>
            <a:r>
              <a:rPr lang="cs-CZ" sz="1200" dirty="0"/>
              <a:t> manažerovi (podklady z výběru) </a:t>
            </a:r>
            <a:r>
              <a:rPr lang="cs-CZ" sz="1200" dirty="0" smtClean="0"/>
              <a:t>– zatím </a:t>
            </a:r>
            <a:r>
              <a:rPr lang="cs-CZ" sz="1200" dirty="0" smtClean="0"/>
              <a:t>neprobíhá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Zpřehlednit </a:t>
            </a:r>
            <a:r>
              <a:rPr lang="cs-CZ" sz="1200" dirty="0"/>
              <a:t>emailové instrukce k nástupu – problém: úplný nováček na trhu práce může mít problém porozumět, co všechno si má obstarat před nástupem</a:t>
            </a:r>
            <a:endParaRPr lang="cs-CZ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682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ONBOARDING AKTIVITY – </a:t>
            </a:r>
            <a:r>
              <a:rPr lang="cs" b="1" dirty="0" smtClean="0">
                <a:solidFill>
                  <a:srgbClr val="973189"/>
                </a:solidFill>
              </a:rPr>
              <a:t>KOMERČNÍ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539552" y="1635646"/>
            <a:ext cx="8238448" cy="299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lvl="0"/>
            <a:r>
              <a:rPr lang="cs-CZ" sz="1600" dirty="0" smtClean="0"/>
              <a:t>Samostatná </a:t>
            </a:r>
            <a:r>
              <a:rPr lang="cs-CZ" sz="1600" dirty="0"/>
              <a:t>práce v </a:t>
            </a:r>
            <a:r>
              <a:rPr lang="cs-CZ" sz="1600" dirty="0" err="1" smtClean="0"/>
              <a:t>Adminu</a:t>
            </a:r>
            <a:endParaRPr lang="cs-CZ" sz="1600" dirty="0" smtClean="0"/>
          </a:p>
          <a:p>
            <a:pPr lvl="0"/>
            <a:endParaRPr lang="cs-CZ" sz="1600" dirty="0"/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Vratky</a:t>
            </a:r>
            <a:r>
              <a:rPr lang="cs-CZ" sz="1600" dirty="0"/>
              <a:t>, </a:t>
            </a:r>
            <a:r>
              <a:rPr lang="cs-CZ" sz="1600" dirty="0" smtClean="0"/>
              <a:t>příjemky</a:t>
            </a:r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r>
              <a:rPr lang="cs-CZ" sz="1600" dirty="0"/>
              <a:t>Školení texty, fotky, cenotvorba + základy legislativy</a:t>
            </a:r>
          </a:p>
        </p:txBody>
      </p:sp>
    </p:spTree>
    <p:extLst>
      <p:ext uri="{BB962C8B-B14F-4D97-AF65-F5344CB8AC3E}">
        <p14:creationId xmlns:p14="http://schemas.microsoft.com/office/powerpoint/2010/main" val="212771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ONBOARDING AKTIVITY – </a:t>
            </a:r>
            <a:r>
              <a:rPr lang="cs" b="1" dirty="0" smtClean="0">
                <a:solidFill>
                  <a:srgbClr val="973189"/>
                </a:solidFill>
              </a:rPr>
              <a:t>TRAINING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528405" y="1995686"/>
            <a:ext cx="8238448" cy="1210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cs-CZ" sz="2800" dirty="0" smtClean="0"/>
              <a:t>„5 KROKŮ, JAK KOMUNIKOVAT SE ZÁKAZNÍKEM“</a:t>
            </a:r>
            <a:endParaRPr lang="cs-CZ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43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/>
              <a:t>CÍLE</a:t>
            </a:r>
            <a:endParaRPr dirty="0"/>
          </a:p>
        </p:txBody>
      </p:sp>
      <p:sp>
        <p:nvSpPr>
          <p:cNvPr id="345" name="Google Shape;345;p29"/>
          <p:cNvSpPr txBox="1">
            <a:spLocks noGrp="1"/>
          </p:cNvSpPr>
          <p:nvPr>
            <p:ph type="body" idx="1"/>
          </p:nvPr>
        </p:nvSpPr>
        <p:spPr>
          <a:xfrm>
            <a:off x="179512" y="1749063"/>
            <a:ext cx="8784976" cy="28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200" dirty="0"/>
              <a:t>v</a:t>
            </a:r>
            <a:r>
              <a:rPr lang="cs" sz="3200" dirty="0" smtClean="0"/>
              <a:t> oblastech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200" dirty="0" smtClean="0"/>
              <a:t>„VÝSLEDKY – AKTIVITY – KOMPETENCE“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1187624" y="445025"/>
            <a:ext cx="678217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</a:t>
            </a:r>
            <a:r>
              <a:rPr lang="cs" dirty="0" smtClean="0">
                <a:solidFill>
                  <a:srgbClr val="973189"/>
                </a:solidFill>
              </a:rPr>
              <a:t>– </a:t>
            </a:r>
            <a:r>
              <a:rPr lang="cs" b="1" dirty="0" smtClean="0"/>
              <a:t>U VÁS?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528405" y="1995686"/>
            <a:ext cx="8238448" cy="1210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cs-CZ" sz="2800" dirty="0" smtClean="0"/>
              <a:t>?</a:t>
            </a:r>
            <a:endParaRPr lang="cs-CZ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29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"/>
          <p:cNvSpPr txBox="1">
            <a:spLocks noGrp="1"/>
          </p:cNvSpPr>
          <p:nvPr>
            <p:ph type="title"/>
          </p:nvPr>
        </p:nvSpPr>
        <p:spPr>
          <a:xfrm>
            <a:off x="253025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 smtClean="0"/>
              <a:t>PŘÍKLAD – OBCHODNÍK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V ONBOARDINGU v obchodníka</a:t>
            </a:r>
            <a:endParaRPr dirty="0">
              <a:solidFill>
                <a:srgbClr val="973189"/>
              </a:solidFill>
            </a:endParaRPr>
          </a:p>
        </p:txBody>
      </p:sp>
      <p:sp>
        <p:nvSpPr>
          <p:cNvPr id="223" name="Google Shape;223;p21"/>
          <p:cNvSpPr txBox="1">
            <a:spLocks noGrp="1"/>
          </p:cNvSpPr>
          <p:nvPr>
            <p:ph type="body" idx="1"/>
          </p:nvPr>
        </p:nvSpPr>
        <p:spPr>
          <a:xfrm>
            <a:off x="1547664" y="1923678"/>
            <a:ext cx="2304256" cy="476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cs-CZ" dirty="0" smtClean="0"/>
              <a:t>Dosáhnout obratu …</a:t>
            </a:r>
            <a:endParaRPr lang="cs-CZ" dirty="0"/>
          </a:p>
        </p:txBody>
      </p:sp>
      <p:sp>
        <p:nvSpPr>
          <p:cNvPr id="7" name="Google Shape;257;p24"/>
          <p:cNvSpPr/>
          <p:nvPr/>
        </p:nvSpPr>
        <p:spPr>
          <a:xfrm>
            <a:off x="270835" y="1684652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/>
              <a:t>V</a:t>
            </a:r>
            <a:endParaRPr sz="6600" b="1" dirty="0"/>
          </a:p>
        </p:txBody>
      </p:sp>
      <p:sp>
        <p:nvSpPr>
          <p:cNvPr id="8" name="Google Shape;257;p24"/>
          <p:cNvSpPr/>
          <p:nvPr/>
        </p:nvSpPr>
        <p:spPr>
          <a:xfrm>
            <a:off x="251520" y="2808746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A</a:t>
            </a:r>
            <a:endParaRPr sz="6600" b="1" dirty="0"/>
          </a:p>
        </p:txBody>
      </p:sp>
      <p:sp>
        <p:nvSpPr>
          <p:cNvPr id="9" name="Google Shape;257;p24"/>
          <p:cNvSpPr/>
          <p:nvPr/>
        </p:nvSpPr>
        <p:spPr>
          <a:xfrm>
            <a:off x="270835" y="3895928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K</a:t>
            </a:r>
            <a:endParaRPr sz="6600" b="1" dirty="0"/>
          </a:p>
        </p:txBody>
      </p:sp>
      <p:sp>
        <p:nvSpPr>
          <p:cNvPr id="10" name="Google Shape;223;p21"/>
          <p:cNvSpPr txBox="1">
            <a:spLocks/>
          </p:cNvSpPr>
          <p:nvPr/>
        </p:nvSpPr>
        <p:spPr>
          <a:xfrm>
            <a:off x="1547664" y="2877451"/>
            <a:ext cx="2880320" cy="69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Realizovat týdně 10 tel.</a:t>
            </a:r>
          </a:p>
          <a:p>
            <a:pPr marL="139700" indent="0">
              <a:buNone/>
            </a:pPr>
            <a:r>
              <a:rPr lang="cs-CZ" dirty="0" smtClean="0"/>
              <a:t>Realizovat týdně 10 jednání</a:t>
            </a:r>
            <a:endParaRPr lang="cs-CZ" dirty="0"/>
          </a:p>
        </p:txBody>
      </p:sp>
      <p:sp>
        <p:nvSpPr>
          <p:cNvPr id="13" name="Google Shape;257;p24"/>
          <p:cNvSpPr/>
          <p:nvPr/>
        </p:nvSpPr>
        <p:spPr>
          <a:xfrm>
            <a:off x="2493425" y="1111807"/>
            <a:ext cx="1214479" cy="562047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973189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1.měsíc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4" name="Google Shape;257;p24"/>
          <p:cNvSpPr/>
          <p:nvPr/>
        </p:nvSpPr>
        <p:spPr>
          <a:xfrm>
            <a:off x="5589769" y="1111807"/>
            <a:ext cx="1214479" cy="562047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973189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2.měsíc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5" name="Google Shape;257;p24"/>
          <p:cNvSpPr/>
          <p:nvPr/>
        </p:nvSpPr>
        <p:spPr>
          <a:xfrm>
            <a:off x="7452320" y="1111806"/>
            <a:ext cx="1214479" cy="562047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973189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3.měsíc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6" name="Google Shape;223;p21"/>
          <p:cNvSpPr txBox="1">
            <a:spLocks/>
          </p:cNvSpPr>
          <p:nvPr/>
        </p:nvSpPr>
        <p:spPr>
          <a:xfrm>
            <a:off x="5148064" y="1923678"/>
            <a:ext cx="2304256" cy="476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Font typeface="Montserrat"/>
              <a:buNone/>
            </a:pPr>
            <a:r>
              <a:rPr lang="cs-CZ" smtClean="0"/>
              <a:t>Dosáhnout obratu …</a:t>
            </a:r>
            <a:endParaRPr lang="cs-CZ" dirty="0"/>
          </a:p>
        </p:txBody>
      </p:sp>
      <p:sp>
        <p:nvSpPr>
          <p:cNvPr id="17" name="Google Shape;223;p21"/>
          <p:cNvSpPr txBox="1">
            <a:spLocks/>
          </p:cNvSpPr>
          <p:nvPr/>
        </p:nvSpPr>
        <p:spPr>
          <a:xfrm>
            <a:off x="5148064" y="2877451"/>
            <a:ext cx="2880320" cy="69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Realizovat týdně 30 tel.</a:t>
            </a:r>
          </a:p>
          <a:p>
            <a:pPr marL="139700" indent="0">
              <a:buNone/>
            </a:pPr>
            <a:r>
              <a:rPr lang="cs-CZ" dirty="0" smtClean="0"/>
              <a:t>Realizovat týdně 15 jednání</a:t>
            </a:r>
            <a:endParaRPr lang="cs-CZ" dirty="0"/>
          </a:p>
        </p:txBody>
      </p:sp>
      <p:sp>
        <p:nvSpPr>
          <p:cNvPr id="18" name="Google Shape;223;p21"/>
          <p:cNvSpPr txBox="1">
            <a:spLocks/>
          </p:cNvSpPr>
          <p:nvPr/>
        </p:nvSpPr>
        <p:spPr>
          <a:xfrm>
            <a:off x="1547664" y="4039945"/>
            <a:ext cx="3600400" cy="69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Dosáhnout 80% znalosti produktů</a:t>
            </a:r>
          </a:p>
          <a:p>
            <a:pPr marL="139700" indent="0">
              <a:buNone/>
            </a:pPr>
            <a:r>
              <a:rPr lang="cs-CZ" dirty="0" smtClean="0"/>
              <a:t>Znát základní zásady procesu</a:t>
            </a:r>
            <a:endParaRPr lang="cs-CZ" dirty="0"/>
          </a:p>
        </p:txBody>
      </p:sp>
      <p:sp>
        <p:nvSpPr>
          <p:cNvPr id="19" name="Google Shape;223;p21"/>
          <p:cNvSpPr txBox="1">
            <a:spLocks/>
          </p:cNvSpPr>
          <p:nvPr/>
        </p:nvSpPr>
        <p:spPr>
          <a:xfrm>
            <a:off x="5148064" y="4011910"/>
            <a:ext cx="3096344" cy="69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Zvládne přípravu na jednání</a:t>
            </a:r>
          </a:p>
          <a:p>
            <a:pPr marL="139700" indent="0">
              <a:buNone/>
            </a:pPr>
            <a:r>
              <a:rPr lang="cs-CZ" dirty="0" smtClean="0"/>
              <a:t>Umí používat call </a:t>
            </a:r>
            <a:r>
              <a:rPr lang="cs-CZ" dirty="0" err="1" smtClean="0"/>
              <a:t>script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build="p"/>
      <p:bldP spid="10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"/>
          <p:cNvSpPr txBox="1">
            <a:spLocks noGrp="1"/>
          </p:cNvSpPr>
          <p:nvPr>
            <p:ph type="title"/>
          </p:nvPr>
        </p:nvSpPr>
        <p:spPr>
          <a:xfrm>
            <a:off x="253025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 smtClean="0"/>
              <a:t>PŘÍKLAD – OFFICE MANAGER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077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V ONBOARDINGU office manažerky</a:t>
            </a:r>
            <a:endParaRPr dirty="0">
              <a:solidFill>
                <a:srgbClr val="973189"/>
              </a:solidFill>
            </a:endParaRPr>
          </a:p>
        </p:txBody>
      </p:sp>
      <p:sp>
        <p:nvSpPr>
          <p:cNvPr id="223" name="Google Shape;223;p21"/>
          <p:cNvSpPr txBox="1">
            <a:spLocks noGrp="1"/>
          </p:cNvSpPr>
          <p:nvPr>
            <p:ph type="body" idx="1"/>
          </p:nvPr>
        </p:nvSpPr>
        <p:spPr>
          <a:xfrm>
            <a:off x="2483768" y="1375649"/>
            <a:ext cx="6294232" cy="9800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cs-CZ" dirty="0" smtClean="0"/>
              <a:t>Zajišťovat </a:t>
            </a:r>
            <a:r>
              <a:rPr lang="cs-CZ" dirty="0"/>
              <a:t>100% přípravu organizace </a:t>
            </a:r>
            <a:r>
              <a:rPr lang="cs-CZ" dirty="0" smtClean="0"/>
              <a:t>workshopů</a:t>
            </a:r>
          </a:p>
          <a:p>
            <a:pPr marL="139700" indent="0">
              <a:buNone/>
            </a:pPr>
            <a:endParaRPr lang="cs-CZ" dirty="0"/>
          </a:p>
          <a:p>
            <a:pPr marL="139700" indent="0">
              <a:buNone/>
            </a:pPr>
            <a:r>
              <a:rPr lang="cs-CZ" dirty="0" smtClean="0"/>
              <a:t>Udržování </a:t>
            </a:r>
            <a:r>
              <a:rPr lang="cs-CZ" dirty="0"/>
              <a:t>zásob pomůcek pro moderace a kurzy</a:t>
            </a:r>
          </a:p>
        </p:txBody>
      </p:sp>
      <p:sp>
        <p:nvSpPr>
          <p:cNvPr id="7" name="Google Shape;257;p24"/>
          <p:cNvSpPr/>
          <p:nvPr/>
        </p:nvSpPr>
        <p:spPr>
          <a:xfrm>
            <a:off x="1062923" y="1375649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/>
              <a:t>V</a:t>
            </a:r>
            <a:endParaRPr sz="6600" b="1" dirty="0"/>
          </a:p>
        </p:txBody>
      </p:sp>
      <p:sp>
        <p:nvSpPr>
          <p:cNvPr id="8" name="Google Shape;257;p24"/>
          <p:cNvSpPr/>
          <p:nvPr/>
        </p:nvSpPr>
        <p:spPr>
          <a:xfrm>
            <a:off x="1043608" y="2499743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A</a:t>
            </a:r>
            <a:endParaRPr sz="6600" b="1" dirty="0"/>
          </a:p>
        </p:txBody>
      </p:sp>
      <p:sp>
        <p:nvSpPr>
          <p:cNvPr id="9" name="Google Shape;257;p24"/>
          <p:cNvSpPr/>
          <p:nvPr/>
        </p:nvSpPr>
        <p:spPr>
          <a:xfrm>
            <a:off x="1062923" y="3586925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K</a:t>
            </a:r>
            <a:endParaRPr sz="6600" b="1" dirty="0"/>
          </a:p>
        </p:txBody>
      </p:sp>
      <p:sp>
        <p:nvSpPr>
          <p:cNvPr id="10" name="Google Shape;223;p21"/>
          <p:cNvSpPr txBox="1">
            <a:spLocks/>
          </p:cNvSpPr>
          <p:nvPr/>
        </p:nvSpPr>
        <p:spPr>
          <a:xfrm>
            <a:off x="2483768" y="2527777"/>
            <a:ext cx="6294232" cy="980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/>
              <a:t>K</a:t>
            </a:r>
            <a:r>
              <a:rPr lang="cs-CZ" dirty="0" smtClean="0"/>
              <a:t>aždé </a:t>
            </a:r>
            <a:r>
              <a:rPr lang="cs-CZ" dirty="0"/>
              <a:t>pondělí mít odevzdaný vyplněný výkaz </a:t>
            </a:r>
            <a:endParaRPr lang="cs-CZ" dirty="0" smtClean="0"/>
          </a:p>
          <a:p>
            <a:pPr marL="139700" indent="0">
              <a:buNone/>
            </a:pPr>
            <a:endParaRPr lang="cs-CZ" dirty="0" smtClean="0"/>
          </a:p>
          <a:p>
            <a:pPr marL="139700" indent="0">
              <a:buNone/>
            </a:pPr>
            <a:r>
              <a:rPr lang="cs-CZ" dirty="0" smtClean="0"/>
              <a:t>Poslední </a:t>
            </a:r>
            <a:r>
              <a:rPr lang="cs-CZ" dirty="0"/>
              <a:t>den v měsíci uzavřít výkaz</a:t>
            </a: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2483768" y="3651870"/>
            <a:ext cx="6294232" cy="980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ZNALOST	organizačních </a:t>
            </a:r>
            <a:r>
              <a:rPr lang="cs-CZ" dirty="0"/>
              <a:t>směrnic</a:t>
            </a:r>
            <a:endParaRPr lang="cs-CZ" dirty="0" smtClean="0"/>
          </a:p>
          <a:p>
            <a:pPr marL="139700" indent="0">
              <a:buFont typeface="Montserrat"/>
              <a:buNone/>
            </a:pPr>
            <a:endParaRPr lang="cs-CZ" dirty="0"/>
          </a:p>
          <a:p>
            <a:pPr marL="139700" indent="0">
              <a:buNone/>
            </a:pPr>
            <a:r>
              <a:rPr lang="cs-CZ" dirty="0" smtClean="0"/>
              <a:t>DOVEDNOST	používání  </a:t>
            </a:r>
            <a:r>
              <a:rPr lang="cs-CZ" dirty="0"/>
              <a:t>SW </a:t>
            </a:r>
            <a:r>
              <a:rPr lang="cs-CZ" dirty="0" err="1" smtClean="0"/>
              <a:t>BaseCamp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39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build="p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CÍLE V ONBOARDINGU</a:t>
            </a:r>
            <a:endParaRPr dirty="0">
              <a:solidFill>
                <a:srgbClr val="973189"/>
              </a:solidFill>
            </a:endParaRPr>
          </a:p>
        </p:txBody>
      </p:sp>
      <p:sp>
        <p:nvSpPr>
          <p:cNvPr id="9" name="Google Shape;257;p24"/>
          <p:cNvSpPr/>
          <p:nvPr/>
        </p:nvSpPr>
        <p:spPr>
          <a:xfrm>
            <a:off x="827584" y="1203598"/>
            <a:ext cx="988797" cy="1124094"/>
          </a:xfrm>
          <a:custGeom>
            <a:avLst/>
            <a:gdLst/>
            <a:ahLst/>
            <a:cxnLst/>
            <a:rect l="l" t="t" r="r" b="b"/>
            <a:pathLst>
              <a:path w="4732" h="5225" extrusionOk="0">
                <a:moveTo>
                  <a:pt x="346" y="0"/>
                </a:moveTo>
                <a:cubicBezTo>
                  <a:pt x="148" y="0"/>
                  <a:pt x="1" y="148"/>
                  <a:pt x="1" y="333"/>
                </a:cubicBezTo>
                <a:lnTo>
                  <a:pt x="1" y="4423"/>
                </a:lnTo>
                <a:cubicBezTo>
                  <a:pt x="1" y="4608"/>
                  <a:pt x="148" y="4756"/>
                  <a:pt x="346" y="4756"/>
                </a:cubicBezTo>
                <a:lnTo>
                  <a:pt x="2046" y="4756"/>
                </a:lnTo>
                <a:lnTo>
                  <a:pt x="2366" y="5224"/>
                </a:lnTo>
                <a:lnTo>
                  <a:pt x="2687" y="4756"/>
                </a:lnTo>
                <a:lnTo>
                  <a:pt x="4387" y="4756"/>
                </a:lnTo>
                <a:cubicBezTo>
                  <a:pt x="4572" y="4756"/>
                  <a:pt x="4732" y="4608"/>
                  <a:pt x="4732" y="4423"/>
                </a:cubicBezTo>
                <a:lnTo>
                  <a:pt x="4732" y="333"/>
                </a:lnTo>
                <a:cubicBezTo>
                  <a:pt x="4732" y="148"/>
                  <a:pt x="4584" y="0"/>
                  <a:pt x="4387" y="0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973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6600" b="1" dirty="0" smtClean="0"/>
              <a:t>K</a:t>
            </a:r>
            <a:endParaRPr sz="6600" b="1" dirty="0"/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2123728" y="1419622"/>
            <a:ext cx="6294232" cy="49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ZNALOST	organizačních směrnic</a:t>
            </a:r>
          </a:p>
        </p:txBody>
      </p:sp>
      <p:sp>
        <p:nvSpPr>
          <p:cNvPr id="13" name="Google Shape;223;p21"/>
          <p:cNvSpPr txBox="1">
            <a:spLocks/>
          </p:cNvSpPr>
          <p:nvPr/>
        </p:nvSpPr>
        <p:spPr>
          <a:xfrm>
            <a:off x="2123728" y="2342117"/>
            <a:ext cx="6294232" cy="2260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39700" indent="0">
              <a:buNone/>
            </a:pPr>
            <a:r>
              <a:rPr lang="cs-CZ" dirty="0" smtClean="0"/>
              <a:t>DOVEDNOST	používání  </a:t>
            </a:r>
            <a:r>
              <a:rPr lang="cs-CZ" dirty="0"/>
              <a:t>SW </a:t>
            </a:r>
            <a:r>
              <a:rPr lang="cs-CZ" dirty="0" err="1" smtClean="0"/>
              <a:t>BaseCamp</a:t>
            </a:r>
            <a:endParaRPr lang="cs-CZ" dirty="0" smtClean="0"/>
          </a:p>
          <a:p>
            <a:pPr marL="139700" indent="0">
              <a:buNone/>
            </a:pPr>
            <a:endParaRPr lang="cs-CZ" dirty="0"/>
          </a:p>
          <a:p>
            <a:pPr lvl="0"/>
            <a:r>
              <a:rPr lang="cs-CZ" dirty="0"/>
              <a:t>Seznámit s fungováním SW	</a:t>
            </a:r>
            <a:r>
              <a:rPr lang="cs-CZ" dirty="0" smtClean="0"/>
              <a:t>výklad </a:t>
            </a:r>
            <a:r>
              <a:rPr lang="cs-CZ" dirty="0"/>
              <a:t>s </a:t>
            </a:r>
            <a:r>
              <a:rPr lang="cs-CZ" dirty="0" err="1"/>
              <a:t>buddiem</a:t>
            </a:r>
            <a:endParaRPr lang="cs-CZ" dirty="0"/>
          </a:p>
          <a:p>
            <a:pPr lvl="0"/>
            <a:r>
              <a:rPr lang="cs-CZ" dirty="0"/>
              <a:t>Zorientovat se v SW		samostudium</a:t>
            </a:r>
          </a:p>
          <a:p>
            <a:pPr lvl="0"/>
            <a:r>
              <a:rPr lang="cs-CZ" dirty="0"/>
              <a:t>Diskuse k SW – otázky		s </a:t>
            </a:r>
            <a:r>
              <a:rPr lang="cs-CZ" dirty="0" err="1"/>
              <a:t>buddiem</a:t>
            </a:r>
            <a:endParaRPr lang="cs-CZ" dirty="0"/>
          </a:p>
          <a:p>
            <a:pPr lvl="0"/>
            <a:r>
              <a:rPr lang="cs-CZ" dirty="0"/>
              <a:t>Zpracování cvičných úkolů	</a:t>
            </a:r>
            <a:r>
              <a:rPr lang="cs-CZ" dirty="0" smtClean="0"/>
              <a:t>domácí příprava</a:t>
            </a:r>
            <a:endParaRPr lang="cs-CZ" dirty="0"/>
          </a:p>
          <a:p>
            <a:r>
              <a:rPr lang="cs-CZ" dirty="0"/>
              <a:t>Vyhodnocení rovně dovednosti práce se SW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2434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"/>
          <p:cNvSpPr txBox="1">
            <a:spLocks noGrp="1"/>
          </p:cNvSpPr>
          <p:nvPr>
            <p:ph type="title"/>
          </p:nvPr>
        </p:nvSpPr>
        <p:spPr>
          <a:xfrm>
            <a:off x="253025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 smtClean="0"/>
              <a:t>OSTATNÍ UKAZATELE ONBOARDINGU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0102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 smtClean="0">
                <a:solidFill>
                  <a:srgbClr val="973189"/>
                </a:solidFill>
              </a:rPr>
              <a:t>UKAZATELE PROCESU ONBOARDINGU</a:t>
            </a:r>
            <a:endParaRPr b="1" dirty="0">
              <a:solidFill>
                <a:srgbClr val="973189"/>
              </a:solidFill>
            </a:endParaRPr>
          </a:p>
        </p:txBody>
      </p:sp>
      <p:sp>
        <p:nvSpPr>
          <p:cNvPr id="11" name="Google Shape;223;p21"/>
          <p:cNvSpPr txBox="1">
            <a:spLocks/>
          </p:cNvSpPr>
          <p:nvPr/>
        </p:nvSpPr>
        <p:spPr>
          <a:xfrm>
            <a:off x="539552" y="1203598"/>
            <a:ext cx="8238448" cy="3428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fontAlgn="base"/>
            <a:r>
              <a:rPr lang="cs-CZ" dirty="0"/>
              <a:t>Průměrná délka procesu ve vazbě na pracovní </a:t>
            </a:r>
            <a:r>
              <a:rPr lang="cs-CZ" dirty="0" smtClean="0"/>
              <a:t>místa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Průměrný počet dnů (hodin) vzdělávání /interní, externí, samostudium.../ v období </a:t>
            </a:r>
            <a:r>
              <a:rPr lang="cs-CZ" dirty="0" err="1" smtClean="0"/>
              <a:t>onboardingu</a:t>
            </a:r>
            <a:endParaRPr lang="cs-CZ" dirty="0" smtClean="0"/>
          </a:p>
          <a:p>
            <a:pPr fontAlgn="base"/>
            <a:endParaRPr lang="cs-CZ" dirty="0"/>
          </a:p>
          <a:p>
            <a:pPr fontAlgn="base"/>
            <a:r>
              <a:rPr lang="cs-CZ" dirty="0"/>
              <a:t>Náklady na adaptační proces = souhrn všech nákladů na adaptační proces - nutno vytvořit kalkulační vzorec nákladů</a:t>
            </a:r>
          </a:p>
          <a:p>
            <a:pPr lvl="1" fontAlgn="base"/>
            <a:r>
              <a:rPr lang="cs-CZ" i="1" dirty="0" smtClean="0"/>
              <a:t>náklady </a:t>
            </a:r>
            <a:r>
              <a:rPr lang="cs-CZ" i="1" dirty="0"/>
              <a:t>na externí </a:t>
            </a:r>
            <a:r>
              <a:rPr lang="cs-CZ" i="1" dirty="0" smtClean="0"/>
              <a:t>vzdělávání - interní </a:t>
            </a:r>
            <a:r>
              <a:rPr lang="cs-CZ" i="1" dirty="0"/>
              <a:t>vzdělávání </a:t>
            </a:r>
            <a:r>
              <a:rPr lang="cs-CZ" i="1" dirty="0" smtClean="0"/>
              <a:t>– e-</a:t>
            </a:r>
            <a:r>
              <a:rPr lang="cs-CZ" i="1" dirty="0" err="1" smtClean="0"/>
              <a:t>learning</a:t>
            </a:r>
            <a:endParaRPr lang="cs-CZ" i="1" dirty="0" smtClean="0"/>
          </a:p>
          <a:p>
            <a:pPr lvl="2" fontAlgn="base"/>
            <a:r>
              <a:rPr lang="cs-CZ" i="1" dirty="0" smtClean="0"/>
              <a:t>supervizoři</a:t>
            </a:r>
            <a:r>
              <a:rPr lang="cs-CZ" i="1" dirty="0"/>
              <a:t>, mentoři, pomůcky, režijní náklady..., "kolečko" - čas/finance jednotlivá pracoviště, </a:t>
            </a:r>
            <a:r>
              <a:rPr lang="cs-CZ" i="1" dirty="0" smtClean="0"/>
              <a:t> zkoušky</a:t>
            </a:r>
            <a:r>
              <a:rPr lang="cs-CZ" i="1" dirty="0"/>
              <a:t>, </a:t>
            </a:r>
            <a:r>
              <a:rPr lang="cs-CZ" i="1" dirty="0" smtClean="0"/>
              <a:t>testy…, </a:t>
            </a:r>
            <a:endParaRPr lang="cs-CZ" i="1" dirty="0"/>
          </a:p>
          <a:p>
            <a:pPr lvl="1" fontAlgn="base"/>
            <a:r>
              <a:rPr lang="cs-CZ" i="1" dirty="0" smtClean="0"/>
              <a:t>počet </a:t>
            </a:r>
            <a:r>
              <a:rPr lang="cs-CZ" i="1" dirty="0"/>
              <a:t>odchodů ve zkušební době, včetně příčin</a:t>
            </a:r>
          </a:p>
        </p:txBody>
      </p:sp>
    </p:spTree>
    <p:extLst>
      <p:ext uri="{BB962C8B-B14F-4D97-AF65-F5344CB8AC3E}">
        <p14:creationId xmlns:p14="http://schemas.microsoft.com/office/powerpoint/2010/main" val="9331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8"/>
          <p:cNvSpPr txBox="1">
            <a:spLocks noGrp="1"/>
          </p:cNvSpPr>
          <p:nvPr>
            <p:ph type="title"/>
          </p:nvPr>
        </p:nvSpPr>
        <p:spPr>
          <a:xfrm>
            <a:off x="253025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P</a:t>
            </a:r>
            <a:r>
              <a:rPr lang="cs" b="1" dirty="0" smtClean="0"/>
              <a:t>ŘÍKLADY Z PRAXE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608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297</Words>
  <Application>Microsoft Office PowerPoint</Application>
  <PresentationFormat>Předvádění na obrazovce (16:9)</PresentationFormat>
  <Paragraphs>97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Montserrat Light</vt:lpstr>
      <vt:lpstr>Barlow Condensed</vt:lpstr>
      <vt:lpstr>Barlow Condensed SemiBold</vt:lpstr>
      <vt:lpstr>Roboto Slab</vt:lpstr>
      <vt:lpstr>Montserrat</vt:lpstr>
      <vt:lpstr>Simple Light</vt:lpstr>
      <vt:lpstr>V-A-K:    metoda zadávání cílů</vt:lpstr>
      <vt:lpstr>PŘÍKLAD – OBCHODNÍK</vt:lpstr>
      <vt:lpstr>CÍLE V ONBOARDINGU v obchodníka</vt:lpstr>
      <vt:lpstr>PŘÍKLAD – OFFICE MANAGER</vt:lpstr>
      <vt:lpstr>CÍLE V ONBOARDINGU office manažerky</vt:lpstr>
      <vt:lpstr>CÍLE V ONBOARDINGU</vt:lpstr>
      <vt:lpstr>OSTATNÍ UKAZATELE ONBOARDINGU</vt:lpstr>
      <vt:lpstr>UKAZATELE PROCESU ONBOARDINGU</vt:lpstr>
      <vt:lpstr>PŘÍKLADY Z PRAXE</vt:lpstr>
      <vt:lpstr>CÍLE ONBOARDING AKTIVITY – WELLCOME DAY</vt:lpstr>
      <vt:lpstr>CÍLE ONBOARDING AKTIVITY – PRE-ONBOARDING</vt:lpstr>
      <vt:lpstr>CÍLE ONBOARDING AKTIVITY – KOMERČNÍ</vt:lpstr>
      <vt:lpstr>CÍLE ONBOARDING AKTIVITY – TRAINING</vt:lpstr>
      <vt:lpstr>CÍLE</vt:lpstr>
      <vt:lpstr>CÍLE – U VÁS?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ONBOARDINGU</dc:title>
  <dc:creator>Pavel</dc:creator>
  <cp:lastModifiedBy>Pavel</cp:lastModifiedBy>
  <cp:revision>11</cp:revision>
  <dcterms:modified xsi:type="dcterms:W3CDTF">2020-08-11T08:46:28Z</dcterms:modified>
</cp:coreProperties>
</file>