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Roboto Slab"/>
      <p:regular r:id="rId27"/>
      <p:bold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Barlow Condensed SemiBold"/>
      <p:regular r:id="rId33"/>
      <p:bold r:id="rId34"/>
      <p:italic r:id="rId35"/>
      <p:boldItalic r:id="rId36"/>
    </p:embeddedFont>
    <p:embeddedFont>
      <p:font typeface="Barlow Condensed"/>
      <p:regular r:id="rId37"/>
      <p:bold r:id="rId38"/>
      <p:italic r:id="rId39"/>
      <p:boldItalic r:id="rId40"/>
    </p:embeddedFont>
    <p:embeddedFont>
      <p:font typeface="Montserrat Light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Condensed-boldItalic.fntdata"/><Relationship Id="rId20" Type="http://schemas.openxmlformats.org/officeDocument/2006/relationships/slide" Target="slides/slide16.xml"/><Relationship Id="rId42" Type="http://schemas.openxmlformats.org/officeDocument/2006/relationships/font" Target="fonts/MontserratLight-bold.fntdata"/><Relationship Id="rId41" Type="http://schemas.openxmlformats.org/officeDocument/2006/relationships/font" Target="fonts/MontserratLight-regular.fntdata"/><Relationship Id="rId22" Type="http://schemas.openxmlformats.org/officeDocument/2006/relationships/slide" Target="slides/slide18.xml"/><Relationship Id="rId44" Type="http://schemas.openxmlformats.org/officeDocument/2006/relationships/font" Target="fonts/MontserratLight-boldItalic.fntdata"/><Relationship Id="rId21" Type="http://schemas.openxmlformats.org/officeDocument/2006/relationships/slide" Target="slides/slide17.xml"/><Relationship Id="rId43" Type="http://schemas.openxmlformats.org/officeDocument/2006/relationships/font" Target="fonts/MontserratLight-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RobotoSlab-bold.fntdata"/><Relationship Id="rId27" Type="http://schemas.openxmlformats.org/officeDocument/2006/relationships/font" Target="fonts/RobotoSlab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7.xml"/><Relationship Id="rId33" Type="http://schemas.openxmlformats.org/officeDocument/2006/relationships/font" Target="fonts/BarlowCondensedSemiBold-regular.fntdata"/><Relationship Id="rId10" Type="http://schemas.openxmlformats.org/officeDocument/2006/relationships/slide" Target="slides/slide6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9.xml"/><Relationship Id="rId35" Type="http://schemas.openxmlformats.org/officeDocument/2006/relationships/font" Target="fonts/BarlowCondensedSemiBold-italic.fntdata"/><Relationship Id="rId12" Type="http://schemas.openxmlformats.org/officeDocument/2006/relationships/slide" Target="slides/slide8.xml"/><Relationship Id="rId34" Type="http://schemas.openxmlformats.org/officeDocument/2006/relationships/font" Target="fonts/BarlowCondensedSemiBold-bold.fntdata"/><Relationship Id="rId15" Type="http://schemas.openxmlformats.org/officeDocument/2006/relationships/slide" Target="slides/slide11.xml"/><Relationship Id="rId37" Type="http://schemas.openxmlformats.org/officeDocument/2006/relationships/font" Target="fonts/BarlowCondensed-regular.fntdata"/><Relationship Id="rId14" Type="http://schemas.openxmlformats.org/officeDocument/2006/relationships/slide" Target="slides/slide10.xml"/><Relationship Id="rId36" Type="http://schemas.openxmlformats.org/officeDocument/2006/relationships/font" Target="fonts/BarlowCondensedSemiBold-boldItalic.fntdata"/><Relationship Id="rId17" Type="http://schemas.openxmlformats.org/officeDocument/2006/relationships/slide" Target="slides/slide13.xml"/><Relationship Id="rId39" Type="http://schemas.openxmlformats.org/officeDocument/2006/relationships/font" Target="fonts/BarlowCondensed-italic.fntdata"/><Relationship Id="rId16" Type="http://schemas.openxmlformats.org/officeDocument/2006/relationships/slide" Target="slides/slide12.xml"/><Relationship Id="rId38" Type="http://schemas.openxmlformats.org/officeDocument/2006/relationships/font" Target="fonts/BarlowCondensed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71332b0de_0_17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71332b0de_0_17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871332b0de_0_6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871332b0de_0_6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8b8ae702a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8b8ae702a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8b8ae702a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8b8ae702a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8b8ae702aa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8b8ae702a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8b8ae702a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8b8ae702a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8b8ae702aa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8b8ae702aa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8b8ae702a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8b8ae702a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8b8ae702aa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8b8ae702aa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8b8ae702aa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8b8ae702aa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871332b0de_0_6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871332b0de_0_6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71332b0de_0_179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71332b0de_0_179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8b8ae702aa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8b8ae702aa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871332b0de_0_6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871332b0de_0_6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871332b0de_0_17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871332b0de_0_17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71332b0de_0_6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71332b0de_0_6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87aec3d9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887aec3d9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8b8ae702a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8b8ae702a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b8ae702aa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b8ae702aa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8b8ae702aa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8b8ae702aa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8b8ae702a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8b8ae702a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71332b0de_0_6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871332b0de_0_6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ulní snímek">
  <p:cSld name="TITLE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217000" y="-11700"/>
            <a:ext cx="3927000" cy="5166900"/>
          </a:xfrm>
          <a:prstGeom prst="rect">
            <a:avLst/>
          </a:prstGeom>
          <a:solidFill>
            <a:srgbClr val="9731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 rot="-454">
            <a:off x="369437" y="3056079"/>
            <a:ext cx="4546500" cy="88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5400"/>
              <a:buFont typeface="Barlow Condensed SemiBold"/>
              <a:buNone/>
              <a:defRPr sz="5400">
                <a:solidFill>
                  <a:srgbClr val="99999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373425" y="2613575"/>
            <a:ext cx="3531900" cy="88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arlow Condensed SemiBold"/>
              <a:buNone/>
              <a:defRPr sz="3600">
                <a:solidFill>
                  <a:srgbClr val="FFFFFF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703" y="4586068"/>
            <a:ext cx="689600" cy="322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oogle Shape;14;p2"/>
          <p:cNvGrpSpPr/>
          <p:nvPr/>
        </p:nvGrpSpPr>
        <p:grpSpPr>
          <a:xfrm>
            <a:off x="6708759" y="945969"/>
            <a:ext cx="943486" cy="930518"/>
            <a:chOff x="6516100" y="1184675"/>
            <a:chExt cx="1223400" cy="1223400"/>
          </a:xfrm>
        </p:grpSpPr>
        <p:grpSp>
          <p:nvGrpSpPr>
            <p:cNvPr id="15" name="Google Shape;15;p2"/>
            <p:cNvGrpSpPr/>
            <p:nvPr/>
          </p:nvGrpSpPr>
          <p:grpSpPr>
            <a:xfrm>
              <a:off x="6516100" y="1184675"/>
              <a:ext cx="1223400" cy="1223400"/>
              <a:chOff x="6516100" y="1184675"/>
              <a:chExt cx="1223400" cy="1223400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6516100" y="1184675"/>
                <a:ext cx="1223400" cy="1223400"/>
              </a:xfrm>
              <a:prstGeom prst="ellipse">
                <a:avLst/>
              </a:prstGeom>
              <a:solidFill>
                <a:srgbClr val="973189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603839" y="1272496"/>
                <a:ext cx="1047900" cy="1047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49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8" name="Google Shape;18;p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904488" y="1312662"/>
                <a:ext cx="446625" cy="96752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pic>
        </p:grpSp>
        <p:sp>
          <p:nvSpPr>
            <p:cNvPr id="19" name="Google Shape;19;p2"/>
            <p:cNvSpPr txBox="1"/>
            <p:nvPr/>
          </p:nvSpPr>
          <p:spPr>
            <a:xfrm>
              <a:off x="6919680" y="1616481"/>
              <a:ext cx="197100" cy="28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s" sz="18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20" name="Google Shape;2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6382" y="817737"/>
            <a:ext cx="1212624" cy="113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sloupce" type="twoColTx">
  <p:cSld name="TITLE_AND_TWO_COLUMNS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3189"/>
              </a:buClr>
              <a:buSzPts val="3000"/>
              <a:buNone/>
              <a:defRPr>
                <a:solidFill>
                  <a:srgbClr val="97318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0" name="Google Shape;140;p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41" name="Google Shape;141;p1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42" name="Google Shape;14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grpSp>
        <p:nvGrpSpPr>
          <p:cNvPr id="143" name="Google Shape;143;p11"/>
          <p:cNvGrpSpPr/>
          <p:nvPr/>
        </p:nvGrpSpPr>
        <p:grpSpPr>
          <a:xfrm>
            <a:off x="8229300" y="457025"/>
            <a:ext cx="548700" cy="548700"/>
            <a:chOff x="8268750" y="457025"/>
            <a:chExt cx="548700" cy="548700"/>
          </a:xfrm>
        </p:grpSpPr>
        <p:sp>
          <p:nvSpPr>
            <p:cNvPr id="144" name="Google Shape;144;p11"/>
            <p:cNvSpPr/>
            <p:nvPr/>
          </p:nvSpPr>
          <p:spPr>
            <a:xfrm>
              <a:off x="8268750" y="457025"/>
              <a:ext cx="548700" cy="548700"/>
            </a:xfrm>
            <a:prstGeom prst="ellipse">
              <a:avLst/>
            </a:prstGeom>
            <a:solidFill>
              <a:srgbClr val="97318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1"/>
            <p:cNvSpPr/>
            <p:nvPr/>
          </p:nvSpPr>
          <p:spPr>
            <a:xfrm>
              <a:off x="8308135" y="496410"/>
              <a:ext cx="469800" cy="469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6" name="Google Shape;146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442962" y="514434"/>
              <a:ext cx="200335" cy="43398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147" name="Google Shape;147;p11"/>
          <p:cNvSpPr/>
          <p:nvPr/>
        </p:nvSpPr>
        <p:spPr>
          <a:xfrm>
            <a:off x="-61600" y="5019225"/>
            <a:ext cx="9253500" cy="218700"/>
          </a:xfrm>
          <a:prstGeom prst="rect">
            <a:avLst/>
          </a:prstGeom>
          <a:solidFill>
            <a:srgbClr val="9731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1"/>
          <p:cNvSpPr/>
          <p:nvPr/>
        </p:nvSpPr>
        <p:spPr>
          <a:xfrm>
            <a:off x="-198600" y="-129025"/>
            <a:ext cx="510300" cy="1089000"/>
          </a:xfrm>
          <a:prstGeom prst="rect">
            <a:avLst/>
          </a:prstGeom>
          <a:solidFill>
            <a:srgbClr val="9731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át">
  <p:cSld name="MAIN_POIN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"/>
          <p:cNvSpPr txBox="1"/>
          <p:nvPr>
            <p:ph type="title"/>
          </p:nvPr>
        </p:nvSpPr>
        <p:spPr>
          <a:xfrm>
            <a:off x="1388100" y="5263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73189"/>
              </a:buClr>
              <a:buSzPts val="4800"/>
              <a:buNone/>
              <a:defRPr sz="4800">
                <a:solidFill>
                  <a:srgbClr val="97318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1" name="Google Shape;1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grpSp>
        <p:nvGrpSpPr>
          <p:cNvPr id="152" name="Google Shape;152;p12"/>
          <p:cNvGrpSpPr/>
          <p:nvPr/>
        </p:nvGrpSpPr>
        <p:grpSpPr>
          <a:xfrm>
            <a:off x="4297650" y="598600"/>
            <a:ext cx="548700" cy="548700"/>
            <a:chOff x="8268750" y="457025"/>
            <a:chExt cx="548700" cy="548700"/>
          </a:xfrm>
        </p:grpSpPr>
        <p:sp>
          <p:nvSpPr>
            <p:cNvPr id="153" name="Google Shape;153;p12"/>
            <p:cNvSpPr/>
            <p:nvPr/>
          </p:nvSpPr>
          <p:spPr>
            <a:xfrm>
              <a:off x="8268750" y="457025"/>
              <a:ext cx="548700" cy="548700"/>
            </a:xfrm>
            <a:prstGeom prst="ellipse">
              <a:avLst/>
            </a:prstGeom>
            <a:solidFill>
              <a:srgbClr val="97318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2"/>
            <p:cNvSpPr/>
            <p:nvPr/>
          </p:nvSpPr>
          <p:spPr>
            <a:xfrm>
              <a:off x="8308135" y="496410"/>
              <a:ext cx="469800" cy="469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5" name="Google Shape;155;p1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442962" y="514434"/>
              <a:ext cx="200335" cy="43398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9731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9" name="Google Shape;159;p1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0" name="Google Shape;160;p1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61" name="Google Shape;16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/>
          <p:nvPr/>
        </p:nvSpPr>
        <p:spPr>
          <a:xfrm>
            <a:off x="-163825" y="4344175"/>
            <a:ext cx="7107000" cy="388200"/>
          </a:xfrm>
          <a:prstGeom prst="rect">
            <a:avLst/>
          </a:prstGeom>
          <a:solidFill>
            <a:srgbClr val="9731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</a:lstStyle>
          <a:p/>
        </p:txBody>
      </p:sp>
      <p:sp>
        <p:nvSpPr>
          <p:cNvPr id="165" name="Google Shape;1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73189"/>
              </a:buClr>
              <a:buSzPts val="12000"/>
              <a:buNone/>
              <a:defRPr b="1" sz="12000">
                <a:solidFill>
                  <a:srgbClr val="97318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8" name="Google Shape;168;p1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69" name="Google Shape;16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70" name="Google Shape;170;p15"/>
          <p:cNvSpPr/>
          <p:nvPr/>
        </p:nvSpPr>
        <p:spPr>
          <a:xfrm>
            <a:off x="-61600" y="5019225"/>
            <a:ext cx="9253500" cy="218700"/>
          </a:xfrm>
          <a:prstGeom prst="rect">
            <a:avLst/>
          </a:prstGeom>
          <a:solidFill>
            <a:srgbClr val="9731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5"/>
          <p:cNvSpPr/>
          <p:nvPr/>
        </p:nvSpPr>
        <p:spPr>
          <a:xfrm>
            <a:off x="-54750" y="0"/>
            <a:ext cx="9253500" cy="218700"/>
          </a:xfrm>
          <a:prstGeom prst="rect">
            <a:avLst/>
          </a:prstGeom>
          <a:solidFill>
            <a:srgbClr val="9731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nec">
  <p:cSld name="BLANK_1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76" name="Google Shape;176;p17"/>
          <p:cNvSpPr/>
          <p:nvPr/>
        </p:nvSpPr>
        <p:spPr>
          <a:xfrm>
            <a:off x="-50350" y="-23175"/>
            <a:ext cx="9194400" cy="5214300"/>
          </a:xfrm>
          <a:prstGeom prst="rect">
            <a:avLst/>
          </a:prstGeom>
          <a:solidFill>
            <a:srgbClr val="97318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69458" y="2161360"/>
            <a:ext cx="1754775" cy="82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ředělový snímek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88850" y="523875"/>
            <a:ext cx="1864249" cy="40385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826613" y="1951950"/>
            <a:ext cx="7373400" cy="1239600"/>
          </a:xfrm>
          <a:prstGeom prst="rect">
            <a:avLst/>
          </a:prstGeom>
          <a:solidFill>
            <a:srgbClr val="9731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3"/>
          <p:cNvSpPr txBox="1"/>
          <p:nvPr>
            <p:ph type="title"/>
          </p:nvPr>
        </p:nvSpPr>
        <p:spPr>
          <a:xfrm>
            <a:off x="253025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hlavní část + logo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7658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3189"/>
              </a:buClr>
              <a:buSzPts val="3000"/>
              <a:buNone/>
              <a:defRPr>
                <a:solidFill>
                  <a:srgbClr val="97318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152475"/>
            <a:ext cx="846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-198600" y="-129025"/>
            <a:ext cx="510300" cy="1089000"/>
          </a:xfrm>
          <a:prstGeom prst="rect">
            <a:avLst/>
          </a:prstGeom>
          <a:solidFill>
            <a:srgbClr val="9731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" name="Google Shape;31;p4"/>
          <p:cNvGrpSpPr/>
          <p:nvPr/>
        </p:nvGrpSpPr>
        <p:grpSpPr>
          <a:xfrm>
            <a:off x="8229300" y="457025"/>
            <a:ext cx="548700" cy="548700"/>
            <a:chOff x="8268750" y="457025"/>
            <a:chExt cx="548700" cy="548700"/>
          </a:xfrm>
        </p:grpSpPr>
        <p:sp>
          <p:nvSpPr>
            <p:cNvPr id="32" name="Google Shape;32;p4"/>
            <p:cNvSpPr/>
            <p:nvPr/>
          </p:nvSpPr>
          <p:spPr>
            <a:xfrm>
              <a:off x="8268750" y="457025"/>
              <a:ext cx="548700" cy="548700"/>
            </a:xfrm>
            <a:prstGeom prst="ellipse">
              <a:avLst/>
            </a:prstGeom>
            <a:solidFill>
              <a:srgbClr val="97318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308135" y="496410"/>
              <a:ext cx="469800" cy="469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4" name="Google Shape;3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442962" y="514434"/>
              <a:ext cx="200335" cy="43398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35" name="Google Shape;35;p4"/>
          <p:cNvSpPr/>
          <p:nvPr/>
        </p:nvSpPr>
        <p:spPr>
          <a:xfrm>
            <a:off x="-61600" y="5019225"/>
            <a:ext cx="9253500" cy="218700"/>
          </a:xfrm>
          <a:prstGeom prst="rect">
            <a:avLst/>
          </a:prstGeom>
          <a:solidFill>
            <a:srgbClr val="9731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hlavní část bez loga">
  <p:cSld name="TITLE_AND_BODY_3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311700" y="445025"/>
            <a:ext cx="7658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73189"/>
              </a:buClr>
              <a:buSzPts val="3000"/>
              <a:buNone/>
              <a:defRPr>
                <a:solidFill>
                  <a:srgbClr val="97318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311700" y="1152475"/>
            <a:ext cx="846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-61600" y="5019225"/>
            <a:ext cx="9253500" cy="218700"/>
          </a:xfrm>
          <a:prstGeom prst="rect">
            <a:avLst/>
          </a:prstGeom>
          <a:solidFill>
            <a:srgbClr val="9731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-198600" y="-129025"/>
            <a:ext cx="510300" cy="1089000"/>
          </a:xfrm>
          <a:prstGeom prst="rect">
            <a:avLst/>
          </a:prstGeom>
          <a:solidFill>
            <a:srgbClr val="9731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hlavní část zvýrazňovací">
  <p:cSld name="TITLE_AND_BODY_2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-50350" y="-23175"/>
            <a:ext cx="9194400" cy="5214300"/>
          </a:xfrm>
          <a:prstGeom prst="rect">
            <a:avLst/>
          </a:prstGeom>
          <a:solidFill>
            <a:srgbClr val="97318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749063"/>
            <a:ext cx="8520600" cy="281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-136075" y="-129025"/>
            <a:ext cx="447900" cy="142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" name="Google Shape;48;p6"/>
          <p:cNvGrpSpPr/>
          <p:nvPr/>
        </p:nvGrpSpPr>
        <p:grpSpPr>
          <a:xfrm>
            <a:off x="8229300" y="457025"/>
            <a:ext cx="548700" cy="548700"/>
            <a:chOff x="8268750" y="457025"/>
            <a:chExt cx="548700" cy="548700"/>
          </a:xfrm>
        </p:grpSpPr>
        <p:sp>
          <p:nvSpPr>
            <p:cNvPr id="49" name="Google Shape;49;p6"/>
            <p:cNvSpPr/>
            <p:nvPr/>
          </p:nvSpPr>
          <p:spPr>
            <a:xfrm>
              <a:off x="8268750" y="457025"/>
              <a:ext cx="548700" cy="548700"/>
            </a:xfrm>
            <a:prstGeom prst="ellipse">
              <a:avLst/>
            </a:prstGeom>
            <a:solidFill>
              <a:srgbClr val="97318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6"/>
            <p:cNvSpPr/>
            <p:nvPr/>
          </p:nvSpPr>
          <p:spPr>
            <a:xfrm>
              <a:off x="8308135" y="496410"/>
              <a:ext cx="469800" cy="469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1" name="Google Shape;51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442962" y="514434"/>
              <a:ext cx="200335" cy="43398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52" name="Google Shape;52;p6"/>
          <p:cNvSpPr/>
          <p:nvPr/>
        </p:nvSpPr>
        <p:spPr>
          <a:xfrm>
            <a:off x="-61600" y="5019225"/>
            <a:ext cx="9253500" cy="21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znam 1">
  <p:cSld name="TITLE_AND_BODY_1_3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73189"/>
              </a:buClr>
              <a:buSzPts val="3000"/>
              <a:buNone/>
              <a:defRPr>
                <a:solidFill>
                  <a:srgbClr val="97318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56" name="Google Shape;56;p7"/>
          <p:cNvSpPr txBox="1"/>
          <p:nvPr>
            <p:ph idx="2" type="title"/>
          </p:nvPr>
        </p:nvSpPr>
        <p:spPr>
          <a:xfrm>
            <a:off x="554400" y="1822925"/>
            <a:ext cx="2681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57" name="Google Shape;57;p7"/>
          <p:cNvSpPr txBox="1"/>
          <p:nvPr>
            <p:ph idx="3" type="title"/>
          </p:nvPr>
        </p:nvSpPr>
        <p:spPr>
          <a:xfrm>
            <a:off x="554400" y="2409750"/>
            <a:ext cx="2681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7"/>
          <p:cNvSpPr txBox="1"/>
          <p:nvPr>
            <p:ph idx="4" type="title"/>
          </p:nvPr>
        </p:nvSpPr>
        <p:spPr>
          <a:xfrm>
            <a:off x="554400" y="3162725"/>
            <a:ext cx="2681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5" type="title"/>
          </p:nvPr>
        </p:nvSpPr>
        <p:spPr>
          <a:xfrm>
            <a:off x="554400" y="3749550"/>
            <a:ext cx="2681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6" type="title"/>
          </p:nvPr>
        </p:nvSpPr>
        <p:spPr>
          <a:xfrm>
            <a:off x="3231150" y="3162725"/>
            <a:ext cx="2681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idx="7" type="title"/>
          </p:nvPr>
        </p:nvSpPr>
        <p:spPr>
          <a:xfrm>
            <a:off x="3231150" y="3749550"/>
            <a:ext cx="2681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7"/>
          <p:cNvSpPr txBox="1"/>
          <p:nvPr>
            <p:ph idx="8" type="title"/>
          </p:nvPr>
        </p:nvSpPr>
        <p:spPr>
          <a:xfrm>
            <a:off x="5973750" y="3162725"/>
            <a:ext cx="2681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63" name="Google Shape;63;p7"/>
          <p:cNvSpPr txBox="1"/>
          <p:nvPr>
            <p:ph idx="9" type="title"/>
          </p:nvPr>
        </p:nvSpPr>
        <p:spPr>
          <a:xfrm>
            <a:off x="5973750" y="3749550"/>
            <a:ext cx="2681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4" name="Google Shape;64;p7"/>
          <p:cNvSpPr txBox="1"/>
          <p:nvPr>
            <p:ph idx="13" type="title"/>
          </p:nvPr>
        </p:nvSpPr>
        <p:spPr>
          <a:xfrm>
            <a:off x="3231150" y="1822925"/>
            <a:ext cx="2681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65" name="Google Shape;65;p7"/>
          <p:cNvSpPr txBox="1"/>
          <p:nvPr>
            <p:ph idx="14" type="title"/>
          </p:nvPr>
        </p:nvSpPr>
        <p:spPr>
          <a:xfrm>
            <a:off x="3231150" y="2409750"/>
            <a:ext cx="2681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6" name="Google Shape;66;p7"/>
          <p:cNvSpPr txBox="1"/>
          <p:nvPr>
            <p:ph idx="15" type="title"/>
          </p:nvPr>
        </p:nvSpPr>
        <p:spPr>
          <a:xfrm>
            <a:off x="5973750" y="1822925"/>
            <a:ext cx="2681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67" name="Google Shape;67;p7"/>
          <p:cNvSpPr txBox="1"/>
          <p:nvPr>
            <p:ph idx="16" type="title"/>
          </p:nvPr>
        </p:nvSpPr>
        <p:spPr>
          <a:xfrm>
            <a:off x="5973750" y="2409750"/>
            <a:ext cx="2681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grpSp>
        <p:nvGrpSpPr>
          <p:cNvPr id="68" name="Google Shape;68;p7"/>
          <p:cNvGrpSpPr/>
          <p:nvPr/>
        </p:nvGrpSpPr>
        <p:grpSpPr>
          <a:xfrm>
            <a:off x="8229300" y="457025"/>
            <a:ext cx="548700" cy="548700"/>
            <a:chOff x="8268750" y="457025"/>
            <a:chExt cx="548700" cy="548700"/>
          </a:xfrm>
        </p:grpSpPr>
        <p:sp>
          <p:nvSpPr>
            <p:cNvPr id="69" name="Google Shape;69;p7"/>
            <p:cNvSpPr/>
            <p:nvPr/>
          </p:nvSpPr>
          <p:spPr>
            <a:xfrm>
              <a:off x="8268750" y="457025"/>
              <a:ext cx="548700" cy="548700"/>
            </a:xfrm>
            <a:prstGeom prst="ellipse">
              <a:avLst/>
            </a:prstGeom>
            <a:solidFill>
              <a:srgbClr val="97318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>
              <a:off x="8308135" y="496410"/>
              <a:ext cx="469800" cy="469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1" name="Google Shape;71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442962" y="514434"/>
              <a:ext cx="200335" cy="43398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72" name="Google Shape;72;p7"/>
          <p:cNvSpPr/>
          <p:nvPr/>
        </p:nvSpPr>
        <p:spPr>
          <a:xfrm>
            <a:off x="-61600" y="5019225"/>
            <a:ext cx="9253500" cy="218700"/>
          </a:xfrm>
          <a:prstGeom prst="rect">
            <a:avLst/>
          </a:prstGeom>
          <a:solidFill>
            <a:srgbClr val="9731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-198600" y="-129025"/>
            <a:ext cx="510300" cy="1089000"/>
          </a:xfrm>
          <a:prstGeom prst="rect">
            <a:avLst/>
          </a:prstGeom>
          <a:solidFill>
            <a:srgbClr val="9731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znam 2">
  <p:cSld name="TITLE_AND_BODY_1_3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73189"/>
              </a:buClr>
              <a:buSzPts val="3000"/>
              <a:buNone/>
              <a:defRPr>
                <a:solidFill>
                  <a:srgbClr val="97318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77" name="Google Shape;77;p8"/>
          <p:cNvSpPr txBox="1"/>
          <p:nvPr>
            <p:ph idx="2" type="title"/>
          </p:nvPr>
        </p:nvSpPr>
        <p:spPr>
          <a:xfrm>
            <a:off x="4671298" y="1398400"/>
            <a:ext cx="35232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8" name="Google Shape;78;p8"/>
          <p:cNvSpPr txBox="1"/>
          <p:nvPr>
            <p:ph idx="3" type="title"/>
          </p:nvPr>
        </p:nvSpPr>
        <p:spPr>
          <a:xfrm>
            <a:off x="4717623" y="1763188"/>
            <a:ext cx="35232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8"/>
          <p:cNvSpPr txBox="1"/>
          <p:nvPr>
            <p:ph idx="4" type="title"/>
          </p:nvPr>
        </p:nvSpPr>
        <p:spPr>
          <a:xfrm>
            <a:off x="4648148" y="2488938"/>
            <a:ext cx="35232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80" name="Google Shape;80;p8"/>
          <p:cNvSpPr txBox="1"/>
          <p:nvPr>
            <p:ph idx="5" type="title"/>
          </p:nvPr>
        </p:nvSpPr>
        <p:spPr>
          <a:xfrm>
            <a:off x="4694473" y="2853725"/>
            <a:ext cx="35232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1" name="Google Shape;81;p8"/>
          <p:cNvSpPr txBox="1"/>
          <p:nvPr>
            <p:ph idx="6" type="title"/>
          </p:nvPr>
        </p:nvSpPr>
        <p:spPr>
          <a:xfrm>
            <a:off x="4671298" y="3579475"/>
            <a:ext cx="35232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82" name="Google Shape;82;p8"/>
          <p:cNvSpPr txBox="1"/>
          <p:nvPr>
            <p:ph idx="7" type="title"/>
          </p:nvPr>
        </p:nvSpPr>
        <p:spPr>
          <a:xfrm>
            <a:off x="4717623" y="3944263"/>
            <a:ext cx="35232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grpSp>
        <p:nvGrpSpPr>
          <p:cNvPr id="83" name="Google Shape;83;p8"/>
          <p:cNvGrpSpPr/>
          <p:nvPr/>
        </p:nvGrpSpPr>
        <p:grpSpPr>
          <a:xfrm>
            <a:off x="8229300" y="457025"/>
            <a:ext cx="548700" cy="548700"/>
            <a:chOff x="8268750" y="457025"/>
            <a:chExt cx="548700" cy="548700"/>
          </a:xfrm>
        </p:grpSpPr>
        <p:sp>
          <p:nvSpPr>
            <p:cNvPr id="84" name="Google Shape;84;p8"/>
            <p:cNvSpPr/>
            <p:nvPr/>
          </p:nvSpPr>
          <p:spPr>
            <a:xfrm>
              <a:off x="8268750" y="457025"/>
              <a:ext cx="548700" cy="548700"/>
            </a:xfrm>
            <a:prstGeom prst="ellipse">
              <a:avLst/>
            </a:prstGeom>
            <a:solidFill>
              <a:srgbClr val="97318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8308135" y="496410"/>
              <a:ext cx="469800" cy="469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6" name="Google Shape;86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442962" y="514434"/>
              <a:ext cx="200335" cy="43398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87" name="Google Shape;87;p8"/>
          <p:cNvSpPr/>
          <p:nvPr/>
        </p:nvSpPr>
        <p:spPr>
          <a:xfrm>
            <a:off x="-198600" y="-129025"/>
            <a:ext cx="510300" cy="1089000"/>
          </a:xfrm>
          <a:prstGeom prst="rect">
            <a:avLst/>
          </a:prstGeom>
          <a:solidFill>
            <a:srgbClr val="9731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droje">
  <p:cSld name="TITLE_AND_BODY_1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 txBox="1"/>
          <p:nvPr>
            <p:ph type="title"/>
          </p:nvPr>
        </p:nvSpPr>
        <p:spPr>
          <a:xfrm>
            <a:off x="4861100" y="1490700"/>
            <a:ext cx="4086300" cy="139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73189"/>
              </a:buClr>
              <a:buSzPts val="3000"/>
              <a:buNone/>
              <a:defRPr sz="3000">
                <a:solidFill>
                  <a:srgbClr val="97318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91" name="Google Shape;91;p9"/>
          <p:cNvSpPr/>
          <p:nvPr/>
        </p:nvSpPr>
        <p:spPr>
          <a:xfrm rot="5400000">
            <a:off x="7073850" y="-291050"/>
            <a:ext cx="40500" cy="4726500"/>
          </a:xfrm>
          <a:prstGeom prst="rect">
            <a:avLst/>
          </a:prstGeom>
          <a:solidFill>
            <a:srgbClr val="9731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9"/>
          <p:cNvSpPr txBox="1"/>
          <p:nvPr>
            <p:ph idx="1" type="subTitle"/>
          </p:nvPr>
        </p:nvSpPr>
        <p:spPr>
          <a:xfrm>
            <a:off x="1139400" y="2544075"/>
            <a:ext cx="7419900" cy="16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3" name="Google Shape;93;p9"/>
          <p:cNvSpPr/>
          <p:nvPr/>
        </p:nvSpPr>
        <p:spPr>
          <a:xfrm rot="10800000">
            <a:off x="-43650" y="-6831"/>
            <a:ext cx="9231300" cy="1540800"/>
          </a:xfrm>
          <a:prstGeom prst="rtTriangle">
            <a:avLst/>
          </a:prstGeom>
          <a:solidFill>
            <a:srgbClr val="9731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73189"/>
              </a:solidFill>
            </a:endParaRPr>
          </a:p>
        </p:txBody>
      </p:sp>
      <p:grpSp>
        <p:nvGrpSpPr>
          <p:cNvPr id="94" name="Google Shape;94;p9"/>
          <p:cNvGrpSpPr/>
          <p:nvPr/>
        </p:nvGrpSpPr>
        <p:grpSpPr>
          <a:xfrm>
            <a:off x="8229300" y="457025"/>
            <a:ext cx="548700" cy="548700"/>
            <a:chOff x="8268750" y="457025"/>
            <a:chExt cx="548700" cy="548700"/>
          </a:xfrm>
        </p:grpSpPr>
        <p:sp>
          <p:nvSpPr>
            <p:cNvPr id="95" name="Google Shape;95;p9"/>
            <p:cNvSpPr/>
            <p:nvPr/>
          </p:nvSpPr>
          <p:spPr>
            <a:xfrm>
              <a:off x="8268750" y="457025"/>
              <a:ext cx="548700" cy="548700"/>
            </a:xfrm>
            <a:prstGeom prst="ellipse">
              <a:avLst/>
            </a:prstGeom>
            <a:solidFill>
              <a:srgbClr val="97318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9"/>
            <p:cNvSpPr/>
            <p:nvPr/>
          </p:nvSpPr>
          <p:spPr>
            <a:xfrm>
              <a:off x="8308135" y="496410"/>
              <a:ext cx="469800" cy="469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7" name="Google Shape;97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442962" y="514434"/>
              <a:ext cx="200335" cy="43398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">
  <p:cSld name="TITLE_AND_BODY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"/>
          <p:cNvSpPr txBox="1"/>
          <p:nvPr>
            <p:ph type="title"/>
          </p:nvPr>
        </p:nvSpPr>
        <p:spPr>
          <a:xfrm>
            <a:off x="1451750" y="502800"/>
            <a:ext cx="5015400" cy="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73189"/>
              </a:buClr>
              <a:buSzPts val="3000"/>
              <a:buNone/>
              <a:defRPr b="0">
                <a:solidFill>
                  <a:srgbClr val="97318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01" name="Google Shape;101;p10"/>
          <p:cNvSpPr/>
          <p:nvPr/>
        </p:nvSpPr>
        <p:spPr>
          <a:xfrm>
            <a:off x="1282375" y="0"/>
            <a:ext cx="105600" cy="4726500"/>
          </a:xfrm>
          <a:prstGeom prst="rect">
            <a:avLst/>
          </a:prstGeom>
          <a:solidFill>
            <a:srgbClr val="97318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0"/>
          <p:cNvSpPr txBox="1"/>
          <p:nvPr/>
        </p:nvSpPr>
        <p:spPr>
          <a:xfrm>
            <a:off x="1605500" y="2201350"/>
            <a:ext cx="4707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03" name="Google Shape;103;p10"/>
          <p:cNvSpPr txBox="1"/>
          <p:nvPr>
            <p:ph idx="2" type="title"/>
          </p:nvPr>
        </p:nvSpPr>
        <p:spPr>
          <a:xfrm>
            <a:off x="1451750" y="1239550"/>
            <a:ext cx="5015400" cy="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None/>
              <a:defRPr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4" name="Google Shape;104;p10"/>
          <p:cNvSpPr txBox="1"/>
          <p:nvPr>
            <p:ph idx="3" type="title"/>
          </p:nvPr>
        </p:nvSpPr>
        <p:spPr>
          <a:xfrm>
            <a:off x="1451750" y="1823900"/>
            <a:ext cx="5015400" cy="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None/>
              <a:defRPr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5" name="Google Shape;105;p10"/>
          <p:cNvSpPr txBox="1"/>
          <p:nvPr>
            <p:ph idx="4" type="title"/>
          </p:nvPr>
        </p:nvSpPr>
        <p:spPr>
          <a:xfrm>
            <a:off x="1451750" y="2444900"/>
            <a:ext cx="5015400" cy="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None/>
              <a:defRPr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6" name="Google Shape;106;p10"/>
          <p:cNvSpPr txBox="1"/>
          <p:nvPr>
            <p:ph idx="5" type="title"/>
          </p:nvPr>
        </p:nvSpPr>
        <p:spPr>
          <a:xfrm>
            <a:off x="1451750" y="3023050"/>
            <a:ext cx="5015400" cy="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None/>
              <a:defRPr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7" name="Google Shape;107;p10"/>
          <p:cNvSpPr txBox="1"/>
          <p:nvPr>
            <p:ph idx="6" type="title"/>
          </p:nvPr>
        </p:nvSpPr>
        <p:spPr>
          <a:xfrm>
            <a:off x="1451750" y="3650250"/>
            <a:ext cx="5015400" cy="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None/>
              <a:defRPr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8" name="Google Shape;108;p10"/>
          <p:cNvSpPr txBox="1"/>
          <p:nvPr>
            <p:ph idx="7" type="title"/>
          </p:nvPr>
        </p:nvSpPr>
        <p:spPr>
          <a:xfrm>
            <a:off x="1451750" y="4222200"/>
            <a:ext cx="5015400" cy="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None/>
              <a:defRPr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9" name="Google Shape;109;p10"/>
          <p:cNvSpPr/>
          <p:nvPr/>
        </p:nvSpPr>
        <p:spPr>
          <a:xfrm>
            <a:off x="-61600" y="5019225"/>
            <a:ext cx="9253500" cy="218700"/>
          </a:xfrm>
          <a:prstGeom prst="rect">
            <a:avLst/>
          </a:prstGeom>
          <a:solidFill>
            <a:srgbClr val="9731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" name="Google Shape;110;p10"/>
          <p:cNvGrpSpPr/>
          <p:nvPr/>
        </p:nvGrpSpPr>
        <p:grpSpPr>
          <a:xfrm>
            <a:off x="6945644" y="-212636"/>
            <a:ext cx="1777497" cy="5151775"/>
            <a:chOff x="401344" y="-48974"/>
            <a:chExt cx="1777497" cy="5151775"/>
          </a:xfrm>
        </p:grpSpPr>
        <p:cxnSp>
          <p:nvCxnSpPr>
            <p:cNvPr id="111" name="Google Shape;111;p10"/>
            <p:cNvCxnSpPr/>
            <p:nvPr/>
          </p:nvCxnSpPr>
          <p:spPr>
            <a:xfrm>
              <a:off x="1996750" y="2856701"/>
              <a:ext cx="0" cy="2246100"/>
            </a:xfrm>
            <a:prstGeom prst="straightConnector1">
              <a:avLst/>
            </a:prstGeom>
            <a:noFill/>
            <a:ln cap="flat" cmpd="sng" w="9525">
              <a:solidFill>
                <a:srgbClr val="973189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12" name="Google Shape;112;p10"/>
            <p:cNvCxnSpPr/>
            <p:nvPr/>
          </p:nvCxnSpPr>
          <p:spPr>
            <a:xfrm>
              <a:off x="589150" y="1594000"/>
              <a:ext cx="1407600" cy="12627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973189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13" name="Google Shape;113;p10"/>
            <p:cNvCxnSpPr>
              <a:endCxn id="114" idx="2"/>
            </p:cNvCxnSpPr>
            <p:nvPr/>
          </p:nvCxnSpPr>
          <p:spPr>
            <a:xfrm flipH="1">
              <a:off x="583450" y="-48974"/>
              <a:ext cx="5700" cy="1759200"/>
            </a:xfrm>
            <a:prstGeom prst="straightConnector1">
              <a:avLst/>
            </a:prstGeom>
            <a:noFill/>
            <a:ln cap="flat" cmpd="sng" w="9525">
              <a:solidFill>
                <a:srgbClr val="973189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grpSp>
          <p:nvGrpSpPr>
            <p:cNvPr id="115" name="Google Shape;115;p10"/>
            <p:cNvGrpSpPr/>
            <p:nvPr/>
          </p:nvGrpSpPr>
          <p:grpSpPr>
            <a:xfrm>
              <a:off x="401344" y="275638"/>
              <a:ext cx="364172" cy="364172"/>
              <a:chOff x="8268750" y="457025"/>
              <a:chExt cx="548700" cy="548700"/>
            </a:xfrm>
          </p:grpSpPr>
          <p:sp>
            <p:nvSpPr>
              <p:cNvPr id="116" name="Google Shape;116;p10"/>
              <p:cNvSpPr/>
              <p:nvPr/>
            </p:nvSpPr>
            <p:spPr>
              <a:xfrm>
                <a:off x="8268750" y="457025"/>
                <a:ext cx="548700" cy="548700"/>
              </a:xfrm>
              <a:prstGeom prst="ellipse">
                <a:avLst/>
              </a:prstGeom>
              <a:solidFill>
                <a:srgbClr val="97318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10"/>
              <p:cNvSpPr/>
              <p:nvPr/>
            </p:nvSpPr>
            <p:spPr>
              <a:xfrm>
                <a:off x="8308135" y="496410"/>
                <a:ext cx="469800" cy="4698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18" name="Google Shape;118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442962" y="514434"/>
                <a:ext cx="200335" cy="43398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9" name="Google Shape;119;p10"/>
            <p:cNvGrpSpPr/>
            <p:nvPr/>
          </p:nvGrpSpPr>
          <p:grpSpPr>
            <a:xfrm>
              <a:off x="1814657" y="2723913"/>
              <a:ext cx="364172" cy="364172"/>
              <a:chOff x="8268750" y="457025"/>
              <a:chExt cx="548700" cy="548700"/>
            </a:xfrm>
          </p:grpSpPr>
          <p:sp>
            <p:nvSpPr>
              <p:cNvPr id="120" name="Google Shape;120;p10"/>
              <p:cNvSpPr/>
              <p:nvPr/>
            </p:nvSpPr>
            <p:spPr>
              <a:xfrm>
                <a:off x="8268750" y="457025"/>
                <a:ext cx="548700" cy="548700"/>
              </a:xfrm>
              <a:prstGeom prst="ellipse">
                <a:avLst/>
              </a:prstGeom>
              <a:solidFill>
                <a:srgbClr val="97318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10"/>
              <p:cNvSpPr/>
              <p:nvPr/>
            </p:nvSpPr>
            <p:spPr>
              <a:xfrm>
                <a:off x="8308135" y="496410"/>
                <a:ext cx="469800" cy="4698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22" name="Google Shape;122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442962" y="514434"/>
                <a:ext cx="200335" cy="43398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3" name="Google Shape;123;p10"/>
            <p:cNvGrpSpPr/>
            <p:nvPr/>
          </p:nvGrpSpPr>
          <p:grpSpPr>
            <a:xfrm>
              <a:off x="401344" y="1384088"/>
              <a:ext cx="364172" cy="364172"/>
              <a:chOff x="8268750" y="457025"/>
              <a:chExt cx="548700" cy="548700"/>
            </a:xfrm>
          </p:grpSpPr>
          <p:sp>
            <p:nvSpPr>
              <p:cNvPr id="124" name="Google Shape;124;p10"/>
              <p:cNvSpPr/>
              <p:nvPr/>
            </p:nvSpPr>
            <p:spPr>
              <a:xfrm>
                <a:off x="8268750" y="457025"/>
                <a:ext cx="548700" cy="548700"/>
              </a:xfrm>
              <a:prstGeom prst="ellipse">
                <a:avLst/>
              </a:prstGeom>
              <a:solidFill>
                <a:srgbClr val="97318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10"/>
              <p:cNvSpPr/>
              <p:nvPr/>
            </p:nvSpPr>
            <p:spPr>
              <a:xfrm>
                <a:off x="8308135" y="496410"/>
                <a:ext cx="469800" cy="4698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14" name="Google Shape;114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442962" y="514434"/>
                <a:ext cx="200335" cy="43398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6" name="Google Shape;126;p10"/>
            <p:cNvGrpSpPr/>
            <p:nvPr/>
          </p:nvGrpSpPr>
          <p:grpSpPr>
            <a:xfrm>
              <a:off x="1110857" y="1973063"/>
              <a:ext cx="364172" cy="364172"/>
              <a:chOff x="8268750" y="457025"/>
              <a:chExt cx="548700" cy="548700"/>
            </a:xfrm>
          </p:grpSpPr>
          <p:sp>
            <p:nvSpPr>
              <p:cNvPr id="127" name="Google Shape;127;p10"/>
              <p:cNvSpPr/>
              <p:nvPr/>
            </p:nvSpPr>
            <p:spPr>
              <a:xfrm>
                <a:off x="8268750" y="457025"/>
                <a:ext cx="548700" cy="548700"/>
              </a:xfrm>
              <a:prstGeom prst="ellipse">
                <a:avLst/>
              </a:prstGeom>
              <a:solidFill>
                <a:srgbClr val="97318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10"/>
              <p:cNvSpPr/>
              <p:nvPr/>
            </p:nvSpPr>
            <p:spPr>
              <a:xfrm>
                <a:off x="8308135" y="496410"/>
                <a:ext cx="469800" cy="4698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29" name="Google Shape;129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442962" y="514434"/>
                <a:ext cx="200335" cy="43398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0" name="Google Shape;130;p10"/>
            <p:cNvGrpSpPr/>
            <p:nvPr/>
          </p:nvGrpSpPr>
          <p:grpSpPr>
            <a:xfrm>
              <a:off x="1814669" y="3627650"/>
              <a:ext cx="364172" cy="364172"/>
              <a:chOff x="8268750" y="457025"/>
              <a:chExt cx="548700" cy="548700"/>
            </a:xfrm>
          </p:grpSpPr>
          <p:sp>
            <p:nvSpPr>
              <p:cNvPr id="131" name="Google Shape;131;p10"/>
              <p:cNvSpPr/>
              <p:nvPr/>
            </p:nvSpPr>
            <p:spPr>
              <a:xfrm>
                <a:off x="8268750" y="457025"/>
                <a:ext cx="548700" cy="548700"/>
              </a:xfrm>
              <a:prstGeom prst="ellipse">
                <a:avLst/>
              </a:prstGeom>
              <a:solidFill>
                <a:srgbClr val="97318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10"/>
              <p:cNvSpPr/>
              <p:nvPr/>
            </p:nvSpPr>
            <p:spPr>
              <a:xfrm>
                <a:off x="8308135" y="496410"/>
                <a:ext cx="469800" cy="4698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33" name="Google Shape;133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442962" y="514434"/>
                <a:ext cx="200335" cy="43398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4" name="Google Shape;134;p10"/>
            <p:cNvGrpSpPr/>
            <p:nvPr/>
          </p:nvGrpSpPr>
          <p:grpSpPr>
            <a:xfrm>
              <a:off x="1814657" y="4531388"/>
              <a:ext cx="364172" cy="364172"/>
              <a:chOff x="8268750" y="457025"/>
              <a:chExt cx="548700" cy="548700"/>
            </a:xfrm>
          </p:grpSpPr>
          <p:sp>
            <p:nvSpPr>
              <p:cNvPr id="135" name="Google Shape;135;p10"/>
              <p:cNvSpPr/>
              <p:nvPr/>
            </p:nvSpPr>
            <p:spPr>
              <a:xfrm>
                <a:off x="8268750" y="457025"/>
                <a:ext cx="548700" cy="548700"/>
              </a:xfrm>
              <a:prstGeom prst="ellipse">
                <a:avLst/>
              </a:prstGeom>
              <a:solidFill>
                <a:srgbClr val="97318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10"/>
              <p:cNvSpPr/>
              <p:nvPr/>
            </p:nvSpPr>
            <p:spPr>
              <a:xfrm>
                <a:off x="8308135" y="496410"/>
                <a:ext cx="469800" cy="4698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37" name="Google Shape;137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442962" y="514434"/>
                <a:ext cx="200335" cy="43398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Barlow Condensed"/>
              <a:buNone/>
              <a:defRPr sz="3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  <a:defRPr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○"/>
              <a:defRPr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■"/>
              <a:defRPr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  <a:defRPr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○"/>
              <a:defRPr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■"/>
              <a:defRPr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  <a:defRPr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○"/>
              <a:defRPr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Montserrat"/>
              <a:buChar char="■"/>
              <a:defRPr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shrm.org/foundation/ourwork/initiatives/resources-from-past-initiatives/Documents/Onboarding%20New%20Employees.pdf" TargetMode="External"/><Relationship Id="rId4" Type="http://schemas.openxmlformats.org/officeDocument/2006/relationships/hyperlink" Target="https://hbr.org/2016/07/a-global-survey-on-the-ambiguous-state-of-employee-trust" TargetMode="External"/><Relationship Id="rId9" Type="http://schemas.openxmlformats.org/officeDocument/2006/relationships/hyperlink" Target="http://www.brandbakers.cz/primo_z_pece/clanek/618" TargetMode="External"/><Relationship Id="rId5" Type="http://schemas.openxmlformats.org/officeDocument/2006/relationships/hyperlink" Target="https://learning.linkedin.com/content/dam/me/learning/en-us/pdfs/linkedin-learning-workplace-learning-report-2018.pdf" TargetMode="External"/><Relationship Id="rId6" Type="http://schemas.openxmlformats.org/officeDocument/2006/relationships/hyperlink" Target="https://www.hays.com/press-release-do-not-use-/-/content/us-workers-willing-to-compromise-on-salary-for-the-right-benefits-company-culture-and-career-growth-opportunities/4687628" TargetMode="External"/><Relationship Id="rId7" Type="http://schemas.openxmlformats.org/officeDocument/2006/relationships/hyperlink" Target="https://www.business.com/articles/reasons-employees-quit/" TargetMode="External"/><Relationship Id="rId8" Type="http://schemas.openxmlformats.org/officeDocument/2006/relationships/hyperlink" Target="https://www.gallup.com/workplace/236483/enhances-benefits-employee-engagement.aspx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/>
          <p:nvPr>
            <p:ph type="ctrTitle"/>
          </p:nvPr>
        </p:nvSpPr>
        <p:spPr>
          <a:xfrm rot="-454">
            <a:off x="369437" y="3056079"/>
            <a:ext cx="4546500" cy="88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TALENT MANAGEMENT</a:t>
            </a:r>
            <a:endParaRPr/>
          </a:p>
        </p:txBody>
      </p:sp>
      <p:sp>
        <p:nvSpPr>
          <p:cNvPr id="183" name="Google Shape;183;p18"/>
          <p:cNvSpPr txBox="1"/>
          <p:nvPr>
            <p:ph idx="1" type="subTitle"/>
          </p:nvPr>
        </p:nvSpPr>
        <p:spPr>
          <a:xfrm>
            <a:off x="5373425" y="2613575"/>
            <a:ext cx="3531900" cy="88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ONBOARDING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JAKO ANO A JAK NE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CHYBY V ONBOARDINGU 1 </a:t>
            </a:r>
            <a:endParaRPr/>
          </a:p>
        </p:txBody>
      </p:sp>
      <p:sp>
        <p:nvSpPr>
          <p:cNvPr id="257" name="Google Shape;257;p27"/>
          <p:cNvSpPr txBox="1"/>
          <p:nvPr>
            <p:ph idx="1" type="body"/>
          </p:nvPr>
        </p:nvSpPr>
        <p:spPr>
          <a:xfrm>
            <a:off x="311700" y="1749063"/>
            <a:ext cx="8520600" cy="281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Onboarding je vnímán jako HR záležitost. </a:t>
            </a:r>
            <a:endParaRPr sz="16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600"/>
              <a:t>Omyl. </a:t>
            </a:r>
            <a:endParaRPr sz="16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1600"/>
              <a:t>Onboarding patří do nástrojů zajištění efektivity výkonu jednotlivých linií byznysu</a:t>
            </a: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CHYBY V ONBOARDINGU  2</a:t>
            </a:r>
            <a:endParaRPr/>
          </a:p>
        </p:txBody>
      </p:sp>
      <p:sp>
        <p:nvSpPr>
          <p:cNvPr id="263" name="Google Shape;263;p28"/>
          <p:cNvSpPr txBox="1"/>
          <p:nvPr>
            <p:ph idx="1" type="body"/>
          </p:nvPr>
        </p:nvSpPr>
        <p:spPr>
          <a:xfrm>
            <a:off x="311700" y="1749063"/>
            <a:ext cx="8520600" cy="281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900"/>
              <a:t>Onboardingový process není strukturovaný</a:t>
            </a:r>
            <a:endParaRPr sz="19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1900"/>
              <a:t> a předem dobře promyšlený</a:t>
            </a:r>
            <a:endParaRPr sz="1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CHYBY V ONBOARDINGU 3</a:t>
            </a:r>
            <a:endParaRPr/>
          </a:p>
        </p:txBody>
      </p:sp>
      <p:sp>
        <p:nvSpPr>
          <p:cNvPr id="269" name="Google Shape;269;p29"/>
          <p:cNvSpPr txBox="1"/>
          <p:nvPr>
            <p:ph idx="1" type="body"/>
          </p:nvPr>
        </p:nvSpPr>
        <p:spPr>
          <a:xfrm>
            <a:off x="311700" y="1749063"/>
            <a:ext cx="8520600" cy="281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700"/>
              <a:t>Onboarding je ponechán na 1 roli (Buď jen HR, nebo jen liniový manažer) </a:t>
            </a:r>
            <a:endParaRPr sz="1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CHYBY V ONBOARDINGU 4 </a:t>
            </a:r>
            <a:endParaRPr/>
          </a:p>
        </p:txBody>
      </p:sp>
      <p:sp>
        <p:nvSpPr>
          <p:cNvPr id="275" name="Google Shape;275;p30"/>
          <p:cNvSpPr txBox="1"/>
          <p:nvPr>
            <p:ph idx="1" type="body"/>
          </p:nvPr>
        </p:nvSpPr>
        <p:spPr>
          <a:xfrm>
            <a:off x="311700" y="1749063"/>
            <a:ext cx="8520600" cy="281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700"/>
              <a:t>Onboardingu se věnuje více lidí, avšak nekoordinovaně/nesynchronizovaně. </a:t>
            </a:r>
            <a:endParaRPr sz="1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CHYBY V ONBOARDINGU  5</a:t>
            </a:r>
            <a:endParaRPr/>
          </a:p>
        </p:txBody>
      </p:sp>
      <p:sp>
        <p:nvSpPr>
          <p:cNvPr id="281" name="Google Shape;281;p31"/>
          <p:cNvSpPr txBox="1"/>
          <p:nvPr>
            <p:ph idx="1" type="body"/>
          </p:nvPr>
        </p:nvSpPr>
        <p:spPr>
          <a:xfrm>
            <a:off x="311700" y="1749063"/>
            <a:ext cx="8520600" cy="281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900"/>
              <a:t>Extrémy: Všichni stejně nebo každý úplně jinak</a:t>
            </a:r>
            <a:endParaRPr sz="1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CHYBY V ONBOARDINGU 6 </a:t>
            </a:r>
            <a:endParaRPr/>
          </a:p>
        </p:txBody>
      </p:sp>
      <p:sp>
        <p:nvSpPr>
          <p:cNvPr id="287" name="Google Shape;287;p32"/>
          <p:cNvSpPr txBox="1"/>
          <p:nvPr>
            <p:ph idx="1" type="body"/>
          </p:nvPr>
        </p:nvSpPr>
        <p:spPr>
          <a:xfrm>
            <a:off x="311700" y="1749063"/>
            <a:ext cx="8520600" cy="281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700"/>
              <a:t>Designujeme process jen z pohledu zaměstnavatele, ne z pohledu nováčka</a:t>
            </a:r>
            <a:endParaRPr sz="1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CHYBY V ONBOARDINGU 7 </a:t>
            </a:r>
            <a:endParaRPr/>
          </a:p>
        </p:txBody>
      </p:sp>
      <p:sp>
        <p:nvSpPr>
          <p:cNvPr id="293" name="Google Shape;293;p33"/>
          <p:cNvSpPr txBox="1"/>
          <p:nvPr>
            <p:ph idx="1" type="body"/>
          </p:nvPr>
        </p:nvSpPr>
        <p:spPr>
          <a:xfrm>
            <a:off x="311700" y="1749063"/>
            <a:ext cx="8520600" cy="281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500"/>
              <a:t>Onboarding je natlačený do prvního týdne nebo měsíce, timing není promyšlený</a:t>
            </a:r>
            <a:endParaRPr sz="1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CHYBY V ONBOARDINGU 8</a:t>
            </a:r>
            <a:endParaRPr/>
          </a:p>
        </p:txBody>
      </p:sp>
      <p:sp>
        <p:nvSpPr>
          <p:cNvPr id="299" name="Google Shape;299;p34"/>
          <p:cNvSpPr txBox="1"/>
          <p:nvPr>
            <p:ph idx="1" type="body"/>
          </p:nvPr>
        </p:nvSpPr>
        <p:spPr>
          <a:xfrm>
            <a:off x="311700" y="1749063"/>
            <a:ext cx="8520600" cy="281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700"/>
              <a:t>Manažer/ určený člověk nevěnuje dost času “on the job” výcviku nováčka</a:t>
            </a:r>
            <a:endParaRPr sz="17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CHYBY V ONBOARDINGU 10</a:t>
            </a:r>
            <a:endParaRPr/>
          </a:p>
        </p:txBody>
      </p:sp>
      <p:sp>
        <p:nvSpPr>
          <p:cNvPr id="305" name="Google Shape;305;p35"/>
          <p:cNvSpPr txBox="1"/>
          <p:nvPr>
            <p:ph idx="1" type="body"/>
          </p:nvPr>
        </p:nvSpPr>
        <p:spPr>
          <a:xfrm>
            <a:off x="311700" y="1749063"/>
            <a:ext cx="8520600" cy="281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600"/>
              <a:t>Do procesu onboardingu není zakomponovaný pravidelný feedback na ranný výkon a chování nováčka, aby jej mohl upravit a vplout do dobrého standardu. </a:t>
            </a:r>
            <a:endParaRPr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6"/>
          <p:cNvSpPr txBox="1"/>
          <p:nvPr>
            <p:ph idx="1" type="body"/>
          </p:nvPr>
        </p:nvSpPr>
        <p:spPr>
          <a:xfrm>
            <a:off x="311700" y="4228250"/>
            <a:ext cx="8520600" cy="2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Zdroj: SHRM report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11" name="Google Shape;31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4050" y="424700"/>
            <a:ext cx="6159253" cy="350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TENTOKRÁT SE ZAMĚŘÍME NA ONBOARDING</a:t>
            </a:r>
            <a:endParaRPr/>
          </a:p>
        </p:txBody>
      </p:sp>
      <p:sp>
        <p:nvSpPr>
          <p:cNvPr id="189" name="Google Shape;189;p19"/>
          <p:cNvSpPr txBox="1"/>
          <p:nvPr>
            <p:ph idx="4294967295" type="title"/>
          </p:nvPr>
        </p:nvSpPr>
        <p:spPr>
          <a:xfrm>
            <a:off x="5188175" y="502638"/>
            <a:ext cx="3285900" cy="32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1	STRATEGIE TALENT MANAGEMENTU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2	NÁBOR A VÝBĚR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600"/>
              <a:t>3</a:t>
            </a:r>
            <a:r>
              <a:rPr lang="cs" sz="1600"/>
              <a:t>	</a:t>
            </a:r>
            <a:r>
              <a:rPr b="1" lang="cs" sz="1600"/>
              <a:t>ONBOARDING</a:t>
            </a:r>
            <a:endParaRPr b="1"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4	PERFORMANCE MANAGEMENT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5	SKILL GAP ANALÝZA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6	TRÉNINK A ROZVOJ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7	ŘÍZENÍ NÁSTUPNICTVÍ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8	ODMĚNY A BENEFITY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9	OUTPLACEMENT</a:t>
            </a:r>
            <a:endParaRPr sz="1600"/>
          </a:p>
        </p:txBody>
      </p:sp>
      <p:pic>
        <p:nvPicPr>
          <p:cNvPr id="190" name="Google Shape;1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875" y="344775"/>
            <a:ext cx="3868651" cy="36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9"/>
          <p:cNvSpPr txBox="1"/>
          <p:nvPr/>
        </p:nvSpPr>
        <p:spPr>
          <a:xfrm>
            <a:off x="3830050" y="1749000"/>
            <a:ext cx="4056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19"/>
          <p:cNvSpPr txBox="1"/>
          <p:nvPr/>
        </p:nvSpPr>
        <p:spPr>
          <a:xfrm>
            <a:off x="3333075" y="754775"/>
            <a:ext cx="4056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19"/>
          <p:cNvSpPr txBox="1"/>
          <p:nvPr/>
        </p:nvSpPr>
        <p:spPr>
          <a:xfrm>
            <a:off x="2302000" y="372550"/>
            <a:ext cx="4056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19"/>
          <p:cNvSpPr txBox="1"/>
          <p:nvPr/>
        </p:nvSpPr>
        <p:spPr>
          <a:xfrm>
            <a:off x="3624925" y="2833375"/>
            <a:ext cx="4056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19"/>
          <p:cNvSpPr txBox="1"/>
          <p:nvPr/>
        </p:nvSpPr>
        <p:spPr>
          <a:xfrm>
            <a:off x="2779425" y="3552475"/>
            <a:ext cx="4056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19"/>
          <p:cNvSpPr txBox="1"/>
          <p:nvPr/>
        </p:nvSpPr>
        <p:spPr>
          <a:xfrm>
            <a:off x="1662900" y="3552475"/>
            <a:ext cx="4056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19"/>
          <p:cNvSpPr txBox="1"/>
          <p:nvPr/>
        </p:nvSpPr>
        <p:spPr>
          <a:xfrm>
            <a:off x="805075" y="2833375"/>
            <a:ext cx="4056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19"/>
          <p:cNvSpPr txBox="1"/>
          <p:nvPr/>
        </p:nvSpPr>
        <p:spPr>
          <a:xfrm>
            <a:off x="606350" y="1749000"/>
            <a:ext cx="4056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19"/>
          <p:cNvSpPr txBox="1"/>
          <p:nvPr/>
        </p:nvSpPr>
        <p:spPr>
          <a:xfrm>
            <a:off x="1171475" y="780300"/>
            <a:ext cx="4056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7"/>
          <p:cNvSpPr txBox="1"/>
          <p:nvPr>
            <p:ph type="title"/>
          </p:nvPr>
        </p:nvSpPr>
        <p:spPr>
          <a:xfrm>
            <a:off x="311700" y="445025"/>
            <a:ext cx="7658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DŮVODY PROČ ZAMĚSTNANCI ODCHÁZEJÍ </a:t>
            </a:r>
            <a:endParaRPr/>
          </a:p>
        </p:txBody>
      </p:sp>
      <p:sp>
        <p:nvSpPr>
          <p:cNvPr id="317" name="Google Shape;317;p37"/>
          <p:cNvSpPr txBox="1"/>
          <p:nvPr>
            <p:ph idx="1" type="body"/>
          </p:nvPr>
        </p:nvSpPr>
        <p:spPr>
          <a:xfrm>
            <a:off x="311700" y="1152475"/>
            <a:ext cx="846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s"/>
              <a:t>Jsou sedření a dlouhodobě přetížení.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s"/>
              <a:t>S různými členy týmu se zachází různě a rozhodně ne férově a přiměřeně.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s"/>
              <a:t>Motivují je peníze a těch nemají dost (nebo nerostou adekvátně (50% by šlo pro 10% mzdy navíc, oproti 90% v 2015)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s"/>
              <a:t>Firemní kultura je toxická.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s"/>
              <a:t>Nenávidí svého šéfa (50% zaměstnanců nedůvěřuje šéfovi), šéf není empatický (94% zůstane, pokud bude)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s"/>
              <a:t>Nemají dost příležitostí se posouvat a růst (94% by zůstalo, při investici do jejich rozvoje)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s"/>
              <a:t>Nejsou docenění za svou práci (jen 1ze 3 se cítí oceněný, ženy výrazně méně)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s"/>
              <a:t>Nejsou vtaženi do centra dění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s"/>
              <a:t>Jejich potenciál není využit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s"/>
              <a:t>Jiní klíčoví zaměstnanci opouštějí loď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s"/>
              <a:t>Dějí se jim zásadní osobní změny v životě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8"/>
          <p:cNvSpPr txBox="1"/>
          <p:nvPr>
            <p:ph type="title"/>
          </p:nvPr>
        </p:nvSpPr>
        <p:spPr>
          <a:xfrm>
            <a:off x="4709825" y="1483125"/>
            <a:ext cx="4086300" cy="139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ZDROJE</a:t>
            </a:r>
            <a:endParaRPr/>
          </a:p>
        </p:txBody>
      </p:sp>
      <p:sp>
        <p:nvSpPr>
          <p:cNvPr id="323" name="Google Shape;323;p38"/>
          <p:cNvSpPr txBox="1"/>
          <p:nvPr>
            <p:ph idx="1" type="subTitle"/>
          </p:nvPr>
        </p:nvSpPr>
        <p:spPr>
          <a:xfrm>
            <a:off x="458625" y="2009850"/>
            <a:ext cx="7491000" cy="30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cs" sz="1200"/>
              <a:t>O´Brian, J. Empllyee Onboarding: An Anylysis of the best Practice in Employee Onboarding and their Implementation in the Financial Services Industry in Ireland, MBA Master Theses, 2013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cs" sz="1200"/>
              <a:t>White Paper | Automating the Onboarding Process to Realize Significant Return on Investment</a:t>
            </a:r>
            <a:r>
              <a:rPr lang="cs" sz="1200"/>
              <a:t>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cs" sz="1200"/>
              <a:t>Bauer, Talya M. Employee Onboarding: Maximizing Success</a:t>
            </a:r>
            <a:endParaRPr sz="12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Arial"/>
              <a:buChar char="●"/>
            </a:pPr>
            <a:r>
              <a:rPr lang="cs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https://www.shrm.org/foundation/ourwork/initiatives/resources-from-past-initiatives/Documents/Onboarding%20New%20Employees.pdf</a:t>
            </a:r>
            <a:endParaRPr sz="12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Arial"/>
              <a:buChar char="●"/>
            </a:pPr>
            <a:r>
              <a:rPr lang="cs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https://hbr.org/2016/07/a-global-survey-on-the-ambiguous-state-of-employee-trust</a:t>
            </a:r>
            <a:endParaRPr sz="12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Arial"/>
              <a:buChar char="●"/>
            </a:pPr>
            <a:r>
              <a:rPr lang="cs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https://learning.linkedin.com/content/dam/me/learning/en-us/pdfs/linkedin-learning-workplace-learning-report-2018.pdf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cs" sz="1200"/>
              <a:t>Onboarding 101: For Small Business HR, Bamboo HR 2014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c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https://www.hays.com/press-release-do-not-use-/-/content/us-workers-willing-to-compromise-on-salary-for-the-right-benefits-company-culture-and-career-growth-opportunities/4687628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c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https://www.business.com/articles/reasons-employees-quit/</a:t>
            </a:r>
            <a:endParaRPr sz="12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c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https://www.gallup.com/workplace/236483/enhances-benefits-employee-engagement.aspx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c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http://www.brandbakers.cz/primo_z_pece/clanek/618</a:t>
            </a:r>
            <a:endParaRPr sz="1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0"/>
          <p:cNvSpPr txBox="1"/>
          <p:nvPr>
            <p:ph type="title"/>
          </p:nvPr>
        </p:nvSpPr>
        <p:spPr>
          <a:xfrm>
            <a:off x="1451750" y="502800"/>
            <a:ext cx="5015400" cy="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OBSAH</a:t>
            </a:r>
            <a:endParaRPr/>
          </a:p>
        </p:txBody>
      </p:sp>
      <p:sp>
        <p:nvSpPr>
          <p:cNvPr id="205" name="Google Shape;205;p20"/>
          <p:cNvSpPr txBox="1"/>
          <p:nvPr>
            <p:ph idx="2" type="title"/>
          </p:nvPr>
        </p:nvSpPr>
        <p:spPr>
          <a:xfrm>
            <a:off x="1451750" y="1239550"/>
            <a:ext cx="5015400" cy="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Případová studie z Dublinu </a:t>
            </a:r>
            <a:endParaRPr/>
          </a:p>
        </p:txBody>
      </p:sp>
      <p:sp>
        <p:nvSpPr>
          <p:cNvPr id="206" name="Google Shape;206;p20"/>
          <p:cNvSpPr txBox="1"/>
          <p:nvPr>
            <p:ph idx="3" type="title"/>
          </p:nvPr>
        </p:nvSpPr>
        <p:spPr>
          <a:xfrm>
            <a:off x="1451750" y="1823900"/>
            <a:ext cx="5015400" cy="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Univerzální prvky v onboardingu</a:t>
            </a:r>
            <a:endParaRPr/>
          </a:p>
        </p:txBody>
      </p:sp>
      <p:sp>
        <p:nvSpPr>
          <p:cNvPr id="207" name="Google Shape;207;p20"/>
          <p:cNvSpPr txBox="1"/>
          <p:nvPr>
            <p:ph idx="4" type="title"/>
          </p:nvPr>
        </p:nvSpPr>
        <p:spPr>
          <a:xfrm>
            <a:off x="1451750" y="2444900"/>
            <a:ext cx="5015400" cy="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Individualizované prvky v onboardingu</a:t>
            </a:r>
            <a:endParaRPr/>
          </a:p>
        </p:txBody>
      </p:sp>
      <p:sp>
        <p:nvSpPr>
          <p:cNvPr id="208" name="Google Shape;208;p20"/>
          <p:cNvSpPr txBox="1"/>
          <p:nvPr>
            <p:ph idx="5" type="title"/>
          </p:nvPr>
        </p:nvSpPr>
        <p:spPr>
          <a:xfrm>
            <a:off x="1451750" y="3023050"/>
            <a:ext cx="5015400" cy="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Chyby a omyly v onboardingu</a:t>
            </a:r>
            <a:endParaRPr/>
          </a:p>
        </p:txBody>
      </p:sp>
      <p:sp>
        <p:nvSpPr>
          <p:cNvPr id="209" name="Google Shape;209;p20"/>
          <p:cNvSpPr txBox="1"/>
          <p:nvPr>
            <p:ph idx="6" type="title"/>
          </p:nvPr>
        </p:nvSpPr>
        <p:spPr>
          <a:xfrm>
            <a:off x="1451750" y="3650250"/>
            <a:ext cx="5015400" cy="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Důvody odchodu zaměstnanců z firem</a:t>
            </a:r>
            <a:endParaRPr/>
          </a:p>
        </p:txBody>
      </p:sp>
      <p:sp>
        <p:nvSpPr>
          <p:cNvPr id="210" name="Google Shape;210;p20"/>
          <p:cNvSpPr txBox="1"/>
          <p:nvPr>
            <p:ph idx="7" type="title"/>
          </p:nvPr>
        </p:nvSpPr>
        <p:spPr>
          <a:xfrm>
            <a:off x="1451750" y="4222200"/>
            <a:ext cx="5015400" cy="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Zdroje</a:t>
            </a:r>
            <a:endParaRPr/>
          </a:p>
        </p:txBody>
      </p:sp>
      <p:sp>
        <p:nvSpPr>
          <p:cNvPr id="211" name="Google Shape;211;p20"/>
          <p:cNvSpPr txBox="1"/>
          <p:nvPr/>
        </p:nvSpPr>
        <p:spPr>
          <a:xfrm>
            <a:off x="388800" y="1204800"/>
            <a:ext cx="6054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4-6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20"/>
          <p:cNvSpPr txBox="1"/>
          <p:nvPr/>
        </p:nvSpPr>
        <p:spPr>
          <a:xfrm>
            <a:off x="388800" y="1789150"/>
            <a:ext cx="6054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20"/>
          <p:cNvSpPr txBox="1"/>
          <p:nvPr/>
        </p:nvSpPr>
        <p:spPr>
          <a:xfrm>
            <a:off x="361650" y="2373500"/>
            <a:ext cx="6054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20"/>
          <p:cNvSpPr txBox="1"/>
          <p:nvPr/>
        </p:nvSpPr>
        <p:spPr>
          <a:xfrm>
            <a:off x="361650" y="2957850"/>
            <a:ext cx="6054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9-18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20"/>
          <p:cNvSpPr txBox="1"/>
          <p:nvPr/>
        </p:nvSpPr>
        <p:spPr>
          <a:xfrm>
            <a:off x="361650" y="3713800"/>
            <a:ext cx="6054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19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20"/>
          <p:cNvSpPr txBox="1"/>
          <p:nvPr/>
        </p:nvSpPr>
        <p:spPr>
          <a:xfrm>
            <a:off x="215850" y="4187450"/>
            <a:ext cx="7512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20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"/>
          <p:cNvSpPr txBox="1"/>
          <p:nvPr>
            <p:ph type="title"/>
          </p:nvPr>
        </p:nvSpPr>
        <p:spPr>
          <a:xfrm>
            <a:off x="311700" y="195425"/>
            <a:ext cx="7658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 POVAŽUJÍ V ONBOARDINGU ZA KLÍČOVÉ HR MANAŽEŘI</a:t>
            </a:r>
            <a:endParaRPr/>
          </a:p>
        </p:txBody>
      </p:sp>
      <p:sp>
        <p:nvSpPr>
          <p:cNvPr id="222" name="Google Shape;222;p21"/>
          <p:cNvSpPr txBox="1"/>
          <p:nvPr>
            <p:ph idx="1" type="body"/>
          </p:nvPr>
        </p:nvSpPr>
        <p:spPr>
          <a:xfrm>
            <a:off x="311700" y="948225"/>
            <a:ext cx="8795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cs" sz="1200">
                <a:latin typeface="Arial"/>
                <a:ea typeface="Arial"/>
                <a:cs typeface="Arial"/>
                <a:sym typeface="Arial"/>
              </a:rPr>
              <a:t>Onboarding začíná, jakmile je definovaná a inzerovaná pozice jasným vymezením zodpovědností, činností a nároků. Nováček musí cítit, že firma se zajímá, ještě než nastoupil.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cs" sz="1200">
                <a:latin typeface="Arial"/>
                <a:ea typeface="Arial"/>
                <a:cs typeface="Arial"/>
                <a:sym typeface="Arial"/>
              </a:rPr>
              <a:t>Představit nováčkovi co nejdříve personální procesy, pravidla, směrnice a jiná specifika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cs" sz="1200">
                <a:latin typeface="Arial"/>
                <a:ea typeface="Arial"/>
                <a:cs typeface="Arial"/>
                <a:sym typeface="Arial"/>
              </a:rPr>
              <a:t>Logistiku týkající se místa výkonu práce, umístění týmu, pracovního místa a systémových přístupů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cs" sz="1200">
                <a:latin typeface="Arial"/>
                <a:ea typeface="Arial"/>
                <a:cs typeface="Arial"/>
                <a:sym typeface="Arial"/>
              </a:rPr>
              <a:t>Využití systému buddies pro úvodní fázi onboardingu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cs" sz="1200">
                <a:latin typeface="Arial"/>
                <a:ea typeface="Arial"/>
                <a:cs typeface="Arial"/>
                <a:sym typeface="Arial"/>
              </a:rPr>
              <a:t>Pořádné vysvětlení kultury organizace a jejího projevu v praxi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cs" sz="1200">
                <a:latin typeface="Arial"/>
                <a:ea typeface="Arial"/>
                <a:cs typeface="Arial"/>
                <a:sym typeface="Arial"/>
              </a:rPr>
              <a:t>Pořádné vysvětlení firemního byznys modelu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cs" sz="1200">
                <a:latin typeface="Arial"/>
                <a:ea typeface="Arial"/>
                <a:cs typeface="Arial"/>
                <a:sym typeface="Arial"/>
              </a:rPr>
              <a:t>Zajistit, že si na nováčka manažer a kolegové udělají dost času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cs" sz="1200">
                <a:latin typeface="Arial"/>
                <a:ea typeface="Arial"/>
                <a:cs typeface="Arial"/>
                <a:sym typeface="Arial"/>
              </a:rPr>
              <a:t>Identifikace a ujasnění klíčových indikátorů úspěšnosti na nové pozici.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cs" sz="1200">
                <a:latin typeface="Arial"/>
                <a:ea typeface="Arial"/>
                <a:cs typeface="Arial"/>
                <a:sym typeface="Arial"/>
              </a:rPr>
              <a:t>Jasný plán řízení výkonu a působení od nástupu po ukončení onboardingového období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cs" sz="1200">
                <a:latin typeface="Arial"/>
                <a:ea typeface="Arial"/>
                <a:cs typeface="Arial"/>
                <a:sym typeface="Arial"/>
              </a:rPr>
              <a:t>Setkat se se všemi “skupinami” v organizaci za účelem pochopení smyslu a poslání.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cs" sz="1200">
                <a:latin typeface="Arial"/>
                <a:ea typeface="Arial"/>
                <a:cs typeface="Arial"/>
                <a:sym typeface="Arial"/>
              </a:rPr>
              <a:t>Setkat se a trávit čas se zástupci klíčových skupin, se kterými bude nováček v přímé interakci, pro rychlý bonding.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cs" sz="1200">
                <a:latin typeface="Arial"/>
                <a:ea typeface="Arial"/>
                <a:cs typeface="Arial"/>
                <a:sym typeface="Arial"/>
              </a:rPr>
              <a:t>Průběžný kontakt a validace toho, jak si nováček vede a naloďuje se.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cs" sz="1200">
                <a:latin typeface="Arial"/>
                <a:ea typeface="Arial"/>
                <a:cs typeface="Arial"/>
                <a:sym typeface="Arial"/>
              </a:rPr>
              <a:t>Častá zpětná vazba na zvládání onboardingových cílů a úkolů a zapracování se.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cs" sz="1200">
                <a:latin typeface="Arial"/>
                <a:ea typeface="Arial"/>
                <a:cs typeface="Arial"/>
                <a:sym typeface="Arial"/>
              </a:rPr>
              <a:t>Poskytnout zaměstnanci bezpečné kanály pro poskytnutí zpětné vazby na kvalitu onboardingu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cs" sz="1200">
                <a:latin typeface="Arial"/>
                <a:ea typeface="Arial"/>
                <a:cs typeface="Arial"/>
                <a:sym typeface="Arial"/>
              </a:rPr>
              <a:t>Měření úspěšnosti realizace onboardingu způsobem reportovatelným seniorním manažerům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cs" sz="1200">
                <a:latin typeface="Arial"/>
                <a:ea typeface="Arial"/>
                <a:cs typeface="Arial"/>
                <a:sym typeface="Arial"/>
              </a:rPr>
              <a:t>Zapomenout na “skoč a plav” kulturu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"/>
          <p:cNvSpPr txBox="1"/>
          <p:nvPr>
            <p:ph type="title"/>
          </p:nvPr>
        </p:nvSpPr>
        <p:spPr>
          <a:xfrm>
            <a:off x="311700" y="445025"/>
            <a:ext cx="7658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 POVAŽUJÍ V ONBOARDINGU ZA KLÍČOVÉ ZAMĚSTNANCI</a:t>
            </a:r>
            <a:endParaRPr/>
          </a:p>
        </p:txBody>
      </p:sp>
      <p:sp>
        <p:nvSpPr>
          <p:cNvPr id="228" name="Google Shape;228;p22"/>
          <p:cNvSpPr txBox="1"/>
          <p:nvPr>
            <p:ph idx="1" type="body"/>
          </p:nvPr>
        </p:nvSpPr>
        <p:spPr>
          <a:xfrm>
            <a:off x="311700" y="1152475"/>
            <a:ext cx="846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cs" sz="1200">
                <a:latin typeface="Arial"/>
                <a:ea typeface="Arial"/>
                <a:cs typeface="Arial"/>
                <a:sym typeface="Arial"/>
              </a:rPr>
              <a:t>Představit nováčkovi co nejdříve personální procesy, pravidla, směrnice a jiná specifika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cs" sz="1200">
                <a:latin typeface="Arial"/>
                <a:ea typeface="Arial"/>
                <a:cs typeface="Arial"/>
                <a:sym typeface="Arial"/>
              </a:rPr>
              <a:t>Strukturovaný a poctivě naplánovaný proces onboardingu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cs" sz="1200">
                <a:latin typeface="Arial"/>
                <a:ea typeface="Arial"/>
                <a:cs typeface="Arial"/>
                <a:sym typeface="Arial"/>
              </a:rPr>
              <a:t>Logistiku týkající se místa výkonu práce, umístění týmu, pracovního místa a systémových přístupů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200">
                <a:latin typeface="Arial"/>
                <a:ea typeface="Arial"/>
                <a:cs typeface="Arial"/>
                <a:sym typeface="Arial"/>
              </a:rPr>
              <a:t>Pořádně vycvičený a kompetentní Buddy pro počáteční období v organizaci.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200">
                <a:latin typeface="Arial"/>
                <a:ea typeface="Arial"/>
                <a:cs typeface="Arial"/>
                <a:sym typeface="Arial"/>
              </a:rPr>
              <a:t>Vysvětlení ethosu a byznys modelu firmy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200">
                <a:latin typeface="Arial"/>
                <a:ea typeface="Arial"/>
                <a:cs typeface="Arial"/>
                <a:sym typeface="Arial"/>
              </a:rPr>
              <a:t>Jasnost v cílech, výstupech a kritériích úspěchu na pozici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200">
                <a:latin typeface="Arial"/>
                <a:ea typeface="Arial"/>
                <a:cs typeface="Arial"/>
                <a:sym typeface="Arial"/>
              </a:rPr>
              <a:t>Úvodní plán individuálních a skupinových setkání s klíčovými lidmi, se kterými bude v přímém kontaktu na pozici.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200">
                <a:latin typeface="Arial"/>
                <a:ea typeface="Arial"/>
                <a:cs typeface="Arial"/>
                <a:sym typeface="Arial"/>
              </a:rPr>
              <a:t>Zpětná vazba na vývoj a zvládání nároků a výkonu.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200">
                <a:latin typeface="Arial"/>
                <a:ea typeface="Arial"/>
                <a:cs typeface="Arial"/>
                <a:sym typeface="Arial"/>
              </a:rPr>
              <a:t>Vtahování a zapojování, neponechání věcí na něm, aby je vstřebal sám.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"/>
          <p:cNvSpPr txBox="1"/>
          <p:nvPr>
            <p:ph type="title"/>
          </p:nvPr>
        </p:nvSpPr>
        <p:spPr>
          <a:xfrm>
            <a:off x="311700" y="445025"/>
            <a:ext cx="7658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ÚSPĚŠNÉ ONBOARDINGOVÉ PROGRAMY</a:t>
            </a:r>
            <a:endParaRPr/>
          </a:p>
        </p:txBody>
      </p:sp>
      <p:sp>
        <p:nvSpPr>
          <p:cNvPr id="234" name="Google Shape;234;p23"/>
          <p:cNvSpPr txBox="1"/>
          <p:nvPr>
            <p:ph idx="1" type="body"/>
          </p:nvPr>
        </p:nvSpPr>
        <p:spPr>
          <a:xfrm>
            <a:off x="311700" y="1152475"/>
            <a:ext cx="846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973189"/>
              </a:buClr>
              <a:buSzPts val="1500"/>
              <a:buChar char="●"/>
            </a:pPr>
            <a:r>
              <a:rPr lang="cs" sz="1500"/>
              <a:t>Pracují s jasnými a konzistentními komunikačními kanály.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973189"/>
              </a:buClr>
              <a:buSzPts val="1500"/>
              <a:buChar char="●"/>
            </a:pPr>
            <a:r>
              <a:rPr lang="cs" sz="1500"/>
              <a:t>Usnadňují učení na všech rovinách zapojení v organizaci.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973189"/>
              </a:buClr>
              <a:buSzPts val="1500"/>
              <a:buChar char="●"/>
            </a:pPr>
            <a:r>
              <a:rPr lang="cs" sz="1500"/>
              <a:t>Provazují nováčka s cíli a strategickými prioritami byznysu.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973189"/>
              </a:buClr>
              <a:buSzPts val="1500"/>
              <a:buChar char="●"/>
            </a:pPr>
            <a:r>
              <a:rPr lang="cs" sz="1500"/>
              <a:t>Nastavují milníky, podle kterých půjde vyhodnotit postup a úspěch vtahování nováčka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973189"/>
              </a:buClr>
              <a:buSzPts val="1500"/>
              <a:buChar char="●"/>
            </a:pPr>
            <a:r>
              <a:rPr lang="cs" sz="1500"/>
              <a:t>Poskytují informaci ve stravitelných soustech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973189"/>
              </a:buClr>
              <a:buSzPts val="1500"/>
              <a:buChar char="●"/>
            </a:pPr>
            <a:r>
              <a:rPr lang="cs" sz="1500"/>
              <a:t>Posilují význam brandu a jiných aspektů firemní kultury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973189"/>
              </a:buClr>
              <a:buSzPts val="1500"/>
              <a:buChar char="●"/>
            </a:pPr>
            <a:r>
              <a:rPr lang="cs" sz="1500"/>
              <a:t>Poskytují nováčkovi stejný základ jako všem ostatním doplněný o individualizované elementy. </a:t>
            </a:r>
            <a:endParaRPr sz="15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"/>
          <p:cNvSpPr txBox="1"/>
          <p:nvPr>
            <p:ph type="title"/>
          </p:nvPr>
        </p:nvSpPr>
        <p:spPr>
          <a:xfrm>
            <a:off x="311700" y="445025"/>
            <a:ext cx="7658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UNIVERZÁLNÍ PRVKY ONBOADINGU </a:t>
            </a:r>
            <a:endParaRPr/>
          </a:p>
        </p:txBody>
      </p:sp>
      <p:sp>
        <p:nvSpPr>
          <p:cNvPr id="240" name="Google Shape;240;p24"/>
          <p:cNvSpPr txBox="1"/>
          <p:nvPr>
            <p:ph idx="1" type="body"/>
          </p:nvPr>
        </p:nvSpPr>
        <p:spPr>
          <a:xfrm>
            <a:off x="311700" y="1152475"/>
            <a:ext cx="846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73189"/>
              </a:buClr>
              <a:buSzPts val="1400"/>
              <a:buChar char="●"/>
            </a:pPr>
            <a:r>
              <a:rPr lang="cs"/>
              <a:t>Vtažení do mise, vize, hodnot a kultury obecně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73189"/>
              </a:buClr>
              <a:buSzPts val="1400"/>
              <a:buChar char="●"/>
            </a:pPr>
            <a:r>
              <a:rPr lang="cs"/>
              <a:t>Papírování kolem nástupu nováčka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73189"/>
              </a:buClr>
              <a:buSzPts val="1400"/>
              <a:buChar char="●"/>
            </a:pPr>
            <a:r>
              <a:rPr lang="cs"/>
              <a:t>Obecné procesy a pravidla a směrnice a postupy fungování věcí v organizaci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73189"/>
              </a:buClr>
              <a:buSzPts val="1400"/>
              <a:buChar char="●"/>
            </a:pPr>
            <a:r>
              <a:rPr lang="cs"/>
              <a:t>Vtažení do klíčových procesů byznysu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73189"/>
              </a:buClr>
              <a:buSzPts val="1400"/>
              <a:buChar char="●"/>
            </a:pPr>
            <a:r>
              <a:rPr lang="cs"/>
              <a:t>Představení důležitých lidí a struktur v organizaci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"/>
          <p:cNvSpPr txBox="1"/>
          <p:nvPr>
            <p:ph type="title"/>
          </p:nvPr>
        </p:nvSpPr>
        <p:spPr>
          <a:xfrm>
            <a:off x="311700" y="445025"/>
            <a:ext cx="7658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INDIVIDUALIZOVANÉ ONBOARDINGOVÉ ELEMENTY </a:t>
            </a:r>
            <a:endParaRPr/>
          </a:p>
        </p:txBody>
      </p:sp>
      <p:sp>
        <p:nvSpPr>
          <p:cNvPr id="246" name="Google Shape;246;p25"/>
          <p:cNvSpPr txBox="1"/>
          <p:nvPr>
            <p:ph idx="1" type="body"/>
          </p:nvPr>
        </p:nvSpPr>
        <p:spPr>
          <a:xfrm>
            <a:off x="311700" y="1152475"/>
            <a:ext cx="846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73189"/>
              </a:buClr>
              <a:buSzPts val="1400"/>
              <a:buChar char="●"/>
            </a:pPr>
            <a:r>
              <a:rPr lang="cs"/>
              <a:t>Kultura týmu, oddělení či lokace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73189"/>
              </a:buClr>
              <a:buSzPts val="1400"/>
              <a:buChar char="●"/>
            </a:pPr>
            <a:r>
              <a:rPr lang="cs"/>
              <a:t>Vysvětlení jak pracovní pozice a náplň nováčka zapadá do celkových cílů a strategie firmy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73189"/>
              </a:buClr>
              <a:buSzPts val="1400"/>
              <a:buChar char="●"/>
            </a:pPr>
            <a:r>
              <a:rPr lang="cs"/>
              <a:t>Manažerská očekávání a cíle v měřitelné podobě (KPI, PI)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73189"/>
              </a:buClr>
              <a:buSzPts val="1400"/>
              <a:buChar char="●"/>
            </a:pPr>
            <a:r>
              <a:rPr lang="cs"/>
              <a:t>Klíčové procesy v týmu/na oddělení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73189"/>
              </a:buClr>
              <a:buSzPts val="1400"/>
              <a:buChar char="●"/>
            </a:pPr>
            <a:r>
              <a:rPr lang="cs"/>
              <a:t>Propojení se všemi lidmi, se kterými bude v přímém kontaktu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73189"/>
              </a:buClr>
              <a:buSzPts val="1400"/>
              <a:buChar char="●"/>
            </a:pPr>
            <a:r>
              <a:rPr lang="cs"/>
              <a:t>Rozvojový plán a cíle na míru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"/>
          <p:cNvSpPr txBox="1"/>
          <p:nvPr>
            <p:ph type="title"/>
          </p:nvPr>
        </p:nvSpPr>
        <p:spPr>
          <a:xfrm>
            <a:off x="253025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CHYBY/OMYLY V ONBOARDINGU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