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Barlow Condensed SemiBold"/>
      <p:regular r:id="rId21"/>
      <p:bold r:id="rId22"/>
      <p:italic r:id="rId23"/>
      <p:boldItalic r:id="rId24"/>
    </p:embeddedFont>
    <p:embeddedFont>
      <p:font typeface="Barlow Condensed"/>
      <p:regular r:id="rId25"/>
      <p:bold r:id="rId26"/>
      <p:italic r:id="rId27"/>
      <p:boldItalic r:id="rId28"/>
    </p:embeddedFont>
    <p:embeddedFont>
      <p:font typeface="Corbel"/>
      <p:regular r:id="rId29"/>
      <p:bold r:id="rId30"/>
      <p:italic r:id="rId31"/>
      <p:boldItalic r:id="rId32"/>
    </p:embeddedFont>
    <p:embeddedFont>
      <p:font typeface="Montserrat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7" roundtripDataSignature="AMtx7mj3etTZsdoBR1c29Hs4Q7ji7BBV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1D38F8-851E-49E7-AE99-C9B09431431C}">
  <a:tblStyle styleId="{DE1D38F8-851E-49E7-AE99-C9B0943143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BarlowCondensedSemiBold-bold.fntdata"/><Relationship Id="rId21" Type="http://schemas.openxmlformats.org/officeDocument/2006/relationships/font" Target="fonts/BarlowCondensedSemiBold-regular.fntdata"/><Relationship Id="rId24" Type="http://schemas.openxmlformats.org/officeDocument/2006/relationships/font" Target="fonts/BarlowCondensedSemiBold-boldItalic.fntdata"/><Relationship Id="rId23" Type="http://schemas.openxmlformats.org/officeDocument/2006/relationships/font" Target="fonts/BarlowCondensed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rlowCondensed-bold.fntdata"/><Relationship Id="rId25" Type="http://schemas.openxmlformats.org/officeDocument/2006/relationships/font" Target="fonts/BarlowCondensed-regular.fntdata"/><Relationship Id="rId28" Type="http://schemas.openxmlformats.org/officeDocument/2006/relationships/font" Target="fonts/BarlowCondensed-boldItalic.fntdata"/><Relationship Id="rId27" Type="http://schemas.openxmlformats.org/officeDocument/2006/relationships/font" Target="fonts/BarlowCondense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italic.fntdata"/><Relationship Id="rId30" Type="http://schemas.openxmlformats.org/officeDocument/2006/relationships/font" Target="fonts/Corbel-bold.fntdata"/><Relationship Id="rId11" Type="http://schemas.openxmlformats.org/officeDocument/2006/relationships/slide" Target="slides/slide5.xml"/><Relationship Id="rId33" Type="http://schemas.openxmlformats.org/officeDocument/2006/relationships/font" Target="fonts/MontserratLight-regular.fntdata"/><Relationship Id="rId10" Type="http://schemas.openxmlformats.org/officeDocument/2006/relationships/slide" Target="slides/slide4.xml"/><Relationship Id="rId32" Type="http://schemas.openxmlformats.org/officeDocument/2006/relationships/font" Target="fonts/Corbel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Light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Light-bold.fntdata"/><Relationship Id="rId15" Type="http://schemas.openxmlformats.org/officeDocument/2006/relationships/font" Target="fonts/RobotoSlab-regular.fntdata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MontserratLight-boldItalic.fntdata"/><Relationship Id="rId17" Type="http://schemas.openxmlformats.org/officeDocument/2006/relationships/font" Target="fonts/Montserrat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8b095eb46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b8b095eb4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-163825" y="4344175"/>
            <a:ext cx="7107000" cy="3882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á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/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7" name="Google Shape;87;p38"/>
          <p:cNvSpPr/>
          <p:nvPr/>
        </p:nvSpPr>
        <p:spPr>
          <a:xfrm>
            <a:off x="4290304" y="923327"/>
            <a:ext cx="563400" cy="555600"/>
          </a:xfrm>
          <a:prstGeom prst="ellipse">
            <a:avLst/>
          </a:prstGeom>
          <a:solidFill>
            <a:srgbClr val="00A05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/>
          <p:nvPr/>
        </p:nvSpPr>
        <p:spPr>
          <a:xfrm>
            <a:off x="4330712" y="963217"/>
            <a:ext cx="482700" cy="47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9090" y="992821"/>
            <a:ext cx="205865" cy="41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90" name="Google Shape;90;p38"/>
          <p:cNvSpPr txBox="1"/>
          <p:nvPr/>
        </p:nvSpPr>
        <p:spPr>
          <a:xfrm>
            <a:off x="4469097" y="1104906"/>
            <a:ext cx="174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znam 2">
  <p:cSld name="TITLE_AND_BODY_1_3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3000"/>
              <a:buNone/>
              <a:defRPr>
                <a:solidFill>
                  <a:srgbClr val="00A0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</a:defRPr>
            </a:lvl9pPr>
          </a:lstStyle>
          <a:p/>
        </p:txBody>
      </p:sp>
      <p:sp>
        <p:nvSpPr>
          <p:cNvPr id="93" name="Google Shape;9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4" name="Google Shape;94;p39"/>
          <p:cNvSpPr txBox="1"/>
          <p:nvPr>
            <p:ph idx="2" type="title"/>
          </p:nvPr>
        </p:nvSpPr>
        <p:spPr>
          <a:xfrm>
            <a:off x="4671298" y="1398400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3000"/>
              <a:buNone/>
              <a:defRPr sz="1600">
                <a:solidFill>
                  <a:srgbClr val="00A054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95" name="Google Shape;95;p39"/>
          <p:cNvSpPr txBox="1"/>
          <p:nvPr>
            <p:ph idx="3" type="title"/>
          </p:nvPr>
        </p:nvSpPr>
        <p:spPr>
          <a:xfrm>
            <a:off x="4717623" y="1763188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39"/>
          <p:cNvSpPr txBox="1"/>
          <p:nvPr>
            <p:ph idx="4" type="title"/>
          </p:nvPr>
        </p:nvSpPr>
        <p:spPr>
          <a:xfrm>
            <a:off x="4648148" y="2488938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3000"/>
              <a:buNone/>
              <a:defRPr sz="1600">
                <a:solidFill>
                  <a:srgbClr val="00A054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97" name="Google Shape;97;p39"/>
          <p:cNvSpPr txBox="1"/>
          <p:nvPr>
            <p:ph idx="5" type="title"/>
          </p:nvPr>
        </p:nvSpPr>
        <p:spPr>
          <a:xfrm>
            <a:off x="4694473" y="2853725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39"/>
          <p:cNvSpPr txBox="1"/>
          <p:nvPr>
            <p:ph idx="6" type="title"/>
          </p:nvPr>
        </p:nvSpPr>
        <p:spPr>
          <a:xfrm>
            <a:off x="4671298" y="3579475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3000"/>
              <a:buNone/>
              <a:defRPr sz="1600">
                <a:solidFill>
                  <a:srgbClr val="00A054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2800"/>
              <a:buNone/>
              <a:defRPr>
                <a:solidFill>
                  <a:srgbClr val="00A05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99" name="Google Shape;99;p39"/>
          <p:cNvSpPr txBox="1"/>
          <p:nvPr>
            <p:ph idx="7" type="title"/>
          </p:nvPr>
        </p:nvSpPr>
        <p:spPr>
          <a:xfrm>
            <a:off x="4717623" y="3944263"/>
            <a:ext cx="3523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0" name="Google Shape;100;p39"/>
          <p:cNvSpPr/>
          <p:nvPr/>
        </p:nvSpPr>
        <p:spPr>
          <a:xfrm>
            <a:off x="8214604" y="453577"/>
            <a:ext cx="563400" cy="555600"/>
          </a:xfrm>
          <a:prstGeom prst="ellipse">
            <a:avLst/>
          </a:prstGeom>
          <a:solidFill>
            <a:srgbClr val="00A05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9"/>
          <p:cNvSpPr/>
          <p:nvPr/>
        </p:nvSpPr>
        <p:spPr>
          <a:xfrm>
            <a:off x="8255012" y="493467"/>
            <a:ext cx="482700" cy="47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3390" y="523071"/>
            <a:ext cx="205865" cy="41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03" name="Google Shape;103;p39"/>
          <p:cNvSpPr txBox="1"/>
          <p:nvPr/>
        </p:nvSpPr>
        <p:spPr>
          <a:xfrm>
            <a:off x="8393397" y="635156"/>
            <a:ext cx="174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droje">
  <p:cSld name="TITLE_AND_BODY_1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/>
          <p:nvPr>
            <p:ph type="title"/>
          </p:nvPr>
        </p:nvSpPr>
        <p:spPr>
          <a:xfrm>
            <a:off x="4861100" y="1490700"/>
            <a:ext cx="40863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7" name="Google Shape;107;p40"/>
          <p:cNvSpPr/>
          <p:nvPr/>
        </p:nvSpPr>
        <p:spPr>
          <a:xfrm rot="5400000">
            <a:off x="7073850" y="-291050"/>
            <a:ext cx="40500" cy="47265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0"/>
          <p:cNvSpPr txBox="1"/>
          <p:nvPr>
            <p:ph idx="1" type="subTitle"/>
          </p:nvPr>
        </p:nvSpPr>
        <p:spPr>
          <a:xfrm>
            <a:off x="1139400" y="2544075"/>
            <a:ext cx="74199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34343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9" name="Google Shape;109;p40"/>
          <p:cNvSpPr/>
          <p:nvPr/>
        </p:nvSpPr>
        <p:spPr>
          <a:xfrm rot="10800000">
            <a:off x="-43650" y="-6831"/>
            <a:ext cx="9231300" cy="1540800"/>
          </a:xfrm>
          <a:prstGeom prst="rtTriangle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731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0"/>
          <p:cNvSpPr/>
          <p:nvPr/>
        </p:nvSpPr>
        <p:spPr>
          <a:xfrm>
            <a:off x="8214604" y="453577"/>
            <a:ext cx="563400" cy="555600"/>
          </a:xfrm>
          <a:prstGeom prst="ellipse">
            <a:avLst/>
          </a:prstGeom>
          <a:solidFill>
            <a:srgbClr val="00A05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0"/>
          <p:cNvSpPr/>
          <p:nvPr/>
        </p:nvSpPr>
        <p:spPr>
          <a:xfrm>
            <a:off x="8255012" y="493467"/>
            <a:ext cx="482700" cy="47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3390" y="523071"/>
            <a:ext cx="205865" cy="41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13" name="Google Shape;113;p40"/>
          <p:cNvSpPr txBox="1"/>
          <p:nvPr/>
        </p:nvSpPr>
        <p:spPr>
          <a:xfrm>
            <a:off x="8393397" y="635156"/>
            <a:ext cx="174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7" name="Google Shape;11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8" name="Google Shape;118;p41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1"/>
          <p:cNvSpPr/>
          <p:nvPr/>
        </p:nvSpPr>
        <p:spPr>
          <a:xfrm>
            <a:off x="-54750" y="0"/>
            <a:ext cx="9253500" cy="2187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loupce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3000"/>
              <a:buNone/>
              <a:defRPr>
                <a:solidFill>
                  <a:srgbClr val="00A0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3" name="Google Shape;123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4" name="Google Shape;12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5" name="Google Shape;125;p42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2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2"/>
          <p:cNvSpPr/>
          <p:nvPr/>
        </p:nvSpPr>
        <p:spPr>
          <a:xfrm>
            <a:off x="8214604" y="453577"/>
            <a:ext cx="563400" cy="555600"/>
          </a:xfrm>
          <a:prstGeom prst="ellipse">
            <a:avLst/>
          </a:prstGeom>
          <a:solidFill>
            <a:srgbClr val="00A05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2"/>
          <p:cNvSpPr/>
          <p:nvPr/>
        </p:nvSpPr>
        <p:spPr>
          <a:xfrm>
            <a:off x="8255012" y="493467"/>
            <a:ext cx="482700" cy="47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3390" y="523071"/>
            <a:ext cx="205865" cy="41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0" name="Google Shape;130;p42"/>
          <p:cNvSpPr txBox="1"/>
          <p:nvPr/>
        </p:nvSpPr>
        <p:spPr>
          <a:xfrm>
            <a:off x="8393397" y="635156"/>
            <a:ext cx="174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4200"/>
              <a:buNone/>
              <a:defRPr sz="4200">
                <a:solidFill>
                  <a:srgbClr val="00A05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4" name="Google Shape;134;p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5" name="Google Shape;135;p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6" name="Google Shape;13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ulní snímek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/>
          <p:nvPr/>
        </p:nvSpPr>
        <p:spPr>
          <a:xfrm>
            <a:off x="5217000" y="-11700"/>
            <a:ext cx="3927000" cy="51669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0"/>
          <p:cNvSpPr txBox="1"/>
          <p:nvPr>
            <p:ph type="ctrTitle"/>
          </p:nvPr>
        </p:nvSpPr>
        <p:spPr>
          <a:xfrm rot="-454">
            <a:off x="369437" y="3056079"/>
            <a:ext cx="45465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5400"/>
              <a:buFont typeface="Barlow Condensed SemiBold"/>
              <a:buNone/>
              <a:defRPr sz="5400">
                <a:solidFill>
                  <a:srgbClr val="999999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30"/>
          <p:cNvSpPr txBox="1"/>
          <p:nvPr>
            <p:ph idx="1" type="subTitle"/>
          </p:nvPr>
        </p:nvSpPr>
        <p:spPr>
          <a:xfrm>
            <a:off x="5373425" y="2613575"/>
            <a:ext cx="35319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arlow Condensed SemiBold"/>
              <a:buNone/>
              <a:defRPr sz="360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" name="Google Shape;1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703" y="4586068"/>
            <a:ext cx="689600" cy="32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0"/>
          <p:cNvSpPr/>
          <p:nvPr/>
        </p:nvSpPr>
        <p:spPr>
          <a:xfrm>
            <a:off x="6797084" y="873369"/>
            <a:ext cx="943500" cy="930600"/>
          </a:xfrm>
          <a:prstGeom prst="ellipse">
            <a:avLst/>
          </a:prstGeom>
          <a:solidFill>
            <a:srgbClr val="00A05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0"/>
          <p:cNvSpPr/>
          <p:nvPr/>
        </p:nvSpPr>
        <p:spPr>
          <a:xfrm>
            <a:off x="6864749" y="940165"/>
            <a:ext cx="808200" cy="797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6375" y="758444"/>
            <a:ext cx="1212627" cy="116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6463" y="989738"/>
            <a:ext cx="344724" cy="6979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2" name="Google Shape;22;p30"/>
          <p:cNvSpPr txBox="1"/>
          <p:nvPr/>
        </p:nvSpPr>
        <p:spPr>
          <a:xfrm>
            <a:off x="7096475" y="1177425"/>
            <a:ext cx="2913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hlavní část + logo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3000"/>
              <a:buNone/>
              <a:defRPr>
                <a:solidFill>
                  <a:srgbClr val="00A0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" name="Google Shape;27;p31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1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1"/>
          <p:cNvSpPr/>
          <p:nvPr/>
        </p:nvSpPr>
        <p:spPr>
          <a:xfrm>
            <a:off x="8214604" y="453577"/>
            <a:ext cx="563400" cy="555600"/>
          </a:xfrm>
          <a:prstGeom prst="ellipse">
            <a:avLst/>
          </a:prstGeom>
          <a:solidFill>
            <a:srgbClr val="00A05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1"/>
          <p:cNvSpPr/>
          <p:nvPr/>
        </p:nvSpPr>
        <p:spPr>
          <a:xfrm>
            <a:off x="8255012" y="493467"/>
            <a:ext cx="482700" cy="47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3390" y="523071"/>
            <a:ext cx="205865" cy="41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32" name="Google Shape;32;p31"/>
          <p:cNvSpPr txBox="1"/>
          <p:nvPr/>
        </p:nvSpPr>
        <p:spPr>
          <a:xfrm>
            <a:off x="8393397" y="635156"/>
            <a:ext cx="174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ředělový snímek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8512" y="33625"/>
            <a:ext cx="2506976" cy="50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2"/>
          <p:cNvSpPr/>
          <p:nvPr/>
        </p:nvSpPr>
        <p:spPr>
          <a:xfrm>
            <a:off x="826613" y="1951950"/>
            <a:ext cx="7373400" cy="12396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2"/>
          <p:cNvSpPr txBox="1"/>
          <p:nvPr>
            <p:ph type="title"/>
          </p:nvPr>
        </p:nvSpPr>
        <p:spPr>
          <a:xfrm>
            <a:off x="253025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3000"/>
              <a:buNone/>
              <a:defRPr>
                <a:solidFill>
                  <a:srgbClr val="00A0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>
  <p:cSld name="BLANK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4" name="Google Shape;44;p34"/>
          <p:cNvSpPr/>
          <p:nvPr/>
        </p:nvSpPr>
        <p:spPr>
          <a:xfrm>
            <a:off x="-50350" y="-23175"/>
            <a:ext cx="9194400" cy="5214300"/>
          </a:xfrm>
          <a:prstGeom prst="rect">
            <a:avLst/>
          </a:prstGeom>
          <a:solidFill>
            <a:srgbClr val="00A05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9458" y="2161360"/>
            <a:ext cx="1754775" cy="8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hlavní část bez loga">
  <p:cSld name="TITLE_AND_BODY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type="title"/>
          </p:nvPr>
        </p:nvSpPr>
        <p:spPr>
          <a:xfrm>
            <a:off x="311700" y="445025"/>
            <a:ext cx="765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" type="body"/>
          </p:nvPr>
        </p:nvSpPr>
        <p:spPr>
          <a:xfrm>
            <a:off x="311700" y="1152475"/>
            <a:ext cx="8466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0" name="Google Shape;50;p35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5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hlavní část zvýrazňovací">
  <p:cSld name="TITLE_AND_BODY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/>
          <p:nvPr/>
        </p:nvSpPr>
        <p:spPr>
          <a:xfrm>
            <a:off x="-50350" y="-23175"/>
            <a:ext cx="9194400" cy="5214300"/>
          </a:xfrm>
          <a:prstGeom prst="rect">
            <a:avLst/>
          </a:prstGeom>
          <a:solidFill>
            <a:srgbClr val="00A05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311700" y="1749063"/>
            <a:ext cx="85206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7" name="Google Shape;57;p36"/>
          <p:cNvSpPr/>
          <p:nvPr/>
        </p:nvSpPr>
        <p:spPr>
          <a:xfrm>
            <a:off x="-136075" y="-129025"/>
            <a:ext cx="447900" cy="142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6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6"/>
          <p:cNvSpPr/>
          <p:nvPr/>
        </p:nvSpPr>
        <p:spPr>
          <a:xfrm>
            <a:off x="8214604" y="453577"/>
            <a:ext cx="563400" cy="555600"/>
          </a:xfrm>
          <a:prstGeom prst="ellipse">
            <a:avLst/>
          </a:prstGeom>
          <a:solidFill>
            <a:srgbClr val="00A05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6"/>
          <p:cNvSpPr/>
          <p:nvPr/>
        </p:nvSpPr>
        <p:spPr>
          <a:xfrm>
            <a:off x="8255012" y="493467"/>
            <a:ext cx="482700" cy="47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3390" y="523071"/>
            <a:ext cx="205865" cy="41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62" name="Google Shape;62;p36"/>
          <p:cNvSpPr txBox="1"/>
          <p:nvPr/>
        </p:nvSpPr>
        <p:spPr>
          <a:xfrm>
            <a:off x="8393397" y="635156"/>
            <a:ext cx="174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znam 1">
  <p:cSld name="TITLE_AND_BODY_1_3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6" name="Google Shape;66;p37"/>
          <p:cNvSpPr txBox="1"/>
          <p:nvPr>
            <p:ph idx="2" type="title"/>
          </p:nvPr>
        </p:nvSpPr>
        <p:spPr>
          <a:xfrm>
            <a:off x="554400" y="1822925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7" name="Google Shape;67;p37"/>
          <p:cNvSpPr txBox="1"/>
          <p:nvPr>
            <p:ph idx="3" type="title"/>
          </p:nvPr>
        </p:nvSpPr>
        <p:spPr>
          <a:xfrm>
            <a:off x="554400" y="2409750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8" name="Google Shape;68;p37"/>
          <p:cNvSpPr txBox="1"/>
          <p:nvPr>
            <p:ph idx="4" type="title"/>
          </p:nvPr>
        </p:nvSpPr>
        <p:spPr>
          <a:xfrm>
            <a:off x="554400" y="3162725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9" name="Google Shape;69;p37"/>
          <p:cNvSpPr txBox="1"/>
          <p:nvPr>
            <p:ph idx="5" type="title"/>
          </p:nvPr>
        </p:nvSpPr>
        <p:spPr>
          <a:xfrm>
            <a:off x="554400" y="3749550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Google Shape;70;p37"/>
          <p:cNvSpPr txBox="1"/>
          <p:nvPr>
            <p:ph idx="6" type="title"/>
          </p:nvPr>
        </p:nvSpPr>
        <p:spPr>
          <a:xfrm>
            <a:off x="3231150" y="3162725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1" name="Google Shape;71;p37"/>
          <p:cNvSpPr txBox="1"/>
          <p:nvPr>
            <p:ph idx="7" type="title"/>
          </p:nvPr>
        </p:nvSpPr>
        <p:spPr>
          <a:xfrm>
            <a:off x="3231150" y="3749550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8" type="title"/>
          </p:nvPr>
        </p:nvSpPr>
        <p:spPr>
          <a:xfrm>
            <a:off x="5973750" y="3162725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9" type="title"/>
          </p:nvPr>
        </p:nvSpPr>
        <p:spPr>
          <a:xfrm>
            <a:off x="5973750" y="3749550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4" name="Google Shape;74;p37"/>
          <p:cNvSpPr txBox="1"/>
          <p:nvPr>
            <p:ph idx="13" type="title"/>
          </p:nvPr>
        </p:nvSpPr>
        <p:spPr>
          <a:xfrm>
            <a:off x="3231150" y="1822925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5" name="Google Shape;75;p37"/>
          <p:cNvSpPr txBox="1"/>
          <p:nvPr>
            <p:ph idx="14" type="title"/>
          </p:nvPr>
        </p:nvSpPr>
        <p:spPr>
          <a:xfrm>
            <a:off x="3231150" y="2409750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37"/>
          <p:cNvSpPr txBox="1"/>
          <p:nvPr>
            <p:ph idx="15" type="title"/>
          </p:nvPr>
        </p:nvSpPr>
        <p:spPr>
          <a:xfrm>
            <a:off x="5973750" y="1822925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7" name="Google Shape;77;p37"/>
          <p:cNvSpPr txBox="1"/>
          <p:nvPr>
            <p:ph idx="16" type="title"/>
          </p:nvPr>
        </p:nvSpPr>
        <p:spPr>
          <a:xfrm>
            <a:off x="5973750" y="2409750"/>
            <a:ext cx="2681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37"/>
          <p:cNvSpPr/>
          <p:nvPr/>
        </p:nvSpPr>
        <p:spPr>
          <a:xfrm>
            <a:off x="-198600" y="-129025"/>
            <a:ext cx="510300" cy="10890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7"/>
          <p:cNvSpPr/>
          <p:nvPr/>
        </p:nvSpPr>
        <p:spPr>
          <a:xfrm>
            <a:off x="-61600" y="5019225"/>
            <a:ext cx="9253500" cy="2187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7"/>
          <p:cNvSpPr/>
          <p:nvPr/>
        </p:nvSpPr>
        <p:spPr>
          <a:xfrm>
            <a:off x="8214604" y="453577"/>
            <a:ext cx="563400" cy="555600"/>
          </a:xfrm>
          <a:prstGeom prst="ellipse">
            <a:avLst/>
          </a:prstGeom>
          <a:solidFill>
            <a:srgbClr val="00A05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7"/>
          <p:cNvSpPr/>
          <p:nvPr/>
        </p:nvSpPr>
        <p:spPr>
          <a:xfrm>
            <a:off x="8255012" y="493467"/>
            <a:ext cx="482700" cy="476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3390" y="523071"/>
            <a:ext cx="205865" cy="41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83" name="Google Shape;83;p37"/>
          <p:cNvSpPr txBox="1"/>
          <p:nvPr/>
        </p:nvSpPr>
        <p:spPr>
          <a:xfrm>
            <a:off x="8393397" y="635156"/>
            <a:ext cx="174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3000"/>
              <a:buFont typeface="Barlow Condensed"/>
              <a:buNone/>
              <a:defRPr b="0" i="0" sz="3000" u="none" cap="none" strike="noStrike">
                <a:solidFill>
                  <a:srgbClr val="00A05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8b095eb46_2_0"/>
          <p:cNvSpPr txBox="1"/>
          <p:nvPr>
            <p:ph type="ctrTitle"/>
          </p:nvPr>
        </p:nvSpPr>
        <p:spPr>
          <a:xfrm rot="-454">
            <a:off x="369379" y="3056079"/>
            <a:ext cx="45465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cs-CZ"/>
              <a:t>TALENT MANAGEMENT</a:t>
            </a:r>
            <a:endParaRPr/>
          </a:p>
        </p:txBody>
      </p:sp>
      <p:sp>
        <p:nvSpPr>
          <p:cNvPr id="142" name="Google Shape;142;gb8b095eb46_2_0"/>
          <p:cNvSpPr txBox="1"/>
          <p:nvPr>
            <p:ph idx="1" type="subTitle"/>
          </p:nvPr>
        </p:nvSpPr>
        <p:spPr>
          <a:xfrm>
            <a:off x="5373425" y="2363050"/>
            <a:ext cx="35319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-CZ"/>
              <a:t>HODNOCENÍ VZDĚLÁVÁNÍ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7874714" y="2805739"/>
            <a:ext cx="456485" cy="647733"/>
          </a:xfrm>
          <a:prstGeom prst="foldedCorner">
            <a:avLst>
              <a:gd fmla="val 16667" name="adj"/>
            </a:avLst>
          </a:prstGeom>
          <a:noFill/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7376785" y="2805739"/>
            <a:ext cx="456485" cy="647733"/>
          </a:xfrm>
          <a:prstGeom prst="foldedCorner">
            <a:avLst>
              <a:gd fmla="val 16667" name="adj"/>
            </a:avLst>
          </a:prstGeom>
          <a:noFill/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 txBox="1"/>
          <p:nvPr>
            <p:ph type="title"/>
          </p:nvPr>
        </p:nvSpPr>
        <p:spPr>
          <a:xfrm>
            <a:off x="311700" y="445025"/>
            <a:ext cx="77845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/>
              <a:t>HODNOCENÍ KOMPETENCÍ</a:t>
            </a:r>
            <a:endParaRPr b="1"/>
          </a:p>
        </p:txBody>
      </p:sp>
      <p:pic>
        <p:nvPicPr>
          <p:cNvPr descr="Stáhnout - Kreslený bytový nábytek skříň — Stocková ilustrace" id="150" name="Google Shape;1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552" y="1539650"/>
            <a:ext cx="2113675" cy="288711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/>
          <p:nvPr/>
        </p:nvSpPr>
        <p:spPr>
          <a:xfrm>
            <a:off x="1893538" y="2180546"/>
            <a:ext cx="2641500" cy="920700"/>
          </a:xfrm>
          <a:prstGeom prst="roundRect">
            <a:avLst>
              <a:gd fmla="val 16667" name="adj"/>
            </a:avLst>
          </a:prstGeom>
          <a:solidFill>
            <a:srgbClr val="00A0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3115938" y="2890123"/>
            <a:ext cx="196800" cy="184200"/>
          </a:xfrm>
          <a:prstGeom prst="ellipse">
            <a:avLst/>
          </a:prstGeom>
          <a:solidFill>
            <a:srgbClr val="B7B7B7"/>
          </a:solidFill>
          <a:ln cap="flat" cmpd="sng" w="254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2068100" y="2317755"/>
            <a:ext cx="831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Linioví + střední mng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3226450" y="2381463"/>
            <a:ext cx="1295400" cy="461700"/>
          </a:xfrm>
          <a:prstGeom prst="rect">
            <a:avLst/>
          </a:prstGeom>
          <a:solidFill>
            <a:srgbClr val="00A0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Prezentační dovednosti</a:t>
            </a:r>
            <a:endParaRPr b="1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4162" y="1198926"/>
            <a:ext cx="854075" cy="123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/>
          <p:nvPr/>
        </p:nvSpPr>
        <p:spPr>
          <a:xfrm>
            <a:off x="5048250" y="1565275"/>
            <a:ext cx="1682750" cy="511175"/>
          </a:xfrm>
          <a:prstGeom prst="homePlate">
            <a:avLst>
              <a:gd fmla="val 50000" name="adj"/>
            </a:avLst>
          </a:prstGeom>
          <a:solidFill>
            <a:srgbClr val="00A0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SGA 2</a:t>
            </a:r>
            <a:r>
              <a:rPr b="0" baseline="30000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0" baseline="3000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6851650" y="1201737"/>
            <a:ext cx="933450" cy="1238250"/>
          </a:xfrm>
          <a:prstGeom prst="foldedCorner">
            <a:avLst>
              <a:gd fmla="val 16667" name="adj"/>
            </a:avLst>
          </a:prstGeom>
          <a:noFill/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DOTAZNÍK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5048250" y="2575609"/>
            <a:ext cx="1682750" cy="511175"/>
          </a:xfrm>
          <a:prstGeom prst="homePlate">
            <a:avLst>
              <a:gd fmla="val 50000" name="adj"/>
            </a:avLst>
          </a:prstGeom>
          <a:solidFill>
            <a:srgbClr val="00A0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PLÁN ROZVOJE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5048250" y="3129606"/>
            <a:ext cx="1682750" cy="511175"/>
          </a:xfrm>
          <a:prstGeom prst="homePlate">
            <a:avLst>
              <a:gd fmla="val 50000" name="adj"/>
            </a:avLst>
          </a:prstGeom>
          <a:solidFill>
            <a:srgbClr val="00A0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REALIZACE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5048250" y="4232275"/>
            <a:ext cx="1682750" cy="511175"/>
          </a:xfrm>
          <a:prstGeom prst="homePlate">
            <a:avLst>
              <a:gd fmla="val 50000" name="adj"/>
            </a:avLst>
          </a:prstGeom>
          <a:solidFill>
            <a:srgbClr val="00A0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HODNOCENÍ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4162" y="3737244"/>
            <a:ext cx="854075" cy="123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/>
          <p:nvPr/>
        </p:nvSpPr>
        <p:spPr>
          <a:xfrm>
            <a:off x="6851650" y="3740055"/>
            <a:ext cx="933450" cy="1238250"/>
          </a:xfrm>
          <a:prstGeom prst="foldedCorner">
            <a:avLst>
              <a:gd fmla="val 16667" name="adj"/>
            </a:avLst>
          </a:prstGeom>
          <a:noFill/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DOTAZNÍK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6861890" y="2805739"/>
            <a:ext cx="456485" cy="647733"/>
          </a:xfrm>
          <a:prstGeom prst="foldedCorner">
            <a:avLst>
              <a:gd fmla="val 16667" name="adj"/>
            </a:avLst>
          </a:prstGeom>
          <a:noFill/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8366191" y="2802586"/>
            <a:ext cx="456485" cy="647733"/>
          </a:xfrm>
          <a:prstGeom prst="foldedCorner">
            <a:avLst>
              <a:gd fmla="val 16667" name="adj"/>
            </a:avLst>
          </a:prstGeom>
          <a:noFill/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5" name="Google Shape;165;p15"/>
          <p:cNvGraphicFramePr/>
          <p:nvPr/>
        </p:nvGraphicFramePr>
        <p:xfrm>
          <a:off x="171100" y="158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{DE1D38F8-851E-49E7-AE99-C9B09431431C}</a:tableStyleId>
              </a:tblPr>
              <a:tblGrid>
                <a:gridCol w="696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top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mistři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OZ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call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vývoj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66" name="Google Shape;166;p15"/>
          <p:cNvGraphicFramePr/>
          <p:nvPr/>
        </p:nvGraphicFramePr>
        <p:xfrm>
          <a:off x="665150" y="108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{DE1D38F8-851E-49E7-AE99-C9B09431431C}</a:tableStyleId>
              </a:tblPr>
              <a:tblGrid>
                <a:gridCol w="650975"/>
                <a:gridCol w="551925"/>
                <a:gridCol w="601450"/>
                <a:gridCol w="601450"/>
              </a:tblGrid>
              <a:tr h="395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/>
                        <a:t>KomDov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/>
                        <a:t>Vedení porad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/>
                        <a:t>Agile mg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/>
          <p:nvPr>
            <p:ph type="title"/>
          </p:nvPr>
        </p:nvSpPr>
        <p:spPr>
          <a:xfrm>
            <a:off x="311700" y="445025"/>
            <a:ext cx="77845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/>
              <a:t>HODNOCENÍ KOMPETENCÍ – dle Hamblina</a:t>
            </a:r>
            <a:endParaRPr b="1"/>
          </a:p>
        </p:txBody>
      </p:sp>
      <p:grpSp>
        <p:nvGrpSpPr>
          <p:cNvPr id="172" name="Google Shape;172;p16"/>
          <p:cNvGrpSpPr/>
          <p:nvPr/>
        </p:nvGrpSpPr>
        <p:grpSpPr>
          <a:xfrm>
            <a:off x="-2287249" y="646542"/>
            <a:ext cx="9513744" cy="4542566"/>
            <a:chOff x="-3811249" y="-585358"/>
            <a:chExt cx="9513744" cy="4542566"/>
          </a:xfrm>
        </p:grpSpPr>
        <p:sp>
          <p:nvSpPr>
            <p:cNvPr id="173" name="Google Shape;173;p16"/>
            <p:cNvSpPr/>
            <p:nvPr/>
          </p:nvSpPr>
          <p:spPr>
            <a:xfrm>
              <a:off x="-3811249" y="-585358"/>
              <a:ext cx="4542566" cy="4542566"/>
            </a:xfrm>
            <a:prstGeom prst="blockArc">
              <a:avLst>
                <a:gd fmla="val 18900000" name="adj1"/>
                <a:gd fmla="val 2700000" name="adj2"/>
                <a:gd fmla="val 476" name="adj3"/>
              </a:avLst>
            </a:prstGeom>
            <a:solidFill>
              <a:srgbClr val="00A054"/>
            </a:solidFill>
            <a:ln cap="flat" cmpd="sng" w="254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320579" y="210673"/>
              <a:ext cx="5381915" cy="421616"/>
            </a:xfrm>
            <a:prstGeom prst="rect">
              <a:avLst/>
            </a:prstGeom>
            <a:solidFill>
              <a:srgbClr val="00A05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 txBox="1"/>
            <p:nvPr/>
          </p:nvSpPr>
          <p:spPr>
            <a:xfrm>
              <a:off x="320579" y="210673"/>
              <a:ext cx="5381915" cy="421616"/>
            </a:xfrm>
            <a:prstGeom prst="rect">
              <a:avLst/>
            </a:prstGeom>
            <a:solidFill>
              <a:srgbClr val="00A054"/>
            </a:solidFill>
            <a:ln>
              <a:noFill/>
            </a:ln>
          </p:spPr>
          <p:txBody>
            <a:bodyPr anchorCtr="0" anchor="ctr" bIns="58400" lIns="334650" spcFirstLastPara="1" rIns="58400" wrap="square" tIns="58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cs-CZ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Reakce účastníků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7069" y="157971"/>
              <a:ext cx="527020" cy="527020"/>
            </a:xfrm>
            <a:prstGeom prst="ellipse">
              <a:avLst/>
            </a:prstGeom>
            <a:solidFill>
              <a:srgbClr val="00A05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622697" y="842895"/>
              <a:ext cx="5079798" cy="421616"/>
            </a:xfrm>
            <a:prstGeom prst="rect">
              <a:avLst/>
            </a:prstGeom>
            <a:solidFill>
              <a:srgbClr val="00A05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 txBox="1"/>
            <p:nvPr/>
          </p:nvSpPr>
          <p:spPr>
            <a:xfrm>
              <a:off x="622697" y="842895"/>
              <a:ext cx="5079798" cy="421616"/>
            </a:xfrm>
            <a:prstGeom prst="rect">
              <a:avLst/>
            </a:prstGeom>
            <a:solidFill>
              <a:srgbClr val="00A054"/>
            </a:solidFill>
            <a:ln>
              <a:noFill/>
            </a:ln>
          </p:spPr>
          <p:txBody>
            <a:bodyPr anchorCtr="0" anchor="ctr" bIns="58400" lIns="334650" spcFirstLastPara="1" rIns="58400" wrap="square" tIns="58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cs-CZ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Hodnocení učení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359187" y="790193"/>
              <a:ext cx="527020" cy="527020"/>
            </a:xfrm>
            <a:prstGeom prst="ellipse">
              <a:avLst/>
            </a:prstGeom>
            <a:solidFill>
              <a:srgbClr val="00A05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715423" y="1475116"/>
              <a:ext cx="4987072" cy="421616"/>
            </a:xfrm>
            <a:prstGeom prst="rect">
              <a:avLst/>
            </a:prstGeom>
            <a:solidFill>
              <a:srgbClr val="00A05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 txBox="1"/>
            <p:nvPr/>
          </p:nvSpPr>
          <p:spPr>
            <a:xfrm>
              <a:off x="715423" y="1475116"/>
              <a:ext cx="4987072" cy="421616"/>
            </a:xfrm>
            <a:prstGeom prst="rect">
              <a:avLst/>
            </a:prstGeom>
            <a:solidFill>
              <a:srgbClr val="00A054"/>
            </a:solidFill>
            <a:ln>
              <a:noFill/>
            </a:ln>
          </p:spPr>
          <p:txBody>
            <a:bodyPr anchorCtr="0" anchor="ctr" bIns="58400" lIns="334650" spcFirstLastPara="1" rIns="58400" wrap="square" tIns="58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cs-CZ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Výkon jednotlivce (chování)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51912" y="1422414"/>
              <a:ext cx="527020" cy="527020"/>
            </a:xfrm>
            <a:prstGeom prst="ellipse">
              <a:avLst/>
            </a:prstGeom>
            <a:solidFill>
              <a:srgbClr val="00A05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22697" y="2107338"/>
              <a:ext cx="5079798" cy="421616"/>
            </a:xfrm>
            <a:prstGeom prst="rect">
              <a:avLst/>
            </a:prstGeom>
            <a:solidFill>
              <a:srgbClr val="00A05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622697" y="2107338"/>
              <a:ext cx="5079798" cy="421616"/>
            </a:xfrm>
            <a:prstGeom prst="rect">
              <a:avLst/>
            </a:prstGeom>
            <a:solidFill>
              <a:srgbClr val="00A054"/>
            </a:solidFill>
            <a:ln>
              <a:noFill/>
            </a:ln>
          </p:spPr>
          <p:txBody>
            <a:bodyPr anchorCtr="0" anchor="ctr" bIns="58400" lIns="334650" spcFirstLastPara="1" rIns="58400" wrap="square" tIns="58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cs-CZ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Výkon oddělení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359187" y="2054636"/>
              <a:ext cx="527020" cy="527020"/>
            </a:xfrm>
            <a:prstGeom prst="ellipse">
              <a:avLst/>
            </a:prstGeom>
            <a:solidFill>
              <a:srgbClr val="00A05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20579" y="2739560"/>
              <a:ext cx="5381915" cy="421616"/>
            </a:xfrm>
            <a:prstGeom prst="rect">
              <a:avLst/>
            </a:prstGeom>
            <a:solidFill>
              <a:srgbClr val="00A05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 txBox="1"/>
            <p:nvPr/>
          </p:nvSpPr>
          <p:spPr>
            <a:xfrm>
              <a:off x="320579" y="2739560"/>
              <a:ext cx="5381915" cy="421616"/>
            </a:xfrm>
            <a:prstGeom prst="rect">
              <a:avLst/>
            </a:prstGeom>
            <a:solidFill>
              <a:srgbClr val="00A054"/>
            </a:solidFill>
            <a:ln>
              <a:noFill/>
            </a:ln>
          </p:spPr>
          <p:txBody>
            <a:bodyPr anchorCtr="0" anchor="ctr" bIns="58400" lIns="334650" spcFirstLastPara="1" rIns="58400" wrap="square" tIns="58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cs-CZ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Výkon firmy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9" y="2686858"/>
              <a:ext cx="527020" cy="527020"/>
            </a:xfrm>
            <a:prstGeom prst="ellipse">
              <a:avLst/>
            </a:prstGeom>
            <a:solidFill>
              <a:srgbClr val="00A05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16"/>
          <p:cNvSpPr txBox="1"/>
          <p:nvPr/>
        </p:nvSpPr>
        <p:spPr>
          <a:xfrm>
            <a:off x="1614113" y="3951435"/>
            <a:ext cx="460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1916231" y="3339335"/>
            <a:ext cx="460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2008957" y="2686991"/>
            <a:ext cx="460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1916231" y="2054770"/>
            <a:ext cx="460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1613086" y="1422548"/>
            <a:ext cx="460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>
            <p:ph type="title"/>
          </p:nvPr>
        </p:nvSpPr>
        <p:spPr>
          <a:xfrm>
            <a:off x="311700" y="445025"/>
            <a:ext cx="77845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/>
              <a:t>HODNOCENÍ KOMPETENCÍ - KONKRÉTNĚ</a:t>
            </a:r>
            <a:endParaRPr b="1"/>
          </a:p>
        </p:txBody>
      </p:sp>
      <p:grpSp>
        <p:nvGrpSpPr>
          <p:cNvPr id="199" name="Google Shape;199;p17"/>
          <p:cNvGrpSpPr/>
          <p:nvPr/>
        </p:nvGrpSpPr>
        <p:grpSpPr>
          <a:xfrm>
            <a:off x="4279900" y="1479944"/>
            <a:ext cx="4618182" cy="459282"/>
            <a:chOff x="539552" y="692696"/>
            <a:chExt cx="3024336" cy="1152128"/>
          </a:xfrm>
        </p:grpSpPr>
        <p:sp>
          <p:nvSpPr>
            <p:cNvPr id="200" name="Google Shape;200;p17"/>
            <p:cNvSpPr/>
            <p:nvPr/>
          </p:nvSpPr>
          <p:spPr>
            <a:xfrm>
              <a:off x="539552" y="692696"/>
              <a:ext cx="3024336" cy="1152128"/>
            </a:xfrm>
            <a:prstGeom prst="wedgeRectCallout">
              <a:avLst>
                <a:gd fmla="val -33418" name="adj1"/>
                <a:gd fmla="val 108366" name="adj2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573858" y="908722"/>
              <a:ext cx="2941691" cy="926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cs-CZ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ZNALOST TECHNICKÉ DOKUMENTACE</a:t>
              </a:r>
              <a:endParaRPr b="1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2" name="Google Shape;202;p17"/>
          <p:cNvGrpSpPr/>
          <p:nvPr/>
        </p:nvGrpSpPr>
        <p:grpSpPr>
          <a:xfrm>
            <a:off x="755650" y="2245913"/>
            <a:ext cx="7792604" cy="2332800"/>
            <a:chOff x="0" y="4364"/>
            <a:chExt cx="7792604" cy="2332800"/>
          </a:xfrm>
        </p:grpSpPr>
        <p:sp>
          <p:nvSpPr>
            <p:cNvPr id="203" name="Google Shape;203;p17"/>
            <p:cNvSpPr/>
            <p:nvPr/>
          </p:nvSpPr>
          <p:spPr>
            <a:xfrm>
              <a:off x="0" y="4364"/>
              <a:ext cx="1948151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4" name="Google Shape;204;p17"/>
            <p:cNvSpPr txBox="1"/>
            <p:nvPr/>
          </p:nvSpPr>
          <p:spPr>
            <a:xfrm>
              <a:off x="0" y="4364"/>
              <a:ext cx="1948151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142225" spcFirstLastPara="1" rIns="142225" wrap="square" tIns="50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b="0" baseline="3000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r>
                <a:rPr b="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„učení“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1948151" y="4364"/>
              <a:ext cx="389630" cy="10692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25400">
              <a:solidFill>
                <a:srgbClr val="00A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2493633" y="4364"/>
              <a:ext cx="5298971" cy="1069200"/>
            </a:xfrm>
            <a:prstGeom prst="rect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7" name="Google Shape;207;p17"/>
            <p:cNvSpPr txBox="1"/>
            <p:nvPr/>
          </p:nvSpPr>
          <p:spPr>
            <a:xfrm>
              <a:off x="2493633" y="4364"/>
              <a:ext cx="5298971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Char char="••"/>
              </a:pPr>
              <a:r>
                <a:rPr b="1" i="0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Technické minimum  (kompetenční model)</a:t>
              </a:r>
              <a:endPara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0" y="1267964"/>
              <a:ext cx="1948151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9" name="Google Shape;209;p17"/>
            <p:cNvSpPr txBox="1"/>
            <p:nvPr/>
          </p:nvSpPr>
          <p:spPr>
            <a:xfrm>
              <a:off x="0" y="1267964"/>
              <a:ext cx="1948151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142225" spcFirstLastPara="1" rIns="142225" wrap="square" tIns="50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b="0" baseline="3000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r>
                <a:rPr b="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„výkon“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1948151" y="1267964"/>
              <a:ext cx="389630" cy="10692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25400">
              <a:solidFill>
                <a:srgbClr val="00A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2493633" y="1267964"/>
              <a:ext cx="5298971" cy="1069200"/>
            </a:xfrm>
            <a:prstGeom prst="rect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2" name="Google Shape;212;p17"/>
            <p:cNvSpPr txBox="1"/>
            <p:nvPr/>
          </p:nvSpPr>
          <p:spPr>
            <a:xfrm>
              <a:off x="2493633" y="1267964"/>
              <a:ext cx="5298971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-1460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Char char="••"/>
              </a:pPr>
              <a:r>
                <a:rPr b="1" i="0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Počet reklamací:</a:t>
              </a:r>
              <a:endPara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14300" lvl="2" marL="2286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Char char="••"/>
              </a:pPr>
              <a:r>
                <a:rPr b="0" i="1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celkem</a:t>
              </a:r>
              <a:endPara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14300" lvl="2" marL="2286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Char char="••"/>
              </a:pPr>
              <a:r>
                <a:rPr b="0" i="1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způsobené neznalostmi Technického minima</a:t>
              </a:r>
              <a:endParaRPr b="0" i="1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311700" y="445025"/>
            <a:ext cx="77845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/>
              <a:t>HODNOCENÍ KOMPETENCÍ - KONKRÉTNĚ</a:t>
            </a:r>
            <a:endParaRPr b="1"/>
          </a:p>
        </p:txBody>
      </p:sp>
      <p:grpSp>
        <p:nvGrpSpPr>
          <p:cNvPr id="218" name="Google Shape;218;p18"/>
          <p:cNvGrpSpPr/>
          <p:nvPr/>
        </p:nvGrpSpPr>
        <p:grpSpPr>
          <a:xfrm>
            <a:off x="4114800" y="1291444"/>
            <a:ext cx="3849832" cy="459282"/>
            <a:chOff x="539552" y="692696"/>
            <a:chExt cx="3024336" cy="1152128"/>
          </a:xfrm>
        </p:grpSpPr>
        <p:sp>
          <p:nvSpPr>
            <p:cNvPr id="219" name="Google Shape;219;p18"/>
            <p:cNvSpPr/>
            <p:nvPr/>
          </p:nvSpPr>
          <p:spPr>
            <a:xfrm>
              <a:off x="539552" y="692696"/>
              <a:ext cx="3024336" cy="1152128"/>
            </a:xfrm>
            <a:prstGeom prst="wedgeRectCallout">
              <a:avLst>
                <a:gd fmla="val -33418" name="adj1"/>
                <a:gd fmla="val 108366" name="adj2"/>
              </a:avLst>
            </a:prstGeom>
            <a:solidFill>
              <a:srgbClr val="909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573858" y="908722"/>
              <a:ext cx="2941691" cy="926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cs-CZ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ZVLÁDNUTÍ VÍCE „PROFESÍ“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235528" y="2056746"/>
            <a:ext cx="8548254" cy="2585756"/>
            <a:chOff x="0" y="24747"/>
            <a:chExt cx="8548254" cy="2585756"/>
          </a:xfrm>
        </p:grpSpPr>
        <p:sp>
          <p:nvSpPr>
            <p:cNvPr id="222" name="Google Shape;222;p18"/>
            <p:cNvSpPr/>
            <p:nvPr/>
          </p:nvSpPr>
          <p:spPr>
            <a:xfrm>
              <a:off x="0" y="24747"/>
              <a:ext cx="2137063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0" y="24747"/>
              <a:ext cx="2137063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142225" spcFirstLastPara="1" rIns="142225" wrap="square" tIns="50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b="0" baseline="3000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r>
                <a:rPr b="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„učení“</a:t>
              </a: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2137063" y="24747"/>
              <a:ext cx="427412" cy="6534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25400">
              <a:solidFill>
                <a:srgbClr val="00A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2735441" y="24747"/>
              <a:ext cx="5812813" cy="653400"/>
            </a:xfrm>
            <a:prstGeom prst="rect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2735441" y="24747"/>
              <a:ext cx="5812813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-1587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Char char="••"/>
              </a:pPr>
              <a:r>
                <a:rPr b="1" i="0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klíčové znalosti a dovednosti pro požadované pozice</a:t>
              </a:r>
              <a:endPara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0" y="990925"/>
              <a:ext cx="2137063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8" name="Google Shape;228;p18"/>
            <p:cNvSpPr txBox="1"/>
            <p:nvPr/>
          </p:nvSpPr>
          <p:spPr>
            <a:xfrm>
              <a:off x="0" y="990925"/>
              <a:ext cx="2137063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142225" spcFirstLastPara="1" rIns="142225" wrap="square" tIns="50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b="0" baseline="3000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r>
                <a:rPr b="0" i="0" lang="cs-CZ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– „výkon“</a:t>
              </a: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2137063" y="796947"/>
              <a:ext cx="427412" cy="1041356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25400">
              <a:solidFill>
                <a:srgbClr val="00A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2735441" y="796947"/>
              <a:ext cx="5812813" cy="1041356"/>
            </a:xfrm>
            <a:prstGeom prst="rect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2735441" y="796947"/>
              <a:ext cx="5812813" cy="1041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-1587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b="1" i="0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počet pracovníků a profesí</a:t>
              </a:r>
              <a:r>
                <a:rPr b="0" i="0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které se mají zastávat (fleximatice)</a:t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587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Char char="••"/>
              </a:pPr>
              <a:r>
                <a:rPr b="1" i="0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množství přesčasových hodin</a:t>
              </a:r>
              <a:endPara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587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b="1" i="0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zkrácení výrobního času </a:t>
              </a:r>
              <a:r>
                <a:rPr b="0" i="0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zakázky</a:t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0" y="1957103"/>
              <a:ext cx="2137063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3" name="Google Shape;233;p18"/>
            <p:cNvSpPr txBox="1"/>
            <p:nvPr/>
          </p:nvSpPr>
          <p:spPr>
            <a:xfrm>
              <a:off x="0" y="1957103"/>
              <a:ext cx="2137063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142225" spcFirstLastPara="1" rIns="142225" wrap="square" tIns="50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Organizační opatření:</a:t>
              </a:r>
              <a:endPara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2137063" y="1957103"/>
              <a:ext cx="427412" cy="6534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25400">
              <a:solidFill>
                <a:srgbClr val="00A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2735441" y="1957103"/>
              <a:ext cx="5812813" cy="653400"/>
            </a:xfrm>
            <a:prstGeom prst="rect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2735441" y="1957103"/>
              <a:ext cx="5812813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-1587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Char char="••"/>
              </a:pPr>
              <a:r>
                <a:rPr b="0" i="1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stanovit cíl ve fleximatici</a:t>
              </a:r>
              <a:endParaRPr b="0" i="1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587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Char char="••"/>
              </a:pPr>
              <a:r>
                <a:rPr b="0" i="1" lang="cs-CZ" sz="14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vytipovat klíčové Z+D pro požadované pozice</a:t>
              </a:r>
              <a:endParaRPr b="0" i="1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>
            <p:ph type="title"/>
          </p:nvPr>
        </p:nvSpPr>
        <p:spPr>
          <a:xfrm>
            <a:off x="311700" y="445025"/>
            <a:ext cx="77845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/>
              <a:t>HODNOCENÍ KOMPETENCÍ – „AKČNÍ PLÁN“</a:t>
            </a:r>
            <a:endParaRPr b="1"/>
          </a:p>
        </p:txBody>
      </p:sp>
      <p:grpSp>
        <p:nvGrpSpPr>
          <p:cNvPr id="242" name="Google Shape;242;p19"/>
          <p:cNvGrpSpPr/>
          <p:nvPr/>
        </p:nvGrpSpPr>
        <p:grpSpPr>
          <a:xfrm>
            <a:off x="4229100" y="1208894"/>
            <a:ext cx="3849832" cy="459282"/>
            <a:chOff x="539552" y="692696"/>
            <a:chExt cx="3024336" cy="1152128"/>
          </a:xfrm>
        </p:grpSpPr>
        <p:sp>
          <p:nvSpPr>
            <p:cNvPr id="243" name="Google Shape;243;p19"/>
            <p:cNvSpPr/>
            <p:nvPr/>
          </p:nvSpPr>
          <p:spPr>
            <a:xfrm>
              <a:off x="539552" y="692696"/>
              <a:ext cx="3024336" cy="1152128"/>
            </a:xfrm>
            <a:prstGeom prst="wedgeRectCallout">
              <a:avLst>
                <a:gd fmla="val -33418" name="adj1"/>
                <a:gd fmla="val 108366" name="adj2"/>
              </a:avLst>
            </a:prstGeom>
            <a:solidFill>
              <a:srgbClr val="909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580820" y="918381"/>
              <a:ext cx="29418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cs-CZ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HODNOCENÍ PRACOVNÍKŮ</a:t>
              </a:r>
              <a:endPara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45" name="Google Shape;245;p19"/>
          <p:cNvSpPr txBox="1"/>
          <p:nvPr/>
        </p:nvSpPr>
        <p:spPr>
          <a:xfrm>
            <a:off x="190500" y="1921507"/>
            <a:ext cx="6077076" cy="1512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1400"/>
              <a:buFont typeface="Montserrat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 každý rozhovor si připravím 5 otevřených otázek.</a:t>
            </a:r>
            <a:br>
              <a:rPr b="0" i="0" lang="cs-CZ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1400"/>
              <a:buFont typeface="Montserrat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 jednání si budu zapisovat poznámky – co jsem se dověděl.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1400"/>
              <a:buFont typeface="Montserrat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Připravím si seznam nejčastějších otevřených otázek.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054"/>
              </a:buClr>
              <a:buSzPts val="1400"/>
              <a:buFont typeface="Montserrat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půl roku zkontroluji svoji úroveň této dovednosti.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4146550" y="3670301"/>
            <a:ext cx="4694902" cy="1130300"/>
          </a:xfrm>
          <a:prstGeom prst="rect">
            <a:avLst/>
          </a:prstGeom>
          <a:noFill/>
          <a:ln cap="flat" cmpd="sng" w="19050">
            <a:solidFill>
              <a:srgbClr val="00A05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Budu klást otevřené otázky.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Zaměřím se na otevřené otázky.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Spolehnu se na šéfa.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type="title"/>
          </p:nvPr>
        </p:nvSpPr>
        <p:spPr>
          <a:xfrm>
            <a:off x="311700" y="445025"/>
            <a:ext cx="77845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cs-CZ"/>
              <a:t>CVIČENÍ</a:t>
            </a:r>
            <a:endParaRPr b="1"/>
          </a:p>
        </p:txBody>
      </p:sp>
      <p:sp>
        <p:nvSpPr>
          <p:cNvPr id="252" name="Google Shape;252;p20"/>
          <p:cNvSpPr txBox="1"/>
          <p:nvPr/>
        </p:nvSpPr>
        <p:spPr>
          <a:xfrm>
            <a:off x="1199015" y="1827200"/>
            <a:ext cx="6394743" cy="17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rPr b="1" i="0" lang="cs-CZ" sz="1600" u="none" cap="none" strike="noStrike">
                <a:solidFill>
                  <a:srgbClr val="00A054"/>
                </a:solidFill>
                <a:latin typeface="Montserrat"/>
                <a:ea typeface="Montserrat"/>
                <a:cs typeface="Montserrat"/>
                <a:sym typeface="Montserrat"/>
              </a:rPr>
              <a:t>VYBERTE SI JEDNU DOVEDNOST A VYTVOŘTE:</a:t>
            </a:r>
            <a:endParaRPr b="0" i="0" sz="1400" u="none" cap="none" strike="noStrike">
              <a:solidFill>
                <a:srgbClr val="00A0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Montserrat"/>
              <a:buChar char="-"/>
            </a:pPr>
            <a:r>
              <a:rPr b="0" i="0" lang="cs-CZ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kritéria měření dovednosti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0030" lvl="0" marL="2857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Montserrat"/>
              <a:buChar char="-"/>
            </a:pPr>
            <a:r>
              <a:rPr b="0" i="0" lang="cs-CZ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návrh na aktivity SGA (2.stupeň)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0030" lvl="0" marL="2857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Montserrat"/>
              <a:buChar char="-"/>
            </a:pPr>
            <a:r>
              <a:rPr b="0" i="0" lang="cs-CZ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plán transferových aktivit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0030" lvl="0" marL="2857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Pavel</dc:creator>
</cp:coreProperties>
</file>