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D9ED"/>
    <a:srgbClr val="E2F0D9"/>
    <a:srgbClr val="FFF2CC"/>
    <a:srgbClr val="000000"/>
    <a:srgbClr val="2F528F"/>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ta Holá" userId="55ffaada991310a0" providerId="LiveId" clId="{981CA3C0-67E1-44C1-8DE7-E1522C8B8A2A}"/>
    <pc:docChg chg="modSld">
      <pc:chgData name="Beata Holá" userId="55ffaada991310a0" providerId="LiveId" clId="{981CA3C0-67E1-44C1-8DE7-E1522C8B8A2A}" dt="2022-08-02T06:52:17.754" v="569" actId="20577"/>
      <pc:docMkLst>
        <pc:docMk/>
      </pc:docMkLst>
      <pc:sldChg chg="modSp mod">
        <pc:chgData name="Beata Holá" userId="55ffaada991310a0" providerId="LiveId" clId="{981CA3C0-67E1-44C1-8DE7-E1522C8B8A2A}" dt="2022-08-02T06:49:06.058" v="324" actId="20577"/>
        <pc:sldMkLst>
          <pc:docMk/>
          <pc:sldMk cId="1114177713" sldId="256"/>
        </pc:sldMkLst>
        <pc:spChg chg="mod">
          <ac:chgData name="Beata Holá" userId="55ffaada991310a0" providerId="LiveId" clId="{981CA3C0-67E1-44C1-8DE7-E1522C8B8A2A}" dt="2022-08-02T06:48:05.886" v="274" actId="20577"/>
          <ac:spMkLst>
            <pc:docMk/>
            <pc:sldMk cId="1114177713" sldId="256"/>
            <ac:spMk id="10" creationId="{542E3585-D5D8-FCEA-0EE5-456BE59EF82C}"/>
          </ac:spMkLst>
        </pc:spChg>
        <pc:spChg chg="mod">
          <ac:chgData name="Beata Holá" userId="55ffaada991310a0" providerId="LiveId" clId="{981CA3C0-67E1-44C1-8DE7-E1522C8B8A2A}" dt="2022-08-02T06:48:58.320" v="322" actId="20577"/>
          <ac:spMkLst>
            <pc:docMk/>
            <pc:sldMk cId="1114177713" sldId="256"/>
            <ac:spMk id="12" creationId="{E579D503-BD2B-A78A-9765-C0F396FB1607}"/>
          </ac:spMkLst>
        </pc:spChg>
        <pc:spChg chg="mod">
          <ac:chgData name="Beata Holá" userId="55ffaada991310a0" providerId="LiveId" clId="{981CA3C0-67E1-44C1-8DE7-E1522C8B8A2A}" dt="2022-07-31T18:48:12.197" v="11" actId="255"/>
          <ac:spMkLst>
            <pc:docMk/>
            <pc:sldMk cId="1114177713" sldId="256"/>
            <ac:spMk id="13" creationId="{BACFDB88-617D-2E5D-EE73-CD3CC6A28006}"/>
          </ac:spMkLst>
        </pc:spChg>
        <pc:spChg chg="mod">
          <ac:chgData name="Beata Holá" userId="55ffaada991310a0" providerId="LiveId" clId="{981CA3C0-67E1-44C1-8DE7-E1522C8B8A2A}" dt="2022-08-02T06:49:06.058" v="324" actId="20577"/>
          <ac:spMkLst>
            <pc:docMk/>
            <pc:sldMk cId="1114177713" sldId="256"/>
            <ac:spMk id="16" creationId="{CE45334F-876C-7255-763A-4AF60A98E91A}"/>
          </ac:spMkLst>
        </pc:spChg>
      </pc:sldChg>
      <pc:sldChg chg="modSp mod">
        <pc:chgData name="Beata Holá" userId="55ffaada991310a0" providerId="LiveId" clId="{981CA3C0-67E1-44C1-8DE7-E1522C8B8A2A}" dt="2022-08-02T06:47:43.656" v="261" actId="1035"/>
        <pc:sldMkLst>
          <pc:docMk/>
          <pc:sldMk cId="3428636569" sldId="257"/>
        </pc:sldMkLst>
        <pc:spChg chg="mod">
          <ac:chgData name="Beata Holá" userId="55ffaada991310a0" providerId="LiveId" clId="{981CA3C0-67E1-44C1-8DE7-E1522C8B8A2A}" dt="2022-08-02T06:47:43.656" v="261" actId="1035"/>
          <ac:spMkLst>
            <pc:docMk/>
            <pc:sldMk cId="3428636569" sldId="257"/>
            <ac:spMk id="3" creationId="{ACDED931-873F-4C30-F854-D50C8D87BE66}"/>
          </ac:spMkLst>
        </pc:spChg>
      </pc:sldChg>
      <pc:sldChg chg="modSp mod">
        <pc:chgData name="Beata Holá" userId="55ffaada991310a0" providerId="LiveId" clId="{981CA3C0-67E1-44C1-8DE7-E1522C8B8A2A}" dt="2022-08-02T06:52:17.754" v="569" actId="20577"/>
        <pc:sldMkLst>
          <pc:docMk/>
          <pc:sldMk cId="3953235543" sldId="258"/>
        </pc:sldMkLst>
        <pc:spChg chg="mod">
          <ac:chgData name="Beata Holá" userId="55ffaada991310a0" providerId="LiveId" clId="{981CA3C0-67E1-44C1-8DE7-E1522C8B8A2A}" dt="2022-08-02T06:51:04.039" v="494" actId="20577"/>
          <ac:spMkLst>
            <pc:docMk/>
            <pc:sldMk cId="3953235543" sldId="258"/>
            <ac:spMk id="3" creationId="{50E156BA-2D41-BF2F-AEEE-BA3BE6A63686}"/>
          </ac:spMkLst>
        </pc:spChg>
        <pc:spChg chg="mod">
          <ac:chgData name="Beata Holá" userId="55ffaada991310a0" providerId="LiveId" clId="{981CA3C0-67E1-44C1-8DE7-E1522C8B8A2A}" dt="2022-08-02T06:52:17.754" v="569" actId="20577"/>
          <ac:spMkLst>
            <pc:docMk/>
            <pc:sldMk cId="3953235543" sldId="258"/>
            <ac:spMk id="5" creationId="{41EC963F-A652-24FB-A640-49BB40B405E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7CC2F-F500-BA77-ED59-04B87F2247D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3508D49-3E5E-CE63-F30E-0C94EF396F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DEFE757-6565-647A-BD39-996397FC58D2}"/>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5" name="Zástupný symbol pro zápatí 4">
            <a:extLst>
              <a:ext uri="{FF2B5EF4-FFF2-40B4-BE49-F238E27FC236}">
                <a16:creationId xmlns:a16="http://schemas.microsoft.com/office/drawing/2014/main" id="{CFA94519-EBA9-FCEA-1004-30B6E00E2D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9AE550-9315-1693-8211-BABBC7091BFB}"/>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287969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1FCCB2-C50A-EF0E-7FB8-06BBC6B52A3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4EFEAC3-5680-E7D0-DECD-F75517E8DF3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D03946-356B-2AA1-BAA5-144EC44151F1}"/>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5" name="Zástupný symbol pro zápatí 4">
            <a:extLst>
              <a:ext uri="{FF2B5EF4-FFF2-40B4-BE49-F238E27FC236}">
                <a16:creationId xmlns:a16="http://schemas.microsoft.com/office/drawing/2014/main" id="{F0CAD30E-165F-F303-A03F-251B52F0E4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9FAC872-B45F-72F8-D389-FBA3516D04AE}"/>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3396445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E22BC72-4A29-4AD0-13A6-FD3D75A1144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8754340-6628-9AA1-8B89-C8A2B49E90A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FE4EC1D-7569-0621-162C-90641B817A1B}"/>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5" name="Zástupný symbol pro zápatí 4">
            <a:extLst>
              <a:ext uri="{FF2B5EF4-FFF2-40B4-BE49-F238E27FC236}">
                <a16:creationId xmlns:a16="http://schemas.microsoft.com/office/drawing/2014/main" id="{3A1C52B4-70A0-0133-FEDA-6FB81909A90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7B8BFB-3BCF-A9A5-CDB9-61E8426732A2}"/>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150831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1913D-90C5-227D-E06F-890E3C8D645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91BE980-00AA-C70C-ECDA-901AEB9EF59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3D4AE35-0096-59B7-DB29-C6985BAA71A7}"/>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5" name="Zástupný symbol pro zápatí 4">
            <a:extLst>
              <a:ext uri="{FF2B5EF4-FFF2-40B4-BE49-F238E27FC236}">
                <a16:creationId xmlns:a16="http://schemas.microsoft.com/office/drawing/2014/main" id="{2F0A84E5-7D9B-33AE-22BB-7019097B33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225C1ED-1C3F-91C7-CB56-8E9F7167C9F8}"/>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68249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2CFBF2-F51A-3448-A35C-37AA9270881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91F2B11-3B44-590E-0F31-F6B166B6A6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0335064-6839-2F17-B31B-40ACE6B47669}"/>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5" name="Zástupný symbol pro zápatí 4">
            <a:extLst>
              <a:ext uri="{FF2B5EF4-FFF2-40B4-BE49-F238E27FC236}">
                <a16:creationId xmlns:a16="http://schemas.microsoft.com/office/drawing/2014/main" id="{A6006D81-AE33-59C4-CC9A-4A47B437AE6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4DFD1C0-234D-DD6A-8FBA-E129EC3BA6CF}"/>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166646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4C1A19-F1C5-AD80-D16A-E0A7324C6BC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D7D56DF-8F17-F9F6-1B03-53F2E5E69FA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2AC26F4-9919-D054-6480-7D0CB33424B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BC10B5F-81EF-75CB-E93A-10FBF1A47726}"/>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6" name="Zástupný symbol pro zápatí 5">
            <a:extLst>
              <a:ext uri="{FF2B5EF4-FFF2-40B4-BE49-F238E27FC236}">
                <a16:creationId xmlns:a16="http://schemas.microsoft.com/office/drawing/2014/main" id="{17019F1E-888F-2D68-DC44-2AD81EB4025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CD8F529-3EDC-1307-B8AD-BCF191F531B5}"/>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3479085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B36617-3267-982B-93BA-ED1316BD6D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4BFD5CF-3B55-90C1-D2F3-642A576C10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114F405-21E3-E071-1099-8655074F443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BD496B9-96C5-E790-5E00-F01730982D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9CD1139-DC42-5886-789D-D416EE90F71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4E3847B-9E33-2BEF-ECA5-A5A1AFE52951}"/>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8" name="Zástupný symbol pro zápatí 7">
            <a:extLst>
              <a:ext uri="{FF2B5EF4-FFF2-40B4-BE49-F238E27FC236}">
                <a16:creationId xmlns:a16="http://schemas.microsoft.com/office/drawing/2014/main" id="{89444DE2-2557-B91B-BEEB-D487A38C886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7E562E1-A474-B883-055B-6DD144EB3F61}"/>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298660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9297B4-599A-9310-09EF-BB8B38E0347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AF303CF-CC3F-179D-F123-2A57005166EA}"/>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4" name="Zástupný symbol pro zápatí 3">
            <a:extLst>
              <a:ext uri="{FF2B5EF4-FFF2-40B4-BE49-F238E27FC236}">
                <a16:creationId xmlns:a16="http://schemas.microsoft.com/office/drawing/2014/main" id="{5FB40804-5470-9B48-F6DD-10001B0333F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9480356-93AB-3E05-1B12-0A8EF1C64F7F}"/>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166540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91E957C-4319-CE0B-18EF-41E81C383A56}"/>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3" name="Zástupný symbol pro zápatí 2">
            <a:extLst>
              <a:ext uri="{FF2B5EF4-FFF2-40B4-BE49-F238E27FC236}">
                <a16:creationId xmlns:a16="http://schemas.microsoft.com/office/drawing/2014/main" id="{5E28A321-9FA4-9E11-981A-B9591F5305C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67A9C8E-AAE8-3CE5-8092-EB6D36C41F54}"/>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733487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5C6786-C8A2-67B7-F2D2-E1229D1B045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6F315B7-799E-DAE4-0434-CEF1E73002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191F1D2-3DC2-9917-B4B1-7C46FC32C6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E626866-EAEF-C0AB-7BA8-7273F5FAAB19}"/>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6" name="Zástupný symbol pro zápatí 5">
            <a:extLst>
              <a:ext uri="{FF2B5EF4-FFF2-40B4-BE49-F238E27FC236}">
                <a16:creationId xmlns:a16="http://schemas.microsoft.com/office/drawing/2014/main" id="{EA6E007A-518D-096B-B3A5-C29191F0B7F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E05B2A0-C74B-A0C3-215F-EECB1BFAE3DD}"/>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101458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37020E-8319-D5F2-B12A-25209A1F999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0E2FB40-8D4F-985C-FD8B-C4C82DC8C3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57A2AE9-C1D6-AF14-234A-DD92D482EA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0D60556-0D07-5920-77AF-C5ED8A5A5B5D}"/>
              </a:ext>
            </a:extLst>
          </p:cNvPr>
          <p:cNvSpPr>
            <a:spLocks noGrp="1"/>
          </p:cNvSpPr>
          <p:nvPr>
            <p:ph type="dt" sz="half" idx="10"/>
          </p:nvPr>
        </p:nvSpPr>
        <p:spPr/>
        <p:txBody>
          <a:bodyPr/>
          <a:lstStyle/>
          <a:p>
            <a:fld id="{E7C9A36C-E01D-4884-B10F-E60D9C7CAC07}" type="datetimeFigureOut">
              <a:rPr lang="cs-CZ" smtClean="0"/>
              <a:t>02.08.2022</a:t>
            </a:fld>
            <a:endParaRPr lang="cs-CZ"/>
          </a:p>
        </p:txBody>
      </p:sp>
      <p:sp>
        <p:nvSpPr>
          <p:cNvPr id="6" name="Zástupný symbol pro zápatí 5">
            <a:extLst>
              <a:ext uri="{FF2B5EF4-FFF2-40B4-BE49-F238E27FC236}">
                <a16:creationId xmlns:a16="http://schemas.microsoft.com/office/drawing/2014/main" id="{52151728-E929-254F-1E61-5EEC07EB60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7AA899A-02EB-009A-B51D-895B54F87614}"/>
              </a:ext>
            </a:extLst>
          </p:cNvPr>
          <p:cNvSpPr>
            <a:spLocks noGrp="1"/>
          </p:cNvSpPr>
          <p:nvPr>
            <p:ph type="sldNum" sz="quarter" idx="12"/>
          </p:nvPr>
        </p:nvSpPr>
        <p:spPr/>
        <p:txBody>
          <a:bodyPr/>
          <a:lstStyle/>
          <a:p>
            <a:fld id="{314D71C6-2F26-4889-8394-2C170BAF30D3}" type="slidenum">
              <a:rPr lang="cs-CZ" smtClean="0"/>
              <a:t>‹#›</a:t>
            </a:fld>
            <a:endParaRPr lang="cs-CZ"/>
          </a:p>
        </p:txBody>
      </p:sp>
    </p:spTree>
    <p:extLst>
      <p:ext uri="{BB962C8B-B14F-4D97-AF65-F5344CB8AC3E}">
        <p14:creationId xmlns:p14="http://schemas.microsoft.com/office/powerpoint/2010/main" val="165795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D5E09A9-4A9D-B241-AFFB-1359740F37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56BBE3E-091B-396B-E618-E99FC6D0A4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61BF66-D8BB-CC8C-EED9-431CE66627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9A36C-E01D-4884-B10F-E60D9C7CAC07}" type="datetimeFigureOut">
              <a:rPr lang="cs-CZ" smtClean="0"/>
              <a:t>02.08.2022</a:t>
            </a:fld>
            <a:endParaRPr lang="cs-CZ"/>
          </a:p>
        </p:txBody>
      </p:sp>
      <p:sp>
        <p:nvSpPr>
          <p:cNvPr id="5" name="Zástupný symbol pro zápatí 4">
            <a:extLst>
              <a:ext uri="{FF2B5EF4-FFF2-40B4-BE49-F238E27FC236}">
                <a16:creationId xmlns:a16="http://schemas.microsoft.com/office/drawing/2014/main" id="{1A87D921-C6AD-7C57-9DDA-A36463D4C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07D4EDD-3130-E7B6-8D06-D096AFFA19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D71C6-2F26-4889-8394-2C170BAF30D3}" type="slidenum">
              <a:rPr lang="cs-CZ" smtClean="0"/>
              <a:t>‹#›</a:t>
            </a:fld>
            <a:endParaRPr lang="cs-CZ"/>
          </a:p>
        </p:txBody>
      </p:sp>
    </p:spTree>
    <p:extLst>
      <p:ext uri="{BB962C8B-B14F-4D97-AF65-F5344CB8AC3E}">
        <p14:creationId xmlns:p14="http://schemas.microsoft.com/office/powerpoint/2010/main" val="541052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se zakulacenými rohy 3">
            <a:extLst>
              <a:ext uri="{FF2B5EF4-FFF2-40B4-BE49-F238E27FC236}">
                <a16:creationId xmlns:a16="http://schemas.microsoft.com/office/drawing/2014/main" id="{F81BD698-8447-37A6-C9C0-78D4AF3BB7F1}"/>
              </a:ext>
            </a:extLst>
          </p:cNvPr>
          <p:cNvSpPr/>
          <p:nvPr/>
        </p:nvSpPr>
        <p:spPr>
          <a:xfrm>
            <a:off x="319847" y="3010879"/>
            <a:ext cx="5914113" cy="3157043"/>
          </a:xfrm>
          <a:prstGeom prst="roundRect">
            <a:avLst/>
          </a:prstGeom>
          <a:solidFill>
            <a:srgbClr val="E2F0D9">
              <a:alpha val="60000"/>
            </a:srgbClr>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Obdélník: se zakulacenými rohy 4">
            <a:extLst>
              <a:ext uri="{FF2B5EF4-FFF2-40B4-BE49-F238E27FC236}">
                <a16:creationId xmlns:a16="http://schemas.microsoft.com/office/drawing/2014/main" id="{A560363E-5B01-2B28-A58B-DDBA62225B72}"/>
              </a:ext>
            </a:extLst>
          </p:cNvPr>
          <p:cNvSpPr/>
          <p:nvPr/>
        </p:nvSpPr>
        <p:spPr>
          <a:xfrm>
            <a:off x="273029" y="116840"/>
            <a:ext cx="5137892" cy="3312160"/>
          </a:xfrm>
          <a:prstGeom prst="roundRect">
            <a:avLst/>
          </a:prstGeom>
          <a:solidFill>
            <a:srgbClr val="FFF2CC">
              <a:alpha val="50196"/>
            </a:srgbClr>
          </a:solidFill>
          <a:ln w="76200">
            <a:solidFill>
              <a:schemeClr val="accent4">
                <a:lumMod val="60000"/>
                <a:lumOff val="40000"/>
                <a:alpha val="50196"/>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se zakulacenými rohy 5">
            <a:extLst>
              <a:ext uri="{FF2B5EF4-FFF2-40B4-BE49-F238E27FC236}">
                <a16:creationId xmlns:a16="http://schemas.microsoft.com/office/drawing/2014/main" id="{898105B1-AF95-CEAF-EE70-C15C0E0F7B9A}"/>
              </a:ext>
            </a:extLst>
          </p:cNvPr>
          <p:cNvSpPr/>
          <p:nvPr/>
        </p:nvSpPr>
        <p:spPr>
          <a:xfrm>
            <a:off x="4957862" y="1044850"/>
            <a:ext cx="7029890" cy="4720532"/>
          </a:xfrm>
          <a:prstGeom prst="roundRect">
            <a:avLst/>
          </a:prstGeom>
          <a:solidFill>
            <a:srgbClr val="DAE3F3">
              <a:alpha val="30980"/>
            </a:srgb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a:extLst>
              <a:ext uri="{FF2B5EF4-FFF2-40B4-BE49-F238E27FC236}">
                <a16:creationId xmlns:a16="http://schemas.microsoft.com/office/drawing/2014/main" id="{372A6608-A5A7-533B-3FD0-13727E30E951}"/>
              </a:ext>
            </a:extLst>
          </p:cNvPr>
          <p:cNvSpPr txBox="1"/>
          <p:nvPr/>
        </p:nvSpPr>
        <p:spPr>
          <a:xfrm>
            <a:off x="572402" y="343872"/>
            <a:ext cx="4539146" cy="461665"/>
          </a:xfrm>
          <a:prstGeom prst="rect">
            <a:avLst/>
          </a:prstGeom>
          <a:noFill/>
        </p:spPr>
        <p:txBody>
          <a:bodyPr wrap="square" rtlCol="0">
            <a:spAutoFit/>
          </a:bodyPr>
          <a:lstStyle/>
          <a:p>
            <a:r>
              <a:rPr lang="cs-CZ" sz="2400" dirty="0"/>
              <a:t>NEZBYTNÁ/CERTIFIKAČNÍ ŠKOLENÍ </a:t>
            </a:r>
          </a:p>
        </p:txBody>
      </p:sp>
      <p:sp>
        <p:nvSpPr>
          <p:cNvPr id="8" name="TextovéPole 7">
            <a:extLst>
              <a:ext uri="{FF2B5EF4-FFF2-40B4-BE49-F238E27FC236}">
                <a16:creationId xmlns:a16="http://schemas.microsoft.com/office/drawing/2014/main" id="{081AAC58-5E04-64AD-32E1-99540E53621D}"/>
              </a:ext>
            </a:extLst>
          </p:cNvPr>
          <p:cNvSpPr txBox="1"/>
          <p:nvPr/>
        </p:nvSpPr>
        <p:spPr>
          <a:xfrm>
            <a:off x="5597669" y="1225821"/>
            <a:ext cx="6974946" cy="830997"/>
          </a:xfrm>
          <a:prstGeom prst="rect">
            <a:avLst/>
          </a:prstGeom>
          <a:noFill/>
        </p:spPr>
        <p:txBody>
          <a:bodyPr wrap="square" rtlCol="0">
            <a:spAutoFit/>
          </a:bodyPr>
          <a:lstStyle/>
          <a:p>
            <a:r>
              <a:rPr lang="cs-CZ" sz="2400" dirty="0"/>
              <a:t>INDIVIDUÁLNÍ ROZVOJOVÉ CESTY VYTVOŘENÉ </a:t>
            </a:r>
          </a:p>
          <a:p>
            <a:r>
              <a:rPr lang="cs-CZ" sz="2400" dirty="0"/>
              <a:t>S NADŘÍZENÝM</a:t>
            </a:r>
          </a:p>
        </p:txBody>
      </p:sp>
      <p:sp>
        <p:nvSpPr>
          <p:cNvPr id="9" name="TextovéPole 8">
            <a:extLst>
              <a:ext uri="{FF2B5EF4-FFF2-40B4-BE49-F238E27FC236}">
                <a16:creationId xmlns:a16="http://schemas.microsoft.com/office/drawing/2014/main" id="{2B1A3140-FE2E-D691-14D2-C06A73F61ADB}"/>
              </a:ext>
            </a:extLst>
          </p:cNvPr>
          <p:cNvSpPr txBox="1"/>
          <p:nvPr/>
        </p:nvSpPr>
        <p:spPr>
          <a:xfrm>
            <a:off x="672850" y="3539652"/>
            <a:ext cx="5208105" cy="830997"/>
          </a:xfrm>
          <a:prstGeom prst="rect">
            <a:avLst/>
          </a:prstGeom>
          <a:noFill/>
        </p:spPr>
        <p:txBody>
          <a:bodyPr wrap="square" rtlCol="0">
            <a:spAutoFit/>
          </a:bodyPr>
          <a:lstStyle/>
          <a:p>
            <a:r>
              <a:rPr lang="cs-CZ" sz="2400" dirty="0"/>
              <a:t>DLOUHODOBÉ TRANSFORMAČNÍ </a:t>
            </a:r>
          </a:p>
          <a:p>
            <a:r>
              <a:rPr lang="cs-CZ" sz="2400" dirty="0"/>
              <a:t>A NÁCVIKOVÉ AKTIVITY </a:t>
            </a:r>
          </a:p>
        </p:txBody>
      </p:sp>
      <p:sp>
        <p:nvSpPr>
          <p:cNvPr id="10" name="TextovéPole 9">
            <a:extLst>
              <a:ext uri="{FF2B5EF4-FFF2-40B4-BE49-F238E27FC236}">
                <a16:creationId xmlns:a16="http://schemas.microsoft.com/office/drawing/2014/main" id="{542E3585-D5D8-FCEA-0EE5-456BE59EF82C}"/>
              </a:ext>
            </a:extLst>
          </p:cNvPr>
          <p:cNvSpPr txBox="1"/>
          <p:nvPr/>
        </p:nvSpPr>
        <p:spPr>
          <a:xfrm>
            <a:off x="506594" y="960269"/>
            <a:ext cx="3922091" cy="1938992"/>
          </a:xfrm>
          <a:prstGeom prst="rect">
            <a:avLst/>
          </a:prstGeom>
          <a:noFill/>
        </p:spPr>
        <p:txBody>
          <a:bodyPr wrap="square" rtlCol="0">
            <a:spAutoFit/>
          </a:bodyPr>
          <a:lstStyle/>
          <a:p>
            <a:r>
              <a:rPr lang="cs-CZ" sz="1200" dirty="0"/>
              <a:t> - zákonem daná pro výkon dané činnosti</a:t>
            </a:r>
          </a:p>
          <a:p>
            <a:r>
              <a:rPr lang="cs-CZ" sz="1200" dirty="0"/>
              <a:t> - nařízená, vedená a hodnocená externí/interní certifikační autoritou</a:t>
            </a:r>
          </a:p>
          <a:p>
            <a:r>
              <a:rPr lang="cs-CZ" sz="1200" dirty="0"/>
              <a:t> - vstupní „nalejvárna teorie“ před praktickým tréningem vedeným interními trenéry/jinými průvodci</a:t>
            </a:r>
          </a:p>
          <a:p>
            <a:r>
              <a:rPr lang="cs-CZ" sz="1200" dirty="0"/>
              <a:t> - prolíná se s individuálním rozvojem tam, kde je část stezky společná větší skupině a společně procházejí „</a:t>
            </a:r>
            <a:r>
              <a:rPr lang="cs-CZ" sz="1200" dirty="0" err="1"/>
              <a:t>nachytřovací</a:t>
            </a:r>
            <a:r>
              <a:rPr lang="cs-CZ" sz="1200" dirty="0"/>
              <a:t> fázi“ ať už je to naživo s trenérem, nebo samostatným </a:t>
            </a:r>
            <a:r>
              <a:rPr lang="cs-CZ" sz="1200" dirty="0" err="1"/>
              <a:t>nachytřováním</a:t>
            </a:r>
            <a:r>
              <a:rPr lang="cs-CZ" sz="1200" dirty="0"/>
              <a:t> z videí nebo e-learningů.</a:t>
            </a:r>
          </a:p>
          <a:p>
            <a:endParaRPr lang="cs-CZ" sz="1200" dirty="0"/>
          </a:p>
        </p:txBody>
      </p:sp>
      <p:sp>
        <p:nvSpPr>
          <p:cNvPr id="11" name="TextovéPole 10">
            <a:extLst>
              <a:ext uri="{FF2B5EF4-FFF2-40B4-BE49-F238E27FC236}">
                <a16:creationId xmlns:a16="http://schemas.microsoft.com/office/drawing/2014/main" id="{7AAEB205-00E8-C67E-B86C-B5032CCA5789}"/>
              </a:ext>
            </a:extLst>
          </p:cNvPr>
          <p:cNvSpPr txBox="1"/>
          <p:nvPr/>
        </p:nvSpPr>
        <p:spPr>
          <a:xfrm>
            <a:off x="803305" y="4370619"/>
            <a:ext cx="4154556" cy="1815882"/>
          </a:xfrm>
          <a:prstGeom prst="rect">
            <a:avLst/>
          </a:prstGeom>
          <a:noFill/>
        </p:spPr>
        <p:txBody>
          <a:bodyPr wrap="square" rtlCol="0">
            <a:spAutoFit/>
          </a:bodyPr>
          <a:lstStyle/>
          <a:p>
            <a:pPr marL="285750" indent="-285750">
              <a:buFontTx/>
              <a:buChar char="-"/>
            </a:pPr>
            <a:r>
              <a:rPr lang="cs-CZ" sz="1400" dirty="0"/>
              <a:t>Osobnostní rozvoj, neřesti a ctnosti</a:t>
            </a:r>
          </a:p>
          <a:p>
            <a:pPr marL="285750" indent="-285750">
              <a:buFontTx/>
              <a:buChar char="-"/>
            </a:pPr>
            <a:r>
              <a:rPr lang="cs-CZ" sz="1400" dirty="0"/>
              <a:t>Stávání se lídrem</a:t>
            </a:r>
          </a:p>
          <a:p>
            <a:pPr marL="285750" indent="-285750">
              <a:buFontTx/>
              <a:buChar char="-"/>
            </a:pPr>
            <a:r>
              <a:rPr lang="cs-CZ" sz="1400" dirty="0"/>
              <a:t>Stávání se mentorem</a:t>
            </a:r>
          </a:p>
          <a:p>
            <a:pPr marL="285750" indent="-285750">
              <a:buFontTx/>
              <a:buChar char="-"/>
            </a:pPr>
            <a:r>
              <a:rPr lang="cs-CZ" sz="1400" dirty="0"/>
              <a:t>Zjištění a maximalizace potenciálu </a:t>
            </a:r>
          </a:p>
          <a:p>
            <a:pPr marL="285750" indent="-285750">
              <a:buFontTx/>
              <a:buChar char="-"/>
            </a:pPr>
            <a:r>
              <a:rPr lang="cs-CZ" sz="1400" dirty="0"/>
              <a:t>Strategická aktivita, která se většinou týká manažerských pozic, klíčových pozic a talentů na dané pozice aspirujících</a:t>
            </a:r>
          </a:p>
          <a:p>
            <a:pPr marL="285750" indent="-285750">
              <a:buFontTx/>
              <a:buChar char="-"/>
            </a:pPr>
            <a:endParaRPr lang="cs-CZ" sz="1400" dirty="0"/>
          </a:p>
        </p:txBody>
      </p:sp>
      <p:sp>
        <p:nvSpPr>
          <p:cNvPr id="12" name="TextovéPole 11">
            <a:extLst>
              <a:ext uri="{FF2B5EF4-FFF2-40B4-BE49-F238E27FC236}">
                <a16:creationId xmlns:a16="http://schemas.microsoft.com/office/drawing/2014/main" id="{E579D503-BD2B-A78A-9765-C0F396FB1607}"/>
              </a:ext>
            </a:extLst>
          </p:cNvPr>
          <p:cNvSpPr txBox="1"/>
          <p:nvPr/>
        </p:nvSpPr>
        <p:spPr>
          <a:xfrm>
            <a:off x="6410133" y="2109208"/>
            <a:ext cx="5155316" cy="2893100"/>
          </a:xfrm>
          <a:prstGeom prst="rect">
            <a:avLst/>
          </a:prstGeom>
          <a:noFill/>
        </p:spPr>
        <p:txBody>
          <a:bodyPr wrap="square" rtlCol="0">
            <a:spAutoFit/>
          </a:bodyPr>
          <a:lstStyle/>
          <a:p>
            <a:r>
              <a:rPr lang="cs-CZ" sz="1400" dirty="0"/>
              <a:t> - vycházejí ze shrnujícího ročního hodnocení výkonu a chování</a:t>
            </a:r>
          </a:p>
          <a:p>
            <a:r>
              <a:rPr lang="cs-CZ" sz="1400" dirty="0"/>
              <a:t> - vypichují klíčové nedostatky k odstranění nebo potenciál k rozvinutí</a:t>
            </a:r>
          </a:p>
          <a:p>
            <a:r>
              <a:rPr lang="cs-CZ" sz="1400" dirty="0"/>
              <a:t>  - nadřízený jako zástupce firmy definuje rozvojové výzvy a se zaměstnancem o nich vyjednává</a:t>
            </a:r>
          </a:p>
          <a:p>
            <a:r>
              <a:rPr lang="cs-CZ" sz="1400" dirty="0"/>
              <a:t> - rozvojový průvodce (HR) vede svižně a metodicky tvorbu rozvojového plánu</a:t>
            </a:r>
          </a:p>
          <a:p>
            <a:r>
              <a:rPr lang="cs-CZ" sz="1400" dirty="0"/>
              <a:t> - výstupem je praktická rozvojová stezka s úkoly na měsíční bázi, </a:t>
            </a:r>
          </a:p>
          <a:p>
            <a:r>
              <a:rPr lang="cs-CZ" sz="1400" dirty="0"/>
              <a:t> - nadřízený 2x ročně na krátkých průběžných schůzkách monitoruje postup</a:t>
            </a:r>
          </a:p>
          <a:p>
            <a:r>
              <a:rPr lang="cs-CZ" sz="1400" dirty="0"/>
              <a:t> - všechny rozvojové zdroje, podklady a průvodci vytváří zásobník, ze kterého vybíráme mix podpory, který přiřadíme k výzvám vzešlým z designu individuální stezky.</a:t>
            </a:r>
          </a:p>
        </p:txBody>
      </p:sp>
      <p:sp>
        <p:nvSpPr>
          <p:cNvPr id="13" name="TextovéPole 12">
            <a:extLst>
              <a:ext uri="{FF2B5EF4-FFF2-40B4-BE49-F238E27FC236}">
                <a16:creationId xmlns:a16="http://schemas.microsoft.com/office/drawing/2014/main" id="{BACFDB88-617D-2E5D-EE73-CD3CC6A28006}"/>
              </a:ext>
            </a:extLst>
          </p:cNvPr>
          <p:cNvSpPr txBox="1"/>
          <p:nvPr/>
        </p:nvSpPr>
        <p:spPr>
          <a:xfrm>
            <a:off x="5523345" y="90107"/>
            <a:ext cx="6344721" cy="523220"/>
          </a:xfrm>
          <a:prstGeom prst="rect">
            <a:avLst/>
          </a:prstGeom>
          <a:noFill/>
        </p:spPr>
        <p:txBody>
          <a:bodyPr wrap="square" rtlCol="0">
            <a:spAutoFit/>
          </a:bodyPr>
          <a:lstStyle/>
          <a:p>
            <a:r>
              <a:rPr lang="cs-CZ" sz="2800" b="1" dirty="0"/>
              <a:t>MIX TRÉNINKU A ROZVOJE 21. STOLETÍ</a:t>
            </a:r>
          </a:p>
        </p:txBody>
      </p:sp>
      <p:sp>
        <p:nvSpPr>
          <p:cNvPr id="14" name="Obdélník: se zakulacenými rohy 13">
            <a:extLst>
              <a:ext uri="{FF2B5EF4-FFF2-40B4-BE49-F238E27FC236}">
                <a16:creationId xmlns:a16="http://schemas.microsoft.com/office/drawing/2014/main" id="{8DE5B088-4594-8EC0-7179-C86A5E259975}"/>
              </a:ext>
            </a:extLst>
          </p:cNvPr>
          <p:cNvSpPr/>
          <p:nvPr/>
        </p:nvSpPr>
        <p:spPr>
          <a:xfrm>
            <a:off x="6649277" y="5329157"/>
            <a:ext cx="4824564" cy="1241305"/>
          </a:xfrm>
          <a:prstGeom prst="roundRect">
            <a:avLst/>
          </a:prstGeom>
          <a:solidFill>
            <a:srgbClr val="F3D9ED">
              <a:alpha val="49804"/>
            </a:srgbClr>
          </a:solidFill>
          <a:ln w="76200">
            <a:solidFill>
              <a:srgbClr val="7030A0">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61F3B77D-B1C3-99AE-0C14-F8CD5998C04B}"/>
              </a:ext>
            </a:extLst>
          </p:cNvPr>
          <p:cNvSpPr txBox="1"/>
          <p:nvPr/>
        </p:nvSpPr>
        <p:spPr>
          <a:xfrm>
            <a:off x="7053027" y="5372746"/>
            <a:ext cx="3949149" cy="369332"/>
          </a:xfrm>
          <a:prstGeom prst="rect">
            <a:avLst/>
          </a:prstGeom>
          <a:noFill/>
        </p:spPr>
        <p:txBody>
          <a:bodyPr wrap="square" rtlCol="0">
            <a:spAutoFit/>
          </a:bodyPr>
          <a:lstStyle/>
          <a:p>
            <a:r>
              <a:rPr lang="cs-CZ" b="1" dirty="0"/>
              <a:t>AD HOC INTERVENCE</a:t>
            </a:r>
          </a:p>
        </p:txBody>
      </p:sp>
      <p:sp>
        <p:nvSpPr>
          <p:cNvPr id="16" name="TextovéPole 15">
            <a:extLst>
              <a:ext uri="{FF2B5EF4-FFF2-40B4-BE49-F238E27FC236}">
                <a16:creationId xmlns:a16="http://schemas.microsoft.com/office/drawing/2014/main" id="{CE45334F-876C-7255-763A-4AF60A98E91A}"/>
              </a:ext>
            </a:extLst>
          </p:cNvPr>
          <p:cNvSpPr txBox="1"/>
          <p:nvPr/>
        </p:nvSpPr>
        <p:spPr>
          <a:xfrm>
            <a:off x="6987539" y="5869427"/>
            <a:ext cx="4221592" cy="523220"/>
          </a:xfrm>
          <a:prstGeom prst="rect">
            <a:avLst/>
          </a:prstGeom>
          <a:noFill/>
        </p:spPr>
        <p:txBody>
          <a:bodyPr wrap="square" rtlCol="0">
            <a:spAutoFit/>
          </a:bodyPr>
          <a:lstStyle/>
          <a:p>
            <a:r>
              <a:rPr lang="cs-CZ" sz="1400" dirty="0"/>
              <a:t> - mediace konfliktu a individuální  týmové </a:t>
            </a:r>
            <a:r>
              <a:rPr lang="cs-CZ" sz="1400" dirty="0" err="1"/>
              <a:t>koučingy</a:t>
            </a:r>
            <a:endParaRPr lang="cs-CZ" sz="1400" dirty="0"/>
          </a:p>
          <a:p>
            <a:r>
              <a:rPr lang="cs-CZ" sz="1400" dirty="0"/>
              <a:t> - řešitelské workshopy</a:t>
            </a:r>
          </a:p>
        </p:txBody>
      </p:sp>
      <p:sp>
        <p:nvSpPr>
          <p:cNvPr id="2" name="TextovéPole 1">
            <a:extLst>
              <a:ext uri="{FF2B5EF4-FFF2-40B4-BE49-F238E27FC236}">
                <a16:creationId xmlns:a16="http://schemas.microsoft.com/office/drawing/2014/main" id="{99C50E91-10DD-68D6-2E62-77C4D98255F5}"/>
              </a:ext>
            </a:extLst>
          </p:cNvPr>
          <p:cNvSpPr txBox="1"/>
          <p:nvPr/>
        </p:nvSpPr>
        <p:spPr>
          <a:xfrm>
            <a:off x="120073" y="6570462"/>
            <a:ext cx="1810327" cy="215444"/>
          </a:xfrm>
          <a:prstGeom prst="rect">
            <a:avLst/>
          </a:prstGeom>
          <a:noFill/>
        </p:spPr>
        <p:txBody>
          <a:bodyPr wrap="square" rtlCol="0">
            <a:spAutoFit/>
          </a:bodyPr>
          <a:lstStyle/>
          <a:p>
            <a:r>
              <a:rPr lang="cs-CZ" sz="800" dirty="0" err="1"/>
              <a:t>Schema</a:t>
            </a:r>
            <a:r>
              <a:rPr lang="cs-CZ" sz="800" dirty="0"/>
              <a:t> 1</a:t>
            </a:r>
          </a:p>
        </p:txBody>
      </p:sp>
    </p:spTree>
    <p:extLst>
      <p:ext uri="{BB962C8B-B14F-4D97-AF65-F5344CB8AC3E}">
        <p14:creationId xmlns:p14="http://schemas.microsoft.com/office/powerpoint/2010/main" val="1114177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se zakulacenými rohy 3">
            <a:extLst>
              <a:ext uri="{FF2B5EF4-FFF2-40B4-BE49-F238E27FC236}">
                <a16:creationId xmlns:a16="http://schemas.microsoft.com/office/drawing/2014/main" id="{01C11AD1-926B-6578-C86E-5C955B99878A}"/>
              </a:ext>
            </a:extLst>
          </p:cNvPr>
          <p:cNvSpPr/>
          <p:nvPr/>
        </p:nvSpPr>
        <p:spPr>
          <a:xfrm>
            <a:off x="550120" y="342438"/>
            <a:ext cx="10699771" cy="6173124"/>
          </a:xfrm>
          <a:prstGeom prst="roundRect">
            <a:avLst/>
          </a:prstGeom>
          <a:solidFill>
            <a:srgbClr val="FFF2CC">
              <a:alpha val="50196"/>
            </a:srgbClr>
          </a:solidFill>
          <a:ln w="76200">
            <a:solidFill>
              <a:schemeClr val="accent4">
                <a:lumMod val="60000"/>
                <a:lumOff val="40000"/>
                <a:alpha val="50196"/>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00AA092E-7CB9-2FCC-101C-C434B873E62D}"/>
              </a:ext>
            </a:extLst>
          </p:cNvPr>
          <p:cNvSpPr>
            <a:spLocks noGrp="1"/>
          </p:cNvSpPr>
          <p:nvPr>
            <p:ph type="title"/>
          </p:nvPr>
        </p:nvSpPr>
        <p:spPr>
          <a:xfrm>
            <a:off x="1059873" y="623740"/>
            <a:ext cx="10515600" cy="1325563"/>
          </a:xfrm>
        </p:spPr>
        <p:txBody>
          <a:bodyPr>
            <a:normAutofit/>
          </a:bodyPr>
          <a:lstStyle/>
          <a:p>
            <a:r>
              <a:rPr lang="cs-CZ" sz="4000" b="1" dirty="0">
                <a:latin typeface="Calibri" panose="020F0502020204030204" pitchFamily="34" charset="0"/>
                <a:cs typeface="Times New Roman" panose="02020603050405020304" pitchFamily="18" charset="0"/>
              </a:rPr>
              <a:t>CO BRÁT V POTAZ, ABY ROZVOJ FUNGOVAL</a:t>
            </a:r>
            <a:endParaRPr lang="cs-CZ" sz="4000" b="1" dirty="0"/>
          </a:p>
        </p:txBody>
      </p:sp>
      <p:sp>
        <p:nvSpPr>
          <p:cNvPr id="3" name="Zástupný obsah 2">
            <a:extLst>
              <a:ext uri="{FF2B5EF4-FFF2-40B4-BE49-F238E27FC236}">
                <a16:creationId xmlns:a16="http://schemas.microsoft.com/office/drawing/2014/main" id="{ACDED931-873F-4C30-F854-D50C8D87BE66}"/>
              </a:ext>
            </a:extLst>
          </p:cNvPr>
          <p:cNvSpPr>
            <a:spLocks noGrp="1"/>
          </p:cNvSpPr>
          <p:nvPr>
            <p:ph idx="1"/>
          </p:nvPr>
        </p:nvSpPr>
        <p:spPr>
          <a:xfrm>
            <a:off x="1312996" y="1798150"/>
            <a:ext cx="9174017" cy="4351338"/>
          </a:xfrm>
        </p:spPr>
        <p:txBody>
          <a:bodyPr>
            <a:normAutofit/>
          </a:bodyPr>
          <a:lstStyle/>
          <a:p>
            <a:pPr marL="342900" lvl="0" indent="-342900">
              <a:lnSpc>
                <a:spcPct val="107000"/>
              </a:lnSpc>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Times New Roman" panose="02020603050405020304" pitchFamily="18" charset="0"/>
              </a:rPr>
              <a:t>Rozvoj v organizacích slouží primárně k tomu, aby zaměstnancům pomohl vykonávat práci, na kterou byli přijati, za předpokladu, že deficity jsou řešitelné firemním rozvojem.  </a:t>
            </a:r>
          </a:p>
          <a:p>
            <a:pPr marL="342900" lvl="0" indent="-342900">
              <a:lnSpc>
                <a:spcPct val="107000"/>
              </a:lnSpc>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Times New Roman" panose="02020603050405020304" pitchFamily="18" charset="0"/>
              </a:rPr>
              <a:t>Rozvoj v organizacích slouží také k tomu, abychom se připravovali na výzvy, které přinese firemní vize a strategie v příštích letech a které vyžadují, aby se určité znalosti nebo dovednosti rozvíjely už předtím, než situace nastane, protože až se tak stane, už to nestihneme.  </a:t>
            </a:r>
          </a:p>
          <a:p>
            <a:pPr marL="342900" lvl="0" indent="-342900">
              <a:lnSpc>
                <a:spcPct val="107000"/>
              </a:lnSpc>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Times New Roman" panose="02020603050405020304" pitchFamily="18" charset="0"/>
              </a:rPr>
              <a:t>Lidé na sobě pracují a rozvíjejí se buď tehdy, když opravdu chtějí, nebo když vědí, že musí a případné následky je pálí.  A pokud existuje někdo, kdo rozvojové výstupy bude vyžadovat. </a:t>
            </a:r>
          </a:p>
          <a:p>
            <a:pPr marL="342900" lvl="0" indent="-342900">
              <a:lnSpc>
                <a:spcPct val="107000"/>
              </a:lnSpc>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Times New Roman" panose="02020603050405020304" pitchFamily="18" charset="0"/>
              </a:rPr>
              <a:t>Rozvojem nelze řešit všechny nedostatky ve výkonu nebo chování. Transplantace osobnosti nefunguje, někdy je třeba lépe pohlídat fázi náboru a výběru.</a:t>
            </a:r>
          </a:p>
          <a:p>
            <a:pPr marL="342900" lvl="0" indent="-342900">
              <a:lnSpc>
                <a:spcPct val="107000"/>
              </a:lnSpc>
              <a:spcAft>
                <a:spcPts val="800"/>
              </a:spcAft>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Times New Roman" panose="02020603050405020304" pitchFamily="18" charset="0"/>
              </a:rPr>
              <a:t>To, jestli je rozvoj úspěšný, se pozná ne smajlíky v hodnocení kurzu, ale především tak, že se zlepší výkon nebo chování rozvíjeného. </a:t>
            </a:r>
          </a:p>
          <a:p>
            <a:pPr marL="342900" lvl="0" indent="-342900">
              <a:lnSpc>
                <a:spcPct val="107000"/>
              </a:lnSpc>
              <a:spcAft>
                <a:spcPts val="800"/>
              </a:spcAft>
              <a:buFont typeface="Symbol" panose="05050102010706020507" pitchFamily="18" charset="2"/>
              <a:buChar char=""/>
            </a:pPr>
            <a:r>
              <a:rPr lang="cs-CZ" sz="1600" dirty="0">
                <a:latin typeface="Calibri" panose="020F0502020204030204" pitchFamily="34" charset="0"/>
                <a:ea typeface="Calibri" panose="020F0502020204030204" pitchFamily="34" charset="0"/>
                <a:cs typeface="Times New Roman" panose="02020603050405020304" pitchFamily="18" charset="0"/>
              </a:rPr>
              <a:t>To, že lidi hodně chodí na školení nebo hodně koukají na online videa, neznamená, že se rozvíjejí. Dokud to neaplikují ve své náplni práce nebo vztazích mezi lidmi, je to jen jiná forma zábavy.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600" dirty="0"/>
          </a:p>
        </p:txBody>
      </p:sp>
      <p:sp>
        <p:nvSpPr>
          <p:cNvPr id="5" name="TextovéPole 4">
            <a:extLst>
              <a:ext uri="{FF2B5EF4-FFF2-40B4-BE49-F238E27FC236}">
                <a16:creationId xmlns:a16="http://schemas.microsoft.com/office/drawing/2014/main" id="{29C40516-016F-5E16-0085-C4AF3CB9CFBB}"/>
              </a:ext>
            </a:extLst>
          </p:cNvPr>
          <p:cNvSpPr txBox="1"/>
          <p:nvPr/>
        </p:nvSpPr>
        <p:spPr>
          <a:xfrm>
            <a:off x="120073" y="6570462"/>
            <a:ext cx="1810327" cy="215444"/>
          </a:xfrm>
          <a:prstGeom prst="rect">
            <a:avLst/>
          </a:prstGeom>
          <a:noFill/>
        </p:spPr>
        <p:txBody>
          <a:bodyPr wrap="square" rtlCol="0">
            <a:spAutoFit/>
          </a:bodyPr>
          <a:lstStyle/>
          <a:p>
            <a:r>
              <a:rPr lang="cs-CZ" sz="800" dirty="0" err="1"/>
              <a:t>Schema</a:t>
            </a:r>
            <a:r>
              <a:rPr lang="cs-CZ" sz="800" dirty="0"/>
              <a:t> 2</a:t>
            </a:r>
          </a:p>
        </p:txBody>
      </p:sp>
    </p:spTree>
    <p:extLst>
      <p:ext uri="{BB962C8B-B14F-4D97-AF65-F5344CB8AC3E}">
        <p14:creationId xmlns:p14="http://schemas.microsoft.com/office/powerpoint/2010/main" val="3428636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se zakulacenými rohy 8">
            <a:extLst>
              <a:ext uri="{FF2B5EF4-FFF2-40B4-BE49-F238E27FC236}">
                <a16:creationId xmlns:a16="http://schemas.microsoft.com/office/drawing/2014/main" id="{4102338E-5BD4-F0D7-BF29-E9D6AFEDBCE1}"/>
              </a:ext>
            </a:extLst>
          </p:cNvPr>
          <p:cNvSpPr/>
          <p:nvPr/>
        </p:nvSpPr>
        <p:spPr>
          <a:xfrm>
            <a:off x="615123" y="449382"/>
            <a:ext cx="4824564" cy="5849818"/>
          </a:xfrm>
          <a:prstGeom prst="roundRect">
            <a:avLst/>
          </a:prstGeom>
          <a:solidFill>
            <a:srgbClr val="F3D9ED">
              <a:alpha val="49804"/>
            </a:srgbClr>
          </a:solidFill>
          <a:ln w="76200">
            <a:solidFill>
              <a:srgbClr val="7030A0">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se zakulacenými rohy 7">
            <a:extLst>
              <a:ext uri="{FF2B5EF4-FFF2-40B4-BE49-F238E27FC236}">
                <a16:creationId xmlns:a16="http://schemas.microsoft.com/office/drawing/2014/main" id="{3B92DC78-C86D-F4CB-39F6-5D1C2AF5C7F4}"/>
              </a:ext>
            </a:extLst>
          </p:cNvPr>
          <p:cNvSpPr/>
          <p:nvPr/>
        </p:nvSpPr>
        <p:spPr>
          <a:xfrm>
            <a:off x="5883297" y="271957"/>
            <a:ext cx="5914113" cy="6298505"/>
          </a:xfrm>
          <a:prstGeom prst="roundRect">
            <a:avLst/>
          </a:prstGeom>
          <a:solidFill>
            <a:srgbClr val="E2F0D9">
              <a:alpha val="60000"/>
            </a:srgbClr>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Nadpis 1">
            <a:extLst>
              <a:ext uri="{FF2B5EF4-FFF2-40B4-BE49-F238E27FC236}">
                <a16:creationId xmlns:a16="http://schemas.microsoft.com/office/drawing/2014/main" id="{B89B2E0A-2BDB-848B-E648-783909701B36}"/>
              </a:ext>
            </a:extLst>
          </p:cNvPr>
          <p:cNvSpPr>
            <a:spLocks noGrp="1"/>
          </p:cNvSpPr>
          <p:nvPr>
            <p:ph type="title"/>
          </p:nvPr>
        </p:nvSpPr>
        <p:spPr>
          <a:xfrm>
            <a:off x="838200" y="365125"/>
            <a:ext cx="5026891" cy="1325563"/>
          </a:xfrm>
        </p:spPr>
        <p:txBody>
          <a:bodyPr/>
          <a:lstStyle/>
          <a:p>
            <a:r>
              <a:rPr lang="cs-CZ" b="1" dirty="0"/>
              <a:t>Pojďme méně </a:t>
            </a:r>
          </a:p>
        </p:txBody>
      </p:sp>
      <p:sp>
        <p:nvSpPr>
          <p:cNvPr id="3" name="Zástupný obsah 2">
            <a:extLst>
              <a:ext uri="{FF2B5EF4-FFF2-40B4-BE49-F238E27FC236}">
                <a16:creationId xmlns:a16="http://schemas.microsoft.com/office/drawing/2014/main" id="{50E156BA-2D41-BF2F-AEEE-BA3BE6A63686}"/>
              </a:ext>
            </a:extLst>
          </p:cNvPr>
          <p:cNvSpPr>
            <a:spLocks noGrp="1"/>
          </p:cNvSpPr>
          <p:nvPr>
            <p:ph idx="1"/>
          </p:nvPr>
        </p:nvSpPr>
        <p:spPr>
          <a:xfrm>
            <a:off x="838200" y="1825625"/>
            <a:ext cx="4620491" cy="4351338"/>
          </a:xfrm>
        </p:spPr>
        <p:txBody>
          <a:bodyPr>
            <a:noAutofit/>
          </a:bodyPr>
          <a:lstStyle/>
          <a:p>
            <a:pPr marL="342900" lvl="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S</a:t>
            </a:r>
            <a:r>
              <a:rPr lang="cs-CZ" sz="1200" dirty="0">
                <a:effectLst/>
                <a:latin typeface="Calibri" panose="020F0502020204030204" pitchFamily="34" charset="0"/>
                <a:ea typeface="Calibri" panose="020F0502020204030204" pitchFamily="34" charset="0"/>
                <a:cs typeface="Times New Roman" panose="02020603050405020304" pitchFamily="18" charset="0"/>
              </a:rPr>
              <a:t>tavět jádro firemního rozvoje na tom, že si lidi sami najdou, v čem by se chtěli rozvíjet bez přímé návaznosti na konkrétní mezery či potřeby.</a:t>
            </a:r>
          </a:p>
          <a:p>
            <a:pPr marL="342900" lvl="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P</a:t>
            </a:r>
            <a:r>
              <a:rPr lang="cs-CZ" sz="1200" dirty="0">
                <a:effectLst/>
                <a:latin typeface="Calibri" panose="020F0502020204030204" pitchFamily="34" charset="0"/>
                <a:ea typeface="Calibri" panose="020F0502020204030204" pitchFamily="34" charset="0"/>
                <a:cs typeface="Times New Roman" panose="02020603050405020304" pitchFamily="18" charset="0"/>
              </a:rPr>
              <a:t>oužívat většinu rozvojového rozpočtu na školení a manažerský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koučing</a:t>
            </a:r>
            <a:r>
              <a:rPr lang="cs-CZ" sz="1200" dirty="0">
                <a:effectLst/>
                <a:latin typeface="Calibri" panose="020F0502020204030204" pitchFamily="34" charset="0"/>
                <a:ea typeface="Calibri" panose="020F0502020204030204" pitchFamily="34" charset="0"/>
                <a:cs typeface="Times New Roman" panose="02020603050405020304" pitchFamily="18" charset="0"/>
              </a:rPr>
              <a:t> bez zadání zadavatele. </a:t>
            </a:r>
          </a:p>
          <a:p>
            <a:pPr marL="342900" lvl="0" indent="-342900">
              <a:lnSpc>
                <a:spcPct val="107000"/>
              </a:lnSpc>
              <a:buFont typeface="+mj-lt"/>
              <a:buAutoNum type="arabicPeriod"/>
            </a:pPr>
            <a:r>
              <a:rPr lang="cs-CZ" sz="1200" dirty="0">
                <a:effectLst/>
                <a:latin typeface="Calibri" panose="020F0502020204030204" pitchFamily="34" charset="0"/>
                <a:ea typeface="Calibri" panose="020F0502020204030204" pitchFamily="34" charset="0"/>
                <a:cs typeface="Times New Roman" panose="02020603050405020304" pitchFamily="18" charset="0"/>
              </a:rPr>
              <a:t>Používat HR byznys partnery pouze jako organizátory a administrátory školení a hledače koučů případně jako interní lektory soft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skills</a:t>
            </a:r>
            <a:r>
              <a:rPr lang="cs-CZ"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Házet</a:t>
            </a:r>
            <a:r>
              <a:rPr lang="cs-CZ" sz="1200" dirty="0">
                <a:effectLst/>
                <a:latin typeface="Calibri" panose="020F0502020204030204" pitchFamily="34" charset="0"/>
                <a:ea typeface="Calibri" panose="020F0502020204030204" pitchFamily="34" charset="0"/>
                <a:cs typeface="Times New Roman" panose="02020603050405020304" pitchFamily="18" charset="0"/>
              </a:rPr>
              <a:t> lídry do toho, ať rozvojové výzvy pro své lidi nadefinují sami, protože jsou v tom v naprosté většině právem ztracení.</a:t>
            </a:r>
          </a:p>
          <a:p>
            <a:pPr marL="342900" lvl="0" indent="-342900">
              <a:lnSpc>
                <a:spcPct val="107000"/>
              </a:lnSpc>
              <a:buFont typeface="+mj-lt"/>
              <a:buAutoNum type="arabicPeriod"/>
            </a:pPr>
            <a:r>
              <a:rPr lang="cs-CZ" sz="1200" dirty="0">
                <a:effectLst/>
                <a:latin typeface="Calibri" panose="020F0502020204030204" pitchFamily="34" charset="0"/>
                <a:ea typeface="Calibri" panose="020F0502020204030204" pitchFamily="34" charset="0"/>
                <a:cs typeface="Times New Roman" panose="02020603050405020304" pitchFamily="18" charset="0"/>
              </a:rPr>
              <a:t>Hledat externí lektory a kouče především podle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brandu</a:t>
            </a:r>
            <a:r>
              <a:rPr lang="cs-CZ" sz="1200" dirty="0">
                <a:effectLst/>
                <a:latin typeface="Calibri" panose="020F0502020204030204" pitchFamily="34" charset="0"/>
                <a:ea typeface="Calibri" panose="020F0502020204030204" pitchFamily="34" charset="0"/>
                <a:cs typeface="Times New Roman" panose="02020603050405020304" pitchFamily="18" charset="0"/>
              </a:rPr>
              <a:t>, pověsti nebo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přítažlivosti</a:t>
            </a:r>
            <a:r>
              <a:rPr lang="cs-CZ" sz="1200" dirty="0">
                <a:effectLst/>
                <a:latin typeface="Calibri" panose="020F0502020204030204" pitchFamily="34" charset="0"/>
                <a:ea typeface="Calibri" panose="020F0502020204030204" pitchFamily="34" charset="0"/>
                <a:cs typeface="Times New Roman" panose="02020603050405020304" pitchFamily="18" charset="0"/>
              </a:rPr>
              <a:t> témat.</a:t>
            </a:r>
            <a:r>
              <a:rPr lang="cs-CZ" sz="1200" dirty="0">
                <a:latin typeface="Calibri" panose="020F0502020204030204" pitchFamily="34" charset="0"/>
                <a:ea typeface="Calibri" panose="020F0502020204030204" pitchFamily="34" charset="0"/>
                <a:cs typeface="Times New Roman" panose="02020603050405020304" pitchFamily="18" charset="0"/>
              </a:rPr>
              <a:t> Nechtít, ať navrhnout nějaké dobré školení na téma </a:t>
            </a:r>
            <a:r>
              <a:rPr lang="cs-CZ" sz="1200" dirty="0" err="1">
                <a:latin typeface="Calibri" panose="020F0502020204030204" pitchFamily="34" charset="0"/>
                <a:ea typeface="Calibri" panose="020F0502020204030204" pitchFamily="34" charset="0"/>
                <a:cs typeface="Times New Roman" panose="02020603050405020304" pitchFamily="18" charset="0"/>
              </a:rPr>
              <a:t>time</a:t>
            </a:r>
            <a:r>
              <a:rPr lang="cs-CZ" sz="1200" dirty="0">
                <a:latin typeface="Calibri" panose="020F0502020204030204" pitchFamily="34" charset="0"/>
                <a:ea typeface="Calibri" panose="020F0502020204030204" pitchFamily="34" charset="0"/>
                <a:cs typeface="Times New Roman" panose="02020603050405020304" pitchFamily="18" charset="0"/>
              </a:rPr>
              <a:t> managementu, základů leadershipu nebo delegování a pak doufat, že lidi posprejují moudrostí a ti odejdou změnění.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cs-CZ" sz="1200" dirty="0">
                <a:effectLst/>
                <a:latin typeface="Calibri" panose="020F0502020204030204" pitchFamily="34" charset="0"/>
                <a:ea typeface="Calibri" panose="020F0502020204030204" pitchFamily="34" charset="0"/>
                <a:cs typeface="Times New Roman" panose="02020603050405020304" pitchFamily="18" charset="0"/>
              </a:rPr>
              <a:t>Vyhodnocovat kvalitu rozvoje zasláním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zpetnovazebných</a:t>
            </a:r>
            <a:r>
              <a:rPr lang="cs-CZ" sz="1200" dirty="0">
                <a:effectLst/>
                <a:latin typeface="Calibri" panose="020F0502020204030204" pitchFamily="34" charset="0"/>
                <a:ea typeface="Calibri" panose="020F0502020204030204" pitchFamily="34" charset="0"/>
                <a:cs typeface="Times New Roman" panose="02020603050405020304" pitchFamily="18" charset="0"/>
              </a:rPr>
              <a:t> dotazníků po školení/koučování. </a:t>
            </a:r>
          </a:p>
          <a:p>
            <a:endParaRPr lang="cs-CZ" sz="1200" dirty="0"/>
          </a:p>
        </p:txBody>
      </p:sp>
      <p:sp>
        <p:nvSpPr>
          <p:cNvPr id="4" name="Zástupný obsah 2">
            <a:extLst>
              <a:ext uri="{FF2B5EF4-FFF2-40B4-BE49-F238E27FC236}">
                <a16:creationId xmlns:a16="http://schemas.microsoft.com/office/drawing/2014/main" id="{657E212C-3AC4-5AE4-B698-57E723B30E98}"/>
              </a:ext>
            </a:extLst>
          </p:cNvPr>
          <p:cNvSpPr txBox="1">
            <a:spLocks/>
          </p:cNvSpPr>
          <p:nvPr/>
        </p:nvSpPr>
        <p:spPr>
          <a:xfrm>
            <a:off x="6096000" y="1825625"/>
            <a:ext cx="502689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sp>
        <p:nvSpPr>
          <p:cNvPr id="5" name="Zástupný obsah 2">
            <a:extLst>
              <a:ext uri="{FF2B5EF4-FFF2-40B4-BE49-F238E27FC236}">
                <a16:creationId xmlns:a16="http://schemas.microsoft.com/office/drawing/2014/main" id="{41EC963F-A652-24FB-A640-49BB40B405E5}"/>
              </a:ext>
            </a:extLst>
          </p:cNvPr>
          <p:cNvSpPr txBox="1">
            <a:spLocks/>
          </p:cNvSpPr>
          <p:nvPr/>
        </p:nvSpPr>
        <p:spPr>
          <a:xfrm>
            <a:off x="6046604" y="1690687"/>
            <a:ext cx="5530273"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Rozvojové potřeby odvozovat od největších stávajících hořáků a budoucích výzev. </a:t>
            </a:r>
          </a:p>
          <a:p>
            <a:pPr marL="34290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Rozvoj stavět primárně na individuálních rozvojových cestách, které vzniknou v rozhovoru mezi nadřízeným, rozvíjeným a rozvojovým průvodcem z HR. Skupinové rozvojové aktivity postavit tehdy, když vypadnou jako logický produkt z více individuálních rozvojových rozhovorů, ne katalogově nebo  </a:t>
            </a:r>
            <a:r>
              <a:rPr lang="cs-CZ" sz="1200" dirty="0" err="1">
                <a:latin typeface="Calibri" panose="020F0502020204030204" pitchFamily="34" charset="0"/>
                <a:ea typeface="Calibri" panose="020F0502020204030204" pitchFamily="34" charset="0"/>
                <a:cs typeface="Times New Roman" panose="02020603050405020304" pitchFamily="18" charset="0"/>
              </a:rPr>
              <a:t>brainstormingově</a:t>
            </a:r>
            <a:r>
              <a:rPr lang="cs-CZ" sz="1200"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Investovat do výcviku HR a vybavit byznys partnery metodami, které jim umožní vést proces rozvoje koncepčně, </a:t>
            </a:r>
            <a:r>
              <a:rPr lang="cs-CZ" sz="1200" dirty="0" err="1">
                <a:latin typeface="Calibri" panose="020F0502020204030204" pitchFamily="34" charset="0"/>
                <a:ea typeface="Calibri" panose="020F0502020204030204" pitchFamily="34" charset="0"/>
                <a:cs typeface="Times New Roman" panose="02020603050405020304" pitchFamily="18" charset="0"/>
              </a:rPr>
              <a:t>facilitovat</a:t>
            </a:r>
            <a:r>
              <a:rPr lang="cs-CZ" sz="1200" dirty="0">
                <a:latin typeface="Calibri" panose="020F0502020204030204" pitchFamily="34" charset="0"/>
                <a:ea typeface="Calibri" panose="020F0502020204030204" pitchFamily="34" charset="0"/>
                <a:cs typeface="Times New Roman" panose="02020603050405020304" pitchFamily="18" charset="0"/>
              </a:rPr>
              <a:t> tvorbu individuálních rozvojových plánů tak a stavět mix rozvojových opatření tak, aby to odsýpalo a na konci byl funkční výstup. </a:t>
            </a:r>
          </a:p>
          <a:p>
            <a:pPr marL="34290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Natrénovat metodické rozvojové rozhovory, které zaberou minimum času při zadání a vyhodnocení rozvoje a manažery vtáhnou tak, že to pro ně není formální otrava. </a:t>
            </a:r>
          </a:p>
          <a:p>
            <a:pPr marL="342900" indent="-342900">
              <a:lnSpc>
                <a:spcPct val="107000"/>
              </a:lnSpc>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Oslovovat externí lektory, kouče, mentory a jiné rozvojové průvodce až tehdy, když víme, jaké rozvojové výzvy naše lidi čekají a poptat, zda jsou schopni s danými výzvami pomoct. Nechat je </a:t>
            </a:r>
            <a:r>
              <a:rPr lang="cs-CZ" sz="1200" dirty="0" err="1">
                <a:latin typeface="Calibri" panose="020F0502020204030204" pitchFamily="34" charset="0"/>
                <a:ea typeface="Calibri" panose="020F0502020204030204" pitchFamily="34" charset="0"/>
                <a:cs typeface="Times New Roman" panose="02020603050405020304" pitchFamily="18" charset="0"/>
              </a:rPr>
              <a:t>nadesignovat</a:t>
            </a:r>
            <a:r>
              <a:rPr lang="cs-CZ" sz="1200" dirty="0">
                <a:latin typeface="Calibri" panose="020F0502020204030204" pitchFamily="34" charset="0"/>
                <a:ea typeface="Calibri" panose="020F0502020204030204" pitchFamily="34" charset="0"/>
                <a:cs typeface="Times New Roman" panose="02020603050405020304" pitchFamily="18" charset="0"/>
              </a:rPr>
              <a:t> řešení podle konkrétních výzev.</a:t>
            </a:r>
          </a:p>
          <a:p>
            <a:pPr marL="342900" indent="-342900">
              <a:lnSpc>
                <a:spcPct val="107000"/>
              </a:lnSpc>
              <a:spcAft>
                <a:spcPts val="800"/>
              </a:spcAft>
              <a:buFont typeface="+mj-lt"/>
              <a:buAutoNum type="arabicPeriod"/>
            </a:pPr>
            <a:r>
              <a:rPr lang="cs-CZ" sz="1200" dirty="0">
                <a:latin typeface="Calibri" panose="020F0502020204030204" pitchFamily="34" charset="0"/>
                <a:ea typeface="Calibri" panose="020F0502020204030204" pitchFamily="34" charset="0"/>
                <a:cs typeface="Times New Roman" panose="02020603050405020304" pitchFamily="18" charset="0"/>
              </a:rPr>
              <a:t>Minimálně 1x ročně v triádě lídr, Hr, </a:t>
            </a:r>
            <a:r>
              <a:rPr lang="cs-CZ" sz="1200">
                <a:latin typeface="Calibri" panose="020F0502020204030204" pitchFamily="34" charset="0"/>
                <a:ea typeface="Calibri" panose="020F0502020204030204" pitchFamily="34" charset="0"/>
                <a:cs typeface="Times New Roman" panose="02020603050405020304" pitchFamily="18" charset="0"/>
              </a:rPr>
              <a:t>pracovník vyhodnocovat </a:t>
            </a:r>
            <a:r>
              <a:rPr lang="cs-CZ" sz="1200" dirty="0">
                <a:latin typeface="Calibri" panose="020F0502020204030204" pitchFamily="34" charset="0"/>
                <a:ea typeface="Calibri" panose="020F0502020204030204" pitchFamily="34" charset="0"/>
                <a:cs typeface="Times New Roman" panose="02020603050405020304" pitchFamily="18" charset="0"/>
              </a:rPr>
              <a:t>rozvojové stezky a v rámci šikovně vymyšleného eventu odprezentovat, sdílet  a oslavit rozvojové úspěchy a příklady dobré praxe. </a:t>
            </a:r>
          </a:p>
          <a:p>
            <a:pPr>
              <a:buFont typeface="+mj-lt"/>
              <a:buAutoNum type="arabicPeriod"/>
            </a:pPr>
            <a:endParaRPr lang="cs-CZ" sz="1200" dirty="0"/>
          </a:p>
        </p:txBody>
      </p:sp>
      <p:sp>
        <p:nvSpPr>
          <p:cNvPr id="6" name="Nadpis 1">
            <a:extLst>
              <a:ext uri="{FF2B5EF4-FFF2-40B4-BE49-F238E27FC236}">
                <a16:creationId xmlns:a16="http://schemas.microsoft.com/office/drawing/2014/main" id="{12A3F14B-C170-379F-9604-78A449EBE094}"/>
              </a:ext>
            </a:extLst>
          </p:cNvPr>
          <p:cNvSpPr txBox="1">
            <a:spLocks/>
          </p:cNvSpPr>
          <p:nvPr/>
        </p:nvSpPr>
        <p:spPr>
          <a:xfrm>
            <a:off x="6326909" y="365124"/>
            <a:ext cx="502689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b="1" dirty="0"/>
              <a:t>Pojďme více</a:t>
            </a:r>
          </a:p>
        </p:txBody>
      </p:sp>
      <p:sp>
        <p:nvSpPr>
          <p:cNvPr id="7" name="TextovéPole 6">
            <a:extLst>
              <a:ext uri="{FF2B5EF4-FFF2-40B4-BE49-F238E27FC236}">
                <a16:creationId xmlns:a16="http://schemas.microsoft.com/office/drawing/2014/main" id="{25C6A923-23A7-45BD-CBDC-CE2ADF62949B}"/>
              </a:ext>
            </a:extLst>
          </p:cNvPr>
          <p:cNvSpPr txBox="1"/>
          <p:nvPr/>
        </p:nvSpPr>
        <p:spPr>
          <a:xfrm>
            <a:off x="120073" y="6570462"/>
            <a:ext cx="1810327" cy="215444"/>
          </a:xfrm>
          <a:prstGeom prst="rect">
            <a:avLst/>
          </a:prstGeom>
          <a:noFill/>
        </p:spPr>
        <p:txBody>
          <a:bodyPr wrap="square" rtlCol="0">
            <a:spAutoFit/>
          </a:bodyPr>
          <a:lstStyle/>
          <a:p>
            <a:r>
              <a:rPr lang="cs-CZ" sz="800" dirty="0" err="1"/>
              <a:t>Schema</a:t>
            </a:r>
            <a:r>
              <a:rPr lang="cs-CZ" sz="800" dirty="0"/>
              <a:t> 3</a:t>
            </a:r>
          </a:p>
        </p:txBody>
      </p:sp>
    </p:spTree>
    <p:extLst>
      <p:ext uri="{BB962C8B-B14F-4D97-AF65-F5344CB8AC3E}">
        <p14:creationId xmlns:p14="http://schemas.microsoft.com/office/powerpoint/2010/main" val="395323554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809</Words>
  <Application>Microsoft Office PowerPoint</Application>
  <PresentationFormat>Širokoúhlá obrazovka</PresentationFormat>
  <Paragraphs>49</Paragraphs>
  <Slides>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vt:i4>
      </vt:variant>
    </vt:vector>
  </HeadingPairs>
  <TitlesOfParts>
    <vt:vector size="8" baseType="lpstr">
      <vt:lpstr>Arial</vt:lpstr>
      <vt:lpstr>Calibri</vt:lpstr>
      <vt:lpstr>Calibri Light</vt:lpstr>
      <vt:lpstr>Symbol</vt:lpstr>
      <vt:lpstr>Motiv Office</vt:lpstr>
      <vt:lpstr>Prezentace aplikace PowerPoint</vt:lpstr>
      <vt:lpstr>CO BRÁT V POTAZ, ABY ROZVOJ FUNGOVAL</vt:lpstr>
      <vt:lpstr>Pojďme méně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beata.hola</dc:creator>
  <cp:lastModifiedBy>beata.hola</cp:lastModifiedBy>
  <cp:revision>2</cp:revision>
  <dcterms:created xsi:type="dcterms:W3CDTF">2022-07-20T09:10:07Z</dcterms:created>
  <dcterms:modified xsi:type="dcterms:W3CDTF">2022-08-02T06:52:18Z</dcterms:modified>
</cp:coreProperties>
</file>