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2" r:id="rId5"/>
    <p:sldId id="263" r:id="rId6"/>
    <p:sldId id="260" r:id="rId7"/>
    <p:sldId id="266" r:id="rId8"/>
    <p:sldId id="261" r:id="rId9"/>
    <p:sldId id="264" r:id="rId10"/>
    <p:sldId id="258" r:id="rId11"/>
    <p:sldId id="267" r:id="rId12"/>
    <p:sldId id="265"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8EDA38-D006-4CFE-40E1-E3F3FC133230}"/>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0DB2D09-142E-DB9C-D4C5-234B83B705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BD621F6-65DC-F9F6-CC10-9890A72E8B13}"/>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5" name="Zástupný symbol pro zápatí 4">
            <a:extLst>
              <a:ext uri="{FF2B5EF4-FFF2-40B4-BE49-F238E27FC236}">
                <a16:creationId xmlns:a16="http://schemas.microsoft.com/office/drawing/2014/main" id="{EC78597C-89C0-BADE-3A9E-6C6E325323A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485ED33-4A38-69C1-F55C-5EA73D43BE0E}"/>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362005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B6524-89D5-07AB-4413-3E5419F7202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BE01BAC-38AF-BAFB-816B-2C978452C76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3D7006E-D746-CA57-09C5-652DCE8C68F5}"/>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5" name="Zástupný symbol pro zápatí 4">
            <a:extLst>
              <a:ext uri="{FF2B5EF4-FFF2-40B4-BE49-F238E27FC236}">
                <a16:creationId xmlns:a16="http://schemas.microsoft.com/office/drawing/2014/main" id="{CC68355B-FA00-FCD3-A56C-C62BC5392F8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58A8892-FB0B-4113-C451-863CBCD8B69C}"/>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3558323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5F12780-5227-B9BA-FCA6-37B1550100C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65B91C7-361B-75D4-AB82-768A948D9E8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2837D0-64ED-DD2C-0314-41E98B138FD4}"/>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5" name="Zástupný symbol pro zápatí 4">
            <a:extLst>
              <a:ext uri="{FF2B5EF4-FFF2-40B4-BE49-F238E27FC236}">
                <a16:creationId xmlns:a16="http://schemas.microsoft.com/office/drawing/2014/main" id="{B3410BDC-A8EA-AA08-F8CA-DD1DDC13C02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341119D-F516-41C5-831C-A0A4D19A8D99}"/>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269498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254D80-5D73-E634-1A71-34F907E9480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9583C6D-AF6C-F660-35E4-9F39759DD01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AC15EBC-D613-C322-68F6-C4ADD2984F2C}"/>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5" name="Zástupný symbol pro zápatí 4">
            <a:extLst>
              <a:ext uri="{FF2B5EF4-FFF2-40B4-BE49-F238E27FC236}">
                <a16:creationId xmlns:a16="http://schemas.microsoft.com/office/drawing/2014/main" id="{F63E73C2-E727-13C7-DB68-2B45A822F6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2243AB8-DB1D-FD61-725D-6AD909FEE413}"/>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342925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DC70F2-DDFA-74E9-D15D-3558991E06C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90721F7-B60C-8507-40B1-886EAD004B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7C15D70-6371-34D6-DB6A-A17A5592BBA8}"/>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5" name="Zástupný symbol pro zápatí 4">
            <a:extLst>
              <a:ext uri="{FF2B5EF4-FFF2-40B4-BE49-F238E27FC236}">
                <a16:creationId xmlns:a16="http://schemas.microsoft.com/office/drawing/2014/main" id="{7C6A095B-2CEB-E513-0E84-208E28E8615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FA17BA0-98F1-6E59-3DA0-9E0D875CC2F6}"/>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64476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2EAF3A-D34C-7842-9D93-B6B74D37D16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B4B130C-5567-9A4A-A7FA-6819FD213D3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FA76617-D676-0C8D-6DE8-63B662FB6E5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23A4D92-F20D-6B44-502F-B4A8A441839A}"/>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6" name="Zástupný symbol pro zápatí 5">
            <a:extLst>
              <a:ext uri="{FF2B5EF4-FFF2-40B4-BE49-F238E27FC236}">
                <a16:creationId xmlns:a16="http://schemas.microsoft.com/office/drawing/2014/main" id="{E5854DB1-D1C3-F157-4654-7C06B7BDBAB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2B663B5-A409-A5CD-1D7F-0F3CE4BD0585}"/>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3916004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D3F302-DE41-2B5B-DFFA-B08D93AA591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A6972D1-4554-6F4C-F770-E874D15A35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A5E937FC-B072-C5AE-D6BC-61CA6F670F0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3B3C4F0-01EF-905B-874B-1C31C8CA22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1C589B1-AD7F-3644-D223-307E46C3F0F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575921C-E2BD-59BE-E3AE-DB4EBC8DD048}"/>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8" name="Zástupný symbol pro zápatí 7">
            <a:extLst>
              <a:ext uri="{FF2B5EF4-FFF2-40B4-BE49-F238E27FC236}">
                <a16:creationId xmlns:a16="http://schemas.microsoft.com/office/drawing/2014/main" id="{0ED4BF8F-5D62-DD9E-1744-8AAFC20905C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A177E26-1034-0437-CC42-F0634DE314ED}"/>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25776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8D55A3-1F0B-2537-6055-A03948C4440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B008CF1-F53C-8152-94C8-1F4FC3AB315D}"/>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4" name="Zástupný symbol pro zápatí 3">
            <a:extLst>
              <a:ext uri="{FF2B5EF4-FFF2-40B4-BE49-F238E27FC236}">
                <a16:creationId xmlns:a16="http://schemas.microsoft.com/office/drawing/2014/main" id="{231E5020-1C78-FA60-1D33-A969F2290A6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D0EBC62-458C-B912-9E16-002646145247}"/>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3272781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E5EE9AE-3439-9039-5790-C8E5184EFE00}"/>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3" name="Zástupný symbol pro zápatí 2">
            <a:extLst>
              <a:ext uri="{FF2B5EF4-FFF2-40B4-BE49-F238E27FC236}">
                <a16:creationId xmlns:a16="http://schemas.microsoft.com/office/drawing/2014/main" id="{077D2D93-4078-0C1A-7BDB-B85F6F74DF1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27D6530-4AEB-050F-1B36-FD7C182CAD57}"/>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406535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AD0485-1955-2DF4-2E30-0853971619C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B0BD0F1-7BD4-0753-2ABC-D853939D29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5D13233-8E11-7129-64A5-8739B2C0C5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B6028FA-5ADE-25A4-D6F0-DD0D5BD9291C}"/>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6" name="Zástupný symbol pro zápatí 5">
            <a:extLst>
              <a:ext uri="{FF2B5EF4-FFF2-40B4-BE49-F238E27FC236}">
                <a16:creationId xmlns:a16="http://schemas.microsoft.com/office/drawing/2014/main" id="{4A196FDC-C616-3B9E-AF51-A2BDE541D46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FAB97B1-5E20-8E33-8BE7-93167A1C9212}"/>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403850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A10A34-E319-7784-CC82-B3174DCE5C4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3536CC4-CFCF-0D79-DE28-DBC7BECA97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B60EB0C-294C-B081-F522-3D9688C6F9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495EF71-783A-6034-F667-8CA21E1C8B67}"/>
              </a:ext>
            </a:extLst>
          </p:cNvPr>
          <p:cNvSpPr>
            <a:spLocks noGrp="1"/>
          </p:cNvSpPr>
          <p:nvPr>
            <p:ph type="dt" sz="half" idx="10"/>
          </p:nvPr>
        </p:nvSpPr>
        <p:spPr/>
        <p:txBody>
          <a:bodyPr/>
          <a:lstStyle/>
          <a:p>
            <a:fld id="{49FF20C7-88DF-475A-A340-42E503208551}" type="datetimeFigureOut">
              <a:rPr lang="cs-CZ" smtClean="0"/>
              <a:t>19.02.2024</a:t>
            </a:fld>
            <a:endParaRPr lang="cs-CZ"/>
          </a:p>
        </p:txBody>
      </p:sp>
      <p:sp>
        <p:nvSpPr>
          <p:cNvPr id="6" name="Zástupný symbol pro zápatí 5">
            <a:extLst>
              <a:ext uri="{FF2B5EF4-FFF2-40B4-BE49-F238E27FC236}">
                <a16:creationId xmlns:a16="http://schemas.microsoft.com/office/drawing/2014/main" id="{D55322AB-9B48-FF04-381E-8E88D8332E8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2BBA4C4-EB6E-B306-8B5D-E2B0EA06EBB4}"/>
              </a:ext>
            </a:extLst>
          </p:cNvPr>
          <p:cNvSpPr>
            <a:spLocks noGrp="1"/>
          </p:cNvSpPr>
          <p:nvPr>
            <p:ph type="sldNum" sz="quarter" idx="12"/>
          </p:nvPr>
        </p:nvSpPr>
        <p:spPr/>
        <p:txBody>
          <a:bodyPr/>
          <a:lstStyle/>
          <a:p>
            <a:fld id="{B36022D8-C6A4-4BB3-8910-7FD56A843B06}" type="slidenum">
              <a:rPr lang="cs-CZ" smtClean="0"/>
              <a:t>‹#›</a:t>
            </a:fld>
            <a:endParaRPr lang="cs-CZ"/>
          </a:p>
        </p:txBody>
      </p:sp>
    </p:spTree>
    <p:extLst>
      <p:ext uri="{BB962C8B-B14F-4D97-AF65-F5344CB8AC3E}">
        <p14:creationId xmlns:p14="http://schemas.microsoft.com/office/powerpoint/2010/main" val="868193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03E99D5-A70F-BC3E-BBEE-A5F0D946DE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5DF68AC-5C98-3BB8-D330-A6D49CD87F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594D1F8-A44C-3ECE-1F90-187BF0C908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F20C7-88DF-475A-A340-42E503208551}" type="datetimeFigureOut">
              <a:rPr lang="cs-CZ" smtClean="0"/>
              <a:t>19.02.2024</a:t>
            </a:fld>
            <a:endParaRPr lang="cs-CZ"/>
          </a:p>
        </p:txBody>
      </p:sp>
      <p:sp>
        <p:nvSpPr>
          <p:cNvPr id="5" name="Zástupný symbol pro zápatí 4">
            <a:extLst>
              <a:ext uri="{FF2B5EF4-FFF2-40B4-BE49-F238E27FC236}">
                <a16:creationId xmlns:a16="http://schemas.microsoft.com/office/drawing/2014/main" id="{4B3A8124-F9FD-8F34-907F-7F69E026F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F91C411-9010-DF79-D753-9DAB2DD82C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6022D8-C6A4-4BB3-8910-7FD56A843B06}" type="slidenum">
              <a:rPr lang="cs-CZ" smtClean="0"/>
              <a:t>‹#›</a:t>
            </a:fld>
            <a:endParaRPr lang="cs-CZ"/>
          </a:p>
        </p:txBody>
      </p:sp>
    </p:spTree>
    <p:extLst>
      <p:ext uri="{BB962C8B-B14F-4D97-AF65-F5344CB8AC3E}">
        <p14:creationId xmlns:p14="http://schemas.microsoft.com/office/powerpoint/2010/main" val="3257923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971495-BDF9-596A-A017-4FC367BB7481}"/>
              </a:ext>
            </a:extLst>
          </p:cNvPr>
          <p:cNvSpPr>
            <a:spLocks noGrp="1"/>
          </p:cNvSpPr>
          <p:nvPr>
            <p:ph type="ctrTitle"/>
          </p:nvPr>
        </p:nvSpPr>
        <p:spPr/>
        <p:txBody>
          <a:bodyPr/>
          <a:lstStyle/>
          <a:p>
            <a:r>
              <a:rPr lang="cs-CZ" dirty="0"/>
              <a:t>1. </a:t>
            </a:r>
            <a:r>
              <a:rPr lang="cs-CZ" b="1" dirty="0"/>
              <a:t>Úvod do kurzu</a:t>
            </a:r>
            <a:br>
              <a:rPr lang="cs-CZ" b="1" dirty="0"/>
            </a:br>
            <a:endParaRPr lang="cs-CZ" dirty="0"/>
          </a:p>
        </p:txBody>
      </p:sp>
      <p:sp>
        <p:nvSpPr>
          <p:cNvPr id="3" name="Podnadpis 2">
            <a:extLst>
              <a:ext uri="{FF2B5EF4-FFF2-40B4-BE49-F238E27FC236}">
                <a16:creationId xmlns:a16="http://schemas.microsoft.com/office/drawing/2014/main" id="{4A0F408E-0D57-8D38-6125-EA77CC1C2B10}"/>
              </a:ext>
            </a:extLst>
          </p:cNvPr>
          <p:cNvSpPr>
            <a:spLocks noGrp="1"/>
          </p:cNvSpPr>
          <p:nvPr>
            <p:ph type="subTitle" idx="1"/>
          </p:nvPr>
        </p:nvSpPr>
        <p:spPr/>
        <p:txBody>
          <a:bodyPr/>
          <a:lstStyle/>
          <a:p>
            <a:r>
              <a:rPr lang="cs-CZ" dirty="0"/>
              <a:t>SANb1008/ SANb1016 Politická a ekonomická antropologie</a:t>
            </a:r>
          </a:p>
          <a:p>
            <a:r>
              <a:rPr lang="cs-CZ" dirty="0"/>
              <a:t>20.2.2024, 10:00-11:40, U35</a:t>
            </a:r>
          </a:p>
          <a:p>
            <a:r>
              <a:rPr lang="cs-CZ" dirty="0"/>
              <a:t>Kateřina Čanigová</a:t>
            </a:r>
          </a:p>
        </p:txBody>
      </p:sp>
    </p:spTree>
    <p:extLst>
      <p:ext uri="{BB962C8B-B14F-4D97-AF65-F5344CB8AC3E}">
        <p14:creationId xmlns:p14="http://schemas.microsoft.com/office/powerpoint/2010/main" val="3839302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C349CAC-1CFE-8B72-6E46-50F6280EA388}"/>
              </a:ext>
            </a:extLst>
          </p:cNvPr>
          <p:cNvSpPr>
            <a:spLocks noGrp="1"/>
          </p:cNvSpPr>
          <p:nvPr>
            <p:ph idx="1"/>
          </p:nvPr>
        </p:nvSpPr>
        <p:spPr/>
        <p:txBody>
          <a:bodyPr>
            <a:normAutofit fontScale="92500"/>
          </a:bodyPr>
          <a:lstStyle/>
          <a:p>
            <a:r>
              <a:rPr lang="cs-CZ" dirty="0"/>
              <a:t>1980 -&gt; Reflexivní obrat v (politické) antropologii – posun v chápání moci mimo a za státní suverenitu – nově se zaměřuje na reprezentaci a symbolickou moc</a:t>
            </a:r>
          </a:p>
          <a:p>
            <a:r>
              <a:rPr lang="cs-CZ" dirty="0"/>
              <a:t>tendence nadužívání fráze </a:t>
            </a:r>
            <a:r>
              <a:rPr lang="cs-CZ" dirty="0" err="1"/>
              <a:t>the</a:t>
            </a:r>
            <a:r>
              <a:rPr lang="cs-CZ" dirty="0"/>
              <a:t> “</a:t>
            </a:r>
            <a:r>
              <a:rPr lang="cs-CZ" dirty="0" err="1"/>
              <a:t>politics</a:t>
            </a:r>
            <a:r>
              <a:rPr lang="cs-CZ" dirty="0"/>
              <a:t> </a:t>
            </a:r>
            <a:r>
              <a:rPr lang="cs-CZ" dirty="0" err="1"/>
              <a:t>of</a:t>
            </a:r>
            <a:r>
              <a:rPr lang="cs-CZ" dirty="0"/>
              <a:t>” gender, rasy, identity, reprodukce, občanství, genů, prostoru a místa, státu, </a:t>
            </a:r>
            <a:r>
              <a:rPr lang="cs-CZ" dirty="0" err="1"/>
              <a:t>storytellingu</a:t>
            </a:r>
            <a:r>
              <a:rPr lang="cs-CZ" dirty="0"/>
              <a:t>, globalizace… - odkazuje na to, že svět je politizován</a:t>
            </a:r>
          </a:p>
          <a:p>
            <a:r>
              <a:rPr lang="pl-PL" dirty="0"/>
              <a:t>odklon od “staré” politické antropologie 20. století </a:t>
            </a:r>
            <a:r>
              <a:rPr lang="cs-CZ" dirty="0"/>
              <a:t>rozkol mezi klasickou antropologií a politickou antropologií</a:t>
            </a:r>
          </a:p>
          <a:p>
            <a:r>
              <a:rPr lang="cs-CZ" dirty="0"/>
              <a:t>Ale s reflexivním obratem  nový více sebekritický a reflexivní přístup, návrat ke klasikám, potřeba odkazovat a respektovat historii politické antropologie</a:t>
            </a:r>
          </a:p>
          <a:p>
            <a:pPr rtl="0">
              <a:spcBef>
                <a:spcPts val="0"/>
              </a:spcBef>
              <a:spcAft>
                <a:spcPts val="0"/>
              </a:spcAft>
            </a:pPr>
            <a:r>
              <a:rPr lang="cs-CZ" sz="1800" b="0" i="0" u="none" strike="noStrike" dirty="0">
                <a:solidFill>
                  <a:srgbClr val="000000"/>
                </a:solidFill>
                <a:effectLst/>
                <a:latin typeface="Arial" panose="020B0604020202020204" pitchFamily="34" charset="0"/>
              </a:rPr>
              <a:t>“</a:t>
            </a:r>
            <a:endParaRPr lang="cs-CZ" dirty="0"/>
          </a:p>
          <a:p>
            <a:endParaRPr lang="cs-CZ" dirty="0"/>
          </a:p>
        </p:txBody>
      </p:sp>
    </p:spTree>
    <p:extLst>
      <p:ext uri="{BB962C8B-B14F-4D97-AF65-F5344CB8AC3E}">
        <p14:creationId xmlns:p14="http://schemas.microsoft.com/office/powerpoint/2010/main" val="3328869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CF0606-EC98-DCC0-4148-AAB86532D9C7}"/>
              </a:ext>
            </a:extLst>
          </p:cNvPr>
          <p:cNvSpPr>
            <a:spLocks noGrp="1"/>
          </p:cNvSpPr>
          <p:nvPr>
            <p:ph type="title"/>
          </p:nvPr>
        </p:nvSpPr>
        <p:spPr/>
        <p:txBody>
          <a:bodyPr/>
          <a:lstStyle/>
          <a:p>
            <a:r>
              <a:rPr lang="cs-CZ" dirty="0"/>
              <a:t>Po 80. letech</a:t>
            </a:r>
          </a:p>
        </p:txBody>
      </p:sp>
      <p:sp>
        <p:nvSpPr>
          <p:cNvPr id="3" name="Zástupný obsah 2">
            <a:extLst>
              <a:ext uri="{FF2B5EF4-FFF2-40B4-BE49-F238E27FC236}">
                <a16:creationId xmlns:a16="http://schemas.microsoft.com/office/drawing/2014/main" id="{21FFDA19-D00B-3F23-67D0-5A933E68E7BC}"/>
              </a:ext>
            </a:extLst>
          </p:cNvPr>
          <p:cNvSpPr>
            <a:spLocks noGrp="1"/>
          </p:cNvSpPr>
          <p:nvPr>
            <p:ph idx="1"/>
          </p:nvPr>
        </p:nvSpPr>
        <p:spPr/>
        <p:txBody>
          <a:bodyPr/>
          <a:lstStyle/>
          <a:p>
            <a:r>
              <a:rPr lang="cs-CZ" b="0" i="0" u="none" strike="noStrike" dirty="0">
                <a:solidFill>
                  <a:srgbClr val="000000"/>
                </a:solidFill>
                <a:effectLst/>
                <a:latin typeface="Arial" panose="020B0604020202020204" pitchFamily="34" charset="0"/>
              </a:rPr>
              <a:t>Od 80. let vzrůstající pozornost k výzkumu etnicity, nacionalismu a etnicko-národním konfliktům</a:t>
            </a:r>
          </a:p>
          <a:p>
            <a:pPr rtl="0">
              <a:spcBef>
                <a:spcPts val="0"/>
              </a:spcBef>
              <a:spcAft>
                <a:spcPts val="0"/>
              </a:spcAft>
            </a:pPr>
            <a:r>
              <a:rPr lang="cs-CZ" b="0" i="0" u="none" strike="noStrike" dirty="0">
                <a:solidFill>
                  <a:srgbClr val="000000"/>
                </a:solidFill>
                <a:effectLst/>
                <a:latin typeface="Arial" panose="020B0604020202020204" pitchFamily="34" charset="0"/>
              </a:rPr>
              <a:t>Zaměření na identitu a identitární politiku - definovali </a:t>
            </a:r>
            <a:r>
              <a:rPr lang="cs-CZ" b="0" i="0" u="none" strike="noStrike" dirty="0" err="1">
                <a:solidFill>
                  <a:srgbClr val="000000"/>
                </a:solidFill>
                <a:effectLst/>
                <a:latin typeface="Arial" panose="020B0604020202020204" pitchFamily="34" charset="0"/>
              </a:rPr>
              <a:t>disciplinaci</a:t>
            </a:r>
            <a:r>
              <a:rPr lang="cs-CZ" b="0" i="0" u="none" strike="noStrike" dirty="0">
                <a:solidFill>
                  <a:srgbClr val="000000"/>
                </a:solidFill>
                <a:effectLst/>
                <a:latin typeface="Arial" panose="020B0604020202020204" pitchFamily="34" charset="0"/>
              </a:rPr>
              <a:t> - zaměření se na etnicitu a </a:t>
            </a:r>
            <a:r>
              <a:rPr lang="cs-CZ" b="0" i="0" u="none" strike="noStrike" dirty="0" err="1">
                <a:solidFill>
                  <a:srgbClr val="000000"/>
                </a:solidFill>
                <a:effectLst/>
                <a:latin typeface="Arial" panose="020B0604020202020204" pitchFamily="34" charset="0"/>
              </a:rPr>
              <a:t>nacionalitu</a:t>
            </a:r>
            <a:r>
              <a:rPr lang="cs-CZ" b="0" i="0" u="none" strike="noStrike" dirty="0">
                <a:solidFill>
                  <a:srgbClr val="000000"/>
                </a:solidFill>
                <a:effectLst/>
                <a:latin typeface="Arial" panose="020B0604020202020204" pitchFamily="34" charset="0"/>
              </a:rPr>
              <a:t> nahrazuje např. oblíbenost </a:t>
            </a:r>
            <a:r>
              <a:rPr lang="cs-CZ" b="0" i="0" u="none" strike="noStrike" dirty="0" err="1">
                <a:solidFill>
                  <a:srgbClr val="000000"/>
                </a:solidFill>
                <a:effectLst/>
                <a:latin typeface="Arial" panose="020B0604020202020204" pitchFamily="34" charset="0"/>
              </a:rPr>
              <a:t>kinshipu</a:t>
            </a:r>
            <a:endParaRPr lang="cs-CZ" sz="4000" dirty="0">
              <a:effectLst/>
            </a:endParaRPr>
          </a:p>
          <a:p>
            <a:pPr rtl="0">
              <a:spcBef>
                <a:spcPts val="0"/>
              </a:spcBef>
              <a:spcAft>
                <a:spcPts val="0"/>
              </a:spcAft>
            </a:pPr>
            <a:r>
              <a:rPr lang="cs-CZ" b="0" i="0" u="none" strike="noStrike" dirty="0">
                <a:solidFill>
                  <a:srgbClr val="000000"/>
                </a:solidFill>
                <a:effectLst/>
                <a:latin typeface="Arial" panose="020B0604020202020204" pitchFamily="34" charset="0"/>
              </a:rPr>
              <a:t>studuje se </a:t>
            </a:r>
            <a:r>
              <a:rPr lang="cs-CZ" b="1" i="0" u="none" strike="noStrike" dirty="0">
                <a:solidFill>
                  <a:srgbClr val="000000"/>
                </a:solidFill>
                <a:effectLst/>
                <a:latin typeface="Arial" panose="020B0604020202020204" pitchFamily="34" charset="0"/>
              </a:rPr>
              <a:t>nejen stát ale i zahraniční organizace, ale i byrokracie a </a:t>
            </a:r>
            <a:r>
              <a:rPr lang="it-IT" b="1" i="0" u="none" strike="noStrike" dirty="0">
                <a:solidFill>
                  <a:srgbClr val="000000"/>
                </a:solidFill>
                <a:effectLst/>
                <a:latin typeface="Arial" panose="020B0604020202020204" pitchFamily="34" charset="0"/>
              </a:rPr>
              <a:t>symbolick</a:t>
            </a:r>
            <a:r>
              <a:rPr lang="cs-CZ" b="1" i="0" u="none" strike="noStrike" dirty="0">
                <a:solidFill>
                  <a:srgbClr val="000000"/>
                </a:solidFill>
                <a:effectLst/>
                <a:latin typeface="Arial" panose="020B0604020202020204" pitchFamily="34" charset="0"/>
              </a:rPr>
              <a:t>á</a:t>
            </a:r>
            <a:r>
              <a:rPr lang="it-IT" b="1" i="0" u="none" strike="noStrike" dirty="0">
                <a:solidFill>
                  <a:srgbClr val="000000"/>
                </a:solidFill>
                <a:effectLst/>
                <a:latin typeface="Arial" panose="020B0604020202020204" pitchFamily="34" charset="0"/>
              </a:rPr>
              <a:t> a rituální dimen</a:t>
            </a:r>
            <a:r>
              <a:rPr lang="cs-CZ" b="1" i="0" u="none" strike="noStrike" dirty="0">
                <a:solidFill>
                  <a:srgbClr val="000000"/>
                </a:solidFill>
                <a:effectLst/>
                <a:latin typeface="Arial" panose="020B0604020202020204" pitchFamily="34" charset="0"/>
              </a:rPr>
              <a:t>ze</a:t>
            </a:r>
            <a:r>
              <a:rPr lang="it-IT" b="1" i="0" u="none" strike="noStrike" dirty="0">
                <a:solidFill>
                  <a:srgbClr val="000000"/>
                </a:solidFill>
                <a:effectLst/>
                <a:latin typeface="Arial" panose="020B0604020202020204" pitchFamily="34" charset="0"/>
              </a:rPr>
              <a:t> politiky</a:t>
            </a:r>
            <a:endParaRPr lang="cs-CZ" b="1" i="0" u="none" strike="noStrike" dirty="0">
              <a:solidFill>
                <a:srgbClr val="000000"/>
              </a:solidFill>
              <a:effectLst/>
              <a:latin typeface="Arial" panose="020B0604020202020204" pitchFamily="34" charset="0"/>
            </a:endParaRPr>
          </a:p>
          <a:p>
            <a:pPr rtl="0">
              <a:spcBef>
                <a:spcPts val="0"/>
              </a:spcBef>
              <a:spcAft>
                <a:spcPts val="0"/>
              </a:spcAft>
            </a:pPr>
            <a:r>
              <a:rPr lang="cs-CZ" b="0" i="0" u="none" strike="noStrike" dirty="0">
                <a:solidFill>
                  <a:srgbClr val="000000"/>
                </a:solidFill>
                <a:effectLst/>
                <a:latin typeface="Arial" panose="020B0604020202020204" pitchFamily="34" charset="0"/>
              </a:rPr>
              <a:t>Antropologie </a:t>
            </a:r>
            <a:r>
              <a:rPr lang="cs-CZ" b="0" i="0" u="none" strike="noStrike" dirty="0" err="1">
                <a:solidFill>
                  <a:srgbClr val="000000"/>
                </a:solidFill>
                <a:effectLst/>
                <a:latin typeface="Arial" panose="020B0604020202020204" pitchFamily="34" charset="0"/>
              </a:rPr>
              <a:t>of</a:t>
            </a:r>
            <a:r>
              <a:rPr lang="cs-CZ" b="0" i="0" u="none" strike="noStrike" dirty="0">
                <a:solidFill>
                  <a:srgbClr val="000000"/>
                </a:solidFill>
                <a:effectLst/>
                <a:latin typeface="Arial" panose="020B0604020202020204" pitchFamily="34" charset="0"/>
              </a:rPr>
              <a:t> </a:t>
            </a:r>
            <a:r>
              <a:rPr lang="cs-CZ" b="0" i="0" u="none" strike="noStrike" dirty="0" err="1">
                <a:solidFill>
                  <a:srgbClr val="000000"/>
                </a:solidFill>
                <a:effectLst/>
                <a:latin typeface="Arial" panose="020B0604020202020204" pitchFamily="34" charset="0"/>
              </a:rPr>
              <a:t>Policy</a:t>
            </a:r>
            <a:r>
              <a:rPr lang="cs-CZ" b="0" i="0" u="none" strike="noStrike" dirty="0">
                <a:solidFill>
                  <a:srgbClr val="000000"/>
                </a:solidFill>
                <a:effectLst/>
                <a:latin typeface="Arial" panose="020B0604020202020204" pitchFamily="34" charset="0"/>
              </a:rPr>
              <a:t> </a:t>
            </a:r>
            <a:r>
              <a:rPr lang="cs-CZ" b="0" i="0" u="none" strike="noStrike" dirty="0" err="1">
                <a:solidFill>
                  <a:srgbClr val="000000"/>
                </a:solidFill>
                <a:effectLst/>
                <a:latin typeface="Arial" panose="020B0604020202020204" pitchFamily="34" charset="0"/>
              </a:rPr>
              <a:t>making</a:t>
            </a:r>
            <a:r>
              <a:rPr lang="cs-CZ" b="0" i="0" u="none" strike="noStrike" dirty="0">
                <a:solidFill>
                  <a:srgbClr val="000000"/>
                </a:solidFill>
                <a:effectLst/>
                <a:latin typeface="Arial" panose="020B0604020202020204" pitchFamily="34" charset="0"/>
              </a:rPr>
              <a:t> -&gt; rozvojová antropologie </a:t>
            </a:r>
            <a:r>
              <a:rPr lang="cs-CZ" b="0" i="0" u="none" strike="noStrike" dirty="0" err="1">
                <a:solidFill>
                  <a:srgbClr val="000000"/>
                </a:solidFill>
                <a:effectLst/>
                <a:latin typeface="Arial" panose="020B0604020202020204" pitchFamily="34" charset="0"/>
              </a:rPr>
              <a:t>antropologie</a:t>
            </a:r>
            <a:r>
              <a:rPr lang="cs-CZ" b="0" i="0" u="none" strike="noStrike" dirty="0">
                <a:solidFill>
                  <a:srgbClr val="000000"/>
                </a:solidFill>
                <a:effectLst/>
                <a:latin typeface="Arial" panose="020B0604020202020204" pitchFamily="34" charset="0"/>
              </a:rPr>
              <a:t> rozvoje -&gt; a její kritika - mezinárodní rozvoj pomohl reprodukovat bývalé koloniální mocenské struktury.</a:t>
            </a:r>
            <a:endParaRPr lang="cs-CZ" sz="4000" dirty="0">
              <a:effectLst/>
            </a:endParaRPr>
          </a:p>
          <a:p>
            <a:endParaRPr lang="cs-CZ" dirty="0"/>
          </a:p>
        </p:txBody>
      </p:sp>
    </p:spTree>
    <p:extLst>
      <p:ext uri="{BB962C8B-B14F-4D97-AF65-F5344CB8AC3E}">
        <p14:creationId xmlns:p14="http://schemas.microsoft.com/office/powerpoint/2010/main" val="668797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DD73F7-720C-E046-0BA7-15C46AED9065}"/>
              </a:ext>
            </a:extLst>
          </p:cNvPr>
          <p:cNvSpPr>
            <a:spLocks noGrp="1"/>
          </p:cNvSpPr>
          <p:nvPr>
            <p:ph type="title"/>
          </p:nvPr>
        </p:nvSpPr>
        <p:spPr>
          <a:xfrm>
            <a:off x="838200" y="365124"/>
            <a:ext cx="10450484" cy="6492875"/>
          </a:xfrm>
        </p:spPr>
        <p:txBody>
          <a:bodyPr>
            <a:normAutofit fontScale="90000"/>
          </a:bodyPr>
          <a:lstStyle/>
          <a:p>
            <a:pPr rtl="0">
              <a:spcBef>
                <a:spcPts val="0"/>
              </a:spcBef>
              <a:spcAft>
                <a:spcPts val="0"/>
              </a:spcAft>
            </a:pPr>
            <a:r>
              <a:rPr lang="cs-CZ" sz="2800" b="0" i="0" u="none" strike="noStrike" dirty="0" err="1">
                <a:solidFill>
                  <a:srgbClr val="000000"/>
                </a:solidFill>
                <a:effectLst/>
                <a:latin typeface="Arial" panose="020B0604020202020204" pitchFamily="34" charset="0"/>
              </a:rPr>
              <a:t>Průlomovost</a:t>
            </a:r>
            <a:r>
              <a:rPr lang="cs-CZ" sz="2800" b="0" i="0" u="none" strike="noStrike" dirty="0">
                <a:solidFill>
                  <a:srgbClr val="000000"/>
                </a:solidFill>
                <a:effectLst/>
                <a:latin typeface="Arial" panose="020B0604020202020204" pitchFamily="34" charset="0"/>
              </a:rPr>
              <a:t> dříve poněkud přehlížené </a:t>
            </a:r>
            <a:r>
              <a:rPr lang="cs-CZ" sz="2800" b="0" i="0" u="none" strike="noStrike" dirty="0" err="1">
                <a:solidFill>
                  <a:srgbClr val="000000"/>
                </a:solidFill>
                <a:effectLst/>
                <a:latin typeface="Arial" panose="020B0604020202020204" pitchFamily="34" charset="0"/>
              </a:rPr>
              <a:t>liminality</a:t>
            </a:r>
            <a:r>
              <a:rPr lang="cs-CZ" sz="2800" b="0" i="0" u="none" strike="noStrike" dirty="0">
                <a:solidFill>
                  <a:srgbClr val="000000"/>
                </a:solidFill>
                <a:effectLst/>
                <a:latin typeface="Arial" panose="020B0604020202020204" pitchFamily="34" charset="0"/>
              </a:rPr>
              <a:t> Victora </a:t>
            </a:r>
            <a:r>
              <a:rPr lang="cs-CZ" sz="2800" b="0" i="0" u="none" strike="noStrike" dirty="0" err="1">
                <a:solidFill>
                  <a:srgbClr val="000000"/>
                </a:solidFill>
                <a:effectLst/>
                <a:latin typeface="Arial" panose="020B0604020202020204" pitchFamily="34" charset="0"/>
              </a:rPr>
              <a:t>Turnera</a:t>
            </a:r>
            <a:r>
              <a:rPr lang="cs-CZ" sz="2800" b="0" i="0" u="none" strike="noStrike" dirty="0">
                <a:solidFill>
                  <a:srgbClr val="000000"/>
                </a:solidFill>
                <a:effectLst/>
                <a:latin typeface="Arial" panose="020B0604020202020204" pitchFamily="34" charset="0"/>
              </a:rPr>
              <a:t> - upozorňuje na to, že bychom se neměli odvracet ani od </a:t>
            </a:r>
            <a:r>
              <a:rPr lang="cs-CZ" sz="2800" b="1" i="0" u="none" strike="noStrike" dirty="0" err="1">
                <a:solidFill>
                  <a:srgbClr val="000000"/>
                </a:solidFill>
                <a:effectLst/>
                <a:latin typeface="Arial" panose="020B0604020202020204" pitchFamily="34" charset="0"/>
              </a:rPr>
              <a:t>tribální</a:t>
            </a:r>
            <a:r>
              <a:rPr lang="cs-CZ" sz="2800" b="1" i="0" u="none" strike="noStrike" dirty="0">
                <a:solidFill>
                  <a:srgbClr val="000000"/>
                </a:solidFill>
                <a:effectLst/>
                <a:latin typeface="Arial" panose="020B0604020202020204" pitchFamily="34" charset="0"/>
              </a:rPr>
              <a:t> a patron-</a:t>
            </a:r>
            <a:r>
              <a:rPr lang="cs-CZ" sz="2800" b="1" i="0" u="none" strike="noStrike" dirty="0" err="1">
                <a:solidFill>
                  <a:srgbClr val="000000"/>
                </a:solidFill>
                <a:effectLst/>
                <a:latin typeface="Arial" panose="020B0604020202020204" pitchFamily="34" charset="0"/>
              </a:rPr>
              <a:t>client</a:t>
            </a:r>
            <a:r>
              <a:rPr lang="cs-CZ" sz="2800" b="1" i="0" u="none" strike="noStrike" dirty="0">
                <a:solidFill>
                  <a:srgbClr val="000000"/>
                </a:solidFill>
                <a:effectLst/>
                <a:latin typeface="Arial" panose="020B0604020202020204" pitchFamily="34" charset="0"/>
              </a:rPr>
              <a:t> politiky </a:t>
            </a:r>
            <a:r>
              <a:rPr lang="cs-CZ" sz="2800" b="0" i="0" u="none" strike="noStrike" dirty="0">
                <a:solidFill>
                  <a:srgbClr val="000000"/>
                </a:solidFill>
                <a:effectLst/>
                <a:latin typeface="Arial" panose="020B0604020202020204" pitchFamily="34" charset="0"/>
              </a:rPr>
              <a:t>(mimostátní hierarchie mezi 2 stranami) -&gt; vzájemná dohoda mezi osobou, která má autoritu, společenské postavení, bohatství nebo jiné osobní zdroje (patron), a jinou osobou, která má prospěch z její podpory nebo vlivu (klient). </a:t>
            </a:r>
            <a:br>
              <a:rPr lang="cs-CZ" sz="2800" b="0" i="0" u="none" strike="noStrike" dirty="0">
                <a:solidFill>
                  <a:srgbClr val="000000"/>
                </a:solidFill>
                <a:effectLst/>
                <a:latin typeface="Arial" panose="020B0604020202020204" pitchFamily="34" charset="0"/>
              </a:rPr>
            </a:br>
            <a:br>
              <a:rPr lang="cs-CZ" sz="2800" b="0" i="0" u="none" strike="noStrike" dirty="0">
                <a:solidFill>
                  <a:srgbClr val="000000"/>
                </a:solidFill>
                <a:effectLst/>
                <a:latin typeface="Arial" panose="020B0604020202020204" pitchFamily="34" charset="0"/>
              </a:rPr>
            </a:br>
            <a:r>
              <a:rPr lang="cs-CZ" sz="2800" b="0" i="0" u="none" strike="noStrike" dirty="0">
                <a:solidFill>
                  <a:srgbClr val="000000"/>
                </a:solidFill>
                <a:effectLst/>
                <a:latin typeface="Arial" panose="020B0604020202020204" pitchFamily="34" charset="0"/>
              </a:rPr>
              <a:t>Zmiňuje Reného </a:t>
            </a:r>
            <a:r>
              <a:rPr lang="cs-CZ" sz="2800" b="0" i="0" u="none" strike="noStrike" dirty="0" err="1">
                <a:solidFill>
                  <a:srgbClr val="000000"/>
                </a:solidFill>
                <a:effectLst/>
                <a:latin typeface="Arial" panose="020B0604020202020204" pitchFamily="34" charset="0"/>
              </a:rPr>
              <a:t>Girarda</a:t>
            </a:r>
            <a:r>
              <a:rPr lang="cs-CZ" sz="2800" b="0" i="0" u="none" strike="noStrike" dirty="0">
                <a:solidFill>
                  <a:srgbClr val="000000"/>
                </a:solidFill>
                <a:effectLst/>
                <a:latin typeface="Arial" panose="020B0604020202020204" pitchFamily="34" charset="0"/>
              </a:rPr>
              <a:t> Gregory </a:t>
            </a:r>
            <a:r>
              <a:rPr lang="cs-CZ" sz="2800" b="0" i="0" u="none" strike="noStrike" dirty="0" err="1">
                <a:solidFill>
                  <a:srgbClr val="000000"/>
                </a:solidFill>
                <a:effectLst/>
                <a:latin typeface="Arial" panose="020B0604020202020204" pitchFamily="34" charset="0"/>
              </a:rPr>
              <a:t>Batesona</a:t>
            </a:r>
            <a:r>
              <a:rPr lang="cs-CZ" sz="2800" b="0" i="0" u="none" strike="noStrike" dirty="0">
                <a:solidFill>
                  <a:srgbClr val="000000"/>
                </a:solidFill>
                <a:effectLst/>
                <a:latin typeface="Arial" panose="020B0604020202020204" pitchFamily="34" charset="0"/>
              </a:rPr>
              <a:t>, Marcela </a:t>
            </a:r>
            <a:r>
              <a:rPr lang="cs-CZ" sz="2800" b="0" i="0" u="none" strike="noStrike" dirty="0" err="1">
                <a:solidFill>
                  <a:srgbClr val="000000"/>
                </a:solidFill>
                <a:effectLst/>
                <a:latin typeface="Arial" panose="020B0604020202020204" pitchFamily="34" charset="0"/>
              </a:rPr>
              <a:t>Mausse</a:t>
            </a:r>
            <a:r>
              <a:rPr lang="cs-CZ" sz="2800" b="0" i="0" u="none" strike="noStrike" dirty="0">
                <a:solidFill>
                  <a:srgbClr val="000000"/>
                </a:solidFill>
                <a:effectLst/>
                <a:latin typeface="Arial" panose="020B0604020202020204" pitchFamily="34" charset="0"/>
              </a:rPr>
              <a:t>  - a jejich práce které upozorňují na politická témata a dimenze, hlavně rozebírá </a:t>
            </a:r>
            <a:r>
              <a:rPr lang="cs-CZ" sz="2800" b="0" i="0" u="none" strike="noStrike" dirty="0" err="1">
                <a:solidFill>
                  <a:srgbClr val="000000"/>
                </a:solidFill>
                <a:effectLst/>
                <a:latin typeface="Arial" panose="020B0604020202020204" pitchFamily="34" charset="0"/>
              </a:rPr>
              <a:t>Mausse</a:t>
            </a:r>
            <a:r>
              <a:rPr lang="cs-CZ" sz="2800" b="0" i="0" u="none" strike="noStrike" dirty="0">
                <a:solidFill>
                  <a:srgbClr val="000000"/>
                </a:solidFill>
                <a:effectLst/>
                <a:latin typeface="Arial" panose="020B0604020202020204" pitchFamily="34" charset="0"/>
              </a:rPr>
              <a:t> a jeho </a:t>
            </a:r>
            <a:r>
              <a:rPr lang="cs-CZ" sz="2800" dirty="0">
                <a:solidFill>
                  <a:srgbClr val="000000"/>
                </a:solidFill>
                <a:latin typeface="Arial" panose="020B0604020202020204" pitchFamily="34" charset="0"/>
              </a:rPr>
              <a:t>p</a:t>
            </a:r>
            <a:r>
              <a:rPr lang="cs-CZ" sz="2800" b="0" i="0" u="none" strike="noStrike" dirty="0">
                <a:solidFill>
                  <a:srgbClr val="000000"/>
                </a:solidFill>
                <a:effectLst/>
                <a:latin typeface="Arial" panose="020B0604020202020204" pitchFamily="34" charset="0"/>
              </a:rPr>
              <a:t>řehlížené texty o nacionalismu a národech, analyzoval bolševickou revoluci, ale nebyl za to doceněn</a:t>
            </a:r>
            <a:br>
              <a:rPr lang="cs-CZ" sz="2800" b="0" i="0" u="none" strike="noStrike" dirty="0">
                <a:solidFill>
                  <a:srgbClr val="000000"/>
                </a:solidFill>
                <a:effectLst/>
                <a:latin typeface="Arial" panose="020B0604020202020204" pitchFamily="34" charset="0"/>
              </a:rPr>
            </a:br>
            <a:br>
              <a:rPr lang="cs-CZ" sz="6000" b="1" dirty="0">
                <a:effectLst/>
              </a:rPr>
            </a:br>
            <a:r>
              <a:rPr lang="cs-CZ" sz="2800" b="1" i="0" u="none" strike="noStrike" dirty="0">
                <a:solidFill>
                  <a:srgbClr val="000000"/>
                </a:solidFill>
                <a:effectLst/>
                <a:latin typeface="Arial" panose="020B0604020202020204" pitchFamily="34" charset="0"/>
              </a:rPr>
              <a:t>Čas na rekonstrukci alternativních genealogií politické antropologie ale nezapomínat přitom na kořeny sociální antropologie</a:t>
            </a:r>
            <a:br>
              <a:rPr lang="cs-CZ" sz="6000" b="1" dirty="0">
                <a:effectLst/>
              </a:rPr>
            </a:br>
            <a:endParaRPr lang="cs-CZ" sz="6000" b="1" dirty="0"/>
          </a:p>
        </p:txBody>
      </p:sp>
    </p:spTree>
    <p:extLst>
      <p:ext uri="{BB962C8B-B14F-4D97-AF65-F5344CB8AC3E}">
        <p14:creationId xmlns:p14="http://schemas.microsoft.com/office/powerpoint/2010/main" val="211362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C516E3-C4AE-A031-5CFA-845CAED6223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03F8013-1AA5-8BBB-82B0-B3EAD6EDA609}"/>
              </a:ext>
            </a:extLst>
          </p:cNvPr>
          <p:cNvSpPr>
            <a:spLocks noGrp="1"/>
          </p:cNvSpPr>
          <p:nvPr>
            <p:ph idx="1"/>
          </p:nvPr>
        </p:nvSpPr>
        <p:spPr/>
        <p:txBody>
          <a:bodyPr/>
          <a:lstStyle/>
          <a:p>
            <a:r>
              <a:rPr lang="cs-CZ" dirty="0"/>
              <a:t>Každý si vyberte 1-3 lístky.</a:t>
            </a:r>
          </a:p>
          <a:p>
            <a:endParaRPr lang="cs-CZ" dirty="0"/>
          </a:p>
          <a:p>
            <a:r>
              <a:rPr lang="cs-CZ" dirty="0"/>
              <a:t>Jaké je vaše jméno, jak vás mám oslovovat, jaký obor studujete, v jakém imatrikulačním ročníku?</a:t>
            </a:r>
          </a:p>
        </p:txBody>
      </p:sp>
    </p:spTree>
    <p:extLst>
      <p:ext uri="{BB962C8B-B14F-4D97-AF65-F5344CB8AC3E}">
        <p14:creationId xmlns:p14="http://schemas.microsoft.com/office/powerpoint/2010/main" val="386287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2773AEB-3E92-A0F9-3A09-ACA76D1E9B7F}"/>
              </a:ext>
            </a:extLst>
          </p:cNvPr>
          <p:cNvSpPr>
            <a:spLocks noGrp="1"/>
          </p:cNvSpPr>
          <p:nvPr>
            <p:ph idx="1"/>
          </p:nvPr>
        </p:nvSpPr>
        <p:spPr>
          <a:xfrm>
            <a:off x="622169" y="1065229"/>
            <a:ext cx="10731631" cy="5111734"/>
          </a:xfrm>
        </p:spPr>
        <p:txBody>
          <a:bodyPr>
            <a:normAutofit/>
          </a:bodyPr>
          <a:lstStyle/>
          <a:p>
            <a:r>
              <a:rPr lang="cs-CZ" sz="3600" dirty="0"/>
              <a:t>Co je dle vás politická antropologie? Jak byste jí definovaly*i?</a:t>
            </a:r>
          </a:p>
          <a:p>
            <a:r>
              <a:rPr lang="cs-CZ" sz="3600" dirty="0"/>
              <a:t>Jaká témata řeší? Najděte jich min. 5</a:t>
            </a:r>
          </a:p>
          <a:p>
            <a:r>
              <a:rPr lang="cs-CZ" sz="3600" dirty="0"/>
              <a:t>Jaký je rozdíl mezi politologií a politickou antropologií?</a:t>
            </a:r>
          </a:p>
          <a:p>
            <a:r>
              <a:rPr lang="cs-CZ" sz="3600" dirty="0"/>
              <a:t>K čemu politická antropologie slouží, jaký má smysl?</a:t>
            </a:r>
          </a:p>
        </p:txBody>
      </p:sp>
    </p:spTree>
    <p:extLst>
      <p:ext uri="{BB962C8B-B14F-4D97-AF65-F5344CB8AC3E}">
        <p14:creationId xmlns:p14="http://schemas.microsoft.com/office/powerpoint/2010/main" val="3404378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E67428-35FA-A8E5-E04F-701A7189B2D8}"/>
              </a:ext>
            </a:extLst>
          </p:cNvPr>
          <p:cNvSpPr>
            <a:spLocks noGrp="1"/>
          </p:cNvSpPr>
          <p:nvPr>
            <p:ph type="title"/>
          </p:nvPr>
        </p:nvSpPr>
        <p:spPr/>
        <p:txBody>
          <a:bodyPr/>
          <a:lstStyle/>
          <a:p>
            <a:r>
              <a:rPr lang="cs-CZ" dirty="0"/>
              <a:t>Co je dle vás politická antropologie?</a:t>
            </a:r>
            <a:br>
              <a:rPr lang="cs-CZ" dirty="0"/>
            </a:br>
            <a:endParaRPr lang="cs-CZ" dirty="0"/>
          </a:p>
        </p:txBody>
      </p:sp>
      <p:sp>
        <p:nvSpPr>
          <p:cNvPr id="3" name="Zástupný obsah 2">
            <a:extLst>
              <a:ext uri="{FF2B5EF4-FFF2-40B4-BE49-F238E27FC236}">
                <a16:creationId xmlns:a16="http://schemas.microsoft.com/office/drawing/2014/main" id="{EDE60819-3DCD-59EE-51AE-C62229684E09}"/>
              </a:ext>
            </a:extLst>
          </p:cNvPr>
          <p:cNvSpPr>
            <a:spLocks noGrp="1"/>
          </p:cNvSpPr>
          <p:nvPr>
            <p:ph idx="1"/>
          </p:nvPr>
        </p:nvSpPr>
        <p:spPr/>
        <p:txBody>
          <a:bodyPr/>
          <a:lstStyle/>
          <a:p>
            <a:r>
              <a:rPr lang="cs-CZ" dirty="0"/>
              <a:t>zkoumá příčiny politických vztahů, jednání, idejí a ideologií v kontextu procesu historického formování světového systému. </a:t>
            </a:r>
          </a:p>
          <a:p>
            <a:r>
              <a:rPr lang="cs-CZ" dirty="0"/>
              <a:t>Zkoumá politiku jako jednání konkrétních lidí - ať už jde o šamany, prezidenty nebo předsedy hasičských sborů – jak využívají dovednosti a strategie k dosažení mocenských cílů.</a:t>
            </a:r>
          </a:p>
          <a:p>
            <a:r>
              <a:rPr lang="cs-CZ" dirty="0"/>
              <a:t>Sociální a kulturní kontext polit. vztahy, činy, myšlenky</a:t>
            </a:r>
          </a:p>
          <a:p>
            <a:r>
              <a:rPr lang="cs-CZ" dirty="0"/>
              <a:t>Alternativa k politologii a sociologii.</a:t>
            </a:r>
          </a:p>
        </p:txBody>
      </p:sp>
    </p:spTree>
    <p:extLst>
      <p:ext uri="{BB962C8B-B14F-4D97-AF65-F5344CB8AC3E}">
        <p14:creationId xmlns:p14="http://schemas.microsoft.com/office/powerpoint/2010/main" val="3873958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7E9226BC-15ED-1831-6EE8-FD9DDA541AB0}"/>
              </a:ext>
            </a:extLst>
          </p:cNvPr>
          <p:cNvPicPr>
            <a:picLocks noChangeAspect="1"/>
          </p:cNvPicPr>
          <p:nvPr/>
        </p:nvPicPr>
        <p:blipFill rotWithShape="1">
          <a:blip r:embed="rId2"/>
          <a:srcRect l="22637" t="26620" r="37682" b="9931"/>
          <a:stretch/>
        </p:blipFill>
        <p:spPr>
          <a:xfrm>
            <a:off x="2034365" y="0"/>
            <a:ext cx="7625026" cy="6858000"/>
          </a:xfrm>
          <a:prstGeom prst="rect">
            <a:avLst/>
          </a:prstGeom>
        </p:spPr>
      </p:pic>
    </p:spTree>
    <p:extLst>
      <p:ext uri="{BB962C8B-B14F-4D97-AF65-F5344CB8AC3E}">
        <p14:creationId xmlns:p14="http://schemas.microsoft.com/office/powerpoint/2010/main" val="2325059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8B14C6-3417-AE78-AE77-8DC33C5FB7E4}"/>
              </a:ext>
            </a:extLst>
          </p:cNvPr>
          <p:cNvSpPr>
            <a:spLocks noGrp="1"/>
          </p:cNvSpPr>
          <p:nvPr>
            <p:ph type="title"/>
          </p:nvPr>
        </p:nvSpPr>
        <p:spPr/>
        <p:txBody>
          <a:bodyPr/>
          <a:lstStyle/>
          <a:p>
            <a:r>
              <a:rPr lang="cs-CZ" dirty="0"/>
              <a:t>Obsah kurzu</a:t>
            </a:r>
          </a:p>
        </p:txBody>
      </p:sp>
      <p:sp>
        <p:nvSpPr>
          <p:cNvPr id="3" name="Zástupný obsah 2">
            <a:extLst>
              <a:ext uri="{FF2B5EF4-FFF2-40B4-BE49-F238E27FC236}">
                <a16:creationId xmlns:a16="http://schemas.microsoft.com/office/drawing/2014/main" id="{86255351-9B66-81D6-333B-5FFBC9807ED9}"/>
              </a:ext>
            </a:extLst>
          </p:cNvPr>
          <p:cNvSpPr>
            <a:spLocks noGrp="1"/>
          </p:cNvSpPr>
          <p:nvPr>
            <p:ph idx="1"/>
          </p:nvPr>
        </p:nvSpPr>
        <p:spPr/>
        <p:txBody>
          <a:bodyPr/>
          <a:lstStyle/>
          <a:p>
            <a:r>
              <a:rPr lang="cs-CZ" dirty="0"/>
              <a:t>5 kreditů – SANb1016 23/24 – 1. a 2. semestr studia</a:t>
            </a:r>
          </a:p>
          <a:p>
            <a:r>
              <a:rPr lang="cs-CZ" dirty="0"/>
              <a:t>6 kreditů – SANb1008 – imatrikulační ročníky 22/23 a starší – 4. semestr studia, pouze SAN</a:t>
            </a:r>
          </a:p>
          <a:p>
            <a:r>
              <a:rPr lang="cs-CZ" dirty="0"/>
              <a:t>Nelze mít zapsány oba kurzy</a:t>
            </a:r>
          </a:p>
        </p:txBody>
      </p:sp>
    </p:spTree>
    <p:extLst>
      <p:ext uri="{BB962C8B-B14F-4D97-AF65-F5344CB8AC3E}">
        <p14:creationId xmlns:p14="http://schemas.microsoft.com/office/powerpoint/2010/main" val="1190834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8816E-494F-11F5-2763-6C4CDA685785}"/>
              </a:ext>
            </a:extLst>
          </p:cNvPr>
          <p:cNvSpPr>
            <a:spLocks noGrp="1"/>
          </p:cNvSpPr>
          <p:nvPr>
            <p:ph type="title"/>
          </p:nvPr>
        </p:nvSpPr>
        <p:spPr/>
        <p:txBody>
          <a:bodyPr>
            <a:normAutofit/>
          </a:bodyPr>
          <a:lstStyle/>
          <a:p>
            <a:endParaRPr lang="cs-CZ" dirty="0"/>
          </a:p>
        </p:txBody>
      </p:sp>
      <p:sp>
        <p:nvSpPr>
          <p:cNvPr id="3" name="Zástupný obsah 2">
            <a:extLst>
              <a:ext uri="{FF2B5EF4-FFF2-40B4-BE49-F238E27FC236}">
                <a16:creationId xmlns:a16="http://schemas.microsoft.com/office/drawing/2014/main" id="{0205CA3B-8021-A05F-AF7F-A6308F044E9A}"/>
              </a:ext>
            </a:extLst>
          </p:cNvPr>
          <p:cNvSpPr>
            <a:spLocks noGrp="1"/>
          </p:cNvSpPr>
          <p:nvPr>
            <p:ph idx="1"/>
          </p:nvPr>
        </p:nvSpPr>
        <p:spPr/>
        <p:txBody>
          <a:bodyPr/>
          <a:lstStyle/>
          <a:p>
            <a:r>
              <a:rPr lang="en-US" dirty="0" err="1"/>
              <a:t>Thomassen</a:t>
            </a:r>
            <a:r>
              <a:rPr lang="en-US" dirty="0"/>
              <a:t>. B. 2008. „What Kind of Political Anthropology“, </a:t>
            </a:r>
            <a:r>
              <a:rPr lang="en-US" i="1" dirty="0"/>
              <a:t>International Political Anthropology</a:t>
            </a:r>
            <a:r>
              <a:rPr lang="en-US" dirty="0"/>
              <a:t> 1(2): 263-274</a:t>
            </a:r>
            <a:endParaRPr lang="cs-CZ" dirty="0"/>
          </a:p>
        </p:txBody>
      </p:sp>
    </p:spTree>
    <p:extLst>
      <p:ext uri="{BB962C8B-B14F-4D97-AF65-F5344CB8AC3E}">
        <p14:creationId xmlns:p14="http://schemas.microsoft.com/office/powerpoint/2010/main" val="1636015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683455-259C-0710-E143-534A84B17127}"/>
              </a:ext>
            </a:extLst>
          </p:cNvPr>
          <p:cNvSpPr>
            <a:spLocks noGrp="1"/>
          </p:cNvSpPr>
          <p:nvPr>
            <p:ph type="title"/>
          </p:nvPr>
        </p:nvSpPr>
        <p:spPr>
          <a:xfrm>
            <a:off x="838200" y="365125"/>
            <a:ext cx="10515600" cy="5811838"/>
          </a:xfrm>
        </p:spPr>
        <p:txBody>
          <a:bodyPr>
            <a:normAutofit/>
          </a:bodyPr>
          <a:lstStyle/>
          <a:p>
            <a:pPr rtl="0">
              <a:spcBef>
                <a:spcPts val="0"/>
              </a:spcBef>
              <a:spcAft>
                <a:spcPts val="0"/>
              </a:spcAft>
            </a:pPr>
            <a:r>
              <a:rPr lang="cs-CZ" sz="3600" b="1" dirty="0">
                <a:solidFill>
                  <a:srgbClr val="000000"/>
                </a:solidFill>
                <a:latin typeface="Arial" panose="020B0604020202020204" pitchFamily="34" charset="0"/>
              </a:rPr>
              <a:t>”</a:t>
            </a:r>
            <a:r>
              <a:rPr lang="cs-CZ" sz="3600" b="1" i="0" u="none" strike="noStrike" dirty="0">
                <a:solidFill>
                  <a:srgbClr val="000000"/>
                </a:solidFill>
                <a:effectLst/>
                <a:latin typeface="Arial" panose="020B0604020202020204" pitchFamily="34" charset="0"/>
              </a:rPr>
              <a:t>From </a:t>
            </a:r>
            <a:r>
              <a:rPr lang="cs-CZ" sz="3600" b="1" i="0" u="none" strike="noStrike" dirty="0" err="1">
                <a:solidFill>
                  <a:srgbClr val="000000"/>
                </a:solidFill>
                <a:effectLst/>
                <a:latin typeface="Arial" panose="020B0604020202020204" pitchFamily="34" charset="0"/>
              </a:rPr>
              <a:t>stateless</a:t>
            </a:r>
            <a:r>
              <a:rPr lang="cs-CZ" sz="3600" b="1" i="0" u="none" strike="noStrike" dirty="0">
                <a:solidFill>
                  <a:srgbClr val="000000"/>
                </a:solidFill>
                <a:effectLst/>
                <a:latin typeface="Arial" panose="020B0604020202020204" pitchFamily="34" charset="0"/>
              </a:rPr>
              <a:t> </a:t>
            </a:r>
            <a:r>
              <a:rPr lang="cs-CZ" sz="3600" b="1" i="0" u="none" strike="noStrike" dirty="0" err="1">
                <a:solidFill>
                  <a:srgbClr val="000000"/>
                </a:solidFill>
                <a:effectLst/>
                <a:latin typeface="Arial" panose="020B0604020202020204" pitchFamily="34" charset="0"/>
              </a:rPr>
              <a:t>anthropology</a:t>
            </a:r>
            <a:r>
              <a:rPr lang="cs-CZ" sz="3600" b="1" i="0" u="none" strike="noStrike" dirty="0">
                <a:solidFill>
                  <a:srgbClr val="000000"/>
                </a:solidFill>
                <a:effectLst/>
                <a:latin typeface="Arial" panose="020B0604020202020204" pitchFamily="34" charset="0"/>
              </a:rPr>
              <a:t> to </a:t>
            </a:r>
            <a:r>
              <a:rPr lang="cs-CZ" sz="3600" b="1" i="0" u="none" strike="noStrike" dirty="0" err="1">
                <a:solidFill>
                  <a:srgbClr val="000000"/>
                </a:solidFill>
                <a:effectLst/>
                <a:latin typeface="Arial" panose="020B0604020202020204" pitchFamily="34" charset="0"/>
              </a:rPr>
              <a:t>an</a:t>
            </a:r>
            <a:r>
              <a:rPr lang="cs-CZ" sz="3600" b="1" i="0" u="none" strike="noStrike" dirty="0">
                <a:solidFill>
                  <a:srgbClr val="000000"/>
                </a:solidFill>
                <a:effectLst/>
                <a:latin typeface="Arial" panose="020B0604020202020204" pitchFamily="34" charset="0"/>
              </a:rPr>
              <a:t> </a:t>
            </a:r>
            <a:r>
              <a:rPr lang="cs-CZ" sz="3600" b="1" i="0" u="none" strike="noStrike" dirty="0" err="1">
                <a:solidFill>
                  <a:srgbClr val="000000"/>
                </a:solidFill>
                <a:effectLst/>
                <a:latin typeface="Arial" panose="020B0604020202020204" pitchFamily="34" charset="0"/>
              </a:rPr>
              <a:t>anthropology</a:t>
            </a:r>
            <a:r>
              <a:rPr lang="cs-CZ" sz="3600" b="1" i="0" u="none" strike="noStrike" dirty="0">
                <a:solidFill>
                  <a:srgbClr val="000000"/>
                </a:solidFill>
                <a:effectLst/>
                <a:latin typeface="Arial" panose="020B0604020202020204" pitchFamily="34" charset="0"/>
              </a:rPr>
              <a:t> in and </a:t>
            </a:r>
            <a:r>
              <a:rPr lang="cs-CZ" sz="3600" b="1" i="0" u="none" strike="noStrike" dirty="0" err="1">
                <a:solidFill>
                  <a:srgbClr val="000000"/>
                </a:solidFill>
                <a:effectLst/>
                <a:latin typeface="Arial" panose="020B0604020202020204" pitchFamily="34" charset="0"/>
              </a:rPr>
              <a:t>of</a:t>
            </a:r>
            <a:r>
              <a:rPr lang="cs-CZ" sz="3600" b="1" i="0" u="none" strike="noStrike" dirty="0">
                <a:solidFill>
                  <a:srgbClr val="000000"/>
                </a:solidFill>
                <a:effectLst/>
                <a:latin typeface="Arial" panose="020B0604020202020204" pitchFamily="34" charset="0"/>
              </a:rPr>
              <a:t> </a:t>
            </a:r>
            <a:r>
              <a:rPr lang="cs-CZ" sz="3600" b="1" i="0" u="none" strike="noStrike" dirty="0" err="1">
                <a:solidFill>
                  <a:srgbClr val="000000"/>
                </a:solidFill>
                <a:effectLst/>
                <a:latin typeface="Arial" panose="020B0604020202020204" pitchFamily="34" charset="0"/>
              </a:rPr>
              <a:t>the</a:t>
            </a:r>
            <a:r>
              <a:rPr lang="cs-CZ" sz="3600" b="1" i="0" u="none" strike="noStrike" dirty="0">
                <a:solidFill>
                  <a:srgbClr val="000000"/>
                </a:solidFill>
                <a:effectLst/>
                <a:latin typeface="Arial" panose="020B0604020202020204" pitchFamily="34" charset="0"/>
              </a:rPr>
              <a:t> </a:t>
            </a:r>
            <a:r>
              <a:rPr lang="cs-CZ" sz="3600" b="1" i="0" u="none" strike="noStrike" dirty="0" err="1">
                <a:solidFill>
                  <a:srgbClr val="000000"/>
                </a:solidFill>
                <a:effectLst/>
                <a:latin typeface="Arial" panose="020B0604020202020204" pitchFamily="34" charset="0"/>
              </a:rPr>
              <a:t>state</a:t>
            </a:r>
            <a:r>
              <a:rPr lang="cs-CZ" sz="3600" b="1" i="0" u="none" strike="noStrike" dirty="0">
                <a:solidFill>
                  <a:srgbClr val="000000"/>
                </a:solidFill>
                <a:effectLst/>
                <a:latin typeface="Arial" panose="020B0604020202020204" pitchFamily="34" charset="0"/>
              </a:rPr>
              <a:t>”</a:t>
            </a:r>
            <a:br>
              <a:rPr lang="cs-CZ" sz="3600" dirty="0">
                <a:effectLst/>
              </a:rPr>
            </a:br>
            <a:r>
              <a:rPr lang="cs-CZ" sz="3600" b="0" i="0" u="none" strike="noStrike" dirty="0">
                <a:solidFill>
                  <a:srgbClr val="000000"/>
                </a:solidFill>
                <a:effectLst/>
                <a:latin typeface="Arial" panose="020B0604020202020204" pitchFamily="34" charset="0"/>
              </a:rPr>
              <a:t>zatímco skoro století (od 1860 do 1960 cca) se politická antropologie zaměřovala na nestátní společnosti, </a:t>
            </a:r>
            <a:r>
              <a:rPr lang="cs-CZ" sz="3600" b="1" i="0" u="none" strike="noStrike" dirty="0">
                <a:solidFill>
                  <a:srgbClr val="000000"/>
                </a:solidFill>
                <a:effectLst/>
                <a:latin typeface="Arial" panose="020B0604020202020204" pitchFamily="34" charset="0"/>
              </a:rPr>
              <a:t>od 60. let studium více komplexních sociálních nastavení - přítomnost státu</a:t>
            </a:r>
            <a:r>
              <a:rPr lang="cs-CZ" sz="3600" b="0" i="0" u="none" strike="noStrike" dirty="0">
                <a:solidFill>
                  <a:srgbClr val="000000"/>
                </a:solidFill>
                <a:effectLst/>
                <a:latin typeface="Arial" panose="020B0604020202020204" pitchFamily="34" charset="0"/>
              </a:rPr>
              <a:t>, byrokracií a trhů začala být mnohem více etnograficky zkoumána</a:t>
            </a:r>
            <a:br>
              <a:rPr lang="cs-CZ" sz="3600" dirty="0">
                <a:effectLst/>
              </a:rPr>
            </a:br>
            <a:endParaRPr lang="cs-CZ" sz="3600" dirty="0"/>
          </a:p>
        </p:txBody>
      </p:sp>
    </p:spTree>
    <p:extLst>
      <p:ext uri="{BB962C8B-B14F-4D97-AF65-F5344CB8AC3E}">
        <p14:creationId xmlns:p14="http://schemas.microsoft.com/office/powerpoint/2010/main" val="3379985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F3DA06-F4B3-F747-A90D-C348EBDDE196}"/>
              </a:ext>
            </a:extLst>
          </p:cNvPr>
          <p:cNvSpPr>
            <a:spLocks noGrp="1"/>
          </p:cNvSpPr>
          <p:nvPr>
            <p:ph type="title"/>
          </p:nvPr>
        </p:nvSpPr>
        <p:spPr>
          <a:xfrm>
            <a:off x="498765" y="0"/>
            <a:ext cx="11022676" cy="7015942"/>
          </a:xfrm>
        </p:spPr>
        <p:txBody>
          <a:bodyPr>
            <a:normAutofit fontScale="90000"/>
          </a:bodyPr>
          <a:lstStyle/>
          <a:p>
            <a:pPr rtl="0">
              <a:spcBef>
                <a:spcPts val="0"/>
              </a:spcBef>
              <a:spcAft>
                <a:spcPts val="0"/>
              </a:spcAft>
            </a:pPr>
            <a:r>
              <a:rPr lang="cs-CZ" sz="3600" b="0" i="0" u="none" strike="noStrike" dirty="0">
                <a:solidFill>
                  <a:srgbClr val="000000"/>
                </a:solidFill>
                <a:effectLst/>
                <a:latin typeface="Arial" panose="020B0604020202020204" pitchFamily="34" charset="0"/>
              </a:rPr>
              <a:t>60. a 70. léta - antropologická investigace - </a:t>
            </a:r>
            <a:r>
              <a:rPr lang="cs-CZ" sz="3600" b="1" i="0" u="none" strike="noStrike" dirty="0">
                <a:solidFill>
                  <a:srgbClr val="000000"/>
                </a:solidFill>
                <a:effectLst/>
                <a:latin typeface="Arial" panose="020B0604020202020204" pitchFamily="34" charset="0"/>
              </a:rPr>
              <a:t>obrat k výzkumu komplexních společností </a:t>
            </a:r>
            <a:r>
              <a:rPr lang="cs-CZ" sz="3600" b="0" i="0" u="none" strike="noStrike" dirty="0">
                <a:solidFill>
                  <a:srgbClr val="000000"/>
                </a:solidFill>
                <a:effectLst/>
                <a:latin typeface="Arial" panose="020B0604020202020204" pitchFamily="34" charset="0"/>
              </a:rPr>
              <a:t>udělal antropologii více politickou - předmětem výzkumu v jednotlivých územích jsou státy a trhy) </a:t>
            </a:r>
            <a:br>
              <a:rPr lang="cs-CZ" sz="3600" b="0" i="0" u="none" strike="noStrike" dirty="0">
                <a:solidFill>
                  <a:srgbClr val="000000"/>
                </a:solidFill>
                <a:effectLst/>
                <a:latin typeface="Arial" panose="020B0604020202020204" pitchFamily="34" charset="0"/>
              </a:rPr>
            </a:br>
            <a:br>
              <a:rPr lang="cs-CZ" sz="3600" b="0" i="0" u="none" strike="noStrike" dirty="0">
                <a:solidFill>
                  <a:srgbClr val="000000"/>
                </a:solidFill>
                <a:effectLst/>
                <a:latin typeface="Arial" panose="020B0604020202020204" pitchFamily="34" charset="0"/>
              </a:rPr>
            </a:br>
            <a:r>
              <a:rPr lang="cs-CZ" sz="3600" b="0" i="0" u="none" strike="noStrike" dirty="0">
                <a:solidFill>
                  <a:srgbClr val="000000"/>
                </a:solidFill>
                <a:effectLst/>
                <a:latin typeface="Arial" panose="020B0604020202020204" pitchFamily="34" charset="0"/>
              </a:rPr>
              <a:t>-&gt; antropologické výzkumy se zaměřují na širší sociální, ekonomické a politické struktury, politická témata jako hlavní zaměření studií -&gt;</a:t>
            </a:r>
            <a:br>
              <a:rPr lang="cs-CZ" sz="7200" dirty="0">
                <a:effectLst/>
              </a:rPr>
            </a:br>
            <a:r>
              <a:rPr lang="cs-CZ" sz="3600" b="1" i="0" u="none" strike="noStrike" dirty="0">
                <a:solidFill>
                  <a:srgbClr val="000000"/>
                </a:solidFill>
                <a:effectLst/>
                <a:latin typeface="Arial" panose="020B0604020202020204" pitchFamily="34" charset="0"/>
              </a:rPr>
              <a:t>1, výzkum politických fenoménů které se nachází mimo státem regulovanou sféru </a:t>
            </a:r>
            <a:r>
              <a:rPr lang="cs-CZ" sz="3600" b="0" i="0" u="none" strike="noStrike" dirty="0">
                <a:solidFill>
                  <a:srgbClr val="000000"/>
                </a:solidFill>
                <a:effectLst/>
                <a:latin typeface="Arial" panose="020B0604020202020204" pitchFamily="34" charset="0"/>
              </a:rPr>
              <a:t>- patron-</a:t>
            </a:r>
            <a:r>
              <a:rPr lang="cs-CZ" sz="3600" b="0" i="0" u="none" strike="noStrike" dirty="0" err="1">
                <a:solidFill>
                  <a:srgbClr val="000000"/>
                </a:solidFill>
                <a:effectLst/>
                <a:latin typeface="Arial" panose="020B0604020202020204" pitchFamily="34" charset="0"/>
              </a:rPr>
              <a:t>client</a:t>
            </a:r>
            <a:r>
              <a:rPr lang="cs-CZ" sz="3600" b="0" i="0" u="none" strike="noStrike" dirty="0">
                <a:solidFill>
                  <a:srgbClr val="000000"/>
                </a:solidFill>
                <a:effectLst/>
                <a:latin typeface="Arial" panose="020B0604020202020204" pitchFamily="34" charset="0"/>
              </a:rPr>
              <a:t> vztahy, </a:t>
            </a:r>
            <a:r>
              <a:rPr lang="cs-CZ" sz="3600" b="0" i="0" u="none" strike="noStrike" dirty="0" err="1">
                <a:solidFill>
                  <a:srgbClr val="000000"/>
                </a:solidFill>
                <a:effectLst/>
                <a:latin typeface="Arial" panose="020B0604020202020204" pitchFamily="34" charset="0"/>
              </a:rPr>
              <a:t>tribální</a:t>
            </a:r>
            <a:r>
              <a:rPr lang="cs-CZ" sz="3600" b="0" i="0" u="none" strike="noStrike" dirty="0">
                <a:solidFill>
                  <a:srgbClr val="000000"/>
                </a:solidFill>
                <a:effectLst/>
                <a:latin typeface="Arial" panose="020B0604020202020204" pitchFamily="34" charset="0"/>
              </a:rPr>
              <a:t> politická organizace</a:t>
            </a:r>
            <a:br>
              <a:rPr lang="cs-CZ" sz="7200" dirty="0">
                <a:effectLst/>
              </a:rPr>
            </a:br>
            <a:r>
              <a:rPr lang="cs-CZ" sz="3600" b="1" i="0" u="none" strike="noStrike" dirty="0">
                <a:solidFill>
                  <a:srgbClr val="000000"/>
                </a:solidFill>
                <a:effectLst/>
                <a:latin typeface="Arial" panose="020B0604020202020204" pitchFamily="34" charset="0"/>
              </a:rPr>
              <a:t>2, začal se pomalu vyvíjet zájem o </a:t>
            </a:r>
            <a:r>
              <a:rPr lang="cs-CZ" sz="3600" b="1" i="0" u="none" strike="noStrike" dirty="0" err="1">
                <a:solidFill>
                  <a:srgbClr val="000000"/>
                </a:solidFill>
                <a:effectLst/>
                <a:latin typeface="Arial" panose="020B0604020202020204" pitchFamily="34" charset="0"/>
              </a:rPr>
              <a:t>disciplinaci</a:t>
            </a:r>
            <a:r>
              <a:rPr lang="cs-CZ" sz="3600" b="1" i="0" u="none" strike="noStrike" dirty="0">
                <a:solidFill>
                  <a:srgbClr val="000000"/>
                </a:solidFill>
                <a:effectLst/>
                <a:latin typeface="Arial" panose="020B0604020202020204" pitchFamily="34" charset="0"/>
              </a:rPr>
              <a:t> států a jejich institucí </a:t>
            </a:r>
            <a:r>
              <a:rPr lang="cs-CZ" sz="3600" b="0" i="0" u="none" strike="noStrike" dirty="0">
                <a:solidFill>
                  <a:srgbClr val="000000"/>
                </a:solidFill>
                <a:effectLst/>
                <a:latin typeface="Arial" panose="020B0604020202020204" pitchFamily="34" charset="0"/>
              </a:rPr>
              <a:t>- a formální a neformální instituce</a:t>
            </a:r>
            <a:br>
              <a:rPr lang="cs-CZ" sz="7200" dirty="0">
                <a:effectLst/>
              </a:rPr>
            </a:br>
            <a:br>
              <a:rPr lang="cs-CZ" dirty="0"/>
            </a:br>
            <a:endParaRPr lang="cs-CZ" dirty="0"/>
          </a:p>
        </p:txBody>
      </p:sp>
    </p:spTree>
    <p:extLst>
      <p:ext uri="{BB962C8B-B14F-4D97-AF65-F5344CB8AC3E}">
        <p14:creationId xmlns:p14="http://schemas.microsoft.com/office/powerpoint/2010/main" val="80433362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993</TotalTime>
  <Words>681</Words>
  <Application>Microsoft Office PowerPoint</Application>
  <PresentationFormat>Širokoúhlá obrazovka</PresentationFormat>
  <Paragraphs>34</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Calibri</vt:lpstr>
      <vt:lpstr>Calibri Light</vt:lpstr>
      <vt:lpstr>Motiv Office</vt:lpstr>
      <vt:lpstr>1. Úvod do kurzu </vt:lpstr>
      <vt:lpstr>Prezentace aplikace PowerPoint</vt:lpstr>
      <vt:lpstr>Prezentace aplikace PowerPoint</vt:lpstr>
      <vt:lpstr>Co je dle vás politická antropologie? </vt:lpstr>
      <vt:lpstr>Prezentace aplikace PowerPoint</vt:lpstr>
      <vt:lpstr>Obsah kurzu</vt:lpstr>
      <vt:lpstr>Prezentace aplikace PowerPoint</vt:lpstr>
      <vt:lpstr>”From stateless anthropology to an anthropology in and of the state” zatímco skoro století (od 1860 do 1960 cca) se politická antropologie zaměřovala na nestátní společnosti, od 60. let studium více komplexních sociálních nastavení - přítomnost státu, byrokracií a trhů začala být mnohem více etnograficky zkoumána </vt:lpstr>
      <vt:lpstr>60. a 70. léta - antropologická investigace - obrat k výzkumu komplexních společností udělal antropologii více politickou - předmětem výzkumu v jednotlivých územích jsou státy a trhy)   -&gt; antropologické výzkumy se zaměřují na širší sociální, ekonomické a politické struktury, politická témata jako hlavní zaměření studií -&gt; 1, výzkum politických fenoménů které se nachází mimo státem regulovanou sféru - patron-client vztahy, tribální politická organizace 2, začal se pomalu vyvíjet zájem o disciplinaci států a jejich institucí - a formální a neformální instituce  </vt:lpstr>
      <vt:lpstr>Prezentace aplikace PowerPoint</vt:lpstr>
      <vt:lpstr>Po 80. letech</vt:lpstr>
      <vt:lpstr>Průlomovost dříve poněkud přehlížené liminality Victora Turnera - upozorňuje na to, že bychom se neměli odvracet ani od tribální a patron-client politiky (mimostátní hierarchie mezi 2 stranami) -&gt; vzájemná dohoda mezi osobou, která má autoritu, společenské postavení, bohatství nebo jiné osobní zdroje (patron), a jinou osobou, která má prospěch z její podpory nebo vlivu (klient).   Zmiňuje Reného Girarda Gregory Batesona, Marcela Mausse  - a jejich práce které upozorňují na politická témata a dimenze, hlavně rozebírá Mausse a jeho přehlížené texty o nacionalismu a národech, analyzoval bolševickou revoluci, ale nebyl za to doceněn  Čas na rekonstrukci alternativních genealogií politické antropologie ale nezapomínat přitom na kořeny sociální antropologie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Úvod do kurzu </dc:title>
  <dc:creator>Kateřina Čanigová</dc:creator>
  <cp:lastModifiedBy>Kateřina Čanigová</cp:lastModifiedBy>
  <cp:revision>5</cp:revision>
  <dcterms:created xsi:type="dcterms:W3CDTF">2024-02-19T16:06:42Z</dcterms:created>
  <dcterms:modified xsi:type="dcterms:W3CDTF">2024-02-20T08:39:48Z</dcterms:modified>
</cp:coreProperties>
</file>