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61" r:id="rId5"/>
    <p:sldId id="270" r:id="rId6"/>
    <p:sldId id="273" r:id="rId7"/>
    <p:sldId id="257" r:id="rId8"/>
    <p:sldId id="263" r:id="rId9"/>
    <p:sldId id="278" r:id="rId10"/>
    <p:sldId id="265" r:id="rId11"/>
    <p:sldId id="258" r:id="rId12"/>
    <p:sldId id="269" r:id="rId13"/>
    <p:sldId id="276" r:id="rId14"/>
    <p:sldId id="268" r:id="rId15"/>
    <p:sldId id="277" r:id="rId16"/>
    <p:sldId id="264" r:id="rId17"/>
    <p:sldId id="259" r:id="rId18"/>
    <p:sldId id="266" r:id="rId19"/>
    <p:sldId id="267" r:id="rId20"/>
    <p:sldId id="279" r:id="rId21"/>
    <p:sldId id="281" r:id="rId22"/>
    <p:sldId id="280" r:id="rId23"/>
    <p:sldId id="282" r:id="rId24"/>
    <p:sldId id="271" r:id="rId25"/>
    <p:sldId id="260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F4216-B089-5796-CAE2-8880E2676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D132CA-C44B-CDB9-5BC6-9044FA50F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EA5835-0314-6855-23E3-409B8EEF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103FC4-A507-D674-AE9D-E665F5AB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CA76BC-F7F2-956D-51C0-DCBB2BC0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2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D963A-811A-E8A9-2774-0CB15D01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F6F1B2-81D2-8CD8-4F04-6EE0C738C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C354F1-BA06-A402-F15E-1FB9E248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CABDFA-39D6-270D-3145-8FB3523A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AAE805-88F3-C6EA-C9C4-ADCFF74D1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93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959A64-33F2-0920-2C96-950E85DD0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0B76A2-2BFC-0471-61CF-724DFE8DB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67EE4A-B905-CC97-C293-4FAB2E08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405B46-97FC-243B-13A8-6440C4331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6079DE-9780-584E-4AD7-A80ACE79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4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9FA76-1E3D-87FF-9A8E-F8CD1127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516D2E-D573-27B1-8F60-BC63BF9B5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0DC4F-5DA6-359E-F2D9-41ED2BBE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9BFBA-6634-597A-76BB-9609E204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CCF240-53B5-7AE5-49EA-C6B01D4C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27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800AA-4AF3-76A3-AB72-F076AA2D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D1D326-D67F-A150-05B4-2A63E014D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106FD5-A66F-C531-3431-6A7A5695F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CD3B2F-1D54-03ED-FFCE-D6D2ACA34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BA250E-D795-9592-BCC5-4A2530DE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0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B94C6-CDF1-2FB3-1081-E58399D8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DC389-BBEE-08D0-B07F-D4D783731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148A18-9D92-B819-2D36-6444F4F58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AF1909-E7D2-94CD-8827-0B49986B9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F80766-B68A-D6E0-6222-C3F11339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FA021F-6490-B9A9-F79B-C80C411B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2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8F851-D535-3665-48D5-50FAB132D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2EBD34-F731-271A-1AF4-9DC5D953E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196125-212C-6DFD-AD32-A364141DF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43093D-CD3D-5F34-AA0F-58CCBDF01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391FAC-C3A5-29D7-3D4B-0C4DDA4FF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E38CDC-CD1C-30A5-A92D-B27262825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5E347C-C0BE-91A6-83A2-7B5F8B53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239194A-8A06-6A54-6031-60597D63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88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0EB3A-90F4-29FB-4F37-F8A12742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2A7DA1-BBA0-4A5B-8AC9-AD1C21197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8581AE-BAE0-E6FB-0015-372593CD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B2217D-BE74-EE6C-66F9-57FD3602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6B80B5-0C8A-E17A-5FC8-8385C0290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257D36-9239-E603-F040-3C5F9F36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7F2604-B5DB-F2E3-0DAB-30CA42F3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5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78316-1DDE-47F1-A028-A0EF8374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BAB0E-C926-F9A9-50DC-841875D7A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061DFC-5402-9629-B606-66A2228C8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A8F690-5AD6-2D54-E01D-1B6BE1BE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5D5081-8A35-932B-A17F-3249D1DCB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CCF44A-1FB4-D8CE-F5C6-BD5D0012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4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E112F-6AC9-1599-8E03-4912E37E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CCB4A2-9DAD-501F-9284-21A544C79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7240F2-521E-C6BB-23DB-82B3AD392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E89F01-F75F-85C5-D7F1-A5CD2C8D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989EB0-4FCB-F26D-47C4-57F99EFD3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FFF44B-AC89-4FBA-4C23-2262239B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0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815806-2B39-017C-DFD4-FA7A475C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979B3E-8220-A77E-FA51-B40ECA0EF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C7AB4B-3161-DAC1-B37E-CBE335724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BB47DE-7314-46BB-98AA-877F62B17D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D61306-40F4-0C69-2106-026EF75CF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C3D497-DB7F-5336-FAC0-8DB111B7B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2A8A83-2598-49F6-B9F7-C60976815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4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NeO8zfYr8w" TargetMode="External"/><Relationship Id="rId2" Type="http://schemas.openxmlformats.org/officeDocument/2006/relationships/hyperlink" Target="https://www.youtube.com/watch?v=OSBoh8sOK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NqOGhDMm8k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derni-dejiny.cz/clanek/balfourova-deklarace-2-11-191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link.oup.com/access/content/schaller-3e-dashboard-resources/interactive-map-chapter-19-world-colonial-empires-19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1bJoV3vKN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5462C-BDFC-9E24-536E-FD2C06B44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4,Kolonialismus, postkolonialismus a dekolonizace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DD0607-034D-5BD7-C956-26E5A4B9FE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SANb2008/SANb2016 Politická a ekonomická antropologie</a:t>
            </a:r>
          </a:p>
          <a:p>
            <a:r>
              <a:rPr lang="cs-CZ" dirty="0"/>
              <a:t>Úterý 10:00-11:40, U35</a:t>
            </a:r>
          </a:p>
          <a:p>
            <a:r>
              <a:rPr lang="cs-CZ" dirty="0"/>
              <a:t>Kateřina Čanigová</a:t>
            </a:r>
          </a:p>
        </p:txBody>
      </p:sp>
    </p:spTree>
    <p:extLst>
      <p:ext uri="{BB962C8B-B14F-4D97-AF65-F5344CB8AC3E}">
        <p14:creationId xmlns:p14="http://schemas.microsoft.com/office/powerpoint/2010/main" val="329905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57FFB-3D50-E7C6-01AB-71D7524DC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4, Jaké dle vás byly argumenty kolonizátorů pro existenci kolonií?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61D7E-5A75-8F17-D334-E8B6DFCA3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2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D326E-5073-32BB-DBD9-2AF83E27D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D143F-08C2-2E45-88D2-F896A0FAD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269" y="1113905"/>
            <a:ext cx="10655531" cy="5063058"/>
          </a:xfrm>
        </p:spPr>
        <p:txBody>
          <a:bodyPr>
            <a:normAutofit fontScale="92500" lnSpcReduction="1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nových kolonií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byli přesunuti </a:t>
            </a:r>
            <a:r>
              <a:rPr lang="cs-CZ" sz="24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evropané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kteří nebyli pohodlní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krimInálníci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dlužníci, odpůrci režimu, revolucionáři - systém zbavení “nechtěných/nedůvěryhodných” -&gt; byli zde i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unešeni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stali se “Barbadosany”  po vykonané práci měli dostat své území v koloniích - tento systém využívala jak Francie tak Anglie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ale to na práci nestačilo, využívali i zotročené domorodé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američany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kteří pracovali společně s nasmlouvanými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evropany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 kupují více a více pozemků,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proudí zde více nizozemského kapitálu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malé farmy se zvětšují na plantáže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Příliv otroků z Afriky od 1650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průběhu 17. století a zejména na jeho konci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roste příliv afrických otroků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kteří zde mají pracovat na plantážích.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troctví se objevilo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jako preferovaná forma vykořisťování práce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i když to vyžadovalo podstatné investice do lidského "zboží".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otroctví a práce otroků umožnila rozvoj průmyslu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Dříve spotřebovával pouze starý svět, s otroctvím, se průmysl a obchod neuvěřitelně rozrostly,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může spotřebovávat každý - rozvoj kapitalismu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(citace Marxe), otrocká práce rozšířila bavlnu,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světový obchod, díky světovému obchodu byl možný rozvoj strojového průmyslu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British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West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Indies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společnost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dovozvů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cukru)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90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23ECB-1A9A-6CA3-D742-0C33865D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Úspěch otroctví v koloniích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4CA3DA-5DE8-9C8C-5752-38F8E3208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Úspěch otroctví v průkopnických ostrovech jako je Barbados a Martinik označil začátek afrikanizace britského a francouzského Karibiku.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Od roku 1701 do roku 1810 Barbados, pouhých 166 čtverečních mil velký, obdržel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252 500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afrických otroků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Jamajka, která byla v roce 1655 napadena Brity, následovala stejný vzor "ekonomického rozvoje"; ve stejných 109 letech obdržela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662 400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otroků.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18. století - největší rozkvět otroctví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 francouzských cukrových plantážích v Karibiku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otroctví v Karibiku od 1650-1850, osvobození otroků 1838 pro Angličany, 1848 pro Francouze ( v roce 1848 bylo v ČR např. zrušeno poddanství)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roce 1876 skončilo otroctví v Portoriku a v roce 1884 na Kubě.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Od té doby byla karibská práce (s málo výjimkami) zcela "svobodná".(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roce1884 v ČR pro představu - vznik odborového hnutí)</a:t>
            </a:r>
          </a:p>
          <a:p>
            <a:pPr fontAlgn="base">
              <a:spcBef>
                <a:spcPts val="0"/>
              </a:spcBef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Jakmile byli otroci osvobozeni na jedné straně konkurence ze strany dovezených námezdních pracovníků donutila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osvobozené lidi pracovat tvrději a za méně peněz;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 druhé straně, jelikož přístup k nevyužívané půdě a jiným místním zdrojům byl zablokován, byli osvobození lidé připraveni o možnost rozvíjet alternativní zdroje obživy.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Plantážnici vytvořili obdobný systém jen- nahradili disciplínu otroctví disciplínou hladu.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195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DCDDD-697A-B66E-775E-F3791CCB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5, Jak souvisí kapitalismus s otroctvím? Vycházejte z </a:t>
            </a:r>
            <a:r>
              <a:rPr lang="cs-CZ" dirty="0" err="1"/>
              <a:t>Mintze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02F5A-81B9-11ED-832E-B2FC22F7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7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7C151-84A3-E654-D51E-85EC3247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práci na plantážích považovat za kapitalistickou produkci?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CF439-9EED-0377-6B97-6E7F1C748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1650 - cukrové plantáže začínají, zároveň  kapitalismus se plně rozjíždí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většina studentů*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kapitalismu věří, že se kapitalismus vyvinul jako vládnoucí forma ekonomiky v 18. století v Evropě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-&gt;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Ale jeho vzestup obsahuje zničení předchozích forem jako je evropský feudalismus a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vznik světového obchodu.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Což zahrnovalo i vytvoření kolonií a rozvoj nových forem produkce založených na otroctví v “novém světě”</a:t>
            </a:r>
          </a:p>
          <a:p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využívání importovaných otroků – přispívá k ekonomickému růstu v Evropě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plantáže jako zdroj evropského bohatství ještě před kapitalismem, ale byl to velký krok ke kapitalismu,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vlastníci plantáží měli peníze půjčené v evropských bankách - výhodný business pro banky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půjčovaly jim s vysokými úroky, investovali do nich angličtí kapitalisté, více výnosné než investovat do něčeho v Evropě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kolonialismus výhodný hlavně pro vlastníky kapitálu, ne pro celou zemi, pro “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shopkeepers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 - cukr byl jednou z jejich oblíbených zbraní - neprofitovali z toho všichni, jen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businessmeni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zastoupeni i v britské vládě, naopak obyč.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občané tím spíše trpěli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437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2687E-75CD-5E40-F4BF-053E0702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Kolonialismus, otroctví a kapitalismus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4DDD3-37E3-6DE8-0ED1-F8843A86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4810076"/>
          </a:xfrm>
        </p:spPr>
        <p:txBody>
          <a:bodyPr>
            <a:normAutofit/>
          </a:bodyPr>
          <a:lstStyle/>
          <a:p>
            <a:pPr fontAlgn="base">
              <a:spcBef>
                <a:spcPts val="0"/>
              </a:spcBef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Analogie s kapitalismem „produkují produkty které nevlastní a nekonzumují“, avšak kapitalismus je založen na free </a:t>
            </a:r>
            <a:r>
              <a:rPr lang="cs-CZ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endParaRPr lang="cs-CZ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srovnání dělníků v Evropě vs. otroků - Stejně jako proletáři jsou otroci odděleni od prostředků výroby (nářadí, půda atd.). Ale proletáři mohou vyvíjet určitý vliv na to, kde pracují, kolik pracují, pro koho pracují a co dělají se svými platy. Za určitých podmínek mohou dokonce mít velký vliv. Samozřejmě, i otroci mohou mít určitou volnost manévrování.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SROVNÁNÍ DĚLNÍKŮ V KAPITALISMU A OTROKŮ - nevlastní nic, naopak oni byli koupeni, jsou bez majetku (kontrast s feudalismem) jsou prodáváni a obchodováni, tyto dvě velké skupiny pracovníků sice byly vykořisťovány k práci jiným způsobem, ale společně ztělesňovaly období tohoto vykořisťování.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Polovina 17.stol. až polovina 19.stol. Jejich funkce se překrývaly a dokonce na sobě byly vzájemné závislé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jejich spojení skrze produkci ale i spotřebu, ani jedna skupina neměla nic, než jejich práci. Obě produkovaly, obě konzumovaly pouze malý objem toho, co produkovaly. Obě byly zbaveny svých nástrojů 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—- dle některých tvoří stejnou skupinu která se liší pouze v tom, jak byly začleněny do celosvětového systému práce, který pro ně vytvořili jiní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Marx - plantáže a ekonomické aktivity na nich byly odlišné od evropské kapitalistické produkce, ale nazval je také kapitalisty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817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49984-297F-314F-88AE-4BB6CA8F2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souvisí kolonialismus s Izraelsko-palestinským konfliktem a konfliktem mezi Izraelem a </a:t>
            </a:r>
            <a:r>
              <a:rPr lang="cs-CZ" dirty="0" err="1"/>
              <a:t>Hamásem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FBFBB3-AA4F-7E25-8E58-2AEB062B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076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7F932-E887-B27A-33DA-EEB4EED0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Balfourova</a:t>
            </a:r>
            <a:r>
              <a:rPr lang="cs-CZ" dirty="0"/>
              <a:t> deklarace 1917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C580542-29A7-9651-8B9C-4B8ECEB45A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44467"/>
            <a:ext cx="7257756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dirty="0"/>
              <a:t>Ministerstvo zahraničí, 2. listopadu 1917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Milý lorde </a:t>
            </a:r>
            <a:r>
              <a:rPr lang="cs-CZ" sz="1600" dirty="0" err="1"/>
              <a:t>Rotschilde</a:t>
            </a:r>
            <a:r>
              <a:rPr lang="cs-CZ" sz="1600" dirty="0"/>
              <a:t>,</a:t>
            </a:r>
            <a:br>
              <a:rPr lang="cs-CZ" sz="1600" dirty="0"/>
            </a:br>
            <a:r>
              <a:rPr lang="cs-CZ" sz="1600" dirty="0"/>
              <a:t>S velkým uspokojením Vám jménem vlády Jeho Veličenstva</a:t>
            </a:r>
            <a:br>
              <a:rPr lang="cs-CZ" sz="1600" dirty="0"/>
            </a:br>
            <a:r>
              <a:rPr lang="cs-CZ" sz="1600" dirty="0"/>
              <a:t>doručuji následující prohlášení sympatií s židovskými národními snahami,</a:t>
            </a:r>
            <a:br>
              <a:rPr lang="cs-CZ" sz="1600" dirty="0"/>
            </a:br>
            <a:r>
              <a:rPr lang="cs-CZ" sz="1600" dirty="0"/>
              <a:t>které byly kabinetem projednány a byl s nimi vysloven souhlas.</a:t>
            </a:r>
            <a:br>
              <a:rPr lang="cs-CZ" sz="1600" dirty="0"/>
            </a:br>
            <a:r>
              <a:rPr lang="cs-CZ" sz="1600" dirty="0"/>
              <a:t>Vláda Jeho Veličenstva je příznivě nakloněna zřízení národní</a:t>
            </a:r>
            <a:br>
              <a:rPr lang="cs-CZ" sz="1600" dirty="0"/>
            </a:br>
            <a:r>
              <a:rPr lang="cs-CZ" sz="1600" dirty="0"/>
              <a:t>domoviny v Palestině pro židovský lid a vynaloží veškeré úsilí, aby</a:t>
            </a:r>
            <a:br>
              <a:rPr lang="cs-CZ" sz="1600" dirty="0"/>
            </a:br>
            <a:r>
              <a:rPr lang="cs-CZ" sz="1600" dirty="0"/>
              <a:t>dosažení tohoto cíle usnadnila, přičemž je zcela zřejmé, že nebude učiněno</a:t>
            </a:r>
            <a:br>
              <a:rPr lang="cs-CZ" sz="1600" dirty="0"/>
            </a:br>
            <a:r>
              <a:rPr lang="cs-CZ" sz="1600" dirty="0"/>
              <a:t>nic, co by mohlo poškodit občanská a náboženská práva nežidovských</a:t>
            </a:r>
            <a:br>
              <a:rPr lang="cs-CZ" sz="1600" dirty="0"/>
            </a:br>
            <a:r>
              <a:rPr lang="cs-CZ" sz="1600" dirty="0"/>
              <a:t>společenství žijících v Palestině nebo práva a politické postavení Židů v</a:t>
            </a:r>
            <a:br>
              <a:rPr lang="cs-CZ" sz="1600" dirty="0"/>
            </a:br>
            <a:r>
              <a:rPr lang="cs-CZ" sz="1600" dirty="0"/>
              <a:t>nějaké jiné zemi.</a:t>
            </a:r>
            <a:br>
              <a:rPr lang="cs-CZ" sz="1600" dirty="0"/>
            </a:br>
            <a:r>
              <a:rPr lang="cs-CZ" sz="1600" dirty="0"/>
              <a:t>Prosím Vás, seznamte s tímto prohlášením židovskou federaci.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(podepsán) James </a:t>
            </a:r>
            <a:r>
              <a:rPr lang="cs-CZ" sz="1600" dirty="0" err="1"/>
              <a:t>Balfour</a:t>
            </a:r>
            <a:endParaRPr lang="cs-CZ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dirty="0">
                <a:latin typeface="Arial" panose="020B0604020202020204" pitchFamily="34" charset="0"/>
              </a:rPr>
              <a:t>Video youtube.com – TRT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– </a:t>
            </a:r>
            <a:r>
              <a:rPr lang="cs-CZ" altLang="cs-CZ" sz="1600" dirty="0" err="1">
                <a:latin typeface="Arial" panose="020B0604020202020204" pitchFamily="34" charset="0"/>
              </a:rPr>
              <a:t>Britain´s</a:t>
            </a:r>
            <a:r>
              <a:rPr lang="cs-CZ" altLang="cs-CZ" sz="1600" dirty="0">
                <a:latin typeface="Arial" panose="020B0604020202020204" pitchFamily="34" charset="0"/>
              </a:rPr>
              <a:t> role in </a:t>
            </a:r>
            <a:r>
              <a:rPr lang="cs-CZ" altLang="cs-CZ" sz="1600" dirty="0" err="1">
                <a:latin typeface="Arial" panose="020B0604020202020204" pitchFamily="34" charset="0"/>
              </a:rPr>
              <a:t>the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occupation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of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Palestine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35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58432-218D-EA9D-CFC9-DB233AA1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9089"/>
          </a:xfrm>
        </p:spPr>
        <p:txBody>
          <a:bodyPr>
            <a:normAutofit/>
          </a:bodyPr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Proč americké studentstvo strhává v kampusech sochy Kryštofa Columba? Jaké jsou jejich motivace? Proč bychom jej měli*y oslavovat?</a:t>
            </a:r>
            <a:endParaRPr lang="cs-CZ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B32B1-2FB9-51D1-A00A-FDD50CDF7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17" y="1904214"/>
            <a:ext cx="105156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https://www.youtube.com/watch?v=OSBoh8sOKSM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https://www.youtube.com/watch?v=_NeO8zfYr8w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 </a:t>
            </a:r>
            <a:r>
              <a:rPr lang="cs-CZ" dirty="0" err="1"/>
              <a:t>celebrates</a:t>
            </a:r>
            <a:r>
              <a:rPr lang="cs-CZ" dirty="0"/>
              <a:t> Columbus </a:t>
            </a:r>
            <a:r>
              <a:rPr lang="cs-CZ" dirty="0" err="1"/>
              <a:t>Day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https://www.youtube.com/watch?v=fNqOGhDMm8k</a:t>
            </a:r>
            <a:endParaRPr lang="cs-CZ" dirty="0"/>
          </a:p>
          <a:p>
            <a:r>
              <a:rPr lang="en-US" dirty="0"/>
              <a:t>Christopher Columbus: What Really Happened (10 Year Anniversary)</a:t>
            </a:r>
          </a:p>
          <a:p>
            <a:r>
              <a:rPr lang="cs-CZ" dirty="0"/>
              <a:t>https://www.youtube.com/watch?v=hOuW_8_UES8</a:t>
            </a:r>
          </a:p>
        </p:txBody>
      </p:sp>
    </p:spTree>
    <p:extLst>
      <p:ext uri="{BB962C8B-B14F-4D97-AF65-F5344CB8AC3E}">
        <p14:creationId xmlns:p14="http://schemas.microsoft.com/office/powerpoint/2010/main" val="2481578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E02D6-AC4A-2787-0931-D5FA0367E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6, </a:t>
            </a:r>
            <a:r>
              <a:rPr lang="cs-CZ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Je česká antropologie dekolonizovaná, proč ano, proč ne? 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Vycházejte z textu od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Hrešanové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cs-CZ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52BF0-A498-E051-F002-6724B78D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26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E62C8A-5C3E-B88F-E966-98DB9E1F5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395" y="881149"/>
            <a:ext cx="10640291" cy="5569528"/>
          </a:xfrm>
        </p:spPr>
        <p:txBody>
          <a:bodyPr>
            <a:normAutofit fontScale="85000" lnSpcReduction="10000"/>
          </a:bodyPr>
          <a:lstStyle/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Které země byly kolonizátory, jaké země kolonizovaly?</a:t>
            </a:r>
            <a:endParaRPr lang="cs-CZ" sz="5100" dirty="0">
              <a:effectLst/>
            </a:endParaRP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2, Jaké plodiny byly součástí koloniálního obchodu?</a:t>
            </a:r>
            <a:endParaRPr lang="cs-CZ" sz="5100" dirty="0">
              <a:effectLst/>
            </a:endParaRP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3, Jaké propojení může být mezi jídlem a kolonizací? Najděte jich alespoň 5</a:t>
            </a:r>
            <a:endParaRPr lang="cs-CZ" sz="5100" dirty="0">
              <a:effectLst/>
            </a:endParaRP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4, Jaké dle vás byly argumenty kolonizátorů pro existenci kolonií?</a:t>
            </a:r>
            <a:endParaRPr lang="cs-CZ" sz="5100" dirty="0">
              <a:effectLst/>
            </a:endParaRP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5, Jak souvisí kapitalismus s otroctvím? Vycházejte z </a:t>
            </a:r>
            <a:r>
              <a:rPr lang="cs-CZ" sz="3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Mintze</a:t>
            </a:r>
            <a:endParaRPr lang="cs-CZ" sz="5100" dirty="0">
              <a:effectLst/>
            </a:endParaRP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6, </a:t>
            </a:r>
            <a:r>
              <a:rPr 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Je česká antropologie dekolonizovaná, proč ano, proč ne? </a:t>
            </a: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Vycházejte z textu od </a:t>
            </a:r>
            <a:r>
              <a:rPr lang="cs-CZ" sz="3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Hrešanové</a:t>
            </a:r>
            <a:r>
              <a:rPr lang="cs-CZ" sz="3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cs-CZ" sz="51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608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12BE5-D4C3-C4E5-1D52-E9AEF97C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22" y="562090"/>
            <a:ext cx="10866120" cy="60714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Česko jako země bez koloniální minulosti</a:t>
            </a:r>
          </a:p>
          <a:p>
            <a:pPr>
              <a:lnSpc>
                <a:spcPct val="120000"/>
              </a:lnSpc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kolonialismus bez kolonií -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zdánlivě nejsou zodpovědní za hrůzy evropského kolonialismu,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rámují jako oběti nacistického a sovětského režimu,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Hrešanová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ale píše, že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benefitovali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 atlantického obchodu s otroky a s osadnického kolonialismu 16.stol.- nazývá to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tkoloniální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amnézií nebo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exceptionalismem</a:t>
            </a:r>
            <a:endParaRPr lang="cs-CZ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česko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bylo součástí globálního koloniálního trhu - produkovalo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textílie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sklo, a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manfakturové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zboží</a:t>
            </a: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byli také osadníky v nové zemi, okolo 200k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čechů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emigrovalo do severní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ameriky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rakouska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uherska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pak ještě dalších 130k okolo první světové války. získali půdu nebo šli těžit zlato, meziválečné období vzkvétal import průmyslu - škoda, baťa</a:t>
            </a: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pak vývoz zbraní do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dekolonuzijících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zemí - nepřímá zodpovědnost za koloniální dominanci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67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7D742-E5C3-6E8D-858A-C22F866A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Kolonialisté ve vztahu k Romům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F8B70-5AE5-7128-85BD-5D6D2C522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jsme kolonialisty ale bez kolonií -&gt; kolonialismus ve formě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internalizovaného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kolonialismu vůči Romům a lidem žijícím v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subkarpatském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regionu</a:t>
            </a:r>
          </a:p>
          <a:p>
            <a:pPr>
              <a:lnSpc>
                <a:spcPct val="120000"/>
              </a:lnSpc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1968 - </a:t>
            </a:r>
            <a:r>
              <a:rPr lang="cs-C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utvrďuje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narativ koloniální nevinnosti - </a:t>
            </a:r>
            <a:r>
              <a:rPr lang="cs-C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československo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okupováno </a:t>
            </a:r>
            <a:r>
              <a:rPr lang="cs-C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ruskem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pádu režimu snaha o návrat zpět do Evropy, to ale neplatí pro Romy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1972 sterilizace Romek až do 1993, romské ženy s postiženími v devadesátkách, poslední případ v r. 2007 -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česko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 omluvilo,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finační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kompenzace ale vyplácí neochotně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 převratu,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romové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přišli o práci, bydlení - přesunuti do ghett —- ideální objekty pro antropologický a etnologický výzkum se zaměřením na to, jak se konstruuje etnická identita, ale výzkumy Romy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exoticizovaly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nebraly v potaz vliv kolonialismu</a:t>
            </a:r>
          </a:p>
          <a:p>
            <a:pPr>
              <a:lnSpc>
                <a:spcPct val="12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Stereotypní zobrazování Romů ve výzkumech, jejich </a:t>
            </a: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absence jako autorů, výjimka časopis Romano </a:t>
            </a:r>
            <a:r>
              <a:rPr lang="cs-CZ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Džaniben</a:t>
            </a: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21.století </a:t>
            </a:r>
            <a:r>
              <a:rPr lang="cs-CZ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romové</a:t>
            </a: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hojně zkoumáni, hl. ti v osadách jako exotičtí ti druzí- antropologové s do osad jezdili učit jak dělat výzkum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68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68FB1-AF38-1BFE-7EAD-9A59313F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Dekolonizace v české antropologii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1ED1B-8A01-0184-8F6B-7ACFC88EF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dekolonizace relevantní i pro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česko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pomůže nám pochopit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přervávající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přemýšlení z dob studené války v české akademii</a:t>
            </a:r>
          </a:p>
          <a:p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Podle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Mignola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Walshe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(2018, s. 17) se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dekolonialita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skládá z "uznání a odstranění hierarchických struktur rasy, genderu,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heteropatriarchátu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a třídy, které stále ovládají život, znalosti, duchovnost a myšlenkové struktury, jež jsou zřetelně provázané  a konstitutivní pro globální kapitalismus a západní modernitu.„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“chybějící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dekoloniální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diskurz”- v české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antrpologii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v českých časopisech, v muzeích, v afrických studiích ,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náprstkovo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muzeum  se také snaží o dekolonizaci nových expozic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nejaktivnější jsou studentky umění - dekolonizační manifest - další studentstvo historie, afrických studií… speciální číslo na dekolonizaci historie v časopisu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Obscura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učitelstvo se ale nezapojuje, ignoruje a bojkotuje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dekolonizace je viděna jako západní projekt a jako něco, co se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čechů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netýká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dekolonizační perspektiva se uchytila pouze v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romani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studies</a:t>
            </a: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“výzkum s Romy”- ale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výzkumníctvo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nejsou 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romové</a:t>
            </a: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228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FA231-42B6-3677-7574-5F209C95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Sebekolonizace</a:t>
            </a:r>
            <a:r>
              <a:rPr lang="cs-CZ" dirty="0"/>
              <a:t> místo dekolonizace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084754-C4F3-46CE-6C39-3BFB3A308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‘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sebekolonizace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místo dekolonizace” v evropské sociální antropologii -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native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anthropologists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this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region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internalize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ongoing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colonization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imposed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on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them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by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their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Western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colleagues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- obsahuje to častou marginalizaci a stigmatizaci, snaha vymezit se nepůsobit orientálně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západní 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vědci vidí českou 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antropologii jako zastaralou ovlivněnou komunistickým režimem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snaha o zdůraznění jinakosti když se zaměřují na Romy žijící v chudobě a v extrémních podmínkách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&gt;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exotizace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akademický orientalismus a antropologický eskapismus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161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63E9F-745A-AEFC-CF61-6520C6FD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Postkolonialismus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C87EC-33CE-E545-9EEC-E4CBAF0A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„Postsocialismus a postkolonialismus přistupují k minulosti, aby studovali současnost, zatímco </a:t>
            </a:r>
            <a:r>
              <a:rPr lang="cs-CZ" dirty="0" err="1"/>
              <a:t>dekolonialita</a:t>
            </a:r>
            <a:r>
              <a:rPr lang="cs-CZ" dirty="0"/>
              <a:t> přistupuje k současnosti ve světle minulosti, aby si dokázala představit a vytvořit lepší budoucnost pro všechny (srov. </a:t>
            </a:r>
            <a:r>
              <a:rPr lang="cs-CZ" dirty="0" err="1"/>
              <a:t>Bhambra</a:t>
            </a:r>
            <a:r>
              <a:rPr lang="cs-CZ" dirty="0"/>
              <a:t>, 2022, pro podobné výzvy k kritické reflexi koloniální minulosti evropských společností s cílem vytvořit svět, ve kterém by mohli všichni žít dobře).“</a:t>
            </a:r>
          </a:p>
        </p:txBody>
      </p:sp>
    </p:spTree>
    <p:extLst>
      <p:ext uri="{BB962C8B-B14F-4D97-AF65-F5344CB8AC3E}">
        <p14:creationId xmlns:p14="http://schemas.microsoft.com/office/powerpoint/2010/main" val="3118835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3A98E-3867-9414-6943-7CF41EA3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F9EFF7-300E-314D-6BC2-E1BE65C89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https://www.moderni-dejiny.cz/clanek/balfourova-deklarace-2-11-1917/</a:t>
            </a:r>
            <a:endParaRPr lang="cs-CZ" dirty="0"/>
          </a:p>
          <a:p>
            <a:r>
              <a:rPr lang="cs-CZ" dirty="0"/>
              <a:t>Povinná literatura z kurzu</a:t>
            </a:r>
          </a:p>
        </p:txBody>
      </p:sp>
    </p:spTree>
    <p:extLst>
      <p:ext uri="{BB962C8B-B14F-4D97-AF65-F5344CB8AC3E}">
        <p14:creationId xmlns:p14="http://schemas.microsoft.com/office/powerpoint/2010/main" val="422802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660A1-6AB2-04DE-2D31-F8442990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Které země byly kolonizátory, jaké země kolonizovaly</a:t>
            </a:r>
            <a:r>
              <a:rPr lang="cs-CZ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CEB581-6D5E-C078-96F1-E815B72E7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06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2D65-72E6-75DB-5D00-BB1FD876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8C4DA-45EB-BDC3-10DF-13FB17F01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https://learninglink.oup.com/access/content/schaller-3e-dashboard-resources/interactive-map-chapter-19-world-colonial-empires-1900</a:t>
            </a:r>
            <a:endParaRPr lang="cs-CZ" dirty="0"/>
          </a:p>
          <a:p>
            <a:r>
              <a:rPr lang="cs-CZ" dirty="0"/>
              <a:t>https://www.openculture.com/2018/05/watch-rise-fall-british-empire-animated-time-lapse-map-519-b-c-2014-d.html</a:t>
            </a:r>
          </a:p>
        </p:txBody>
      </p:sp>
    </p:spTree>
    <p:extLst>
      <p:ext uri="{BB962C8B-B14F-4D97-AF65-F5344CB8AC3E}">
        <p14:creationId xmlns:p14="http://schemas.microsoft.com/office/powerpoint/2010/main" val="11181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1CB8C-EF28-A1D5-7A1E-3775FEC9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Dekolonizace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33C6B6-7AE7-BBD3-E97C-857A3030C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https://www.cvce.eu/en/education/unit-content/-/unit/b0be5e09-41b9-4301-ad6e-525109f103ea/d30c2a78-ab40-4633-843f-77972bf57364/Resources</a:t>
            </a:r>
          </a:p>
        </p:txBody>
      </p:sp>
    </p:spTree>
    <p:extLst>
      <p:ext uri="{BB962C8B-B14F-4D97-AF65-F5344CB8AC3E}">
        <p14:creationId xmlns:p14="http://schemas.microsoft.com/office/powerpoint/2010/main" val="76008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F3524-4F68-B676-CBD1-C41C5D84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cs-CZ" sz="4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,Jaké plodiny byly součástí koloniálního obchodu?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7842E-3D35-9B85-0F8B-D19ACFDB6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27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AD550-9498-F9C2-21B0-3252A97F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6000" dirty="0">
                <a:effectLst/>
              </a:rPr>
            </a:br>
            <a:endParaRPr lang="cs-CZ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CBD9AD-A877-453D-D638-AECA7DC84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Karibik -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koření, káva, čokoláda, kakao, rum, dříve barvy a škrobové potraviny i ovoce nejvíc ale cukr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Indie- čaj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Zboží – zbraně, sklo, textilie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Tabák</a:t>
            </a:r>
          </a:p>
          <a:p>
            <a:pPr marL="0" indent="0">
              <a:buNone/>
            </a:pPr>
            <a:endParaRPr lang="cs-CZ" sz="1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Jak to, že je cukr tak populární?</a:t>
            </a: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 VB mez lety 1650-1900 - součástí jídelníčku každé pracující rodiny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“Nemůžeme jednoduše předpokládat, že každý má nekonečné touhy po sladkosti, stejně jako nemůžeme předpokládat totéž o touze po bohatství či moci.”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od r. 1650 konzumace cukru a rozvoj Západu vzájemně propojeno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21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C0518-6DFD-B645-DE3D-336E82E51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3, Jaké propojení může být mezi jídlem a kolonizací? Najděte jich alespoň 5</a:t>
            </a:r>
            <a:br>
              <a:rPr lang="cs-CZ" sz="6000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BA362-3867-9B81-1891-8E164B85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2"/>
              </a:rPr>
              <a:t>https://www.youtube.com/watch?v=S1bJoV3vKNY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38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AE6F0-98DF-654E-3391-A01A01ED8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71" y="320511"/>
            <a:ext cx="10590229" cy="5856452"/>
          </a:xfrm>
        </p:spPr>
        <p:txBody>
          <a:bodyPr>
            <a:normAutofit lnSpcReduction="1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nahrazení původní stravy, evropskou stravou</a:t>
            </a:r>
            <a:endParaRPr lang="cs-CZ" sz="4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2, masivní pěstování vyvážených plodin, tyto plodiny nejsou přirozené pro oblast, ta je jen zneužita k pěstování</a:t>
            </a:r>
            <a:endParaRPr lang="cs-CZ" sz="4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3, vývoz a ukradení jídla a plodin z kolonie, v česku se prodávají v tzv. koloniálech</a:t>
            </a:r>
            <a:endParaRPr lang="cs-CZ" sz="4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4, kulturní </a:t>
            </a:r>
            <a:r>
              <a:rPr lang="cs-CZ" sz="36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aprop</a:t>
            </a:r>
            <a:r>
              <a:rPr lang="en-US" sz="36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ri</a:t>
            </a:r>
            <a:r>
              <a:rPr lang="cs-CZ" sz="36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ace</a:t>
            </a: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evropskými zeměmi a </a:t>
            </a:r>
            <a:r>
              <a:rPr lang="cs-CZ" sz="36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evropany</a:t>
            </a:r>
            <a:endParaRPr lang="cs-CZ" sz="4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5, zákaz původní stravy jako násilí a omezování původních obyvatel - vyvražďování bizonů, zákazy vlastnění zdrojů potravy</a:t>
            </a:r>
            <a:endParaRPr lang="cs-CZ" sz="4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3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6, dovoz druhů které zabily nebo vymýtily původní druhy</a:t>
            </a:r>
            <a:endParaRPr lang="cs-CZ" sz="48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463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10035</TotalTime>
  <Words>2119</Words>
  <Application>Microsoft Office PowerPoint</Application>
  <PresentationFormat>Širokoúhlá obrazovka</PresentationFormat>
  <Paragraphs>114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Aptos</vt:lpstr>
      <vt:lpstr>Aptos Display</vt:lpstr>
      <vt:lpstr>Arial</vt:lpstr>
      <vt:lpstr>Times New Roman</vt:lpstr>
      <vt:lpstr>Motiv Office</vt:lpstr>
      <vt:lpstr>4,Kolonialismus, postkolonialismus a dekolonizace</vt:lpstr>
      <vt:lpstr>Prezentace aplikace PowerPoint</vt:lpstr>
      <vt:lpstr>1, Které země byly kolonizátory, jaké země kolonizovaly?</vt:lpstr>
      <vt:lpstr>Prezentace aplikace PowerPoint</vt:lpstr>
      <vt:lpstr>Dekolonizace</vt:lpstr>
      <vt:lpstr>2,Jaké plodiny byly součástí koloniálního obchodu?</vt:lpstr>
      <vt:lpstr> </vt:lpstr>
      <vt:lpstr>3, Jaké propojení může být mezi jídlem a kolonizací? Najděte jich alespoň 5 </vt:lpstr>
      <vt:lpstr>Prezentace aplikace PowerPoint</vt:lpstr>
      <vt:lpstr>4, Jaké dle vás byly argumenty kolonizátorů pro existenci kolonií?</vt:lpstr>
      <vt:lpstr> </vt:lpstr>
      <vt:lpstr>Úspěch otroctví v koloniích</vt:lpstr>
      <vt:lpstr>5, Jak souvisí kapitalismus s otroctvím? Vycházejte z Mintze</vt:lpstr>
      <vt:lpstr>Lze práci na plantážích považovat za kapitalistickou produkci?</vt:lpstr>
      <vt:lpstr>Kolonialismus, otroctví a kapitalismus</vt:lpstr>
      <vt:lpstr>Jak souvisí kolonialismus s Izraelsko-palestinským konfliktem a konfliktem mezi Izraelem a Hamásem?</vt:lpstr>
      <vt:lpstr>Balfourova deklarace 1917</vt:lpstr>
      <vt:lpstr>Proč americké studentstvo strhává v kampusech sochy Kryštofa Columba? Jaké jsou jejich motivace? Proč bychom jej měli*y oslavovat?</vt:lpstr>
      <vt:lpstr>6, Je česká antropologie dekolonizovaná, proč ano, proč ne? Vycházejte z textu od Hrešanové.</vt:lpstr>
      <vt:lpstr>Prezentace aplikace PowerPoint</vt:lpstr>
      <vt:lpstr>Kolonialisté ve vztahu k Romům</vt:lpstr>
      <vt:lpstr>Dekolonizace v české antropologii</vt:lpstr>
      <vt:lpstr>Sebekolonizace místo dekolonizace</vt:lpstr>
      <vt:lpstr>Postkolonialismus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4,</dc:title>
  <dc:creator>Kateřina Čanigová</dc:creator>
  <cp:lastModifiedBy>Ucitel</cp:lastModifiedBy>
  <cp:revision>13</cp:revision>
  <dcterms:created xsi:type="dcterms:W3CDTF">2024-03-05T10:56:43Z</dcterms:created>
  <dcterms:modified xsi:type="dcterms:W3CDTF">2024-03-12T10:42:09Z</dcterms:modified>
</cp:coreProperties>
</file>