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1" r:id="rId13"/>
    <p:sldId id="269" r:id="rId14"/>
    <p:sldId id="259" r:id="rId15"/>
    <p:sldId id="270" r:id="rId16"/>
    <p:sldId id="272" r:id="rId17"/>
    <p:sldId id="271" r:id="rId18"/>
    <p:sldId id="275" r:id="rId19"/>
    <p:sldId id="273" r:id="rId20"/>
    <p:sldId id="274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4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7A7C2-3731-100E-5125-F1419BC2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FCEA33-3CD3-7935-B76D-AF7238FD6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919B88-A317-7ACE-1F18-A95AB642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3404FE-5608-8C1C-10B4-CA754FFEB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FFDEC4-D397-8D63-5995-1F11B9B7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12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2362D-939D-7880-3067-58527E858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874C3E-76FE-8F09-B4F9-BD24F1F4F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C926F4-05FD-69EE-90E8-B270A69DA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A4C013-FAFF-B20D-28FD-E00F93BB8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21517A-CA42-DE80-A250-8EA681867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39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19E1187-F136-5E9B-7320-36D14CD55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49DD2D-360F-FB2B-C115-EF3D1C2A1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29D945-807E-72F1-000F-465E96DE9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F05B1D-AA9E-96D3-61DD-B94A03F5F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26C3E1-4A9B-46DA-3ACF-3315A0286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23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53B68-BBB0-3FFB-FFF9-3EC3B6022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FC3707-32AD-F4FD-E339-1526D4460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014394-D028-E8EF-D340-750E85115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170666-D97A-9542-D5C0-56675C0D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187A90-FC94-54C3-D68D-51AE2FB0C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12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A5258-39CF-B86C-BD4D-972496476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8F063D-B7F4-94AF-0B65-F2EF150E9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F9CD91-A70F-A93F-0CAD-5D98EC42E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BA61DF-183B-E1B0-A5BE-8C19A89C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E4E3DA-FBA5-B52B-5554-A048F550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90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CF011-1048-DAC8-5D20-7040A4101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C88998-DCA3-EF9E-D211-EDC17E4663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26B13A-CE73-E19A-6097-C7101E4469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A5BD60-2C72-087B-5BBE-0BD38F866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BB5D16-6A38-4EE2-1CCB-34D30A4D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63B229-18E4-DD95-689F-D135E5D77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21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01124-40C4-12A8-D3D9-2D6559131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A72B6D-3753-6740-A76F-4FBB8D15E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FC998E-659C-9A49-6C38-C53D2B874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7F4B0C-7529-AC1A-0D47-075159EE2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12292A-6B1C-294F-BA81-778AC2020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6D61AFE-014C-FE3F-0968-ED93C7DBC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201B25C-250A-66BB-459E-14DBA1301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9649139-33C1-707C-6E3B-45E660F70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10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7042F-F80E-B852-7EC3-CF5E9C283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59F1FB5-A718-C4A6-5520-4483BB45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5C0658-7A20-CBDC-C274-337B62E0C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46D97A-E15F-165D-3B2A-C46C41138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09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2DC0DD1-60BF-35B0-7A82-EC54B846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6A1DBC9-80F8-367F-7E79-9786BE6CA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1F6FAC-ACC2-D6F7-D64A-75A720D97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1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77A26-0115-0082-0D8D-70D919978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048A79-9989-C127-708A-0804630E1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21D3C8-C60F-20BB-A129-81723D132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A5A4C4-4652-A3A6-AC2F-FCEA17D5B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817887-29D4-7F05-CA31-99B7ADF5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40B685-5FB8-B266-B2A2-B56306725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33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1F731-D94B-672E-79CB-769102DEC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C8F079C-3EAF-36A8-F2FE-18745A4726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70E217-DFBA-8ED1-3096-ED08954B4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43CF93-1A73-B519-C572-6D67C3C4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B782E2-B0D8-088D-5BC9-604115C81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202792-7C7C-97A0-69C3-FF15C63F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38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F10CCF5-7182-1388-0F71-9B52A029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D4A831-8020-ED5F-8ED7-E706BB57C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005172-5D9A-412E-A878-447ACB606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777509-F92F-4108-8DDE-D1075E25BE77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8202C1-B95A-2B30-DACC-A543C6BAA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129486-3CDD-75B6-CE15-DA8D601CA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A04A5E-26F4-41B8-A2B6-5EDF104735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76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urzy.cz/zlato/" TargetMode="External"/><Relationship Id="rId13" Type="http://schemas.openxmlformats.org/officeDocument/2006/relationships/hyperlink" Target="https://www.kurzy.cz/svet/francie/" TargetMode="External"/><Relationship Id="rId3" Type="http://schemas.openxmlformats.org/officeDocument/2006/relationships/hyperlink" Target="https://www.kurzy.cz/finance/roky/" TargetMode="External"/><Relationship Id="rId7" Type="http://schemas.openxmlformats.org/officeDocument/2006/relationships/hyperlink" Target="https://www.kurzy.cz/ekonomika/dolar/" TargetMode="External"/><Relationship Id="rId12" Type="http://schemas.openxmlformats.org/officeDocument/2006/relationships/hyperlink" Target="https://www.kurzy.cz/svet/spojene-staty-americke/" TargetMode="External"/><Relationship Id="rId17" Type="http://schemas.openxmlformats.org/officeDocument/2006/relationships/hyperlink" Target="https://www.kurzy.cz/ekonomika/duvera/" TargetMode="External"/><Relationship Id="rId2" Type="http://schemas.openxmlformats.org/officeDocument/2006/relationships/hyperlink" Target="https://www.kurzy.cz/firmy/vysledky/" TargetMode="External"/><Relationship Id="rId16" Type="http://schemas.openxmlformats.org/officeDocument/2006/relationships/hyperlink" Target="https://www.kurzy.cz/ekonomika/kriz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urzy.cz/ekonomika/usa/" TargetMode="External"/><Relationship Id="rId11" Type="http://schemas.openxmlformats.org/officeDocument/2006/relationships/hyperlink" Target="https://www.kurzy.cz/ekonomika/centralni-banky/" TargetMode="External"/><Relationship Id="rId5" Type="http://schemas.openxmlformats.org/officeDocument/2006/relationships/hyperlink" Target="https://www.kurzy.cz/ekonomika/rezervni-mena/" TargetMode="External"/><Relationship Id="rId15" Type="http://schemas.openxmlformats.org/officeDocument/2006/relationships/hyperlink" Target="https://www.kurzy.cz/obec/okna/" TargetMode="External"/><Relationship Id="rId10" Type="http://schemas.openxmlformats.org/officeDocument/2006/relationships/hyperlink" Target="https://www.kurzy.cz/ekonomika/svet/" TargetMode="External"/><Relationship Id="rId4" Type="http://schemas.openxmlformats.org/officeDocument/2006/relationships/hyperlink" Target="https://www.kurzy.cz/kurzy-men/nejlepsi-kurzy/USD-americky-dolar/" TargetMode="External"/><Relationship Id="rId9" Type="http://schemas.openxmlformats.org/officeDocument/2006/relationships/hyperlink" Target="https://www.kurzy.cz/kurzy-men/nejlepsi-kurzy/NAD-namibijsky-dolar/" TargetMode="External"/><Relationship Id="rId14" Type="http://schemas.openxmlformats.org/officeDocument/2006/relationships/hyperlink" Target="https://www.kurzy.cz/svet/velka-britanie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FFDD2-79E0-1C4A-5DB0-BBF0BAAD65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8. </a:t>
            </a:r>
            <a:r>
              <a:rPr lang="cs-CZ" b="1" dirty="0"/>
              <a:t>Debata </a:t>
            </a:r>
            <a:r>
              <a:rPr lang="cs-CZ" b="1" dirty="0" err="1"/>
              <a:t>substantivisté</a:t>
            </a:r>
            <a:r>
              <a:rPr lang="cs-CZ" b="1" dirty="0"/>
              <a:t> vs. formalisté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9386FA-B018-53BD-A6E6-CC32980736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SANb1008/SANb1016</a:t>
            </a:r>
          </a:p>
          <a:p>
            <a:r>
              <a:rPr lang="cs-CZ" dirty="0"/>
              <a:t>Úterý 9.4., 10:00-11:40</a:t>
            </a:r>
          </a:p>
          <a:p>
            <a:r>
              <a:rPr lang="cs-CZ" dirty="0"/>
              <a:t>Kateřina Čanigová</a:t>
            </a:r>
          </a:p>
        </p:txBody>
      </p:sp>
    </p:spTree>
    <p:extLst>
      <p:ext uri="{BB962C8B-B14F-4D97-AF65-F5344CB8AC3E}">
        <p14:creationId xmlns:p14="http://schemas.microsoft.com/office/powerpoint/2010/main" val="2171639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07E4EC-D23D-5563-16C9-F873025C5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3, Malinowského </a:t>
            </a:r>
            <a:r>
              <a:rPr lang="cs-CZ" dirty="0" err="1"/>
              <a:t>Trobriandské</a:t>
            </a:r>
            <a:r>
              <a:rPr lang="cs-CZ" dirty="0"/>
              <a:t> ostrovy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E233E-3590-343C-7049-10FD41B70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díle Argonauti západního Pacifiku (1922)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Malinowski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zdůrazňuje kontrast mezi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kulou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gimwali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v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Trobriandské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ekonomii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Kula je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cermoniální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výměna darů (osobních ornamentů) a nese s sebou velkou sociální prestiž – 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je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ztělesněním ŠTĚDROSTI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Gimwali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je “nedůstojné smlouvání, individuální výměna”; jeho sociální význam je minimální a často doprovází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kulu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možná pod jejím deštníkem.- ztělesněním SOBECKOSTI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-&gt; tyto dva druhy výměny jsou spolu v kontrastu 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 typů transakcí od čistého daru po obchod - od ceremoniálního barter po obchod čistý a jednoduchá</a:t>
            </a:r>
            <a:br>
              <a:rPr lang="cs-CZ" dirty="0"/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Ostrovní a vnitrozemské vesnice na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Kiriwina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mění ryby za yamy a zeleninu, umožňují divizi práce mezi rybařením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zěmědělstvím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typy výměn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wasi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(zpožděné dávání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oplata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vava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(výměna probíhá simultánně))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ceremoniální výměna jako zajištění míru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Takže, i když v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trobriandské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ekonomice nejsou mince, obě strany mince mají své protějšky v místních ekonomických institucích. Existuje politická autorita a existují trhy určitého druhu. Jejich interakce je flexibilní v souladu s proměnlivými podmínkami ovlivňujícími obchod.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Cennosti Kuly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Jsou zjevně symboly mezilidských vztahů, sofistikovaným prostředkem pro hodnocení politického kreditu v nestabilním prostředí obchodu a válek mezi komunitami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490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EE3C0-932F-0C6A-B87B-C9E7A76E9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 toho plyne?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F80207-F316-54B5-3851-741EEFB63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Potřebujeme vědět, na jak pevném základě spočívají peníze - na komoditách, státech nebo čem jiném? Věřím (Hart), že jádro odpovědi spočívá v pohyblivé hierarchii úvěrových vztahů, které tvoří moderní trhy - méně podstatný základ než většina z nás je ochotna přijmout. 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tomto ohledu je naše kultura, s plastovými kartami, blíže kula prstenu Malinowského než klasickým mincím nebo devatenáctému století experimentu s měnou krytou zlatem, který tak mnoho ovlivnil moderní západní přístup k penězům.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330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14EFFC-38FB-DDC7-FDA0-E35EC957B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Peníze dle </a:t>
            </a:r>
            <a:r>
              <a:rPr lang="cs-CZ" dirty="0" err="1"/>
              <a:t>Blocha</a:t>
            </a:r>
            <a:r>
              <a:rPr lang="cs-CZ" dirty="0"/>
              <a:t> a </a:t>
            </a:r>
            <a:r>
              <a:rPr lang="cs-CZ" dirty="0" err="1"/>
              <a:t>Parryho</a:t>
            </a:r>
            <a:r>
              <a:rPr lang="cs-CZ" dirty="0"/>
              <a:t> (1989)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4D2642-ADA5-9BA2-E31A-DB862ED02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70" y="1690688"/>
            <a:ext cx="8790991" cy="4351338"/>
          </a:xfrm>
        </p:spPr>
        <p:txBody>
          <a:bodyPr>
            <a:normAutofit fontScale="85000" lnSpcReduction="2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peníze a jejich role ve společnostech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enormní kulturní variace v tom, jak jsou peníze symbolizovány, ve smyslu jejich produkce, spotřeby, cirkulace a výměny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literatura o “primitivních penězích”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abychom porozuměli přístupu k penězům v dané společnosti, je potřeba chápat kulturní matrix ve kterém jsou inkorporovány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Význam peněz v "tradičních", předkapitalistických ekonomikách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Jak peníze mění jejich společnost 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kmen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Tiv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v Nigérii (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Buhannan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Buhannan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nebo symbol ďábla v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Jižní Americe (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Taussig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Malay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rybáři v Malajsii (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Firth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) např. ale i další příklady adaptace peněz do kosmologie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Indie peníze byly už dříve společně s komoditami</a:t>
            </a:r>
            <a:br>
              <a:rPr lang="cs-CZ" dirty="0"/>
            </a:br>
            <a:endParaRPr lang="cs-CZ" dirty="0"/>
          </a:p>
        </p:txBody>
      </p:sp>
      <p:pic>
        <p:nvPicPr>
          <p:cNvPr id="5" name="Obrázek 4" descr="Obsah obrázku text, plakát, klipart, Písmo&#10;&#10;Popis byl vytvořen automaticky">
            <a:extLst>
              <a:ext uri="{FF2B5EF4-FFF2-40B4-BE49-F238E27FC236}">
                <a16:creationId xmlns:a16="http://schemas.microsoft.com/office/drawing/2014/main" id="{DACD26AE-B07E-66B8-868C-FC4EF082E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331" y="3176834"/>
            <a:ext cx="2285999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045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4DB7F-D61B-038E-A6F7-BEEFB94F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peněz 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51DE9F-5775-BBC2-E072-3D5412528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499" y="1376314"/>
            <a:ext cx="10614581" cy="5373278"/>
          </a:xfrm>
        </p:spPr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Simmel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 peníze jako prostředek svobody, podmínka pro rozšíření individuální osobnosti a expanze důvěry, ale zároveň hrozba pro morální pořádek</a:t>
            </a:r>
            <a:br>
              <a:rPr lang="cs-CZ" dirty="0"/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=&gt; všechny přístupy v kulturní tradici vypadají, že se shodnou na tom, že peníze jsou nesmírně mocným agentem pro sociální a kulturní transformace -&gt; mají sílu vytvořit revoluci ve společnosti a kultuře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hrozba fetišizace peněz = Marx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Simmel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Výzkum role peněz pro dynamiku společnosti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Simmel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(1978) peníze podstatné pro rozvoj kognitivního světa, který teď obýváme,  protože pomohly podpořit</a:t>
            </a:r>
            <a:r>
              <a:rPr lang="cs-CZ" dirty="0"/>
              <a:t>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racionální kalkulaci ve společenském životě a podpořil racionalizaci charakteristickou pro moderní společnost; zatímco jiní ve stejném duchu viděli</a:t>
            </a:r>
            <a:r>
              <a:rPr lang="cs-CZ" dirty="0"/>
              <a:t>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peníze jako základ abstraktního myšlenkového systému. 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Peníze více jako reflexe ostatních strukturálních funkcí moderní ekonomie a společnosti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Simmel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peníze jako prostředek svobody, podmínka pro rozšíření individuální osobnosti a expanze důvěry, ale zároveň hrozba pro morální pořádek</a:t>
            </a:r>
            <a:endParaRPr lang="cs-CZ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=&gt; 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všechny přístupy v kulturní tradici vypadají, že se shodnou na tom, </a:t>
            </a: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že peníze jsou nesmírně mocným agentem pro sociální a kulturní transformace -&gt; mají sílu vytvořit revoluci ve společnosti a kultuře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hrozba fetišizace peněz = Marx a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Simmel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Role peněz pro dynamiku společnosti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7334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A0FAD8-4911-E0BB-1CE5-D0FBB60D4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Debata </a:t>
            </a:r>
            <a:r>
              <a:rPr lang="cs-CZ" dirty="0" err="1"/>
              <a:t>substantivisté</a:t>
            </a:r>
            <a:r>
              <a:rPr lang="cs-CZ" dirty="0"/>
              <a:t> vs. formalisté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7318C-F45B-D8F4-2944-36DE46491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Karl P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olanyi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(1957, str. 243-256)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Trade and Market in the Early Empires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Velká Transformace (1944/2006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 zkoumá vývoj moderního kapitalistického trhu z předchozích systémů, snaží se porozumět s využitím děl jiných autorů jak fungují ekonomiky v nezápadních spol. 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svyužitím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příkladu ze západní společnosti</a:t>
            </a:r>
          </a:p>
          <a:p>
            <a:pPr>
              <a:lnSpc>
                <a:spcPct val="12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Debata ustanovila ekonomickou antropologii jako obor</a:t>
            </a:r>
          </a:p>
          <a:p>
            <a:pPr>
              <a:lnSpc>
                <a:spcPct val="12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Předmětem je monopol na moc a vědění mezi ekonomy formalisty a antropology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substantivisty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Okolo roku 1950, kdy byla EA převážně deskriptivní a popisovala, jak různé kultury žijí</a:t>
            </a:r>
          </a:p>
          <a:p>
            <a:pPr>
              <a:lnSpc>
                <a:spcPct val="12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 mezi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ekonomstvem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antropoložstvem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zmínky o debatě  v Malinowského ekonomii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Trobriandských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ostrovů při kritice západní ekonomie (1935)</a:t>
            </a:r>
          </a:p>
          <a:p>
            <a:pPr>
              <a:lnSpc>
                <a:spcPct val="12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Debata o tom, jestli modely západní ekonomiky mohou být použity pro studium tradičních ekonomií v nezápadních společnostech (1941 debata mezi antropologem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Melville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Herskovitz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ekonomem Frank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5208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D03C2-813A-72F9-5C5C-6D9433962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postoje F-S debaty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671B39-FE4E-9521-F230-5786E5CA3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Antropologové: „Jiné kultury musí být chápány ve svých vlastních termínech“ -&gt; relativisté: všechny kultury jsou navzájem tolik odlišné, že není možné všechny zkoumat nástroji západní vědy</a:t>
            </a:r>
          </a:p>
          <a:p>
            <a:r>
              <a:rPr lang="cs-CZ" dirty="0"/>
              <a:t>Ekonomové: „Musíme vybudovat obecné modely všeho lidského chování ve všech kulturách“ -&gt; univerzalisté: veškerá lidská zkušenost je v podstatě stejná a může být pochopena pomocí objektivních nástrojů, které jsou </a:t>
            </a:r>
            <a:r>
              <a:rPr lang="cs-CZ" dirty="0" err="1"/>
              <a:t>univerzálná</a:t>
            </a:r>
            <a:endParaRPr lang="cs-CZ" dirty="0"/>
          </a:p>
          <a:p>
            <a:r>
              <a:rPr lang="cs-CZ" dirty="0"/>
              <a:t>F-S nejsou nutně v opozici</a:t>
            </a:r>
          </a:p>
          <a:p>
            <a:r>
              <a:rPr lang="cs-CZ" dirty="0" err="1"/>
              <a:t>Substantivisté</a:t>
            </a:r>
            <a:r>
              <a:rPr lang="cs-CZ" dirty="0"/>
              <a:t> porovnávají společnosti, zatímco formalisté jedince</a:t>
            </a:r>
          </a:p>
        </p:txBody>
      </p:sp>
    </p:spTree>
    <p:extLst>
      <p:ext uri="{BB962C8B-B14F-4D97-AF65-F5344CB8AC3E}">
        <p14:creationId xmlns:p14="http://schemas.microsoft.com/office/powerpoint/2010/main" val="1191202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A4079-8B92-F62C-601F-3EF96346E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Substantivisté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75A056-55D5-C03A-C8C4-31D90892B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Relativistický model: ekonomie je založena na </a:t>
            </a:r>
            <a:r>
              <a:rPr lang="cs-CZ" dirty="0" err="1"/>
              <a:t>anprosto</a:t>
            </a:r>
            <a:r>
              <a:rPr lang="cs-CZ" dirty="0"/>
              <a:t> odlišných principech v odlišných společnostech a každý systém musí být pochopen ve svých vlastních termínech</a:t>
            </a:r>
          </a:p>
          <a:p>
            <a:r>
              <a:rPr lang="cs-CZ" dirty="0"/>
              <a:t>George Dalton, </a:t>
            </a:r>
            <a:r>
              <a:rPr lang="cs-CZ" dirty="0" err="1"/>
              <a:t>Marshall</a:t>
            </a:r>
            <a:r>
              <a:rPr lang="cs-CZ" dirty="0"/>
              <a:t> </a:t>
            </a:r>
            <a:r>
              <a:rPr lang="cs-CZ" dirty="0" err="1"/>
              <a:t>Sahlins</a:t>
            </a:r>
            <a:r>
              <a:rPr lang="cs-CZ" dirty="0"/>
              <a:t>, Karl </a:t>
            </a:r>
            <a:r>
              <a:rPr lang="cs-CZ" dirty="0" err="1"/>
              <a:t>Polanyi</a:t>
            </a:r>
            <a:endParaRPr lang="cs-CZ" dirty="0"/>
          </a:p>
          <a:p>
            <a:r>
              <a:rPr lang="cs-CZ" dirty="0"/>
              <a:t>Pracují INDUKTIVNĚ, snaží se generalizovat z pozorování jednotlivého</a:t>
            </a:r>
          </a:p>
          <a:p>
            <a:r>
              <a:rPr lang="cs-CZ" dirty="0"/>
              <a:t>Ekonomie je druh lidského jednání který je zakotvený v různých sociálních institucích v různých druzích společností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400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BC6DD-03C3-E28E-3618-5447CFAB4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Polanyi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9C881-0A84-00D6-0F08-032FB062B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Dva významy slova ekonomický, oba jsou spojeny pouze v moderním kapitalismu, pouze v něm je ekonomický systém substantivní spojen s formálním</a:t>
            </a:r>
          </a:p>
          <a:p>
            <a:r>
              <a:rPr lang="cs-CZ" dirty="0"/>
              <a:t>Formální – studie racionálního rozhodování, ekonomická logika</a:t>
            </a:r>
          </a:p>
          <a:p>
            <a:r>
              <a:rPr lang="cs-CZ" dirty="0"/>
              <a:t>Substantivní – materiální činy způsoby obživy</a:t>
            </a:r>
          </a:p>
          <a:p>
            <a:r>
              <a:rPr lang="cs-CZ" dirty="0"/>
              <a:t>3 základní způsoby, </a:t>
            </a:r>
            <a:r>
              <a:rPr lang="cs-CZ" dirty="0" err="1"/>
              <a:t>kerými</a:t>
            </a:r>
            <a:r>
              <a:rPr lang="cs-CZ" dirty="0"/>
              <a:t> společnost integruje ekonomiku  do společnosti. </a:t>
            </a:r>
          </a:p>
          <a:p>
            <a:pPr marL="0" indent="0">
              <a:buNone/>
            </a:pPr>
            <a:r>
              <a:rPr lang="cs-CZ" dirty="0"/>
              <a:t>1, Reciprocita: vzájemný smysl pro povinnost a identitu</a:t>
            </a:r>
          </a:p>
          <a:p>
            <a:pPr marL="0" indent="0">
              <a:buNone/>
            </a:pPr>
            <a:r>
              <a:rPr lang="cs-CZ" dirty="0"/>
              <a:t>2, Redistribuce: systém s centrální autoritou</a:t>
            </a:r>
          </a:p>
          <a:p>
            <a:pPr marL="0" indent="0">
              <a:buNone/>
            </a:pPr>
            <a:r>
              <a:rPr lang="cs-CZ" dirty="0"/>
              <a:t>3, Výměna: je kalkulovaný obchod, v různých variantách (tržní výměna s penězi)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Různé kombinace těchto 3 způsobů jsou ve všech společnostech, ale v každé jedna převládá</a:t>
            </a:r>
          </a:p>
        </p:txBody>
      </p:sp>
    </p:spTree>
    <p:extLst>
      <p:ext uri="{BB962C8B-B14F-4D97-AF65-F5344CB8AC3E}">
        <p14:creationId xmlns:p14="http://schemas.microsoft.com/office/powerpoint/2010/main" val="2791106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DBBEA-59D4-467D-8CF8-B76B4A8B9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Výhrady/alternativy k </a:t>
            </a:r>
            <a:r>
              <a:rPr lang="cs-CZ" dirty="0" err="1"/>
              <a:t>substantivistismu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6CEDB7-2239-AEA3-42CD-D03969AC4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Ekonome je vždy zakotvena v různých sociálních institucích</a:t>
            </a:r>
          </a:p>
          <a:p>
            <a:r>
              <a:rPr lang="cs-CZ" dirty="0"/>
              <a:t>Ekonomie je </a:t>
            </a:r>
            <a:r>
              <a:rPr lang="cs-CZ" dirty="0" err="1"/>
              <a:t>subsektor</a:t>
            </a:r>
            <a:r>
              <a:rPr lang="cs-CZ" dirty="0"/>
              <a:t> společnosti, není vůbec zakotvena</a:t>
            </a:r>
          </a:p>
          <a:p>
            <a:r>
              <a:rPr lang="cs-CZ" dirty="0"/>
              <a:t>Společnost je zakotvena v ekonomii, ne naopak</a:t>
            </a:r>
          </a:p>
          <a:p>
            <a:r>
              <a:rPr lang="cs-CZ" dirty="0"/>
              <a:t>Ekonomie je zakotvena v každé společnosti jinak, neexistuje žádné „typy“</a:t>
            </a:r>
          </a:p>
          <a:p>
            <a:r>
              <a:rPr lang="cs-CZ" dirty="0"/>
              <a:t>Ekonomie není ani </a:t>
            </a:r>
            <a:r>
              <a:rPr lang="cs-CZ" dirty="0" err="1"/>
              <a:t>sektorspolečnosti</a:t>
            </a:r>
            <a:r>
              <a:rPr lang="cs-CZ" dirty="0"/>
              <a:t> ani typ chování – naopak je přítomná ve veškeré lidské činnosti</a:t>
            </a:r>
          </a:p>
        </p:txBody>
      </p:sp>
    </p:spTree>
    <p:extLst>
      <p:ext uri="{BB962C8B-B14F-4D97-AF65-F5344CB8AC3E}">
        <p14:creationId xmlns:p14="http://schemas.microsoft.com/office/powerpoint/2010/main" val="2426407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99767-74B9-809F-2462-9156988C4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Formalisté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938AF6-288A-9030-9486-B3948F902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Hnití propagující více precizní a „vědecké“ teoretizování a metody. Chtěli </a:t>
            </a:r>
            <a:r>
              <a:rPr lang="cs-CZ" dirty="0" err="1"/>
              <a:t>antropologi</a:t>
            </a:r>
            <a:r>
              <a:rPr lang="cs-CZ" dirty="0"/>
              <a:t> přetvořit tak, aby více připomínala částicovou fyziku</a:t>
            </a:r>
          </a:p>
          <a:p>
            <a:r>
              <a:rPr lang="cs-CZ" dirty="0"/>
              <a:t>Práce v terénu testuje univerzální zákony místo výzkumu jednotlivých případů</a:t>
            </a:r>
          </a:p>
          <a:p>
            <a:r>
              <a:rPr lang="cs-CZ" dirty="0" err="1"/>
              <a:t>Robbins</a:t>
            </a:r>
            <a:r>
              <a:rPr lang="cs-CZ" dirty="0"/>
              <a:t> </a:t>
            </a:r>
            <a:r>
              <a:rPr lang="cs-CZ" dirty="0" err="1"/>
              <a:t>Bruling</a:t>
            </a:r>
            <a:r>
              <a:rPr lang="cs-CZ" dirty="0"/>
              <a:t>, Harold Schneider, </a:t>
            </a:r>
            <a:r>
              <a:rPr lang="cs-CZ" dirty="0" err="1"/>
              <a:t>Edwatd</a:t>
            </a:r>
            <a:r>
              <a:rPr lang="cs-CZ" dirty="0"/>
              <a:t> </a:t>
            </a:r>
            <a:r>
              <a:rPr lang="cs-CZ" dirty="0" err="1"/>
              <a:t>Lelair</a:t>
            </a:r>
            <a:r>
              <a:rPr lang="cs-CZ" dirty="0"/>
              <a:t>, </a:t>
            </a:r>
            <a:r>
              <a:rPr lang="cs-CZ" dirty="0" err="1"/>
              <a:t>Fran</a:t>
            </a:r>
            <a:r>
              <a:rPr lang="cs-CZ" dirty="0"/>
              <a:t> </a:t>
            </a:r>
            <a:r>
              <a:rPr lang="cs-CZ" dirty="0" err="1"/>
              <a:t>Cancian</a:t>
            </a:r>
            <a:r>
              <a:rPr lang="cs-CZ" dirty="0"/>
              <a:t>…</a:t>
            </a:r>
          </a:p>
          <a:p>
            <a:r>
              <a:rPr lang="cs-CZ" dirty="0"/>
              <a:t>Logické zdůvodnění prostřednictvím individuálního posílení se na formování kolektivní kultury, racionální volba</a:t>
            </a:r>
          </a:p>
          <a:p>
            <a:r>
              <a:rPr lang="cs-CZ" dirty="0"/>
              <a:t>Všechny společnosti mají racionální uvažování a omezené cíle a prostředky</a:t>
            </a:r>
          </a:p>
          <a:p>
            <a:r>
              <a:rPr lang="cs-CZ" dirty="0"/>
              <a:t>Formální metody fungují ve všech společnostech, je potřeba je přizpůsobit konkrétním specifikům každé společnosti</a:t>
            </a:r>
          </a:p>
          <a:p>
            <a:r>
              <a:rPr lang="cs-CZ" dirty="0"/>
              <a:t>Pracují DEDUKTIVNĚ – popisují každou situaci jako příklad obecného pravidla lidského chování</a:t>
            </a:r>
          </a:p>
          <a:p>
            <a:r>
              <a:rPr lang="cs-CZ" dirty="0"/>
              <a:t>Zaměřují se na ekonomické rozhodování a volbu, snaha racionalizovat jednání, porozumět lidem</a:t>
            </a:r>
          </a:p>
          <a:p>
            <a:r>
              <a:rPr lang="cs-CZ" dirty="0"/>
              <a:t>Ekonomická racionalita maximalizujícího individua je k nalezení ve všech společnostech, ve všech druzích jednání</a:t>
            </a:r>
          </a:p>
        </p:txBody>
      </p:sp>
    </p:spTree>
    <p:extLst>
      <p:ext uri="{BB962C8B-B14F-4D97-AF65-F5344CB8AC3E}">
        <p14:creationId xmlns:p14="http://schemas.microsoft.com/office/powerpoint/2010/main" val="56466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877A12-80F7-D005-2F20-725F1F4A9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279" y="603315"/>
            <a:ext cx="10552522" cy="55736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Utvořte prosím skupiny po 3 členech*</a:t>
            </a:r>
            <a:r>
              <a:rPr lang="cs-CZ" dirty="0" err="1"/>
              <a:t>kách</a:t>
            </a:r>
            <a:r>
              <a:rPr lang="cs-CZ" dirty="0"/>
              <a:t>, v rámci skupiny zodpovězte následující otázky, poté je budete společně sdílet</a:t>
            </a:r>
          </a:p>
          <a:p>
            <a:endParaRPr lang="cs-CZ" dirty="0"/>
          </a:p>
          <a:p>
            <a:r>
              <a:rPr lang="cs-CZ" dirty="0"/>
              <a:t>Co je dle vás a dle četby obsahem ekonomické antropologie? Jaká témata řeší?</a:t>
            </a:r>
          </a:p>
          <a:p>
            <a:r>
              <a:rPr lang="cs-CZ" dirty="0"/>
              <a:t>Z jakých autorů*</a:t>
            </a:r>
            <a:r>
              <a:rPr lang="cs-CZ" dirty="0" err="1"/>
              <a:t>ek</a:t>
            </a:r>
            <a:r>
              <a:rPr lang="cs-CZ" dirty="0"/>
              <a:t> ekonomická antropologie vychází? Jmenujte alespoň 5</a:t>
            </a:r>
          </a:p>
          <a:p>
            <a:r>
              <a:rPr lang="cs-CZ" dirty="0"/>
              <a:t>Co jsou to peníze? Jaké mají významy, vlastnosti…</a:t>
            </a:r>
          </a:p>
          <a:p>
            <a:r>
              <a:rPr lang="cs-CZ" dirty="0"/>
              <a:t>Jaké dvě hlavní funkce mají mince?</a:t>
            </a:r>
          </a:p>
          <a:p>
            <a:r>
              <a:rPr lang="cs-CZ" dirty="0"/>
              <a:t>V každé skupině vymyslete 1 výzkumné téma týkající se peněz. Témata musí být založena na teorii.</a:t>
            </a:r>
          </a:p>
          <a:p>
            <a:r>
              <a:rPr lang="cs-CZ" dirty="0"/>
              <a:t>Jsou peníze prostředkem proměny společnosti? </a:t>
            </a:r>
          </a:p>
          <a:p>
            <a:endParaRPr lang="cs-CZ" dirty="0"/>
          </a:p>
          <a:p>
            <a:r>
              <a:rPr lang="cs-CZ" dirty="0"/>
              <a:t>Bonusové otázky :</a:t>
            </a:r>
          </a:p>
          <a:p>
            <a:r>
              <a:rPr lang="cs-CZ" dirty="0"/>
              <a:t>Co mají společného a čím se liší - zlatá mince, kterou se platilo v minulosti, současná bankovka, bankovní karta a internetové bankovnictví? </a:t>
            </a:r>
          </a:p>
          <a:p>
            <a:r>
              <a:rPr lang="cs-CZ" dirty="0"/>
              <a:t>Jsou cenné předměty, které obíhají v mimoevropských kulturách, penězi? Co se stane s kulturou a společností po příchodu peněz?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277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1AF78-82A2-518A-2F63-94CB3BAB1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Výhrady k formalistům a jejich racionální hypotéze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42AD06-A85B-3F40-1708-60A3757F6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 existují jiné druhy racionality než racionalita maximalizujícího zisku a lidé mohou být iracionální nebo neracionální</a:t>
            </a:r>
          </a:p>
          <a:p>
            <a:pPr>
              <a:buFontTx/>
              <a:buChar char="-"/>
            </a:pPr>
            <a:r>
              <a:rPr lang="cs-CZ" dirty="0"/>
              <a:t>Ekonomická racionalita je přítomna pouze při určitých druzích chování nebo mezi určitými sociálními </a:t>
            </a:r>
            <a:r>
              <a:rPr lang="cs-CZ" dirty="0" err="1"/>
              <a:t>skuoinami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Ekonomická </a:t>
            </a:r>
            <a:r>
              <a:rPr lang="cs-CZ" dirty="0" err="1"/>
              <a:t>racionalilta</a:t>
            </a:r>
            <a:r>
              <a:rPr lang="cs-CZ" dirty="0"/>
              <a:t>, tak jak je definována ekonomy, nemůže být nikdy dokázána</a:t>
            </a:r>
          </a:p>
          <a:p>
            <a:pPr>
              <a:buFontTx/>
              <a:buChar char="-"/>
            </a:pPr>
            <a:r>
              <a:rPr lang="cs-CZ" dirty="0"/>
              <a:t>Ekonomická racionalita je přítomna pouze v určitých druzích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208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282B4-C57F-331A-B7DE-7046BA24D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debaty na pozdější texty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71C97A-0904-DB0D-0F59-B6950D1C8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Idea toho, že ekonomické aktivity jsou hluboce vložené a ponořené ve všech typech institucí se stala rozšířenou a uznávanou</a:t>
            </a:r>
          </a:p>
          <a:p>
            <a:r>
              <a:rPr lang="cs-CZ" dirty="0"/>
              <a:t>Některé druhy ekonomické analýzy jsou založeny na předpokladech reality a minimalizace námahy a jsou užiteční pro porozumění nekapitalistických a nezápadních civilizací</a:t>
            </a:r>
          </a:p>
          <a:p>
            <a:r>
              <a:rPr lang="cs-CZ" dirty="0"/>
              <a:t>Ekonomové začínají chápat, že existují různé druhy kapitalismu  a že v každé kultuře funguje kapitalismus jinak</a:t>
            </a:r>
          </a:p>
        </p:txBody>
      </p:sp>
    </p:spTree>
    <p:extLst>
      <p:ext uri="{BB962C8B-B14F-4D97-AF65-F5344CB8AC3E}">
        <p14:creationId xmlns:p14="http://schemas.microsoft.com/office/powerpoint/2010/main" val="997048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F13C1-C433-4CBA-DBE5-9C0E9596B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Rozdělte se prosím na dvě poloviny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64AC36-1A0D-0BCC-3C5C-7B20AEFA2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Půlka u okna jsou </a:t>
            </a:r>
            <a:r>
              <a:rPr lang="cs-CZ" dirty="0" err="1"/>
              <a:t>substantivisté</a:t>
            </a:r>
            <a:r>
              <a:rPr lang="cs-CZ" dirty="0"/>
              <a:t> a půlka u dveří jsou formalisté, snažte se přesvědčit o své perspektivě ekonomické antropologie navzájem.</a:t>
            </a:r>
          </a:p>
        </p:txBody>
      </p:sp>
    </p:spTree>
    <p:extLst>
      <p:ext uri="{BB962C8B-B14F-4D97-AF65-F5344CB8AC3E}">
        <p14:creationId xmlns:p14="http://schemas.microsoft.com/office/powerpoint/2010/main" val="17645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F0F28-C002-5540-5AD4-5F6AD3D27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1D7E09-EA58-69B2-5BAA-06E876C27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kurzu</a:t>
            </a:r>
          </a:p>
          <a:p>
            <a:r>
              <a:rPr lang="cs-CZ" dirty="0"/>
              <a:t>Uvedeny v prezentaci</a:t>
            </a:r>
          </a:p>
          <a:p>
            <a:r>
              <a:rPr lang="cs-CZ" dirty="0"/>
              <a:t>https://www.kurzy.cz/ekonomika/svet/</a:t>
            </a:r>
          </a:p>
        </p:txBody>
      </p:sp>
    </p:spTree>
    <p:extLst>
      <p:ext uri="{BB962C8B-B14F-4D97-AF65-F5344CB8AC3E}">
        <p14:creationId xmlns:p14="http://schemas.microsoft.com/office/powerpoint/2010/main" val="2122048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4DFAC-99C9-8D10-EF4E-BD70DAFF0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Peníze dle Harta (1986)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4F7D06-0389-C636-EAF4-44F12E52D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159" y="1690688"/>
            <a:ext cx="10756641" cy="4802187"/>
          </a:xfrm>
        </p:spPr>
        <p:txBody>
          <a:bodyPr>
            <a:normAutofit fontScale="92500" lnSpcReduction="20000"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3 hlavní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části 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článku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cs-CZ" sz="40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1, problematika peněz lokalizovaná v současné ekonomické historii, ukazuje jak vzrůst eurodolarového bankovnictví, barter a plastové kreditní karty podrývají státní kontrolu nad penězi v industriálních společnostech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sz="40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2, dva přístupy v západní monetární teorii,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Keynes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jejich pozice v názvu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článku - </a:t>
            </a:r>
            <a:r>
              <a:rPr lang="cs-CZ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hlava - </a:t>
            </a:r>
            <a:r>
              <a:rPr lang="cs-CZ" sz="22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symbol politické autority, peníze symbolizují vztah mezi lidmi ve společnosti, jsou tokenem</a:t>
            </a:r>
            <a:r>
              <a:rPr lang="cs-CZ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ocas - </a:t>
            </a:r>
            <a:r>
              <a:rPr lang="cs-CZ" sz="22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specifikace toho, jakou má mince hodnotu při platbě ve výměně, jako prostředek s hodnotou k transakci</a:t>
            </a:r>
            <a:r>
              <a:rPr lang="cs-CZ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peníze jsou jako komodita 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=&gt; peníze symbolizují sociální organizaci, snaha propojit oba ty aspekty peněz, vytvořit brikoláž, spíše než zlomení - antropolog má za úkol vytvořit toto propojení</a:t>
            </a:r>
            <a:endParaRPr lang="cs-CZ" sz="35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sz="28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3, Malinowského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Trobriandské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ostrovy, opozice mezi komoditami a tokeny je relevantní pro organizaci společnosti a výměnu v ní, etnografie nestátních společností přidává základní dimenzi k hledání efektivního porozumění toho, jaké síly utváří náš moderní svět, proti univerzálnosti Z společnosti</a:t>
            </a:r>
            <a:endParaRPr lang="cs-CZ" sz="40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72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D81B5-63A1-98FF-3B8B-BB184AB88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1, Moderní evoluce peněz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0D2531-1574-285C-08E8-51C0F12ED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institucionální organizace peněz, většina z nás má přístup k  5 formám peněz - mince, bankovky, šeky, úspory/spoření, a plastové karty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tradiční forma peněz jako “</a:t>
            </a:r>
            <a:r>
              <a:rPr lang="cs-CZ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specie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 - mince obsahující drahé kovy ekvivalentní k jejich nominální hodnotě přežívají jen ve specializovaných trzích po zlaté mince  po dva a půl milénia jediná alternativa ke </a:t>
            </a:r>
            <a:r>
              <a:rPr lang="cs-CZ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speciím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byly směnky/dlužní úpisy/dluhopisy - forma směnek v Evropě před 600 lety,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mince byly poprvé masově produkovány v Británii před 1800 lety, potom v druhé půlce 19. st., národní papírové peníze vznikly jako rozšířená substituce pro </a:t>
            </a:r>
            <a:r>
              <a:rPr lang="cs-CZ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specie</a:t>
            </a:r>
            <a:endParaRPr lang="cs-CZ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kovové mince rozšířeny pro 2WW, obě formy papírové a kovové verze národní měny se staly národní měnou a stejně hodnotné, rozlišené spíše dle funkce než hodnotou za kterou je lze pořídit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ještě stále i šeky, ty jsou ale </a:t>
            </a:r>
            <a:r>
              <a:rPr lang="cs-CZ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naharezny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kreditními kartami - osobní likvidita je jimi nahrazena - tato decentralizovaná forma peněz bude mít národní měřítko – článek je z roku 1986!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státní monopol na peníze byl prostředkem tlaku zdola i </a:t>
            </a:r>
            <a:r>
              <a:rPr lang="cs-CZ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zvrchu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z mezinárodní sféry bankovnictví a z komerční sféry, kontrola nad likviditou národní ekonomiky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peníze v bankovnictví jsou většinou iluzí, peníze jsou kreditem a tokenem symbolem něčeho nehmotného</a:t>
            </a:r>
          </a:p>
        </p:txBody>
      </p:sp>
    </p:spTree>
    <p:extLst>
      <p:ext uri="{BB962C8B-B14F-4D97-AF65-F5344CB8AC3E}">
        <p14:creationId xmlns:p14="http://schemas.microsoft.com/office/powerpoint/2010/main" val="168115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688A4D-49EB-62EC-2189-EAB606DE3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Zlatý standard a </a:t>
            </a:r>
            <a:r>
              <a:rPr lang="cs-CZ" dirty="0" err="1"/>
              <a:t>Bretton</a:t>
            </a:r>
            <a:r>
              <a:rPr lang="cs-CZ" dirty="0"/>
              <a:t> </a:t>
            </a:r>
            <a:r>
              <a:rPr lang="cs-CZ" dirty="0" err="1"/>
              <a:t>woodská</a:t>
            </a:r>
            <a:r>
              <a:rPr lang="cs-CZ" dirty="0"/>
              <a:t> dohoda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052392-BD7B-DFD6-9A37-25503E69D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19. stol. kredit byl založen na konverzi peněz na zlato, stabilní pro zahraniční výměnu/obchod, ale zlatý standard byl prolomen mezi dvěma světovými válkami, nahrazeno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Bretton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Woodskou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dohodou před lety - státem garantovaná parita a hodnota  mezi dolarem a sterlingem… </a:t>
            </a:r>
          </a:p>
          <a:p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“Všichni přítomní se v jednáních na všem shodli 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2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2"/>
              </a:rPr>
              <a:t>výsledkem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se stal podpis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brettonwoodské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dohody, která začala platit v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3"/>
              </a:rPr>
              <a:t>roce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1945.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4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4"/>
              </a:rPr>
              <a:t>Americký dolar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se v důsledku této dohody stal oficiální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5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5"/>
              </a:rPr>
              <a:t>rezervní měnou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od které navíc měly být měny ostatních zemí odvozovány. Současně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6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6"/>
              </a:rPr>
              <a:t>Spojené státy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musely garantovat směnitelnost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7"/>
              </a:rPr>
              <a:t>dolaru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za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8"/>
              </a:rPr>
              <a:t>zlato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v pevně stanoveném kurzu 35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7"/>
              </a:rPr>
              <a:t>dolarů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za trojskou uncii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8"/>
              </a:rPr>
              <a:t>zlata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(asi 31,1 gramu).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Brettonwoodská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dohoda dala vzniknout Stabilizačnímu fondu, později Mezinárodnímu měnovému fondu, který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9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9"/>
              </a:rPr>
              <a:t>nad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nově vzniklým systémem začal dohlížet. Dále pak vznikla Mezinárodní banka pro obnovu a rozvoj, později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0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0"/>
              </a:rPr>
              <a:t>Světová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banka.</a:t>
            </a:r>
          </a:p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Možnost konvertibility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7"/>
              </a:rPr>
              <a:t>dolaru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za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8"/>
              </a:rPr>
              <a:t>zlato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nebyla vymahatelná po jednotlivci, ale měly na ni nárok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1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1"/>
              </a:rPr>
              <a:t>centrální banky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jiných zemí. V důsledku to znamenalo, že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1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1"/>
              </a:rPr>
              <a:t>centrální banka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6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6"/>
              </a:rPr>
              <a:t>Spojených států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(Federální rezervní banka) byla povinna na žádost bank jiných zemí směnit dodanou sumu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7"/>
              </a:rPr>
              <a:t>dolarů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za odpovídající množství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8"/>
              </a:rPr>
              <a:t>zlata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To v průběhu 60.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3"/>
              </a:rPr>
              <a:t>let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vedlo k odčerpávání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8"/>
              </a:rPr>
              <a:t>zlata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drženého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2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2"/>
              </a:rPr>
              <a:t>americkými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bankami z území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6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6"/>
              </a:rPr>
              <a:t>Spojených států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V srpnu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3"/>
              </a:rPr>
              <a:t>roku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1971, kdy o splnění závazku podle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brettonwoodské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dohody zažádaly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3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3"/>
              </a:rPr>
              <a:t>Francie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4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4"/>
              </a:rPr>
              <a:t>Velká Británie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jim tehdejší prezident Richard Nixon nevyhověl a 15. srpna tzv. uzavřením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8"/>
              </a:rPr>
              <a:t>zlatého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5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5"/>
              </a:rPr>
              <a:t>okna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brettonwoodský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systém zrušil.</a:t>
            </a:r>
          </a:p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To vedlo k éře pohyblivých devizových kurzů, stejně tak k menšímu dohledu na „tisknutí“ peněz centrálními bankami. To se dnes stává příčinou a zřejmě i následkem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6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6"/>
              </a:rPr>
              <a:t>krize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na finančních trzích. Nejspíše i proto se teď politici zpět dovolávají transparentnější regulace. Finanční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6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6"/>
              </a:rPr>
              <a:t>krize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podkopala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7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7"/>
              </a:rPr>
              <a:t>důvěru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v současné uspořádání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0"/>
              </a:rPr>
              <a:t> </a:t>
            </a:r>
            <a:r>
              <a:rPr lang="cs-CZ" sz="18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hlinkClick r:id="rId10"/>
              </a:rPr>
              <a:t>světových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finančních trhů a politici nyní sní o pevnějších základech.”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94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B3B36-9B02-42B3-1E0E-0CE17B67C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Počátek finančních krizí – éra úvěrů a dluhů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31F6D6-19F2-4BF9-E0B2-1B95DBAED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-&gt; mezinárodní obchod byl založen na měně US, rezervní měna byla dolar — důvodem byla velká potřeba peněz USA kvůli válce ve Vietnamu a mezinárodní měnové krize byly již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predikovatelnými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opakujícími se akcemi od  60.let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- 70. léta nepredikovatelné globální inflace, podporované progresivní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devaulací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dolaru, jednotkou výměnu ropy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strach u inflace  a z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devaluace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dolaru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v 70. letech tedy kolaps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bretton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woodu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role ropy a zvedání cen za ropu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výsledkem je to, že státy už nemají kontrolu nad penězi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bohatnutí OPEC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není jasné co je základem pro eurodolarový bankovní kredit, nejsou to komodity ani státní moc, kredit je založena na půjčkách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půjčky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offshorovách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bank, které nahrazují domácí banky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Banky vynalezly formu pojištění proti nesplacení, na kterou doufají. Každý úvěr je rozdělen mezi konsorcium až 200-300 bank. Pokud by byl tento úvěr prohlášen za nesplacený, banky by uplatnily nárok na veškeré zahraniční aktiva dané země, včetně veškerého jejího exportu.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peníze se staly komoditou která je spekulována velmi spekulativním způsobem, kredit není zakotven v reálných hodnotách ani státem vyrobených penězích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mezinárodní finanční krize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356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1FFF6-727A-AE98-E89E-A02F83339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barteru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D4ED2F-E776-B2CB-B926-29A2712F1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barter dlouhodobě tvořil základ obchodu mezi národy východního a západního bloku, od doby, kdy bolševici vyvedli Rusko z mezinárodního systému komoditně založených měn. </a:t>
            </a:r>
          </a:p>
          <a:p>
            <a:pPr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Dnes země Třetího světa, kterým chybí dolary na účast v běžném obchodě, uzavírají mezi sebou barterové dohody. Největší z těchto dohod dosud je obchodní dohoda mezi Nigérií a brazilskými výrobci, která se týká nigerijské ropy a brazilských výrobků, a to přes několik let."- 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-&gt; barter tvoří asi až 8-10% světového obchodu, polovina z toho jsou zbraně, barter tak zatím není hrozbou pro monetární systém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-&gt; populární také u Mormonů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-&gt; LETS (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Local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Exchange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Tradins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System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) - komunitní výměna zboží, vyměňují v tzv. Green dolarech které jsou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aletrnativou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k federálním dolarům - kredit a dluh jsou vždy vybalancovány a každý může nahlížet na bankovní záznamy jiného člena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-&gt; v minulosti v časech velké deprese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buck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skin dolary tištěné do kůže jelena</a:t>
            </a:r>
            <a:endParaRPr lang="cs-CZ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barter je méně zranitelný vůči inflaci než obchod ve státem založených měnách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644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DB12A-0FA7-6339-F2DF-7474DF42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2, ideové zdroje role peněz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BC26EF-0321-EEAD-292D-8001C9EBF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neměcká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monetární teorie - Knapp -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state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theory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of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money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(1924)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Simmel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ve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Philosphy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of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money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(1978), Weber v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Economy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and society (1978: 116-93) — vychází z Knappa a z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chartalismu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(hodnota daná zákonem)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metallismu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(hodnota odvozená od ceny kovu), díky němu se krystalizuje opozice mezi komoditou a tokenem v historii monetární teorie.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Knapp sám byla anti -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metallista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dle něj byly peníze hodnotou danou zákonem, věřil, že peníze byly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standartem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kreditu jež vytvořil stát a že svoboda státu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mánevrovat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se svou monetární politiku by neměla být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restriktována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zahraničním systémem zakotveným v nekonečné výměně zlata.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Běžná intelektuální dědictví Knappa,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Webbera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později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Polanyiho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byla Kantova dialektika formy a obsahu ( jako základ vztahu mezi myšlenkovým konstruktem a materiální substancí)..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Formální a substantivní racionalita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konfliktu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kontinentálním sociálním myšlení byla tato analytická distinkce později využita k odlišení mezi </a:t>
            </a:r>
          </a:p>
          <a:p>
            <a:pPr marL="457200" rtl="0">
              <a:spcBef>
                <a:spcPts val="1200"/>
              </a:spcBef>
              <a:spcAft>
                <a:spcPts val="120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1, na jedné straně sebevědomou racionálností zákonů a trhů vytvořených státem (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formalistéú</a:t>
            </a:r>
            <a:endParaRPr lang="cs-CZ" dirty="0">
              <a:effectLst/>
            </a:endParaRPr>
          </a:p>
          <a:p>
            <a:pPr marL="457200" rtl="0">
              <a:spcBef>
                <a:spcPts val="1200"/>
              </a:spcBef>
              <a:spcAft>
                <a:spcPts val="120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2, anonymním každodenním vlivem zvyklostí, jejichž síla byla předpokládána jako odvozená od starých mechanismů kolektivního přežití. (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substantivisté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endParaRPr lang="cs-CZ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-&gt;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Polanyi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tuto distinkci rozpracoval do formální- substantivní debaty, která byla zásadní pro ekonomickou antropologii v 60. a 70.letech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peníze jako základní kategorie pro ekonomii ve společnosti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06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19288-0561-729B-CF26-C4B9C3005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přístupy k penězům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E7913C-9ACB-EF58-06DA-FB5D3C87A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peníze jako základní kategorie pro ekonomii ve společnosti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Simmel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reflektuje pozici jako německý liberál - pro něj peníze zapouzdrují všechny hlavní prameny sociálního života - neexistuje základní kontradikce mezi kapitalismem a společností, jak Marx a Weber popisovali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první zásadní rozdělení na dvě teorie, z Kantovy analýzy mezi formou a substancí, která utvořila evropský diskurs 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- 3 teorie které vidí peníze jako komoditu která je subjektem pravidel na soutěžících trzích - “token teorie” - peníze jsou symbolem něčeho nehmotného, aspekt lidské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agency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peníze lokalizují hodnotu v občanské společnosti, 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peníze jsou pouze věc s funkcí a cenou, politická praxe je podstatná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639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2940</Words>
  <Application>Microsoft Office PowerPoint</Application>
  <PresentationFormat>Širokoúhlá obrazovka</PresentationFormat>
  <Paragraphs>177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Aptos</vt:lpstr>
      <vt:lpstr>Aptos Display</vt:lpstr>
      <vt:lpstr>Arial</vt:lpstr>
      <vt:lpstr>Times New Roman</vt:lpstr>
      <vt:lpstr>Motiv Office</vt:lpstr>
      <vt:lpstr>8. Debata substantivisté vs. formalisté </vt:lpstr>
      <vt:lpstr>Prezentace aplikace PowerPoint</vt:lpstr>
      <vt:lpstr>Peníze dle Harta (1986)</vt:lpstr>
      <vt:lpstr>1, Moderní evoluce peněz</vt:lpstr>
      <vt:lpstr>Zlatý standard a Bretton woodská dohoda</vt:lpstr>
      <vt:lpstr>Počátek finančních krizí – éra úvěrů a dluhů</vt:lpstr>
      <vt:lpstr>Role barteru</vt:lpstr>
      <vt:lpstr>2, ideové zdroje role peněz</vt:lpstr>
      <vt:lpstr>Další přístupy k penězům</vt:lpstr>
      <vt:lpstr>3, Malinowského Trobriandské ostrovy</vt:lpstr>
      <vt:lpstr>Co z toho plyne?</vt:lpstr>
      <vt:lpstr>Peníze dle Blocha a Parryho (1989)</vt:lpstr>
      <vt:lpstr>Role peněz obecně</vt:lpstr>
      <vt:lpstr>Debata substantivisté vs. formalisté</vt:lpstr>
      <vt:lpstr>Základní postoje F-S debaty</vt:lpstr>
      <vt:lpstr>Substantivisté</vt:lpstr>
      <vt:lpstr>Polanyi</vt:lpstr>
      <vt:lpstr>Výhrady/alternativy k substantivistismu</vt:lpstr>
      <vt:lpstr>Formalisté</vt:lpstr>
      <vt:lpstr>Výhrady k formalistům a jejich racionální hypotéze </vt:lpstr>
      <vt:lpstr>Vliv debaty na pozdější texty</vt:lpstr>
      <vt:lpstr>Rozdělte se prosím na dvě poloviny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Debata substantivisté vs. formalisté </dc:title>
  <dc:creator>Kateřina Čanigová</dc:creator>
  <cp:lastModifiedBy>Kateřina Čanigová</cp:lastModifiedBy>
  <cp:revision>8</cp:revision>
  <dcterms:created xsi:type="dcterms:W3CDTF">2024-04-08T17:10:43Z</dcterms:created>
  <dcterms:modified xsi:type="dcterms:W3CDTF">2024-04-09T07:38:45Z</dcterms:modified>
</cp:coreProperties>
</file>